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43891200" cy="32918400"/>
  <p:notesSz cx="9144000" cy="6858000"/>
  <p:defaultTextStyle>
    <a:defPPr>
      <a:defRPr lang="en-US"/>
    </a:defPPr>
    <a:lvl1pPr marL="0" algn="l" defTabSz="4386317" rtl="0" eaLnBrk="1" latinLnBrk="0" hangingPunct="1">
      <a:defRPr sz="8600" kern="1200">
        <a:solidFill>
          <a:schemeClr val="tx1"/>
        </a:solidFill>
        <a:latin typeface="+mn-lt"/>
        <a:ea typeface="+mn-ea"/>
        <a:cs typeface="+mn-cs"/>
      </a:defRPr>
    </a:lvl1pPr>
    <a:lvl2pPr marL="2193158" algn="l" defTabSz="4386317" rtl="0" eaLnBrk="1" latinLnBrk="0" hangingPunct="1">
      <a:defRPr sz="8600" kern="1200">
        <a:solidFill>
          <a:schemeClr val="tx1"/>
        </a:solidFill>
        <a:latin typeface="+mn-lt"/>
        <a:ea typeface="+mn-ea"/>
        <a:cs typeface="+mn-cs"/>
      </a:defRPr>
    </a:lvl2pPr>
    <a:lvl3pPr marL="4386317" algn="l" defTabSz="4386317" rtl="0" eaLnBrk="1" latinLnBrk="0" hangingPunct="1">
      <a:defRPr sz="8600" kern="1200">
        <a:solidFill>
          <a:schemeClr val="tx1"/>
        </a:solidFill>
        <a:latin typeface="+mn-lt"/>
        <a:ea typeface="+mn-ea"/>
        <a:cs typeface="+mn-cs"/>
      </a:defRPr>
    </a:lvl3pPr>
    <a:lvl4pPr marL="6579475" algn="l" defTabSz="4386317" rtl="0" eaLnBrk="1" latinLnBrk="0" hangingPunct="1">
      <a:defRPr sz="8600" kern="1200">
        <a:solidFill>
          <a:schemeClr val="tx1"/>
        </a:solidFill>
        <a:latin typeface="+mn-lt"/>
        <a:ea typeface="+mn-ea"/>
        <a:cs typeface="+mn-cs"/>
      </a:defRPr>
    </a:lvl4pPr>
    <a:lvl5pPr marL="8772624" algn="l" defTabSz="4386317" rtl="0" eaLnBrk="1" latinLnBrk="0" hangingPunct="1">
      <a:defRPr sz="8600" kern="1200">
        <a:solidFill>
          <a:schemeClr val="tx1"/>
        </a:solidFill>
        <a:latin typeface="+mn-lt"/>
        <a:ea typeface="+mn-ea"/>
        <a:cs typeface="+mn-cs"/>
      </a:defRPr>
    </a:lvl5pPr>
    <a:lvl6pPr marL="10965773" algn="l" defTabSz="4386317" rtl="0" eaLnBrk="1" latinLnBrk="0" hangingPunct="1">
      <a:defRPr sz="8600" kern="1200">
        <a:solidFill>
          <a:schemeClr val="tx1"/>
        </a:solidFill>
        <a:latin typeface="+mn-lt"/>
        <a:ea typeface="+mn-ea"/>
        <a:cs typeface="+mn-cs"/>
      </a:defRPr>
    </a:lvl6pPr>
    <a:lvl7pPr marL="13158931" algn="l" defTabSz="4386317" rtl="0" eaLnBrk="1" latinLnBrk="0" hangingPunct="1">
      <a:defRPr sz="8600" kern="1200">
        <a:solidFill>
          <a:schemeClr val="tx1"/>
        </a:solidFill>
        <a:latin typeface="+mn-lt"/>
        <a:ea typeface="+mn-ea"/>
        <a:cs typeface="+mn-cs"/>
      </a:defRPr>
    </a:lvl7pPr>
    <a:lvl8pPr marL="15352090" algn="l" defTabSz="4386317" rtl="0" eaLnBrk="1" latinLnBrk="0" hangingPunct="1">
      <a:defRPr sz="8600" kern="1200">
        <a:solidFill>
          <a:schemeClr val="tx1"/>
        </a:solidFill>
        <a:latin typeface="+mn-lt"/>
        <a:ea typeface="+mn-ea"/>
        <a:cs typeface="+mn-cs"/>
      </a:defRPr>
    </a:lvl8pPr>
    <a:lvl9pPr marL="17545248" algn="l" defTabSz="4386317" rtl="0" eaLnBrk="1" latinLnBrk="0" hangingPunct="1">
      <a:defRPr sz="86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96F39"/>
    <a:srgbClr val="FFFFCC"/>
    <a:srgbClr val="D4CAAD"/>
    <a:srgbClr val="C7BA99"/>
    <a:srgbClr val="F1ECDF"/>
    <a:srgbClr val="E8E4B6"/>
    <a:srgbClr val="E1DC9F"/>
    <a:srgbClr val="BBB897"/>
    <a:srgbClr val="949D1F"/>
    <a:srgbClr val="D6D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p:scale>
          <a:sx n="30" d="100"/>
          <a:sy n="30" d="100"/>
        </p:scale>
        <p:origin x="-1242" y="366"/>
      </p:cViewPr>
      <p:guideLst>
        <p:guide orient="horz" pos="10368"/>
        <p:guide pos="20448"/>
        <p:guide pos="2030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10226042"/>
            <a:ext cx="37307520" cy="7056120"/>
          </a:xfrm>
        </p:spPr>
        <p:txBody>
          <a:bodyPr/>
          <a:lstStyle/>
          <a:p>
            <a:r>
              <a:rPr lang="en-US" smtClean="0"/>
              <a:t>Click to edit Master title style</a:t>
            </a:r>
            <a:endParaRPr lang="en-US"/>
          </a:p>
        </p:txBody>
      </p:sp>
      <p:sp>
        <p:nvSpPr>
          <p:cNvPr id="3" name="Subtitle 2"/>
          <p:cNvSpPr>
            <a:spLocks noGrp="1"/>
          </p:cNvSpPr>
          <p:nvPr>
            <p:ph type="subTitle" idx="1"/>
          </p:nvPr>
        </p:nvSpPr>
        <p:spPr>
          <a:xfrm>
            <a:off x="6583680" y="18653760"/>
            <a:ext cx="30723840" cy="8412480"/>
          </a:xfrm>
        </p:spPr>
        <p:txBody>
          <a:bodyPr/>
          <a:lstStyle>
            <a:lvl1pPr marL="0" indent="0" algn="ctr">
              <a:buNone/>
              <a:defRPr>
                <a:solidFill>
                  <a:schemeClr val="tx1">
                    <a:tint val="75000"/>
                  </a:schemeClr>
                </a:solidFill>
              </a:defRPr>
            </a:lvl1pPr>
            <a:lvl2pPr marL="2193158" indent="0" algn="ctr">
              <a:buNone/>
              <a:defRPr>
                <a:solidFill>
                  <a:schemeClr val="tx1">
                    <a:tint val="75000"/>
                  </a:schemeClr>
                </a:solidFill>
              </a:defRPr>
            </a:lvl2pPr>
            <a:lvl3pPr marL="4386317" indent="0" algn="ctr">
              <a:buNone/>
              <a:defRPr>
                <a:solidFill>
                  <a:schemeClr val="tx1">
                    <a:tint val="75000"/>
                  </a:schemeClr>
                </a:solidFill>
              </a:defRPr>
            </a:lvl3pPr>
            <a:lvl4pPr marL="6579475" indent="0" algn="ctr">
              <a:buNone/>
              <a:defRPr>
                <a:solidFill>
                  <a:schemeClr val="tx1">
                    <a:tint val="75000"/>
                  </a:schemeClr>
                </a:solidFill>
              </a:defRPr>
            </a:lvl4pPr>
            <a:lvl5pPr marL="8772624" indent="0" algn="ctr">
              <a:buNone/>
              <a:defRPr>
                <a:solidFill>
                  <a:schemeClr val="tx1">
                    <a:tint val="75000"/>
                  </a:schemeClr>
                </a:solidFill>
              </a:defRPr>
            </a:lvl5pPr>
            <a:lvl6pPr marL="10965773" indent="0" algn="ctr">
              <a:buNone/>
              <a:defRPr>
                <a:solidFill>
                  <a:schemeClr val="tx1">
                    <a:tint val="75000"/>
                  </a:schemeClr>
                </a:solidFill>
              </a:defRPr>
            </a:lvl6pPr>
            <a:lvl7pPr marL="13158931" indent="0" algn="ctr">
              <a:buNone/>
              <a:defRPr>
                <a:solidFill>
                  <a:schemeClr val="tx1">
                    <a:tint val="75000"/>
                  </a:schemeClr>
                </a:solidFill>
              </a:defRPr>
            </a:lvl7pPr>
            <a:lvl8pPr marL="15352090" indent="0" algn="ctr">
              <a:buNone/>
              <a:defRPr>
                <a:solidFill>
                  <a:schemeClr val="tx1">
                    <a:tint val="75000"/>
                  </a:schemeClr>
                </a:solidFill>
              </a:defRPr>
            </a:lvl8pPr>
            <a:lvl9pPr marL="1754524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41491192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338179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67102" y="21153122"/>
            <a:ext cx="37307520" cy="6537960"/>
          </a:xfrm>
        </p:spPr>
        <p:txBody>
          <a:bodyPr anchor="t"/>
          <a:lstStyle>
            <a:lvl1pPr algn="l">
              <a:defRPr sz="19200" b="1" cap="all"/>
            </a:lvl1pPr>
          </a:lstStyle>
          <a:p>
            <a:r>
              <a:rPr lang="en-US" smtClean="0"/>
              <a:t>Click to edit Master title style</a:t>
            </a:r>
            <a:endParaRPr lang="en-US"/>
          </a:p>
        </p:txBody>
      </p:sp>
      <p:sp>
        <p:nvSpPr>
          <p:cNvPr id="3" name="Text Placeholder 2"/>
          <p:cNvSpPr>
            <a:spLocks noGrp="1"/>
          </p:cNvSpPr>
          <p:nvPr>
            <p:ph type="body" idx="1"/>
          </p:nvPr>
        </p:nvSpPr>
        <p:spPr>
          <a:xfrm>
            <a:off x="3467102" y="13952229"/>
            <a:ext cx="37307520" cy="7200898"/>
          </a:xfrm>
        </p:spPr>
        <p:txBody>
          <a:bodyPr anchor="b"/>
          <a:lstStyle>
            <a:lvl1pPr marL="0" indent="0">
              <a:buNone/>
              <a:defRPr sz="9600">
                <a:solidFill>
                  <a:schemeClr val="tx1">
                    <a:tint val="75000"/>
                  </a:schemeClr>
                </a:solidFill>
              </a:defRPr>
            </a:lvl1pPr>
            <a:lvl2pPr marL="2193158" indent="0">
              <a:buNone/>
              <a:defRPr sz="8600">
                <a:solidFill>
                  <a:schemeClr val="tx1">
                    <a:tint val="75000"/>
                  </a:schemeClr>
                </a:solidFill>
              </a:defRPr>
            </a:lvl2pPr>
            <a:lvl3pPr marL="4386317" indent="0">
              <a:buNone/>
              <a:defRPr sz="7700">
                <a:solidFill>
                  <a:schemeClr val="tx1">
                    <a:tint val="75000"/>
                  </a:schemeClr>
                </a:solidFill>
              </a:defRPr>
            </a:lvl3pPr>
            <a:lvl4pPr marL="6579475" indent="0">
              <a:buNone/>
              <a:defRPr sz="6700">
                <a:solidFill>
                  <a:schemeClr val="tx1">
                    <a:tint val="75000"/>
                  </a:schemeClr>
                </a:solidFill>
              </a:defRPr>
            </a:lvl4pPr>
            <a:lvl5pPr marL="8772624" indent="0">
              <a:buNone/>
              <a:defRPr sz="6700">
                <a:solidFill>
                  <a:schemeClr val="tx1">
                    <a:tint val="75000"/>
                  </a:schemeClr>
                </a:solidFill>
              </a:defRPr>
            </a:lvl5pPr>
            <a:lvl6pPr marL="10965773" indent="0">
              <a:buNone/>
              <a:defRPr sz="6700">
                <a:solidFill>
                  <a:schemeClr val="tx1">
                    <a:tint val="75000"/>
                  </a:schemeClr>
                </a:solidFill>
              </a:defRPr>
            </a:lvl6pPr>
            <a:lvl7pPr marL="13158931" indent="0">
              <a:buNone/>
              <a:defRPr sz="6700">
                <a:solidFill>
                  <a:schemeClr val="tx1">
                    <a:tint val="75000"/>
                  </a:schemeClr>
                </a:solidFill>
              </a:defRPr>
            </a:lvl7pPr>
            <a:lvl8pPr marL="15352090" indent="0">
              <a:buNone/>
              <a:defRPr sz="6700">
                <a:solidFill>
                  <a:schemeClr val="tx1">
                    <a:tint val="75000"/>
                  </a:schemeClr>
                </a:solidFill>
              </a:defRPr>
            </a:lvl8pPr>
            <a:lvl9pPr marL="17545248" indent="0">
              <a:buNone/>
              <a:defRPr sz="67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3A50A2F-F1C3-41CF-8CE8-7589D260ADBA}" type="datetimeFigureOut">
              <a:rPr lang="en-US" smtClean="0"/>
              <a:t>8/2/2013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33603496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21945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2311360" y="7680967"/>
            <a:ext cx="19385280" cy="21724622"/>
          </a:xfrm>
        </p:spPr>
        <p:txBody>
          <a:bodyPr/>
          <a:lstStyle>
            <a:lvl1pPr>
              <a:defRPr sz="13400"/>
            </a:lvl1pPr>
            <a:lvl2pPr>
              <a:defRPr sz="11500"/>
            </a:lvl2pPr>
            <a:lvl3pPr>
              <a:defRPr sz="9600"/>
            </a:lvl3pPr>
            <a:lvl4pPr>
              <a:defRPr sz="8600"/>
            </a:lvl4pPr>
            <a:lvl5pPr>
              <a:defRPr sz="8600"/>
            </a:lvl5pPr>
            <a:lvl6pPr>
              <a:defRPr sz="8600"/>
            </a:lvl6pPr>
            <a:lvl7pPr>
              <a:defRPr sz="8600"/>
            </a:lvl7pPr>
            <a:lvl8pPr>
              <a:defRPr sz="8600"/>
            </a:lvl8pPr>
            <a:lvl9pPr>
              <a:defRPr sz="8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A3A50A2F-F1C3-41CF-8CE8-7589D260ADBA}" type="datetimeFigureOut">
              <a:rPr lang="en-US" smtClean="0"/>
              <a:t>8/2/2013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365589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2194560" y="7368542"/>
            <a:ext cx="19392902" cy="3070858"/>
          </a:xfrm>
        </p:spPr>
        <p:txBody>
          <a:bodyPr anchor="b"/>
          <a:lstStyle>
            <a:lvl1pPr marL="0" indent="0">
              <a:buNone/>
              <a:defRPr sz="11500" b="1"/>
            </a:lvl1pPr>
            <a:lvl2pPr marL="2193158" indent="0">
              <a:buNone/>
              <a:defRPr sz="9600" b="1"/>
            </a:lvl2pPr>
            <a:lvl3pPr marL="4386317" indent="0">
              <a:buNone/>
              <a:defRPr sz="8600" b="1"/>
            </a:lvl3pPr>
            <a:lvl4pPr marL="6579475" indent="0">
              <a:buNone/>
              <a:defRPr sz="7700" b="1"/>
            </a:lvl4pPr>
            <a:lvl5pPr marL="8772624" indent="0">
              <a:buNone/>
              <a:defRPr sz="7700" b="1"/>
            </a:lvl5pPr>
            <a:lvl6pPr marL="10965773" indent="0">
              <a:buNone/>
              <a:defRPr sz="7700" b="1"/>
            </a:lvl6pPr>
            <a:lvl7pPr marL="13158931" indent="0">
              <a:buNone/>
              <a:defRPr sz="7700" b="1"/>
            </a:lvl7pPr>
            <a:lvl8pPr marL="15352090" indent="0">
              <a:buNone/>
              <a:defRPr sz="7700" b="1"/>
            </a:lvl8pPr>
            <a:lvl9pPr marL="17545248" indent="0">
              <a:buNone/>
              <a:defRPr sz="7700" b="1"/>
            </a:lvl9pPr>
          </a:lstStyle>
          <a:p>
            <a:pPr lvl="0"/>
            <a:r>
              <a:rPr lang="en-US" smtClean="0"/>
              <a:t>Click to edit Master text styles</a:t>
            </a:r>
          </a:p>
        </p:txBody>
      </p:sp>
      <p:sp>
        <p:nvSpPr>
          <p:cNvPr id="4" name="Content Placeholder 3"/>
          <p:cNvSpPr>
            <a:spLocks noGrp="1"/>
          </p:cNvSpPr>
          <p:nvPr>
            <p:ph sz="half" idx="2"/>
          </p:nvPr>
        </p:nvSpPr>
        <p:spPr>
          <a:xfrm>
            <a:off x="2194560" y="10439400"/>
            <a:ext cx="19392902"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22296122" y="7368542"/>
            <a:ext cx="19400520" cy="3070858"/>
          </a:xfrm>
        </p:spPr>
        <p:txBody>
          <a:bodyPr anchor="b"/>
          <a:lstStyle>
            <a:lvl1pPr marL="0" indent="0">
              <a:buNone/>
              <a:defRPr sz="11500" b="1"/>
            </a:lvl1pPr>
            <a:lvl2pPr marL="2193158" indent="0">
              <a:buNone/>
              <a:defRPr sz="9600" b="1"/>
            </a:lvl2pPr>
            <a:lvl3pPr marL="4386317" indent="0">
              <a:buNone/>
              <a:defRPr sz="8600" b="1"/>
            </a:lvl3pPr>
            <a:lvl4pPr marL="6579475" indent="0">
              <a:buNone/>
              <a:defRPr sz="7700" b="1"/>
            </a:lvl4pPr>
            <a:lvl5pPr marL="8772624" indent="0">
              <a:buNone/>
              <a:defRPr sz="7700" b="1"/>
            </a:lvl5pPr>
            <a:lvl6pPr marL="10965773" indent="0">
              <a:buNone/>
              <a:defRPr sz="7700" b="1"/>
            </a:lvl6pPr>
            <a:lvl7pPr marL="13158931" indent="0">
              <a:buNone/>
              <a:defRPr sz="7700" b="1"/>
            </a:lvl7pPr>
            <a:lvl8pPr marL="15352090" indent="0">
              <a:buNone/>
              <a:defRPr sz="7700" b="1"/>
            </a:lvl8pPr>
            <a:lvl9pPr marL="17545248" indent="0">
              <a:buNone/>
              <a:defRPr sz="7700" b="1"/>
            </a:lvl9pPr>
          </a:lstStyle>
          <a:p>
            <a:pPr lvl="0"/>
            <a:r>
              <a:rPr lang="en-US" smtClean="0"/>
              <a:t>Click to edit Master text styles</a:t>
            </a:r>
          </a:p>
        </p:txBody>
      </p:sp>
      <p:sp>
        <p:nvSpPr>
          <p:cNvPr id="6" name="Content Placeholder 5"/>
          <p:cNvSpPr>
            <a:spLocks noGrp="1"/>
          </p:cNvSpPr>
          <p:nvPr>
            <p:ph sz="quarter" idx="4"/>
          </p:nvPr>
        </p:nvSpPr>
        <p:spPr>
          <a:xfrm>
            <a:off x="22296122" y="10439400"/>
            <a:ext cx="19400520" cy="18966182"/>
          </a:xfrm>
        </p:spPr>
        <p:txBody>
          <a:bodyPr/>
          <a:lstStyle>
            <a:lvl1pPr>
              <a:defRPr sz="11500"/>
            </a:lvl1pPr>
            <a:lvl2pPr>
              <a:defRPr sz="9600"/>
            </a:lvl2pPr>
            <a:lvl3pPr>
              <a:defRPr sz="8600"/>
            </a:lvl3pPr>
            <a:lvl4pPr>
              <a:defRPr sz="7700"/>
            </a:lvl4pPr>
            <a:lvl5pPr>
              <a:defRPr sz="7700"/>
            </a:lvl5pPr>
            <a:lvl6pPr>
              <a:defRPr sz="7700"/>
            </a:lvl6pPr>
            <a:lvl7pPr>
              <a:defRPr sz="7700"/>
            </a:lvl7pPr>
            <a:lvl8pPr>
              <a:defRPr sz="7700"/>
            </a:lvl8pPr>
            <a:lvl9pPr>
              <a:defRPr sz="7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A3A50A2F-F1C3-41CF-8CE8-7589D260ADBA}" type="datetimeFigureOut">
              <a:rPr lang="en-US" smtClean="0"/>
              <a:t>8/2/2013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49315467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3A50A2F-F1C3-41CF-8CE8-7589D260ADBA}" type="datetimeFigureOut">
              <a:rPr lang="en-US" smtClean="0"/>
              <a:t>8/2/2013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12958446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3A50A2F-F1C3-41CF-8CE8-7589D260ADBA}" type="datetimeFigureOut">
              <a:rPr lang="en-US" smtClean="0"/>
              <a:t>8/2/2013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38374721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194567" y="1310640"/>
            <a:ext cx="14439902" cy="5577840"/>
          </a:xfrm>
        </p:spPr>
        <p:txBody>
          <a:bodyPr anchor="b"/>
          <a:lstStyle>
            <a:lvl1pPr algn="l">
              <a:defRPr sz="9600" b="1"/>
            </a:lvl1pPr>
          </a:lstStyle>
          <a:p>
            <a:r>
              <a:rPr lang="en-US" smtClean="0"/>
              <a:t>Click to edit Master title style</a:t>
            </a:r>
            <a:endParaRPr lang="en-US"/>
          </a:p>
        </p:txBody>
      </p:sp>
      <p:sp>
        <p:nvSpPr>
          <p:cNvPr id="3" name="Content Placeholder 2"/>
          <p:cNvSpPr>
            <a:spLocks noGrp="1"/>
          </p:cNvSpPr>
          <p:nvPr>
            <p:ph idx="1"/>
          </p:nvPr>
        </p:nvSpPr>
        <p:spPr>
          <a:xfrm>
            <a:off x="17160240" y="1310647"/>
            <a:ext cx="24536400" cy="28094942"/>
          </a:xfrm>
        </p:spPr>
        <p:txBody>
          <a:bodyPr/>
          <a:lstStyle>
            <a:lvl1pPr>
              <a:defRPr sz="15400"/>
            </a:lvl1pPr>
            <a:lvl2pPr>
              <a:defRPr sz="13400"/>
            </a:lvl2pPr>
            <a:lvl3pPr>
              <a:defRPr sz="11500"/>
            </a:lvl3pPr>
            <a:lvl4pPr>
              <a:defRPr sz="9600"/>
            </a:lvl4pPr>
            <a:lvl5pPr>
              <a:defRPr sz="9600"/>
            </a:lvl5pPr>
            <a:lvl6pPr>
              <a:defRPr sz="9600"/>
            </a:lvl6pPr>
            <a:lvl7pPr>
              <a:defRPr sz="9600"/>
            </a:lvl7pPr>
            <a:lvl8pPr>
              <a:defRPr sz="9600"/>
            </a:lvl8pPr>
            <a:lvl9pPr>
              <a:defRPr sz="9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2194567" y="6888487"/>
            <a:ext cx="14439902" cy="22517102"/>
          </a:xfrm>
        </p:spPr>
        <p:txBody>
          <a:bodyPr/>
          <a:lstStyle>
            <a:lvl1pPr marL="0" indent="0">
              <a:buNone/>
              <a:defRPr sz="6700"/>
            </a:lvl1pPr>
            <a:lvl2pPr marL="2193158" indent="0">
              <a:buNone/>
              <a:defRPr sz="5800"/>
            </a:lvl2pPr>
            <a:lvl3pPr marL="4386317" indent="0">
              <a:buNone/>
              <a:defRPr sz="4800"/>
            </a:lvl3pPr>
            <a:lvl4pPr marL="6579475" indent="0">
              <a:buNone/>
              <a:defRPr sz="4300"/>
            </a:lvl4pPr>
            <a:lvl5pPr marL="8772624" indent="0">
              <a:buNone/>
              <a:defRPr sz="4300"/>
            </a:lvl5pPr>
            <a:lvl6pPr marL="10965773" indent="0">
              <a:buNone/>
              <a:defRPr sz="4300"/>
            </a:lvl6pPr>
            <a:lvl7pPr marL="13158931" indent="0">
              <a:buNone/>
              <a:defRPr sz="4300"/>
            </a:lvl7pPr>
            <a:lvl8pPr marL="15352090" indent="0">
              <a:buNone/>
              <a:defRPr sz="4300"/>
            </a:lvl8pPr>
            <a:lvl9pPr marL="17545248"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A50A2F-F1C3-41CF-8CE8-7589D260ADBA}" type="datetimeFigureOut">
              <a:rPr lang="en-US" smtClean="0"/>
              <a:t>8/2/2013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6381142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602982" y="23042880"/>
            <a:ext cx="26334720" cy="2720342"/>
          </a:xfrm>
        </p:spPr>
        <p:txBody>
          <a:bodyPr anchor="b"/>
          <a:lstStyle>
            <a:lvl1pPr algn="l">
              <a:defRPr sz="9600" b="1"/>
            </a:lvl1pPr>
          </a:lstStyle>
          <a:p>
            <a:r>
              <a:rPr lang="en-US" smtClean="0"/>
              <a:t>Click to edit Master title style</a:t>
            </a:r>
            <a:endParaRPr lang="en-US"/>
          </a:p>
        </p:txBody>
      </p:sp>
      <p:sp>
        <p:nvSpPr>
          <p:cNvPr id="3" name="Picture Placeholder 2"/>
          <p:cNvSpPr>
            <a:spLocks noGrp="1"/>
          </p:cNvSpPr>
          <p:nvPr>
            <p:ph type="pic" idx="1"/>
          </p:nvPr>
        </p:nvSpPr>
        <p:spPr>
          <a:xfrm>
            <a:off x="8602982" y="2941320"/>
            <a:ext cx="26334720" cy="19751040"/>
          </a:xfrm>
        </p:spPr>
        <p:txBody>
          <a:bodyPr/>
          <a:lstStyle>
            <a:lvl1pPr marL="0" indent="0">
              <a:buNone/>
              <a:defRPr sz="15400"/>
            </a:lvl1pPr>
            <a:lvl2pPr marL="2193158" indent="0">
              <a:buNone/>
              <a:defRPr sz="13400"/>
            </a:lvl2pPr>
            <a:lvl3pPr marL="4386317" indent="0">
              <a:buNone/>
              <a:defRPr sz="11500"/>
            </a:lvl3pPr>
            <a:lvl4pPr marL="6579475" indent="0">
              <a:buNone/>
              <a:defRPr sz="9600"/>
            </a:lvl4pPr>
            <a:lvl5pPr marL="8772624" indent="0">
              <a:buNone/>
              <a:defRPr sz="9600"/>
            </a:lvl5pPr>
            <a:lvl6pPr marL="10965773" indent="0">
              <a:buNone/>
              <a:defRPr sz="9600"/>
            </a:lvl6pPr>
            <a:lvl7pPr marL="13158931" indent="0">
              <a:buNone/>
              <a:defRPr sz="9600"/>
            </a:lvl7pPr>
            <a:lvl8pPr marL="15352090" indent="0">
              <a:buNone/>
              <a:defRPr sz="9600"/>
            </a:lvl8pPr>
            <a:lvl9pPr marL="17545248" indent="0">
              <a:buNone/>
              <a:defRPr sz="9600"/>
            </a:lvl9pPr>
          </a:lstStyle>
          <a:p>
            <a:endParaRPr lang="en-US"/>
          </a:p>
        </p:txBody>
      </p:sp>
      <p:sp>
        <p:nvSpPr>
          <p:cNvPr id="4" name="Text Placeholder 3"/>
          <p:cNvSpPr>
            <a:spLocks noGrp="1"/>
          </p:cNvSpPr>
          <p:nvPr>
            <p:ph type="body" sz="half" idx="2"/>
          </p:nvPr>
        </p:nvSpPr>
        <p:spPr>
          <a:xfrm>
            <a:off x="8602982" y="25763222"/>
            <a:ext cx="26334720" cy="3863338"/>
          </a:xfrm>
        </p:spPr>
        <p:txBody>
          <a:bodyPr/>
          <a:lstStyle>
            <a:lvl1pPr marL="0" indent="0">
              <a:buNone/>
              <a:defRPr sz="6700"/>
            </a:lvl1pPr>
            <a:lvl2pPr marL="2193158" indent="0">
              <a:buNone/>
              <a:defRPr sz="5800"/>
            </a:lvl2pPr>
            <a:lvl3pPr marL="4386317" indent="0">
              <a:buNone/>
              <a:defRPr sz="4800"/>
            </a:lvl3pPr>
            <a:lvl4pPr marL="6579475" indent="0">
              <a:buNone/>
              <a:defRPr sz="4300"/>
            </a:lvl4pPr>
            <a:lvl5pPr marL="8772624" indent="0">
              <a:buNone/>
              <a:defRPr sz="4300"/>
            </a:lvl5pPr>
            <a:lvl6pPr marL="10965773" indent="0">
              <a:buNone/>
              <a:defRPr sz="4300"/>
            </a:lvl6pPr>
            <a:lvl7pPr marL="13158931" indent="0">
              <a:buNone/>
              <a:defRPr sz="4300"/>
            </a:lvl7pPr>
            <a:lvl8pPr marL="15352090" indent="0">
              <a:buNone/>
              <a:defRPr sz="4300"/>
            </a:lvl8pPr>
            <a:lvl9pPr marL="17545248" indent="0">
              <a:buNone/>
              <a:defRPr sz="43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3A50A2F-F1C3-41CF-8CE8-7589D260ADBA}" type="datetimeFigureOut">
              <a:rPr lang="en-US" smtClean="0"/>
              <a:t>8/2/2013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15354419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8587602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821120" y="1318274"/>
            <a:ext cx="9875520" cy="2808732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2194560" y="1318274"/>
            <a:ext cx="28895040" cy="2808732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3A50A2F-F1C3-41CF-8CE8-7589D260ADBA}" type="datetimeFigureOut">
              <a:rPr lang="en-US" smtClean="0"/>
              <a:t>8/2/2013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2422542-7546-4F81-B028-BF18B902908F}" type="slidenum">
              <a:rPr lang="en-US" smtClean="0"/>
              <a:t>‹#›</a:t>
            </a:fld>
            <a:endParaRPr lang="en-US"/>
          </a:p>
        </p:txBody>
      </p:sp>
    </p:spTree>
    <p:extLst>
      <p:ext uri="{BB962C8B-B14F-4D97-AF65-F5344CB8AC3E}">
        <p14:creationId xmlns:p14="http://schemas.microsoft.com/office/powerpoint/2010/main" val="2669009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194560" y="1318262"/>
            <a:ext cx="39502080" cy="5486400"/>
          </a:xfrm>
          <a:prstGeom prst="rect">
            <a:avLst/>
          </a:prstGeom>
        </p:spPr>
        <p:txBody>
          <a:bodyPr vert="horz" lIns="438624" tIns="219322" rIns="438624" bIns="219322"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2194560" y="7680967"/>
            <a:ext cx="39502080" cy="21724622"/>
          </a:xfrm>
          <a:prstGeom prst="rect">
            <a:avLst/>
          </a:prstGeom>
        </p:spPr>
        <p:txBody>
          <a:bodyPr vert="horz" lIns="438624" tIns="219322" rIns="438624" bIns="219322"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2194560" y="30510482"/>
            <a:ext cx="10241280" cy="1752600"/>
          </a:xfrm>
          <a:prstGeom prst="rect">
            <a:avLst/>
          </a:prstGeom>
        </p:spPr>
        <p:txBody>
          <a:bodyPr vert="horz" lIns="438624" tIns="219322" rIns="438624" bIns="219322" rtlCol="0" anchor="ctr"/>
          <a:lstStyle>
            <a:lvl1pPr algn="l">
              <a:defRPr sz="5800">
                <a:solidFill>
                  <a:schemeClr val="tx1">
                    <a:tint val="75000"/>
                  </a:schemeClr>
                </a:solidFill>
              </a:defRPr>
            </a:lvl1pPr>
          </a:lstStyle>
          <a:p>
            <a:fld id="{A3A50A2F-F1C3-41CF-8CE8-7589D260ADBA}" type="datetimeFigureOut">
              <a:rPr lang="en-US" smtClean="0"/>
              <a:t>8/2/2013</a:t>
            </a:fld>
            <a:endParaRPr lang="en-US"/>
          </a:p>
        </p:txBody>
      </p:sp>
      <p:sp>
        <p:nvSpPr>
          <p:cNvPr id="5" name="Footer Placeholder 4"/>
          <p:cNvSpPr>
            <a:spLocks noGrp="1"/>
          </p:cNvSpPr>
          <p:nvPr>
            <p:ph type="ftr" sz="quarter" idx="3"/>
          </p:nvPr>
        </p:nvSpPr>
        <p:spPr>
          <a:xfrm>
            <a:off x="14996160" y="30510482"/>
            <a:ext cx="13898880" cy="1752600"/>
          </a:xfrm>
          <a:prstGeom prst="rect">
            <a:avLst/>
          </a:prstGeom>
        </p:spPr>
        <p:txBody>
          <a:bodyPr vert="horz" lIns="438624" tIns="219322" rIns="438624" bIns="219322" rtlCol="0" anchor="ctr"/>
          <a:lstStyle>
            <a:lvl1pPr algn="ctr">
              <a:defRPr sz="58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1455360" y="30510482"/>
            <a:ext cx="10241280" cy="1752600"/>
          </a:xfrm>
          <a:prstGeom prst="rect">
            <a:avLst/>
          </a:prstGeom>
        </p:spPr>
        <p:txBody>
          <a:bodyPr vert="horz" lIns="438624" tIns="219322" rIns="438624" bIns="219322" rtlCol="0" anchor="ctr"/>
          <a:lstStyle>
            <a:lvl1pPr algn="r">
              <a:defRPr sz="5800">
                <a:solidFill>
                  <a:schemeClr val="tx1">
                    <a:tint val="75000"/>
                  </a:schemeClr>
                </a:solidFill>
              </a:defRPr>
            </a:lvl1pPr>
          </a:lstStyle>
          <a:p>
            <a:fld id="{A2422542-7546-4F81-B028-BF18B902908F}" type="slidenum">
              <a:rPr lang="en-US" smtClean="0"/>
              <a:t>‹#›</a:t>
            </a:fld>
            <a:endParaRPr lang="en-US"/>
          </a:p>
        </p:txBody>
      </p:sp>
    </p:spTree>
    <p:extLst>
      <p:ext uri="{BB962C8B-B14F-4D97-AF65-F5344CB8AC3E}">
        <p14:creationId xmlns:p14="http://schemas.microsoft.com/office/powerpoint/2010/main" val="30108526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386317" rtl="0" eaLnBrk="1" latinLnBrk="0" hangingPunct="1">
        <a:spcBef>
          <a:spcPct val="0"/>
        </a:spcBef>
        <a:buNone/>
        <a:defRPr sz="21100" kern="1200">
          <a:solidFill>
            <a:schemeClr val="tx1"/>
          </a:solidFill>
          <a:latin typeface="+mj-lt"/>
          <a:ea typeface="+mj-ea"/>
          <a:cs typeface="+mj-cs"/>
        </a:defRPr>
      </a:lvl1pPr>
    </p:titleStyle>
    <p:bodyStyle>
      <a:lvl1pPr marL="1644864" indent="-1644864" algn="l" defTabSz="4386317" rtl="0" eaLnBrk="1" latinLnBrk="0" hangingPunct="1">
        <a:spcBef>
          <a:spcPct val="20000"/>
        </a:spcBef>
        <a:buFont typeface="Arial" pitchFamily="34" charset="0"/>
        <a:buChar char="•"/>
        <a:defRPr sz="15400" kern="1200">
          <a:solidFill>
            <a:schemeClr val="tx1"/>
          </a:solidFill>
          <a:latin typeface="+mn-lt"/>
          <a:ea typeface="+mn-ea"/>
          <a:cs typeface="+mn-cs"/>
        </a:defRPr>
      </a:lvl1pPr>
      <a:lvl2pPr marL="3563875" indent="-1370717" algn="l" defTabSz="4386317" rtl="0" eaLnBrk="1" latinLnBrk="0" hangingPunct="1">
        <a:spcBef>
          <a:spcPct val="20000"/>
        </a:spcBef>
        <a:buFont typeface="Arial" pitchFamily="34" charset="0"/>
        <a:buChar char="–"/>
        <a:defRPr sz="13400" kern="1200">
          <a:solidFill>
            <a:schemeClr val="tx1"/>
          </a:solidFill>
          <a:latin typeface="+mn-lt"/>
          <a:ea typeface="+mn-ea"/>
          <a:cs typeface="+mn-cs"/>
        </a:defRPr>
      </a:lvl2pPr>
      <a:lvl3pPr marL="5482886" indent="-1096570" algn="l" defTabSz="4386317" rtl="0" eaLnBrk="1" latinLnBrk="0" hangingPunct="1">
        <a:spcBef>
          <a:spcPct val="20000"/>
        </a:spcBef>
        <a:buFont typeface="Arial" pitchFamily="34" charset="0"/>
        <a:buChar char="•"/>
        <a:defRPr sz="11500" kern="1200">
          <a:solidFill>
            <a:schemeClr val="tx1"/>
          </a:solidFill>
          <a:latin typeface="+mn-lt"/>
          <a:ea typeface="+mn-ea"/>
          <a:cs typeface="+mn-cs"/>
        </a:defRPr>
      </a:lvl3pPr>
      <a:lvl4pPr marL="7676045"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69203"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2362"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55520"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48669"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41818" indent="-1096570" algn="l" defTabSz="4386317" rtl="0" eaLnBrk="1" latinLnBrk="0" hangingPunct="1">
        <a:spcBef>
          <a:spcPct val="20000"/>
        </a:spcBef>
        <a:buFont typeface="Arial" pitchFamily="34" charset="0"/>
        <a:buChar char="•"/>
        <a:defRPr sz="9600" kern="1200">
          <a:solidFill>
            <a:schemeClr val="tx1"/>
          </a:solidFill>
          <a:latin typeface="+mn-lt"/>
          <a:ea typeface="+mn-ea"/>
          <a:cs typeface="+mn-cs"/>
        </a:defRPr>
      </a:lvl9pPr>
    </p:bodyStyle>
    <p:otherStyle>
      <a:defPPr>
        <a:defRPr lang="en-US"/>
      </a:defPPr>
      <a:lvl1pPr marL="0" algn="l" defTabSz="4386317" rtl="0" eaLnBrk="1" latinLnBrk="0" hangingPunct="1">
        <a:defRPr sz="8600" kern="1200">
          <a:solidFill>
            <a:schemeClr val="tx1"/>
          </a:solidFill>
          <a:latin typeface="+mn-lt"/>
          <a:ea typeface="+mn-ea"/>
          <a:cs typeface="+mn-cs"/>
        </a:defRPr>
      </a:lvl1pPr>
      <a:lvl2pPr marL="2193158" algn="l" defTabSz="4386317" rtl="0" eaLnBrk="1" latinLnBrk="0" hangingPunct="1">
        <a:defRPr sz="8600" kern="1200">
          <a:solidFill>
            <a:schemeClr val="tx1"/>
          </a:solidFill>
          <a:latin typeface="+mn-lt"/>
          <a:ea typeface="+mn-ea"/>
          <a:cs typeface="+mn-cs"/>
        </a:defRPr>
      </a:lvl2pPr>
      <a:lvl3pPr marL="4386317" algn="l" defTabSz="4386317" rtl="0" eaLnBrk="1" latinLnBrk="0" hangingPunct="1">
        <a:defRPr sz="8600" kern="1200">
          <a:solidFill>
            <a:schemeClr val="tx1"/>
          </a:solidFill>
          <a:latin typeface="+mn-lt"/>
          <a:ea typeface="+mn-ea"/>
          <a:cs typeface="+mn-cs"/>
        </a:defRPr>
      </a:lvl3pPr>
      <a:lvl4pPr marL="6579475" algn="l" defTabSz="4386317" rtl="0" eaLnBrk="1" latinLnBrk="0" hangingPunct="1">
        <a:defRPr sz="8600" kern="1200">
          <a:solidFill>
            <a:schemeClr val="tx1"/>
          </a:solidFill>
          <a:latin typeface="+mn-lt"/>
          <a:ea typeface="+mn-ea"/>
          <a:cs typeface="+mn-cs"/>
        </a:defRPr>
      </a:lvl4pPr>
      <a:lvl5pPr marL="8772624" algn="l" defTabSz="4386317" rtl="0" eaLnBrk="1" latinLnBrk="0" hangingPunct="1">
        <a:defRPr sz="8600" kern="1200">
          <a:solidFill>
            <a:schemeClr val="tx1"/>
          </a:solidFill>
          <a:latin typeface="+mn-lt"/>
          <a:ea typeface="+mn-ea"/>
          <a:cs typeface="+mn-cs"/>
        </a:defRPr>
      </a:lvl5pPr>
      <a:lvl6pPr marL="10965773" algn="l" defTabSz="4386317" rtl="0" eaLnBrk="1" latinLnBrk="0" hangingPunct="1">
        <a:defRPr sz="8600" kern="1200">
          <a:solidFill>
            <a:schemeClr val="tx1"/>
          </a:solidFill>
          <a:latin typeface="+mn-lt"/>
          <a:ea typeface="+mn-ea"/>
          <a:cs typeface="+mn-cs"/>
        </a:defRPr>
      </a:lvl6pPr>
      <a:lvl7pPr marL="13158931" algn="l" defTabSz="4386317" rtl="0" eaLnBrk="1" latinLnBrk="0" hangingPunct="1">
        <a:defRPr sz="8600" kern="1200">
          <a:solidFill>
            <a:schemeClr val="tx1"/>
          </a:solidFill>
          <a:latin typeface="+mn-lt"/>
          <a:ea typeface="+mn-ea"/>
          <a:cs typeface="+mn-cs"/>
        </a:defRPr>
      </a:lvl7pPr>
      <a:lvl8pPr marL="15352090" algn="l" defTabSz="4386317" rtl="0" eaLnBrk="1" latinLnBrk="0" hangingPunct="1">
        <a:defRPr sz="8600" kern="1200">
          <a:solidFill>
            <a:schemeClr val="tx1"/>
          </a:solidFill>
          <a:latin typeface="+mn-lt"/>
          <a:ea typeface="+mn-ea"/>
          <a:cs typeface="+mn-cs"/>
        </a:defRPr>
      </a:lvl8pPr>
      <a:lvl9pPr marL="17545248" algn="l" defTabSz="4386317" rtl="0" eaLnBrk="1" latinLnBrk="0" hangingPunct="1">
        <a:defRPr sz="86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jpeg"/><Relationship Id="rId7" Type="http://schemas.openxmlformats.org/officeDocument/2006/relationships/image" Target="../media/image6.png"/><Relationship Id="rId2" Type="http://schemas.openxmlformats.org/officeDocument/2006/relationships/image" Target="../media/image1.gif"/><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ECDF"/>
        </a:solidFill>
        <a:effectLst/>
      </p:bgPr>
    </p:bg>
    <p:spTree>
      <p:nvGrpSpPr>
        <p:cNvPr id="1" name=""/>
        <p:cNvGrpSpPr/>
        <p:nvPr/>
      </p:nvGrpSpPr>
      <p:grpSpPr>
        <a:xfrm>
          <a:off x="0" y="0"/>
          <a:ext cx="0" cy="0"/>
          <a:chOff x="0" y="0"/>
          <a:chExt cx="0" cy="0"/>
        </a:xfrm>
      </p:grpSpPr>
      <p:sp>
        <p:nvSpPr>
          <p:cNvPr id="14" name="Rectangle 13"/>
          <p:cNvSpPr/>
          <p:nvPr/>
        </p:nvSpPr>
        <p:spPr>
          <a:xfrm>
            <a:off x="11763307" y="4876802"/>
            <a:ext cx="20647872" cy="27660600"/>
          </a:xfrm>
          <a:prstGeom prst="rect">
            <a:avLst/>
          </a:prstGeom>
          <a:solidFill>
            <a:srgbClr val="D4CAAD"/>
          </a:solidFill>
          <a:ln>
            <a:noFill/>
          </a:ln>
        </p:spPr>
        <p:style>
          <a:lnRef idx="2">
            <a:schemeClr val="accent1">
              <a:shade val="50000"/>
            </a:schemeClr>
          </a:lnRef>
          <a:fillRef idx="1">
            <a:schemeClr val="accent1"/>
          </a:fillRef>
          <a:effectRef idx="0">
            <a:schemeClr val="accent1"/>
          </a:effectRef>
          <a:fontRef idx="minor">
            <a:schemeClr val="lt1"/>
          </a:fontRef>
        </p:style>
        <p:txBody>
          <a:bodyPr lIns="91382" tIns="45686" rIns="91382" bIns="45686" rtlCol="0" anchor="ctr"/>
          <a:lstStyle/>
          <a:p>
            <a:pPr algn="ctr"/>
            <a:endParaRPr lang="en-US" dirty="0"/>
          </a:p>
        </p:txBody>
      </p:sp>
      <p:sp>
        <p:nvSpPr>
          <p:cNvPr id="2" name="Rectangle 1"/>
          <p:cNvSpPr/>
          <p:nvPr/>
        </p:nvSpPr>
        <p:spPr>
          <a:xfrm>
            <a:off x="0" y="17"/>
            <a:ext cx="43891200" cy="4649429"/>
          </a:xfrm>
          <a:prstGeom prst="rect">
            <a:avLst/>
          </a:prstGeom>
          <a:solidFill>
            <a:srgbClr val="D4CAAD"/>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lIns="91382" tIns="45686" rIns="91382" bIns="45686" rtlCol="0" anchor="ctr"/>
          <a:lstStyle/>
          <a:p>
            <a:pPr algn="ctr"/>
            <a:endParaRPr lang="en-US"/>
          </a:p>
        </p:txBody>
      </p:sp>
      <p:sp>
        <p:nvSpPr>
          <p:cNvPr id="57" name="Text Placeholder 62"/>
          <p:cNvSpPr txBox="1">
            <a:spLocks/>
          </p:cNvSpPr>
          <p:nvPr/>
        </p:nvSpPr>
        <p:spPr>
          <a:xfrm>
            <a:off x="949357" y="4876817"/>
            <a:ext cx="10050461" cy="923323"/>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a:solidFill>
                  <a:srgbClr val="CEC597">
                    <a:lumMod val="50000"/>
                  </a:srgbClr>
                </a:solidFill>
                <a:latin typeface="Calibri"/>
              </a:rPr>
              <a:t>INTRODUCTION</a:t>
            </a:r>
          </a:p>
        </p:txBody>
      </p:sp>
      <p:sp>
        <p:nvSpPr>
          <p:cNvPr id="60" name="Text Placeholder 67"/>
          <p:cNvSpPr txBox="1">
            <a:spLocks/>
          </p:cNvSpPr>
          <p:nvPr/>
        </p:nvSpPr>
        <p:spPr>
          <a:xfrm>
            <a:off x="32890419" y="21098477"/>
            <a:ext cx="10047019" cy="923323"/>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a:solidFill>
                  <a:srgbClr val="CEC597">
                    <a:lumMod val="50000"/>
                  </a:srgbClr>
                </a:solidFill>
                <a:latin typeface="Calibri"/>
              </a:rPr>
              <a:t>CONCLUSIONS</a:t>
            </a:r>
          </a:p>
        </p:txBody>
      </p:sp>
      <p:sp>
        <p:nvSpPr>
          <p:cNvPr id="61" name="Text Placeholder 68"/>
          <p:cNvSpPr txBox="1">
            <a:spLocks/>
          </p:cNvSpPr>
          <p:nvPr/>
        </p:nvSpPr>
        <p:spPr>
          <a:xfrm>
            <a:off x="32968558" y="22026725"/>
            <a:ext cx="9919684" cy="4567075"/>
          </a:xfrm>
          <a:prstGeom prst="rect">
            <a:avLst/>
          </a:prstGeom>
        </p:spPr>
        <p:txBody>
          <a:bodyPr wrap="square" lIns="228437" tIns="228437" rIns="228437" bIns="228437">
            <a:spAutoFit/>
          </a:bodyPr>
          <a:lstStyle>
            <a:lvl1pPr marL="342883" indent="-342883" algn="l" defTabSz="4388900" rtl="0" eaLnBrk="1" latinLnBrk="0" hangingPunct="1">
              <a:spcBef>
                <a:spcPct val="20000"/>
              </a:spcBef>
              <a:buFont typeface="Arial" pitchFamily="34" charset="0"/>
              <a:buNone/>
              <a:defRPr sz="2500" kern="1200">
                <a:solidFill>
                  <a:schemeClr val="tx1"/>
                </a:solidFill>
                <a:latin typeface="Trebuchet MS" pitchFamily="34" charset="0"/>
                <a:ea typeface="+mn-ea"/>
                <a:cs typeface="+mn-cs"/>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0" indent="0" defTabSz="4386096">
              <a:defRPr/>
            </a:pPr>
            <a:r>
              <a:rPr lang="en-US" sz="3400" dirty="0">
                <a:solidFill>
                  <a:sysClr val="windowText" lastClr="000000"/>
                </a:solidFill>
              </a:rPr>
              <a:t>     These results </a:t>
            </a:r>
            <a:r>
              <a:rPr lang="en-US" sz="3400" dirty="0" smtClean="0">
                <a:solidFill>
                  <a:sysClr val="windowText" lastClr="000000"/>
                </a:solidFill>
              </a:rPr>
              <a:t>illustrate the important link between soil disturbance and weed abundance in agroecosystems. These results also suggest that pasture recovery following intercropping with feed grains can be improved by implementing minimum tillage approaches to feed grain establishment.  </a:t>
            </a:r>
            <a:endParaRPr lang="en-US" sz="3400" dirty="0">
              <a:solidFill>
                <a:sysClr val="windowText" lastClr="000000"/>
              </a:solidFill>
            </a:endParaRPr>
          </a:p>
          <a:p>
            <a:pPr marL="342686" indent="-342686" defTabSz="4386096">
              <a:buFont typeface="Arial" pitchFamily="34" charset="0"/>
              <a:buChar char="•"/>
              <a:defRPr/>
            </a:pPr>
            <a:endParaRPr lang="en-US" sz="2400" dirty="0">
              <a:solidFill>
                <a:sysClr val="windowText" lastClr="000000"/>
              </a:solidFill>
            </a:endParaRPr>
          </a:p>
        </p:txBody>
      </p:sp>
      <p:sp>
        <p:nvSpPr>
          <p:cNvPr id="64" name="Text Placeholder 111"/>
          <p:cNvSpPr txBox="1">
            <a:spLocks/>
          </p:cNvSpPr>
          <p:nvPr/>
        </p:nvSpPr>
        <p:spPr>
          <a:xfrm>
            <a:off x="5932593" y="2814989"/>
            <a:ext cx="31998970" cy="1960214"/>
          </a:xfrm>
          <a:prstGeom prst="rect">
            <a:avLst/>
          </a:prstGeom>
        </p:spPr>
        <p:txBody>
          <a:bodyPr lIns="91382" tIns="45686" rIns="91382" bIns="45686" anchor="t" anchorCtr="1">
            <a:normAutofit/>
          </a:bodyPr>
          <a:lstStyle>
            <a:lvl1pPr marL="1645838" indent="-1645838" algn="ctr" defTabSz="4388900" rtl="0" eaLnBrk="1" latinLnBrk="0" hangingPunct="1">
              <a:spcBef>
                <a:spcPct val="20000"/>
              </a:spcBef>
              <a:buFontTx/>
              <a:buNone/>
              <a:defRPr sz="8800" kern="1200">
                <a:solidFill>
                  <a:schemeClr val="bg1"/>
                </a:solidFill>
                <a:latin typeface="+mj-lt"/>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5800" dirty="0">
                <a:solidFill>
                  <a:schemeClr val="tx1"/>
                </a:solidFill>
                <a:latin typeface="Calibri"/>
              </a:rPr>
              <a:t>J. A. Wilhelm*, R. G. Smith; University of New Hampshire, Durham, NH</a:t>
            </a:r>
            <a:endParaRPr lang="en-US" sz="5800" dirty="0">
              <a:solidFill>
                <a:sysClr val="window" lastClr="FFFFFF"/>
              </a:solidFill>
              <a:latin typeface="Calibri"/>
            </a:endParaRPr>
          </a:p>
          <a:p>
            <a:pPr marL="1644782" indent="-1644782" defTabSz="4386096">
              <a:defRPr/>
            </a:pPr>
            <a:r>
              <a:rPr lang="en-US" sz="5300" dirty="0">
                <a:solidFill>
                  <a:schemeClr val="tx1"/>
                </a:solidFill>
                <a:latin typeface="Calibri"/>
                <a:ea typeface="Tahoma" pitchFamily="34" charset="0"/>
                <a:cs typeface="Tahoma" pitchFamily="34" charset="0"/>
              </a:rPr>
              <a:t>Department of Natural Resources and the Environment </a:t>
            </a:r>
            <a:r>
              <a:rPr lang="en-US" sz="3800" dirty="0">
                <a:solidFill>
                  <a:schemeClr val="tx1"/>
                </a:solidFill>
                <a:latin typeface="Calibri"/>
                <a:ea typeface="Tahoma" pitchFamily="34" charset="0"/>
                <a:cs typeface="Tahoma" pitchFamily="34" charset="0"/>
              </a:rPr>
              <a:t>*Contact: jwilhelm@unh.edu</a:t>
            </a:r>
            <a:endParaRPr lang="en-US" sz="5800" dirty="0">
              <a:solidFill>
                <a:schemeClr val="tx1"/>
              </a:solidFill>
              <a:latin typeface="Calibri"/>
            </a:endParaRPr>
          </a:p>
        </p:txBody>
      </p:sp>
      <p:sp>
        <p:nvSpPr>
          <p:cNvPr id="65" name="Text Placeholder 112"/>
          <p:cNvSpPr txBox="1">
            <a:spLocks/>
          </p:cNvSpPr>
          <p:nvPr/>
        </p:nvSpPr>
        <p:spPr>
          <a:xfrm>
            <a:off x="5932593" y="465833"/>
            <a:ext cx="31998970" cy="2381861"/>
          </a:xfrm>
          <a:prstGeom prst="rect">
            <a:avLst/>
          </a:prstGeom>
        </p:spPr>
        <p:txBody>
          <a:bodyPr lIns="91382" tIns="45686" rIns="91382" bIns="45686" anchor="t" anchorCtr="1">
            <a:normAutofit fontScale="62500" lnSpcReduction="20000"/>
          </a:bodyPr>
          <a:lstStyle>
            <a:lvl1pPr marL="1645838" indent="-1645838" algn="ctr" defTabSz="4388900" rtl="0" eaLnBrk="1" latinLnBrk="0" hangingPunct="1">
              <a:spcBef>
                <a:spcPct val="20000"/>
              </a:spcBef>
              <a:buFontTx/>
              <a:buNone/>
              <a:defRPr sz="11500" kern="1200">
                <a:solidFill>
                  <a:schemeClr val="bg1"/>
                </a:solidFill>
                <a:latin typeface="+mj-lt"/>
                <a:ea typeface="+mn-ea"/>
                <a:cs typeface="+mn-cs"/>
              </a:defRPr>
            </a:lvl1pPr>
            <a:lvl2pPr marL="3565982" indent="-1371531" algn="l" defTabSz="4388900" rtl="0" eaLnBrk="1" latinLnBrk="0" hangingPunct="1">
              <a:spcBef>
                <a:spcPct val="20000"/>
              </a:spcBef>
              <a:buFontTx/>
              <a:buNone/>
              <a:defRPr sz="7200" kern="1200">
                <a:solidFill>
                  <a:schemeClr val="tx1"/>
                </a:solidFill>
                <a:latin typeface="+mn-lt"/>
                <a:ea typeface="+mn-ea"/>
                <a:cs typeface="+mn-cs"/>
              </a:defRPr>
            </a:lvl2pPr>
            <a:lvl3pPr marL="5486126" indent="-1097226" algn="l" defTabSz="4388900" rtl="0" eaLnBrk="1" latinLnBrk="0" hangingPunct="1">
              <a:spcBef>
                <a:spcPct val="20000"/>
              </a:spcBef>
              <a:buFontTx/>
              <a:buNone/>
              <a:defRPr sz="7200" kern="1200">
                <a:solidFill>
                  <a:schemeClr val="tx1"/>
                </a:solidFill>
                <a:latin typeface="+mn-lt"/>
                <a:ea typeface="+mn-ea"/>
                <a:cs typeface="+mn-cs"/>
              </a:defRPr>
            </a:lvl3pPr>
            <a:lvl4pPr marL="7680577" indent="-1097226" algn="l" defTabSz="4388900" rtl="0" eaLnBrk="1" latinLnBrk="0" hangingPunct="1">
              <a:spcBef>
                <a:spcPct val="20000"/>
              </a:spcBef>
              <a:buFontTx/>
              <a:buNone/>
              <a:defRPr sz="7200" kern="1200">
                <a:solidFill>
                  <a:schemeClr val="tx1"/>
                </a:solidFill>
                <a:latin typeface="+mn-lt"/>
                <a:ea typeface="+mn-ea"/>
                <a:cs typeface="+mn-cs"/>
              </a:defRPr>
            </a:lvl4pPr>
            <a:lvl5pPr marL="9875026" indent="-1097226" algn="l" defTabSz="4388900" rtl="0" eaLnBrk="1" latinLnBrk="0" hangingPunct="1">
              <a:spcBef>
                <a:spcPct val="20000"/>
              </a:spcBef>
              <a:buFontTx/>
              <a:buNone/>
              <a:defRPr sz="72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14400" dirty="0">
                <a:solidFill>
                  <a:schemeClr val="tx1"/>
                </a:solidFill>
              </a:rPr>
              <a:t>Disturbance and </a:t>
            </a:r>
            <a:r>
              <a:rPr lang="en-US" sz="14400" dirty="0" smtClean="0">
                <a:solidFill>
                  <a:schemeClr val="tx1"/>
                </a:solidFill>
              </a:rPr>
              <a:t>Recovery </a:t>
            </a:r>
            <a:r>
              <a:rPr lang="en-US" sz="14400" dirty="0">
                <a:solidFill>
                  <a:schemeClr val="tx1"/>
                </a:solidFill>
              </a:rPr>
              <a:t>in a </a:t>
            </a:r>
            <a:r>
              <a:rPr lang="en-US" sz="14400" dirty="0" smtClean="0">
                <a:solidFill>
                  <a:schemeClr val="tx1"/>
                </a:solidFill>
              </a:rPr>
              <a:t>Pasture Plant Community </a:t>
            </a:r>
            <a:r>
              <a:rPr lang="en-US" sz="14400" dirty="0">
                <a:solidFill>
                  <a:schemeClr val="tx1"/>
                </a:solidFill>
              </a:rPr>
              <a:t>along a </a:t>
            </a:r>
            <a:r>
              <a:rPr lang="en-US" sz="14400" dirty="0" smtClean="0">
                <a:solidFill>
                  <a:schemeClr val="tx1"/>
                </a:solidFill>
              </a:rPr>
              <a:t>Tillage </a:t>
            </a:r>
            <a:r>
              <a:rPr lang="en-US" sz="14400" dirty="0">
                <a:solidFill>
                  <a:schemeClr val="tx1"/>
                </a:solidFill>
              </a:rPr>
              <a:t>and </a:t>
            </a:r>
            <a:r>
              <a:rPr lang="en-US" sz="14400" dirty="0" smtClean="0">
                <a:solidFill>
                  <a:schemeClr val="tx1"/>
                </a:solidFill>
              </a:rPr>
              <a:t>Intercropping Intensity Gradient </a:t>
            </a:r>
            <a:endParaRPr lang="en-US" dirty="0">
              <a:solidFill>
                <a:sysClr val="window" lastClr="FFFFFF"/>
              </a:solidFill>
              <a:latin typeface="Calibri"/>
            </a:endParaRPr>
          </a:p>
        </p:txBody>
      </p:sp>
      <p:graphicFrame>
        <p:nvGraphicFramePr>
          <p:cNvPr id="70" name="Picture Placeholder 8"/>
          <p:cNvGraphicFramePr>
            <a:graphicFrameLocks/>
          </p:cNvGraphicFramePr>
          <p:nvPr>
            <p:extLst>
              <p:ext uri="{D42A27DB-BD31-4B8C-83A1-F6EECF244321}">
                <p14:modId xmlns:p14="http://schemas.microsoft.com/office/powerpoint/2010/main" val="1681731537"/>
              </p:ext>
            </p:extLst>
          </p:nvPr>
        </p:nvGraphicFramePr>
        <p:xfrm>
          <a:off x="904203" y="16758489"/>
          <a:ext cx="10136863" cy="10749711"/>
        </p:xfrm>
        <a:graphic>
          <a:graphicData uri="http://schemas.openxmlformats.org/drawingml/2006/table">
            <a:tbl>
              <a:tblPr firstRow="1" bandRow="1"/>
              <a:tblGrid>
                <a:gridCol w="1980646"/>
                <a:gridCol w="8156217"/>
              </a:tblGrid>
              <a:tr h="1640549">
                <a:tc>
                  <a:txBody>
                    <a:bodyPr/>
                    <a:lstStyle>
                      <a:lvl1pPr marL="0" algn="l" defTabSz="4389120" rtl="0" eaLnBrk="1" latinLnBrk="0" hangingPunct="1">
                        <a:defRPr sz="8600" b="1" kern="1200">
                          <a:solidFill>
                            <a:schemeClr val="lt1"/>
                          </a:solidFill>
                          <a:latin typeface="Calibri"/>
                        </a:defRPr>
                      </a:lvl1pPr>
                      <a:lvl2pPr marL="2194560" algn="l" defTabSz="4389120" rtl="0" eaLnBrk="1" latinLnBrk="0" hangingPunct="1">
                        <a:defRPr sz="8600" b="1" kern="1200">
                          <a:solidFill>
                            <a:schemeClr val="lt1"/>
                          </a:solidFill>
                          <a:latin typeface="Calibri"/>
                        </a:defRPr>
                      </a:lvl2pPr>
                      <a:lvl3pPr marL="4389120" algn="l" defTabSz="4389120" rtl="0" eaLnBrk="1" latinLnBrk="0" hangingPunct="1">
                        <a:defRPr sz="8600" b="1" kern="1200">
                          <a:solidFill>
                            <a:schemeClr val="lt1"/>
                          </a:solidFill>
                          <a:latin typeface="Calibri"/>
                        </a:defRPr>
                      </a:lvl3pPr>
                      <a:lvl4pPr marL="6583680" algn="l" defTabSz="4389120" rtl="0" eaLnBrk="1" latinLnBrk="0" hangingPunct="1">
                        <a:defRPr sz="8600" b="1" kern="1200">
                          <a:solidFill>
                            <a:schemeClr val="lt1"/>
                          </a:solidFill>
                          <a:latin typeface="Calibri"/>
                        </a:defRPr>
                      </a:lvl4pPr>
                      <a:lvl5pPr marL="8778240" algn="l" defTabSz="4389120" rtl="0" eaLnBrk="1" latinLnBrk="0" hangingPunct="1">
                        <a:defRPr sz="8600" b="1" kern="1200">
                          <a:solidFill>
                            <a:schemeClr val="lt1"/>
                          </a:solidFill>
                          <a:latin typeface="Calibri"/>
                        </a:defRPr>
                      </a:lvl5pPr>
                      <a:lvl6pPr marL="10972800" algn="l" defTabSz="4389120" rtl="0" eaLnBrk="1" latinLnBrk="0" hangingPunct="1">
                        <a:defRPr sz="8600" b="1" kern="1200">
                          <a:solidFill>
                            <a:schemeClr val="lt1"/>
                          </a:solidFill>
                          <a:latin typeface="Calibri"/>
                        </a:defRPr>
                      </a:lvl6pPr>
                      <a:lvl7pPr marL="13167360" algn="l" defTabSz="4389120" rtl="0" eaLnBrk="1" latinLnBrk="0" hangingPunct="1">
                        <a:defRPr sz="8600" b="1" kern="1200">
                          <a:solidFill>
                            <a:schemeClr val="lt1"/>
                          </a:solidFill>
                          <a:latin typeface="Calibri"/>
                        </a:defRPr>
                      </a:lvl7pPr>
                      <a:lvl8pPr marL="15361920" algn="l" defTabSz="4389120" rtl="0" eaLnBrk="1" latinLnBrk="0" hangingPunct="1">
                        <a:defRPr sz="8600" b="1" kern="1200">
                          <a:solidFill>
                            <a:schemeClr val="lt1"/>
                          </a:solidFill>
                          <a:latin typeface="Calibri"/>
                        </a:defRPr>
                      </a:lvl8pPr>
                      <a:lvl9pPr marL="17556480" algn="l" defTabSz="4389120" rtl="0" eaLnBrk="1" latinLnBrk="0" hangingPunct="1">
                        <a:defRPr sz="8600" b="1" kern="1200">
                          <a:solidFill>
                            <a:schemeClr val="lt1"/>
                          </a:solidFill>
                          <a:latin typeface="Calibri"/>
                        </a:defRPr>
                      </a:lvl9pPr>
                    </a:lstStyle>
                    <a:p>
                      <a:pPr algn="ctr"/>
                      <a:r>
                        <a:rPr lang="en-US" sz="3400" b="0" dirty="0" smtClean="0">
                          <a:solidFill>
                            <a:schemeClr val="tx1"/>
                          </a:solidFill>
                          <a:latin typeface="Trebuchet MS" pitchFamily="34" charset="0"/>
                        </a:rPr>
                        <a:t>P</a:t>
                      </a:r>
                      <a:endParaRPr lang="en-US" sz="3400" b="0" dirty="0">
                        <a:solidFill>
                          <a:schemeClr val="tx1"/>
                        </a:solidFill>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c>
                  <a:txBody>
                    <a:bodyPr/>
                    <a:lstStyle>
                      <a:lvl1pPr marL="0" algn="l" defTabSz="4389120" rtl="0" eaLnBrk="1" latinLnBrk="0" hangingPunct="1">
                        <a:defRPr sz="8600" b="1" kern="1200">
                          <a:solidFill>
                            <a:schemeClr val="lt1"/>
                          </a:solidFill>
                          <a:latin typeface="Calibri"/>
                        </a:defRPr>
                      </a:lvl1pPr>
                      <a:lvl2pPr marL="2194560" algn="l" defTabSz="4389120" rtl="0" eaLnBrk="1" latinLnBrk="0" hangingPunct="1">
                        <a:defRPr sz="8600" b="1" kern="1200">
                          <a:solidFill>
                            <a:schemeClr val="lt1"/>
                          </a:solidFill>
                          <a:latin typeface="Calibri"/>
                        </a:defRPr>
                      </a:lvl2pPr>
                      <a:lvl3pPr marL="4389120" algn="l" defTabSz="4389120" rtl="0" eaLnBrk="1" latinLnBrk="0" hangingPunct="1">
                        <a:defRPr sz="8600" b="1" kern="1200">
                          <a:solidFill>
                            <a:schemeClr val="lt1"/>
                          </a:solidFill>
                          <a:latin typeface="Calibri"/>
                        </a:defRPr>
                      </a:lvl3pPr>
                      <a:lvl4pPr marL="6583680" algn="l" defTabSz="4389120" rtl="0" eaLnBrk="1" latinLnBrk="0" hangingPunct="1">
                        <a:defRPr sz="8600" b="1" kern="1200">
                          <a:solidFill>
                            <a:schemeClr val="lt1"/>
                          </a:solidFill>
                          <a:latin typeface="Calibri"/>
                        </a:defRPr>
                      </a:lvl4pPr>
                      <a:lvl5pPr marL="8778240" algn="l" defTabSz="4389120" rtl="0" eaLnBrk="1" latinLnBrk="0" hangingPunct="1">
                        <a:defRPr sz="8600" b="1" kern="1200">
                          <a:solidFill>
                            <a:schemeClr val="lt1"/>
                          </a:solidFill>
                          <a:latin typeface="Calibri"/>
                        </a:defRPr>
                      </a:lvl5pPr>
                      <a:lvl6pPr marL="10972800" algn="l" defTabSz="4389120" rtl="0" eaLnBrk="1" latinLnBrk="0" hangingPunct="1">
                        <a:defRPr sz="8600" b="1" kern="1200">
                          <a:solidFill>
                            <a:schemeClr val="lt1"/>
                          </a:solidFill>
                          <a:latin typeface="Calibri"/>
                        </a:defRPr>
                      </a:lvl6pPr>
                      <a:lvl7pPr marL="13167360" algn="l" defTabSz="4389120" rtl="0" eaLnBrk="1" latinLnBrk="0" hangingPunct="1">
                        <a:defRPr sz="8600" b="1" kern="1200">
                          <a:solidFill>
                            <a:schemeClr val="lt1"/>
                          </a:solidFill>
                          <a:latin typeface="Calibri"/>
                        </a:defRPr>
                      </a:lvl7pPr>
                      <a:lvl8pPr marL="15361920" algn="l" defTabSz="4389120" rtl="0" eaLnBrk="1" latinLnBrk="0" hangingPunct="1">
                        <a:defRPr sz="8600" b="1" kern="1200">
                          <a:solidFill>
                            <a:schemeClr val="lt1"/>
                          </a:solidFill>
                          <a:latin typeface="Calibri"/>
                        </a:defRPr>
                      </a:lvl8pPr>
                      <a:lvl9pPr marL="17556480" algn="l" defTabSz="4389120" rtl="0" eaLnBrk="1" latinLnBrk="0" hangingPunct="1">
                        <a:defRPr sz="8600" b="1" kern="1200">
                          <a:solidFill>
                            <a:schemeClr val="lt1"/>
                          </a:solidFill>
                          <a:latin typeface="Calibri"/>
                        </a:defRPr>
                      </a:lvl9pPr>
                    </a:lstStyle>
                    <a:p>
                      <a:pPr algn="l"/>
                      <a:r>
                        <a:rPr lang="en-US" sz="3400" b="1" dirty="0" smtClean="0">
                          <a:solidFill>
                            <a:schemeClr val="tx1"/>
                          </a:solidFill>
                          <a:latin typeface="Trebuchet MS" pitchFamily="34" charset="0"/>
                        </a:rPr>
                        <a:t>Pasture</a:t>
                      </a:r>
                      <a:r>
                        <a:rPr lang="en-US" sz="3400" b="0" dirty="0" smtClean="0">
                          <a:solidFill>
                            <a:schemeClr val="tx1"/>
                          </a:solidFill>
                          <a:latin typeface="Trebuchet MS" pitchFamily="34" charset="0"/>
                        </a:rPr>
                        <a:t>—Established mixture of alfalfa and grass , control</a:t>
                      </a:r>
                      <a:endParaRPr lang="en-US" sz="3400" b="0" dirty="0">
                        <a:solidFill>
                          <a:schemeClr val="tx1"/>
                        </a:solidFill>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38100" cmpd="sng">
                      <a:solidFill>
                        <a:sysClr val="window" lastClr="FFFFFF"/>
                      </a:solidFill>
                    </a:lnB>
                    <a:lnTlToBr w="12700" cmpd="sng">
                      <a:noFill/>
                      <a:prstDash val="solid"/>
                    </a:lnTlToBr>
                    <a:lnBlToTr w="12700" cmpd="sng">
                      <a:noFill/>
                      <a:prstDash val="solid"/>
                    </a:lnBlToTr>
                    <a:noFill/>
                  </a:tcPr>
                </a:tc>
              </a:tr>
              <a:tr h="1645920">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ctr"/>
                      <a:r>
                        <a:rPr lang="en-US" sz="3400" dirty="0" smtClean="0">
                          <a:latin typeface="Trebuchet MS" pitchFamily="34" charset="0"/>
                        </a:rPr>
                        <a:t>MT</a:t>
                      </a:r>
                      <a:endParaRPr lang="en-US" sz="3400" dirty="0">
                        <a:latin typeface="Trebuchet MS" pitchFamily="34" charset="0"/>
                      </a:endParaRP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l"/>
                      <a:r>
                        <a:rPr lang="en-US" sz="3400" b="1" dirty="0" smtClean="0">
                          <a:latin typeface="Trebuchet MS" pitchFamily="34" charset="0"/>
                        </a:rPr>
                        <a:t>Minimal Till</a:t>
                      </a:r>
                      <a:r>
                        <a:rPr lang="en-US" sz="3400" dirty="0" smtClean="0">
                          <a:latin typeface="Trebuchet MS" pitchFamily="34" charset="0"/>
                        </a:rPr>
                        <a:t>—E</a:t>
                      </a:r>
                      <a:r>
                        <a:rPr lang="en-US" sz="3400" dirty="0" smtClean="0">
                          <a:effectLst/>
                          <a:latin typeface="Trebuchet MS" pitchFamily="34" charset="0"/>
                          <a:ea typeface="Calibri"/>
                          <a:cs typeface="Times New Roman"/>
                        </a:rPr>
                        <a:t>stablishment into living pasture following </a:t>
                      </a:r>
                      <a:r>
                        <a:rPr lang="en-US" sz="3400" dirty="0" smtClean="0">
                          <a:solidFill>
                            <a:schemeClr val="tx1"/>
                          </a:solidFill>
                          <a:effectLst/>
                          <a:latin typeface="Trebuchet MS" pitchFamily="34" charset="0"/>
                          <a:ea typeface="Calibri"/>
                          <a:cs typeface="Times New Roman"/>
                        </a:rPr>
                        <a:t>mowing and subsoil</a:t>
                      </a:r>
                      <a:r>
                        <a:rPr lang="en-US" sz="3400" baseline="0" dirty="0" smtClean="0">
                          <a:solidFill>
                            <a:schemeClr val="tx1"/>
                          </a:solidFill>
                          <a:effectLst/>
                          <a:latin typeface="Trebuchet MS" pitchFamily="34" charset="0"/>
                          <a:ea typeface="Calibri"/>
                          <a:cs typeface="Times New Roman"/>
                        </a:rPr>
                        <a:t> tillage</a:t>
                      </a:r>
                      <a:r>
                        <a:rPr lang="en-US" sz="3400" dirty="0" smtClean="0">
                          <a:solidFill>
                            <a:schemeClr val="tx1"/>
                          </a:solidFill>
                          <a:effectLst/>
                          <a:latin typeface="Trebuchet MS" pitchFamily="34" charset="0"/>
                          <a:ea typeface="Calibri"/>
                          <a:cs typeface="Times New Roman"/>
                        </a:rPr>
                        <a:t> (Yeoman’s Plow)</a:t>
                      </a:r>
                      <a:endParaRPr lang="en-US" sz="3400" dirty="0">
                        <a:solidFill>
                          <a:schemeClr val="tx1"/>
                        </a:solidFill>
                        <a:latin typeface="Trebuchet MS" pitchFamily="34" charset="0"/>
                      </a:endParaRPr>
                    </a:p>
                  </a:txBody>
                  <a:tcPr anchor="ctr">
                    <a:lnL w="12700" cmpd="sng">
                      <a:solidFill>
                        <a:sysClr val="window" lastClr="FFFFFF"/>
                      </a:solidFill>
                    </a:lnL>
                    <a:lnR w="12700" cmpd="sng">
                      <a:solidFill>
                        <a:sysClr val="window" lastClr="FFFFFF"/>
                      </a:solidFill>
                    </a:lnR>
                    <a:lnT w="381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2164080">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ctr"/>
                      <a:r>
                        <a:rPr lang="en-US" sz="3400" dirty="0" smtClean="0">
                          <a:latin typeface="Trebuchet MS" pitchFamily="34" charset="0"/>
                        </a:rPr>
                        <a:t>MTU</a:t>
                      </a:r>
                      <a:endParaRPr lang="en-US" sz="3400" dirty="0">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l"/>
                      <a:r>
                        <a:rPr lang="en-US" sz="3400" b="1" dirty="0" smtClean="0">
                          <a:latin typeface="Trebuchet MS" pitchFamily="34" charset="0"/>
                        </a:rPr>
                        <a:t>Minimal Till </a:t>
                      </a:r>
                      <a:r>
                        <a:rPr lang="en-US" sz="3400" b="1" dirty="0" smtClean="0">
                          <a:solidFill>
                            <a:schemeClr val="tx1"/>
                          </a:solidFill>
                          <a:latin typeface="Trebuchet MS" pitchFamily="34" charset="0"/>
                        </a:rPr>
                        <a:t>Undercut</a:t>
                      </a:r>
                      <a:r>
                        <a:rPr lang="en-US" sz="3400" dirty="0" smtClean="0">
                          <a:solidFill>
                            <a:schemeClr val="tx1"/>
                          </a:solidFill>
                          <a:latin typeface="Trebuchet MS" pitchFamily="34" charset="0"/>
                        </a:rPr>
                        <a:t>—E</a:t>
                      </a:r>
                      <a:r>
                        <a:rPr lang="en-US" sz="3400" dirty="0" smtClean="0">
                          <a:solidFill>
                            <a:schemeClr val="tx1"/>
                          </a:solidFill>
                          <a:effectLst/>
                          <a:latin typeface="Trebuchet MS" pitchFamily="34" charset="0"/>
                          <a:ea typeface="Calibri"/>
                          <a:cs typeface="Times New Roman"/>
                        </a:rPr>
                        <a:t>stablishment into living pasture following mowing and subsoil tillage with undercutting </a:t>
                      </a:r>
                      <a:r>
                        <a:rPr lang="en-US" sz="3400" dirty="0" smtClean="0">
                          <a:effectLst/>
                          <a:latin typeface="Trebuchet MS" pitchFamily="34" charset="0"/>
                          <a:ea typeface="Calibri"/>
                          <a:cs typeface="Times New Roman"/>
                        </a:rPr>
                        <a:t>(Yeoman’s Plow with undercut bars) </a:t>
                      </a:r>
                      <a:endParaRPr lang="en-US" sz="3400" dirty="0">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1645920">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ctr"/>
                      <a:r>
                        <a:rPr lang="en-US" sz="3400" b="0" dirty="0" smtClean="0">
                          <a:latin typeface="Trebuchet MS" pitchFamily="34" charset="0"/>
                        </a:rPr>
                        <a:t>ST</a:t>
                      </a:r>
                      <a:endParaRPr lang="en-US" sz="3400" b="0" dirty="0">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l"/>
                      <a:r>
                        <a:rPr lang="en-US" sz="3400" b="1" dirty="0" smtClean="0">
                          <a:latin typeface="Trebuchet MS" pitchFamily="34" charset="0"/>
                        </a:rPr>
                        <a:t>Strip Till</a:t>
                      </a:r>
                      <a:r>
                        <a:rPr lang="en-US" sz="3400" b="0" dirty="0" smtClean="0">
                          <a:latin typeface="Trebuchet MS" pitchFamily="34" charset="0"/>
                        </a:rPr>
                        <a:t>—E</a:t>
                      </a:r>
                      <a:r>
                        <a:rPr lang="en-US" sz="3400" b="0" dirty="0" smtClean="0">
                          <a:effectLst/>
                          <a:latin typeface="Trebuchet MS" pitchFamily="34" charset="0"/>
                          <a:ea typeface="Calibri"/>
                          <a:cs typeface="Times New Roman"/>
                        </a:rPr>
                        <a:t>stablishment into living </a:t>
                      </a:r>
                      <a:r>
                        <a:rPr lang="en-US" sz="3400" b="0" dirty="0" smtClean="0">
                          <a:solidFill>
                            <a:schemeClr val="tx1"/>
                          </a:solidFill>
                          <a:effectLst/>
                          <a:latin typeface="Trebuchet MS" pitchFamily="34" charset="0"/>
                          <a:ea typeface="Calibri"/>
                          <a:cs typeface="Times New Roman"/>
                        </a:rPr>
                        <a:t>pasture following mowing </a:t>
                      </a:r>
                      <a:r>
                        <a:rPr lang="en-US" sz="3400" b="0" smtClean="0">
                          <a:solidFill>
                            <a:schemeClr val="tx1"/>
                          </a:solidFill>
                          <a:effectLst/>
                          <a:latin typeface="Trebuchet MS" pitchFamily="34" charset="0"/>
                          <a:ea typeface="Calibri"/>
                          <a:cs typeface="Times New Roman"/>
                        </a:rPr>
                        <a:t>and strip-tillage </a:t>
                      </a:r>
                      <a:r>
                        <a:rPr lang="en-US" sz="3400" b="0" dirty="0" smtClean="0">
                          <a:solidFill>
                            <a:schemeClr val="tx1"/>
                          </a:solidFill>
                          <a:effectLst/>
                          <a:latin typeface="Trebuchet MS" pitchFamily="34" charset="0"/>
                          <a:ea typeface="Calibri"/>
                          <a:cs typeface="Times New Roman"/>
                        </a:rPr>
                        <a:t>(</a:t>
                      </a:r>
                      <a:r>
                        <a:rPr lang="en-US" sz="3400" b="0" dirty="0" err="1" smtClean="0">
                          <a:solidFill>
                            <a:schemeClr val="tx1"/>
                          </a:solidFill>
                          <a:effectLst/>
                          <a:latin typeface="Trebuchet MS" pitchFamily="34" charset="0"/>
                          <a:ea typeface="Calibri"/>
                          <a:cs typeface="Times New Roman"/>
                        </a:rPr>
                        <a:t>Unverferth</a:t>
                      </a:r>
                      <a:r>
                        <a:rPr lang="en-US" sz="3400" b="0" dirty="0" smtClean="0">
                          <a:solidFill>
                            <a:schemeClr val="tx1"/>
                          </a:solidFill>
                          <a:effectLst/>
                          <a:latin typeface="Trebuchet MS" pitchFamily="34" charset="0"/>
                          <a:ea typeface="Calibri"/>
                          <a:cs typeface="Times New Roman"/>
                        </a:rPr>
                        <a:t> Ripper Stripper)</a:t>
                      </a:r>
                      <a:endParaRPr lang="en-US" sz="3400" b="0" dirty="0">
                        <a:solidFill>
                          <a:schemeClr val="tx1"/>
                        </a:solidFill>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1645920">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ctr"/>
                      <a:r>
                        <a:rPr lang="en-US" sz="3400" dirty="0" smtClean="0">
                          <a:latin typeface="Trebuchet MS" pitchFamily="34" charset="0"/>
                        </a:rPr>
                        <a:t>CT</a:t>
                      </a:r>
                      <a:endParaRPr lang="en-US" sz="3400" dirty="0">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l"/>
                      <a:r>
                        <a:rPr lang="en-US" sz="3400" b="1" dirty="0" smtClean="0">
                          <a:latin typeface="Trebuchet MS" pitchFamily="34" charset="0"/>
                        </a:rPr>
                        <a:t>Conventional Till</a:t>
                      </a:r>
                      <a:r>
                        <a:rPr lang="en-US" sz="3400" dirty="0" smtClean="0">
                          <a:latin typeface="Trebuchet MS" pitchFamily="34" charset="0"/>
                        </a:rPr>
                        <a:t>—</a:t>
                      </a:r>
                      <a:r>
                        <a:rPr lang="en-US" sz="3400" dirty="0" smtClean="0">
                          <a:effectLst/>
                          <a:latin typeface="Trebuchet MS" pitchFamily="34" charset="0"/>
                          <a:cs typeface="Times New Roman"/>
                        </a:rPr>
                        <a:t>F</a:t>
                      </a:r>
                      <a:r>
                        <a:rPr lang="en-US" sz="3400" dirty="0" smtClean="0">
                          <a:effectLst/>
                          <a:latin typeface="Trebuchet MS" pitchFamily="34" charset="0"/>
                          <a:ea typeface="Calibri"/>
                          <a:cs typeface="Times New Roman"/>
                        </a:rPr>
                        <a:t>ull-tillage (moldboard plowed and disked, not intercropped)</a:t>
                      </a:r>
                      <a:r>
                        <a:rPr lang="en-US" sz="3400" baseline="0" dirty="0" smtClean="0">
                          <a:effectLst/>
                          <a:latin typeface="Trebuchet MS" pitchFamily="34" charset="0"/>
                          <a:ea typeface="+mn-ea"/>
                          <a:cs typeface="+mn-cs"/>
                        </a:rPr>
                        <a:t> </a:t>
                      </a:r>
                      <a:endParaRPr lang="en-US" sz="3400" strike="sngStrike" dirty="0">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r h="2007322">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ctr"/>
                      <a:r>
                        <a:rPr lang="en-US" sz="3400" dirty="0" smtClean="0">
                          <a:latin typeface="Trebuchet MS" pitchFamily="34" charset="0"/>
                        </a:rPr>
                        <a:t>CTI</a:t>
                      </a:r>
                      <a:endParaRPr lang="en-US" sz="3400" dirty="0">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c>
                  <a:txBody>
                    <a:bodyPr/>
                    <a:lstStyle>
                      <a:lvl1pPr marL="0" algn="l" defTabSz="4389120" rtl="0" eaLnBrk="1" latinLnBrk="0" hangingPunct="1">
                        <a:defRPr sz="8600" kern="1200">
                          <a:solidFill>
                            <a:schemeClr val="dk1"/>
                          </a:solidFill>
                          <a:latin typeface="Calibri"/>
                        </a:defRPr>
                      </a:lvl1pPr>
                      <a:lvl2pPr marL="2194560" algn="l" defTabSz="4389120" rtl="0" eaLnBrk="1" latinLnBrk="0" hangingPunct="1">
                        <a:defRPr sz="8600" kern="1200">
                          <a:solidFill>
                            <a:schemeClr val="dk1"/>
                          </a:solidFill>
                          <a:latin typeface="Calibri"/>
                        </a:defRPr>
                      </a:lvl2pPr>
                      <a:lvl3pPr marL="4389120" algn="l" defTabSz="4389120" rtl="0" eaLnBrk="1" latinLnBrk="0" hangingPunct="1">
                        <a:defRPr sz="8600" kern="1200">
                          <a:solidFill>
                            <a:schemeClr val="dk1"/>
                          </a:solidFill>
                          <a:latin typeface="Calibri"/>
                        </a:defRPr>
                      </a:lvl3pPr>
                      <a:lvl4pPr marL="6583680" algn="l" defTabSz="4389120" rtl="0" eaLnBrk="1" latinLnBrk="0" hangingPunct="1">
                        <a:defRPr sz="8600" kern="1200">
                          <a:solidFill>
                            <a:schemeClr val="dk1"/>
                          </a:solidFill>
                          <a:latin typeface="Calibri"/>
                        </a:defRPr>
                      </a:lvl4pPr>
                      <a:lvl5pPr marL="8778240" algn="l" defTabSz="4389120" rtl="0" eaLnBrk="1" latinLnBrk="0" hangingPunct="1">
                        <a:defRPr sz="8600" kern="1200">
                          <a:solidFill>
                            <a:schemeClr val="dk1"/>
                          </a:solidFill>
                          <a:latin typeface="Calibri"/>
                        </a:defRPr>
                      </a:lvl5pPr>
                      <a:lvl6pPr marL="10972800" algn="l" defTabSz="4389120" rtl="0" eaLnBrk="1" latinLnBrk="0" hangingPunct="1">
                        <a:defRPr sz="8600" kern="1200">
                          <a:solidFill>
                            <a:schemeClr val="dk1"/>
                          </a:solidFill>
                          <a:latin typeface="Calibri"/>
                        </a:defRPr>
                      </a:lvl6pPr>
                      <a:lvl7pPr marL="13167360" algn="l" defTabSz="4389120" rtl="0" eaLnBrk="1" latinLnBrk="0" hangingPunct="1">
                        <a:defRPr sz="8600" kern="1200">
                          <a:solidFill>
                            <a:schemeClr val="dk1"/>
                          </a:solidFill>
                          <a:latin typeface="Calibri"/>
                        </a:defRPr>
                      </a:lvl7pPr>
                      <a:lvl8pPr marL="15361920" algn="l" defTabSz="4389120" rtl="0" eaLnBrk="1" latinLnBrk="0" hangingPunct="1">
                        <a:defRPr sz="8600" kern="1200">
                          <a:solidFill>
                            <a:schemeClr val="dk1"/>
                          </a:solidFill>
                          <a:latin typeface="Calibri"/>
                        </a:defRPr>
                      </a:lvl8pPr>
                      <a:lvl9pPr marL="17556480" algn="l" defTabSz="4389120" rtl="0" eaLnBrk="1" latinLnBrk="0" hangingPunct="1">
                        <a:defRPr sz="8600" kern="1200">
                          <a:solidFill>
                            <a:schemeClr val="dk1"/>
                          </a:solidFill>
                          <a:latin typeface="Calibri"/>
                        </a:defRPr>
                      </a:lvl9pPr>
                    </a:lstStyle>
                    <a:p>
                      <a:pPr algn="l"/>
                      <a:r>
                        <a:rPr lang="en-US" sz="3400" b="1" dirty="0" smtClean="0">
                          <a:latin typeface="Trebuchet MS" pitchFamily="34" charset="0"/>
                        </a:rPr>
                        <a:t>Conventional Till, </a:t>
                      </a:r>
                      <a:r>
                        <a:rPr lang="en-US" sz="3400" b="1" dirty="0" err="1" smtClean="0">
                          <a:latin typeface="Trebuchet MS" pitchFamily="34" charset="0"/>
                        </a:rPr>
                        <a:t>Interseeded</a:t>
                      </a:r>
                      <a:r>
                        <a:rPr lang="en-US" sz="3400" dirty="0" smtClean="0">
                          <a:latin typeface="Trebuchet MS" pitchFamily="34" charset="0"/>
                        </a:rPr>
                        <a:t>—F</a:t>
                      </a:r>
                      <a:r>
                        <a:rPr lang="en-US" sz="3400" dirty="0" smtClean="0">
                          <a:effectLst/>
                          <a:latin typeface="Trebuchet MS" pitchFamily="34" charset="0"/>
                          <a:ea typeface="Calibri"/>
                          <a:cs typeface="Times New Roman"/>
                        </a:rPr>
                        <a:t>ull-tillage, with crimson clover </a:t>
                      </a:r>
                      <a:r>
                        <a:rPr lang="en-US" sz="3400" dirty="0" err="1" smtClean="0">
                          <a:effectLst/>
                          <a:latin typeface="Trebuchet MS" pitchFamily="34" charset="0"/>
                          <a:ea typeface="Calibri"/>
                          <a:cs typeface="Times New Roman"/>
                        </a:rPr>
                        <a:t>interseeded</a:t>
                      </a:r>
                      <a:r>
                        <a:rPr lang="en-US" sz="3400" dirty="0" smtClean="0">
                          <a:effectLst/>
                          <a:latin typeface="Trebuchet MS" pitchFamily="34" charset="0"/>
                          <a:ea typeface="Calibri"/>
                          <a:cs typeface="Times New Roman"/>
                        </a:rPr>
                        <a:t> following feed grain emergence </a:t>
                      </a:r>
                      <a:endParaRPr lang="en-US" sz="3400" dirty="0">
                        <a:latin typeface="Trebuchet MS" pitchFamily="34" charset="0"/>
                      </a:endParaRPr>
                    </a:p>
                  </a:txBody>
                  <a:tcPr anchor="ctr">
                    <a:lnL w="12700" cmpd="sng">
                      <a:solidFill>
                        <a:sysClr val="window" lastClr="FFFFFF"/>
                      </a:solidFill>
                    </a:lnL>
                    <a:lnR w="12700" cmpd="sng">
                      <a:solidFill>
                        <a:sysClr val="window" lastClr="FFFFFF"/>
                      </a:solidFill>
                    </a:lnR>
                    <a:lnT w="12700" cmpd="sng">
                      <a:solidFill>
                        <a:sysClr val="window" lastClr="FFFFFF"/>
                      </a:solidFill>
                    </a:lnT>
                    <a:lnB w="12700" cmpd="sng">
                      <a:solidFill>
                        <a:sysClr val="window" lastClr="FFFFFF"/>
                      </a:solidFill>
                    </a:lnB>
                    <a:lnTlToBr w="12700" cmpd="sng">
                      <a:noFill/>
                      <a:prstDash val="solid"/>
                    </a:lnTlToBr>
                    <a:lnBlToTr w="12700" cmpd="sng">
                      <a:noFill/>
                      <a:prstDash val="solid"/>
                    </a:lnBlToTr>
                    <a:noFill/>
                  </a:tcPr>
                </a:tc>
              </a:tr>
            </a:tbl>
          </a:graphicData>
        </a:graphic>
      </p:graphicFrame>
      <p:sp>
        <p:nvSpPr>
          <p:cNvPr id="74" name="Text Placeholder 67"/>
          <p:cNvSpPr txBox="1">
            <a:spLocks/>
          </p:cNvSpPr>
          <p:nvPr/>
        </p:nvSpPr>
        <p:spPr>
          <a:xfrm>
            <a:off x="32890419" y="4876817"/>
            <a:ext cx="10047019" cy="923323"/>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a:solidFill>
                  <a:srgbClr val="CEC597">
                    <a:lumMod val="50000"/>
                  </a:srgbClr>
                </a:solidFill>
                <a:latin typeface="Calibri"/>
              </a:rPr>
              <a:t>RESULTS</a:t>
            </a:r>
          </a:p>
        </p:txBody>
      </p:sp>
      <p:sp>
        <p:nvSpPr>
          <p:cNvPr id="75" name="Text Placeholder 68"/>
          <p:cNvSpPr txBox="1">
            <a:spLocks/>
          </p:cNvSpPr>
          <p:nvPr/>
        </p:nvSpPr>
        <p:spPr>
          <a:xfrm>
            <a:off x="32968558" y="5715012"/>
            <a:ext cx="10047019" cy="14483636"/>
          </a:xfrm>
          <a:prstGeom prst="rect">
            <a:avLst/>
          </a:prstGeom>
        </p:spPr>
        <p:txBody>
          <a:bodyPr wrap="square" lIns="228437" tIns="228437" rIns="228437" bIns="228437">
            <a:spAutoFit/>
          </a:bodyPr>
          <a:lstStyle>
            <a:lvl1pPr marL="342883" indent="-342883" algn="l" defTabSz="4388900" rtl="0" eaLnBrk="1" latinLnBrk="0" hangingPunct="1">
              <a:spcBef>
                <a:spcPct val="20000"/>
              </a:spcBef>
              <a:buFont typeface="Arial" pitchFamily="34" charset="0"/>
              <a:buNone/>
              <a:defRPr sz="2500" kern="1200">
                <a:solidFill>
                  <a:schemeClr val="tx1"/>
                </a:solidFill>
                <a:latin typeface="Trebuchet MS" pitchFamily="34" charset="0"/>
                <a:ea typeface="+mn-ea"/>
                <a:cs typeface="+mn-cs"/>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342686" indent="-342686">
              <a:buFont typeface="Arial" pitchFamily="34" charset="0"/>
              <a:buChar char="•"/>
              <a:defRPr/>
            </a:pPr>
            <a:r>
              <a:rPr lang="en-US" sz="3400" dirty="0" smtClean="0">
                <a:solidFill>
                  <a:sysClr val="windowText" lastClr="000000"/>
                </a:solidFill>
              </a:rPr>
              <a:t>Plant </a:t>
            </a:r>
            <a:r>
              <a:rPr lang="en-US" sz="3400" dirty="0">
                <a:solidFill>
                  <a:sysClr val="windowText" lastClr="000000"/>
                </a:solidFill>
              </a:rPr>
              <a:t>community composition differed across treatments, </a:t>
            </a:r>
            <a:r>
              <a:rPr lang="en-US" sz="3200" dirty="0" smtClean="0">
                <a:solidFill>
                  <a:sysClr val="windowText" lastClr="000000"/>
                </a:solidFill>
              </a:rPr>
              <a:t>with </a:t>
            </a:r>
            <a:r>
              <a:rPr lang="en-US" sz="3200" i="1" dirty="0" err="1">
                <a:solidFill>
                  <a:sysClr val="windowText" lastClr="000000"/>
                </a:solidFill>
              </a:rPr>
              <a:t>Amaranthus</a:t>
            </a:r>
            <a:r>
              <a:rPr lang="en-US" sz="3200" i="1" dirty="0">
                <a:solidFill>
                  <a:sysClr val="windowText" lastClr="000000"/>
                </a:solidFill>
              </a:rPr>
              <a:t> spp.</a:t>
            </a:r>
            <a:r>
              <a:rPr lang="en-US" sz="3200" dirty="0">
                <a:solidFill>
                  <a:sysClr val="windowText" lastClr="000000"/>
                </a:solidFill>
              </a:rPr>
              <a:t>, </a:t>
            </a:r>
            <a:r>
              <a:rPr lang="en-US" sz="3200" i="1" dirty="0" err="1">
                <a:solidFill>
                  <a:sysClr val="windowText" lastClr="000000"/>
                </a:solidFill>
              </a:rPr>
              <a:t>Chenopodium</a:t>
            </a:r>
            <a:r>
              <a:rPr lang="en-US" sz="3200" i="1" dirty="0">
                <a:solidFill>
                  <a:sysClr val="windowText" lastClr="000000"/>
                </a:solidFill>
              </a:rPr>
              <a:t> album</a:t>
            </a:r>
            <a:r>
              <a:rPr lang="en-US" sz="3200" dirty="0">
                <a:solidFill>
                  <a:sysClr val="windowText" lastClr="000000"/>
                </a:solidFill>
              </a:rPr>
              <a:t>, </a:t>
            </a:r>
            <a:r>
              <a:rPr lang="en-US" sz="3200" i="1" dirty="0" err="1">
                <a:solidFill>
                  <a:sysClr val="windowText" lastClr="000000"/>
                </a:solidFill>
              </a:rPr>
              <a:t>Digitaria</a:t>
            </a:r>
            <a:r>
              <a:rPr lang="en-US" sz="3200" i="1" dirty="0">
                <a:solidFill>
                  <a:sysClr val="windowText" lastClr="000000"/>
                </a:solidFill>
              </a:rPr>
              <a:t> </a:t>
            </a:r>
            <a:r>
              <a:rPr lang="en-US" sz="3200" i="1" dirty="0" err="1">
                <a:solidFill>
                  <a:sysClr val="windowText" lastClr="000000"/>
                </a:solidFill>
              </a:rPr>
              <a:t>sanguinalis</a:t>
            </a:r>
            <a:r>
              <a:rPr lang="en-US" sz="3200" dirty="0">
                <a:solidFill>
                  <a:sysClr val="windowText" lastClr="000000"/>
                </a:solidFill>
              </a:rPr>
              <a:t>, and </a:t>
            </a:r>
            <a:r>
              <a:rPr lang="en-US" sz="3200" i="1" dirty="0" err="1">
                <a:solidFill>
                  <a:sysClr val="windowText" lastClr="000000"/>
                </a:solidFill>
              </a:rPr>
              <a:t>Setaria</a:t>
            </a:r>
            <a:r>
              <a:rPr lang="en-US" sz="3200" i="1" dirty="0">
                <a:solidFill>
                  <a:sysClr val="windowText" lastClr="000000"/>
                </a:solidFill>
              </a:rPr>
              <a:t> </a:t>
            </a:r>
            <a:r>
              <a:rPr lang="en-US" sz="3200" i="1" dirty="0" err="1">
                <a:solidFill>
                  <a:sysClr val="windowText" lastClr="000000"/>
                </a:solidFill>
              </a:rPr>
              <a:t>viridis</a:t>
            </a:r>
            <a:r>
              <a:rPr lang="en-US" sz="3400" dirty="0" smtClean="0">
                <a:solidFill>
                  <a:sysClr val="windowText" lastClr="000000"/>
                </a:solidFill>
              </a:rPr>
              <a:t> </a:t>
            </a:r>
            <a:r>
              <a:rPr lang="en-US" sz="3400" dirty="0">
                <a:solidFill>
                  <a:sysClr val="windowText" lastClr="000000"/>
                </a:solidFill>
              </a:rPr>
              <a:t>dominating the </a:t>
            </a:r>
            <a:r>
              <a:rPr lang="en-US" sz="3400" dirty="0" smtClean="0">
                <a:solidFill>
                  <a:sysClr val="windowText" lastClr="000000"/>
                </a:solidFill>
              </a:rPr>
              <a:t>conventionally-tilled treatments (CT and </a:t>
            </a:r>
            <a:r>
              <a:rPr lang="en-US" sz="3400" dirty="0" err="1" smtClean="0">
                <a:solidFill>
                  <a:sysClr val="windowText" lastClr="000000"/>
                </a:solidFill>
              </a:rPr>
              <a:t>CTI</a:t>
            </a:r>
            <a:r>
              <a:rPr lang="en-US" sz="3400" dirty="0" smtClean="0">
                <a:solidFill>
                  <a:sysClr val="windowText" lastClr="000000"/>
                </a:solidFill>
              </a:rPr>
              <a:t>) </a:t>
            </a:r>
            <a:r>
              <a:rPr lang="en-US" sz="3400" dirty="0">
                <a:solidFill>
                  <a:sysClr val="windowText" lastClr="000000"/>
                </a:solidFill>
              </a:rPr>
              <a:t>and perennial pasture species dominating the </a:t>
            </a:r>
            <a:r>
              <a:rPr lang="en-US" sz="3400" dirty="0" smtClean="0">
                <a:solidFill>
                  <a:sysClr val="windowText" lastClr="000000"/>
                </a:solidFill>
              </a:rPr>
              <a:t>plant communities </a:t>
            </a:r>
            <a:r>
              <a:rPr lang="en-US" sz="3400" dirty="0">
                <a:solidFill>
                  <a:sysClr val="windowText" lastClr="000000"/>
                </a:solidFill>
              </a:rPr>
              <a:t>in the </a:t>
            </a:r>
            <a:r>
              <a:rPr lang="en-US" sz="3400" dirty="0" smtClean="0">
                <a:solidFill>
                  <a:sysClr val="windowText" lastClr="000000"/>
                </a:solidFill>
              </a:rPr>
              <a:t>minimally-tilled </a:t>
            </a:r>
            <a:r>
              <a:rPr lang="en-US" sz="3400" dirty="0">
                <a:solidFill>
                  <a:sysClr val="windowText" lastClr="000000"/>
                </a:solidFill>
              </a:rPr>
              <a:t>treatments (Fig. 1). </a:t>
            </a:r>
          </a:p>
          <a:p>
            <a:pPr marL="342686" indent="-342686">
              <a:buFont typeface="Arial" pitchFamily="34" charset="0"/>
              <a:buChar char="•"/>
              <a:defRPr/>
            </a:pPr>
            <a:endParaRPr lang="en-US" sz="3400" dirty="0">
              <a:solidFill>
                <a:sysClr val="windowText" lastClr="000000"/>
              </a:solidFill>
            </a:endParaRPr>
          </a:p>
          <a:p>
            <a:pPr marL="342686" indent="-342686" defTabSz="4386096">
              <a:buFont typeface="Arial" pitchFamily="34" charset="0"/>
              <a:buChar char="•"/>
              <a:defRPr/>
            </a:pPr>
            <a:r>
              <a:rPr lang="en-US" sz="3400" dirty="0" smtClean="0">
                <a:solidFill>
                  <a:sysClr val="windowText" lastClr="000000"/>
                </a:solidFill>
              </a:rPr>
              <a:t>Total non-crop plant biomass increased </a:t>
            </a:r>
            <a:r>
              <a:rPr lang="en-US" sz="3400" dirty="0">
                <a:solidFill>
                  <a:sysClr val="windowText" lastClr="000000"/>
                </a:solidFill>
              </a:rPr>
              <a:t>with tillage intensity, with higher weed abundance in conventionally tilled treatments compared to the </a:t>
            </a:r>
            <a:r>
              <a:rPr lang="en-US" sz="3400" dirty="0" smtClean="0">
                <a:solidFill>
                  <a:sysClr val="windowText" lastClr="000000"/>
                </a:solidFill>
              </a:rPr>
              <a:t>minimally-tilled </a:t>
            </a:r>
            <a:r>
              <a:rPr lang="en-US" sz="3400" dirty="0">
                <a:solidFill>
                  <a:sysClr val="windowText" lastClr="000000"/>
                </a:solidFill>
              </a:rPr>
              <a:t>intercrop treatments </a:t>
            </a:r>
            <a:r>
              <a:rPr lang="en-US" sz="3400" dirty="0" smtClean="0">
                <a:solidFill>
                  <a:sysClr val="windowText" lastClr="000000"/>
                </a:solidFill>
              </a:rPr>
              <a:t>and pasture control (Fig</a:t>
            </a:r>
            <a:r>
              <a:rPr lang="en-US" sz="3400" dirty="0">
                <a:solidFill>
                  <a:sysClr val="windowText" lastClr="000000"/>
                </a:solidFill>
              </a:rPr>
              <a:t>. 2). </a:t>
            </a:r>
            <a:r>
              <a:rPr lang="en-US" sz="3400" dirty="0" smtClean="0">
                <a:solidFill>
                  <a:sysClr val="windowText" lastClr="000000"/>
                </a:solidFill>
              </a:rPr>
              <a:t/>
            </a:r>
            <a:br>
              <a:rPr lang="en-US" sz="3400" dirty="0" smtClean="0">
                <a:solidFill>
                  <a:sysClr val="windowText" lastClr="000000"/>
                </a:solidFill>
              </a:rPr>
            </a:br>
            <a:endParaRPr lang="en-US" sz="3400" dirty="0" smtClean="0">
              <a:solidFill>
                <a:sysClr val="windowText" lastClr="000000"/>
              </a:solidFill>
            </a:endParaRPr>
          </a:p>
          <a:p>
            <a:pPr marL="342686" indent="-342686" defTabSz="4386096">
              <a:buFont typeface="Arial" pitchFamily="34" charset="0"/>
              <a:buChar char="•"/>
              <a:defRPr/>
            </a:pPr>
            <a:r>
              <a:rPr lang="en-US" sz="3400" dirty="0" smtClean="0">
                <a:solidFill>
                  <a:sysClr val="windowText" lastClr="000000"/>
                </a:solidFill>
              </a:rPr>
              <a:t>By spring 2013, pasture species comprised the largest proportion of the non-crop biomass in minimally-tilled treatments compared to conventionally-tilled treatments, which had a larger proportion of weed species, but lower total biomass. (Figs. 3 &amp; 4).</a:t>
            </a:r>
            <a:br>
              <a:rPr lang="en-US" sz="3400" dirty="0" smtClean="0">
                <a:solidFill>
                  <a:sysClr val="windowText" lastClr="000000"/>
                </a:solidFill>
              </a:rPr>
            </a:br>
            <a:endParaRPr lang="en-US" sz="3400" dirty="0" smtClean="0">
              <a:solidFill>
                <a:sysClr val="windowText" lastClr="000000"/>
              </a:solidFill>
            </a:endParaRPr>
          </a:p>
          <a:p>
            <a:pPr marL="342686" indent="-342686" defTabSz="4386096">
              <a:buFont typeface="Arial" pitchFamily="34" charset="0"/>
              <a:buChar char="•"/>
              <a:defRPr/>
            </a:pPr>
            <a:r>
              <a:rPr lang="en-US" sz="3400" dirty="0" smtClean="0">
                <a:solidFill>
                  <a:sysClr val="windowText" lastClr="000000"/>
                </a:solidFill>
              </a:rPr>
              <a:t>Plant communities in the minimum-tillage treatments were more similar to the pasture control and were less temporally variable than were plant communities in the conventionally-tilled treatments(Fig. 5).</a:t>
            </a:r>
            <a:endParaRPr lang="en-US" sz="2400" dirty="0">
              <a:solidFill>
                <a:sysClr val="windowText" lastClr="000000"/>
              </a:solidFill>
            </a:endParaRPr>
          </a:p>
        </p:txBody>
      </p:sp>
      <p:sp>
        <p:nvSpPr>
          <p:cNvPr id="76" name="TextBox 75"/>
          <p:cNvSpPr txBox="1"/>
          <p:nvPr/>
        </p:nvSpPr>
        <p:spPr>
          <a:xfrm>
            <a:off x="22720843" y="12445205"/>
            <a:ext cx="9690336" cy="2185195"/>
          </a:xfrm>
          <a:prstGeom prst="rect">
            <a:avLst/>
          </a:prstGeom>
          <a:noFill/>
        </p:spPr>
        <p:txBody>
          <a:bodyPr wrap="square" lIns="91382" tIns="45686" rIns="91382" bIns="45686" rtlCol="0">
            <a:spAutoFit/>
          </a:bodyPr>
          <a:lstStyle/>
          <a:p>
            <a:r>
              <a:rPr lang="en-US" sz="3400" b="1" dirty="0">
                <a:latin typeface="Trebuchet MS" pitchFamily="34" charset="0"/>
              </a:rPr>
              <a:t>Figure 2. </a:t>
            </a:r>
            <a:r>
              <a:rPr lang="en-US" sz="3400" i="1" dirty="0">
                <a:latin typeface="Trebuchet MS" pitchFamily="34" charset="0"/>
              </a:rPr>
              <a:t>Total non-crop biomass per treatment. Data are means ± SE. Bars sharing the same letter are not significantly different at P&lt;0.05 (</a:t>
            </a:r>
            <a:r>
              <a:rPr lang="en-US" sz="3400" i="1" dirty="0" err="1">
                <a:latin typeface="Trebuchet MS" pitchFamily="34" charset="0"/>
              </a:rPr>
              <a:t>Tukey’s</a:t>
            </a:r>
            <a:r>
              <a:rPr lang="en-US" sz="3400" i="1" dirty="0">
                <a:latin typeface="Trebuchet MS" pitchFamily="34" charset="0"/>
              </a:rPr>
              <a:t> </a:t>
            </a:r>
            <a:r>
              <a:rPr lang="en-US" sz="3400" i="1" dirty="0" err="1">
                <a:latin typeface="Trebuchet MS" pitchFamily="34" charset="0"/>
              </a:rPr>
              <a:t>HSD</a:t>
            </a:r>
            <a:r>
              <a:rPr lang="en-US" sz="3400" i="1" dirty="0">
                <a:latin typeface="Trebuchet MS" pitchFamily="34" charset="0"/>
              </a:rPr>
              <a:t> Test)</a:t>
            </a:r>
          </a:p>
        </p:txBody>
      </p:sp>
      <p:sp>
        <p:nvSpPr>
          <p:cNvPr id="77" name="TextBox 76"/>
          <p:cNvSpPr txBox="1"/>
          <p:nvPr/>
        </p:nvSpPr>
        <p:spPr>
          <a:xfrm>
            <a:off x="11994794" y="12445205"/>
            <a:ext cx="9861096" cy="1661925"/>
          </a:xfrm>
          <a:prstGeom prst="rect">
            <a:avLst/>
          </a:prstGeom>
          <a:noFill/>
        </p:spPr>
        <p:txBody>
          <a:bodyPr wrap="square" lIns="91382" tIns="45686" rIns="91382" bIns="45686" rtlCol="0">
            <a:spAutoFit/>
          </a:bodyPr>
          <a:lstStyle/>
          <a:p>
            <a:r>
              <a:rPr lang="en-US" sz="3400" b="1" dirty="0">
                <a:latin typeface="Trebuchet MS" pitchFamily="34" charset="0"/>
              </a:rPr>
              <a:t>Figure 1. </a:t>
            </a:r>
            <a:r>
              <a:rPr lang="en-US" sz="3400" i="1" dirty="0">
                <a:latin typeface="Trebuchet MS" pitchFamily="34" charset="0"/>
              </a:rPr>
              <a:t>Weed and pasture biomass as a percent of total non-crop biomass for each treatment</a:t>
            </a:r>
            <a:r>
              <a:rPr lang="en-US" sz="3400" i="1" dirty="0" smtClean="0">
                <a:latin typeface="Trebuchet MS" pitchFamily="34" charset="0"/>
              </a:rPr>
              <a:t>. Measured at peak biomass, August 2012.  </a:t>
            </a:r>
            <a:endParaRPr lang="en-US" sz="3400" dirty="0">
              <a:latin typeface="Trebuchet MS" pitchFamily="34" charset="0"/>
            </a:endParaRPr>
          </a:p>
        </p:txBody>
      </p:sp>
      <p:pic>
        <p:nvPicPr>
          <p:cNvPr id="3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7" y="1514806"/>
            <a:ext cx="5470526" cy="16198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http://www.xerces.org/imagesforcc/NESAR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866760" y="998832"/>
            <a:ext cx="2919706" cy="265176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32968558" y="27127200"/>
            <a:ext cx="10047018" cy="4724302"/>
          </a:xfrm>
          <a:prstGeom prst="rect">
            <a:avLst/>
          </a:prstGeom>
        </p:spPr>
        <p:txBody>
          <a:bodyPr wrap="square" lIns="91382" tIns="45686" rIns="91382" bIns="45686">
            <a:spAutoFit/>
          </a:bodyPr>
          <a:lstStyle/>
          <a:p>
            <a:pPr algn="ctr">
              <a:spcAft>
                <a:spcPts val="1800"/>
              </a:spcAft>
              <a:defRPr/>
            </a:pPr>
            <a:r>
              <a:rPr lang="en-US" sz="4800" b="1" u="sng" dirty="0">
                <a:solidFill>
                  <a:srgbClr val="CEC597">
                    <a:lumMod val="50000"/>
                  </a:srgbClr>
                </a:solidFill>
                <a:latin typeface="+mj-lt"/>
              </a:rPr>
              <a:t>FUNDING &amp; ACKNOWLEDGEMENTS</a:t>
            </a:r>
            <a:endParaRPr lang="en-US" sz="4800" i="1" dirty="0">
              <a:solidFill>
                <a:sysClr val="windowText" lastClr="000000"/>
              </a:solidFill>
              <a:latin typeface="+mj-lt"/>
            </a:endParaRPr>
          </a:p>
          <a:p>
            <a:pPr lvl="0">
              <a:defRPr/>
            </a:pPr>
            <a:r>
              <a:rPr lang="en-US" sz="3400" dirty="0">
                <a:solidFill>
                  <a:sysClr val="windowText" lastClr="000000"/>
                </a:solidFill>
                <a:latin typeface="Trebuchet MS" pitchFamily="34" charset="0"/>
              </a:rPr>
              <a:t>     This research is funded by a </a:t>
            </a:r>
            <a:r>
              <a:rPr lang="en-US" sz="3400" dirty="0" smtClean="0">
                <a:solidFill>
                  <a:sysClr val="windowText" lastClr="000000"/>
                </a:solidFill>
                <a:latin typeface="Trebuchet MS" pitchFamily="34" charset="0"/>
              </a:rPr>
              <a:t>New England Sustainable </a:t>
            </a:r>
            <a:r>
              <a:rPr lang="en-US" sz="3400" dirty="0">
                <a:solidFill>
                  <a:sysClr val="windowText" lastClr="000000"/>
                </a:solidFill>
                <a:latin typeface="Trebuchet MS" pitchFamily="34" charset="0"/>
              </a:rPr>
              <a:t>Agriculture Research and </a:t>
            </a:r>
            <a:r>
              <a:rPr lang="en-US" sz="3400" dirty="0" smtClean="0">
                <a:solidFill>
                  <a:sysClr val="windowText" lastClr="000000"/>
                </a:solidFill>
                <a:latin typeface="Trebuchet MS" pitchFamily="34" charset="0"/>
              </a:rPr>
              <a:t>Education (NESARE) </a:t>
            </a:r>
            <a:r>
              <a:rPr lang="en-US" sz="3400" dirty="0">
                <a:solidFill>
                  <a:sysClr val="windowText" lastClr="000000"/>
                </a:solidFill>
                <a:latin typeface="Trebuchet MS" pitchFamily="34" charset="0"/>
              </a:rPr>
              <a:t>Graduate Student Grant from the </a:t>
            </a:r>
            <a:r>
              <a:rPr lang="en-US" sz="3400" dirty="0" smtClean="0">
                <a:solidFill>
                  <a:sysClr val="windowText" lastClr="000000"/>
                </a:solidFill>
                <a:latin typeface="Trebuchet MS" pitchFamily="34" charset="0"/>
              </a:rPr>
              <a:t>USDA. We </a:t>
            </a:r>
            <a:r>
              <a:rPr lang="en-US" sz="3400" dirty="0">
                <a:solidFill>
                  <a:sysClr val="windowText" lastClr="000000"/>
                </a:solidFill>
                <a:latin typeface="Trebuchet MS" pitchFamily="34" charset="0"/>
              </a:rPr>
              <a:t>would like to thank Dorn </a:t>
            </a:r>
            <a:r>
              <a:rPr lang="en-US" sz="3400" dirty="0" smtClean="0">
                <a:solidFill>
                  <a:sysClr val="windowText" lastClr="000000"/>
                </a:solidFill>
                <a:latin typeface="Trebuchet MS" pitchFamily="34" charset="0"/>
              </a:rPr>
              <a:t>Cox, Nick Warren, Kelsey Juntwait, Liz Hodgdon, Matt Morris, </a:t>
            </a:r>
            <a:r>
              <a:rPr lang="en-US" sz="3400" dirty="0">
                <a:solidFill>
                  <a:sysClr val="windowText" lastClr="000000"/>
                </a:solidFill>
                <a:latin typeface="Trebuchet MS" pitchFamily="34" charset="0"/>
              </a:rPr>
              <a:t>and the COLSA farm crew at the Organic Dairy Research Farm. </a:t>
            </a:r>
          </a:p>
        </p:txBody>
      </p:sp>
      <p:sp>
        <p:nvSpPr>
          <p:cNvPr id="41" name="Text Placeholder 68"/>
          <p:cNvSpPr txBox="1">
            <a:spLocks/>
          </p:cNvSpPr>
          <p:nvPr/>
        </p:nvSpPr>
        <p:spPr>
          <a:xfrm>
            <a:off x="904197" y="5715012"/>
            <a:ext cx="10287000" cy="6216757"/>
          </a:xfrm>
          <a:prstGeom prst="rect">
            <a:avLst/>
          </a:prstGeom>
        </p:spPr>
        <p:txBody>
          <a:bodyPr wrap="square" lIns="228437" tIns="228437" rIns="228437" bIns="228437">
            <a:spAutoFit/>
          </a:bodyPr>
          <a:lstStyle>
            <a:lvl1pPr marL="342883" indent="-342883" algn="l" defTabSz="4388900" rtl="0" eaLnBrk="1" latinLnBrk="0" hangingPunct="1">
              <a:spcBef>
                <a:spcPct val="20000"/>
              </a:spcBef>
              <a:buFont typeface="Arial" pitchFamily="34" charset="0"/>
              <a:buNone/>
              <a:defRPr sz="2500" kern="1200">
                <a:solidFill>
                  <a:schemeClr val="tx1"/>
                </a:solidFill>
                <a:latin typeface="Trebuchet MS" pitchFamily="34" charset="0"/>
                <a:ea typeface="+mn-ea"/>
                <a:cs typeface="+mn-cs"/>
              </a:defRPr>
            </a:lvl1pPr>
            <a:lvl2pPr marL="1485825"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2pPr>
            <a:lvl3pPr marL="2057297" indent="-571471"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3pPr>
            <a:lvl4pPr marL="2685916" indent="-628619"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4pPr>
            <a:lvl5pPr marL="3143093" indent="-457177" algn="l" defTabSz="4388900" rtl="0" eaLnBrk="1" latinLnBrk="0" hangingPunct="1">
              <a:spcBef>
                <a:spcPct val="20000"/>
              </a:spcBef>
              <a:buFont typeface="Arial" pitchFamily="34" charset="0"/>
              <a:buChar char="»"/>
              <a:defRPr sz="2500" kern="1200">
                <a:solidFill>
                  <a:schemeClr val="tx1"/>
                </a:solidFill>
                <a:latin typeface="Trebuchet MS" pitchFamily="34" charset="0"/>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0" indent="0">
              <a:defRPr/>
            </a:pPr>
            <a:r>
              <a:rPr lang="en-US" sz="3400" dirty="0"/>
              <a:t>     Organic dairy farmers in New England </a:t>
            </a:r>
            <a:r>
              <a:rPr lang="en-US" sz="3400" dirty="0" smtClean="0"/>
              <a:t>have identified </a:t>
            </a:r>
            <a:r>
              <a:rPr lang="en-US" sz="3400" dirty="0"/>
              <a:t>weed control as one of their most challenging management </a:t>
            </a:r>
            <a:r>
              <a:rPr lang="en-US" sz="3400" dirty="0" smtClean="0"/>
              <a:t>issues. </a:t>
            </a:r>
            <a:r>
              <a:rPr lang="en-US" sz="3400" dirty="0"/>
              <a:t>Intercropping and tillage are two approaches for reducing weed populations in organic cropping systems; however, these approaches may work antagonistically when combined. This experiment investigated different approaches to </a:t>
            </a:r>
            <a:r>
              <a:rPr lang="en-US" sz="3400" dirty="0" smtClean="0"/>
              <a:t>establishing annual feed grains into a perennial </a:t>
            </a:r>
            <a:r>
              <a:rPr lang="en-US" sz="3400" dirty="0"/>
              <a:t>pasture and identify optimal combinations of tillage and intercropping intensity to effectively manage weed pressure.  </a:t>
            </a:r>
          </a:p>
        </p:txBody>
      </p:sp>
      <p:sp>
        <p:nvSpPr>
          <p:cNvPr id="12" name="TextBox 11"/>
          <p:cNvSpPr txBox="1"/>
          <p:nvPr/>
        </p:nvSpPr>
        <p:spPr>
          <a:xfrm>
            <a:off x="904197" y="27660600"/>
            <a:ext cx="10373410" cy="4801246"/>
          </a:xfrm>
          <a:prstGeom prst="rect">
            <a:avLst/>
          </a:prstGeom>
          <a:noFill/>
        </p:spPr>
        <p:txBody>
          <a:bodyPr wrap="square" lIns="91382" tIns="45686" rIns="91382" bIns="45686" rtlCol="0">
            <a:spAutoFit/>
          </a:bodyPr>
          <a:lstStyle/>
          <a:p>
            <a:pPr marL="363307" indent="-363307">
              <a:buFont typeface="Arial"/>
              <a:buChar char="•"/>
            </a:pPr>
            <a:r>
              <a:rPr lang="en-US" sz="3400" dirty="0">
                <a:solidFill>
                  <a:sysClr val="windowText" lastClr="000000"/>
                </a:solidFill>
                <a:latin typeface="Trebuchet MS" pitchFamily="34" charset="0"/>
              </a:rPr>
              <a:t>Six treatments (above), each replicated four </a:t>
            </a:r>
            <a:r>
              <a:rPr lang="en-US" sz="3400" dirty="0" smtClean="0">
                <a:solidFill>
                  <a:sysClr val="windowText" lastClr="000000"/>
                </a:solidFill>
                <a:latin typeface="Trebuchet MS" pitchFamily="34" charset="0"/>
              </a:rPr>
              <a:t>times, </a:t>
            </a:r>
            <a:r>
              <a:rPr lang="en-US" sz="3400" dirty="0">
                <a:solidFill>
                  <a:sysClr val="windowText" lastClr="000000"/>
                </a:solidFill>
                <a:latin typeface="Trebuchet MS" pitchFamily="34" charset="0"/>
              </a:rPr>
              <a:t>were established in 2012 in a randomized complete block </a:t>
            </a:r>
            <a:r>
              <a:rPr lang="en-US" sz="3400" dirty="0" smtClean="0">
                <a:solidFill>
                  <a:sysClr val="windowText" lastClr="000000"/>
                </a:solidFill>
                <a:latin typeface="Trebuchet MS" pitchFamily="34" charset="0"/>
              </a:rPr>
              <a:t>design at </a:t>
            </a:r>
            <a:r>
              <a:rPr lang="en-US" sz="3400" dirty="0">
                <a:solidFill>
                  <a:sysClr val="windowText" lastClr="000000"/>
                </a:solidFill>
                <a:latin typeface="Trebuchet MS" pitchFamily="34" charset="0"/>
              </a:rPr>
              <a:t>the University of New Hampshire Organic Dairy Research Farm in Lee, NH. </a:t>
            </a:r>
            <a:endParaRPr lang="en-US" sz="3400" dirty="0">
              <a:latin typeface="Trebuchet MS" pitchFamily="34" charset="0"/>
            </a:endParaRPr>
          </a:p>
          <a:p>
            <a:pPr marL="363307" indent="-363307">
              <a:buFont typeface="Arial"/>
              <a:buChar char="•"/>
            </a:pPr>
            <a:r>
              <a:rPr lang="en-US" sz="3400" dirty="0">
                <a:latin typeface="Trebuchet MS" pitchFamily="34" charset="0"/>
              </a:rPr>
              <a:t>Aboveground weed biomass was measured at peak </a:t>
            </a:r>
            <a:r>
              <a:rPr lang="en-US" sz="3400" dirty="0" smtClean="0">
                <a:latin typeface="Trebuchet MS" pitchFamily="34" charset="0"/>
              </a:rPr>
              <a:t>biomass (late summer 2012) and late spring 2013. </a:t>
            </a:r>
            <a:endParaRPr lang="en-US" sz="3400" dirty="0">
              <a:latin typeface="Trebuchet MS" pitchFamily="34" charset="0"/>
            </a:endParaRPr>
          </a:p>
          <a:p>
            <a:pPr marL="363307" indent="-363307">
              <a:buFont typeface="Arial"/>
              <a:buChar char="•"/>
            </a:pPr>
            <a:r>
              <a:rPr lang="en-US" sz="3400" dirty="0">
                <a:latin typeface="Trebuchet MS" pitchFamily="34" charset="0"/>
              </a:rPr>
              <a:t>Weeds were sorted by species, dried to constant biomass and weighed.  </a:t>
            </a:r>
          </a:p>
        </p:txBody>
      </p:sp>
      <p:sp>
        <p:nvSpPr>
          <p:cNvPr id="97" name="Text Placeholder 62"/>
          <p:cNvSpPr txBox="1">
            <a:spLocks/>
          </p:cNvSpPr>
          <p:nvPr/>
        </p:nvSpPr>
        <p:spPr>
          <a:xfrm>
            <a:off x="970842" y="15688277"/>
            <a:ext cx="10050461" cy="923323"/>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a:solidFill>
                  <a:srgbClr val="CEC597">
                    <a:lumMod val="50000"/>
                  </a:srgbClr>
                </a:solidFill>
                <a:latin typeface="Calibri"/>
              </a:rPr>
              <a:t>METHODS</a:t>
            </a:r>
          </a:p>
        </p:txBody>
      </p:sp>
      <p:sp>
        <p:nvSpPr>
          <p:cNvPr id="104" name="Text Placeholder 67"/>
          <p:cNvSpPr txBox="1">
            <a:spLocks/>
          </p:cNvSpPr>
          <p:nvPr/>
        </p:nvSpPr>
        <p:spPr>
          <a:xfrm>
            <a:off x="972563" y="11887200"/>
            <a:ext cx="10047019" cy="923323"/>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smtClean="0">
                <a:solidFill>
                  <a:srgbClr val="CEC597">
                    <a:lumMod val="50000"/>
                  </a:srgbClr>
                </a:solidFill>
                <a:latin typeface="Calibri"/>
              </a:rPr>
              <a:t>OBJECTIVES</a:t>
            </a:r>
            <a:endParaRPr lang="en-US" sz="4800" dirty="0">
              <a:solidFill>
                <a:srgbClr val="CEC597">
                  <a:lumMod val="50000"/>
                </a:srgbClr>
              </a:solidFill>
              <a:latin typeface="Calibri"/>
            </a:endParaRPr>
          </a:p>
        </p:txBody>
      </p:sp>
      <p:sp>
        <p:nvSpPr>
          <p:cNvPr id="105" name="Text Placeholder 67"/>
          <p:cNvSpPr txBox="1">
            <a:spLocks/>
          </p:cNvSpPr>
          <p:nvPr/>
        </p:nvSpPr>
        <p:spPr>
          <a:xfrm>
            <a:off x="904197" y="12744158"/>
            <a:ext cx="10047019" cy="2800642"/>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514350" indent="-514350" algn="l" defTabSz="4386317">
              <a:spcBef>
                <a:spcPts val="0"/>
              </a:spcBef>
              <a:buAutoNum type="arabicPeriod"/>
              <a:defRPr/>
            </a:pPr>
            <a:r>
              <a:rPr lang="en-US" sz="3400" b="0" u="none" dirty="0" smtClean="0">
                <a:solidFill>
                  <a:srgbClr val="2F2B20"/>
                </a:solidFill>
                <a:latin typeface="Trebuchet MS" pitchFamily="34" charset="0"/>
              </a:rPr>
              <a:t>Assess late summer weed abundance and </a:t>
            </a:r>
            <a:r>
              <a:rPr lang="en-US" sz="3400" b="0" u="none" dirty="0">
                <a:solidFill>
                  <a:srgbClr val="2F2B20"/>
                </a:solidFill>
                <a:latin typeface="Trebuchet MS" pitchFamily="34" charset="0"/>
              </a:rPr>
              <a:t>community </a:t>
            </a:r>
            <a:r>
              <a:rPr lang="en-US" sz="3400" b="0" u="none" dirty="0" smtClean="0">
                <a:solidFill>
                  <a:srgbClr val="2F2B20"/>
                </a:solidFill>
                <a:latin typeface="Trebuchet MS" pitchFamily="34" charset="0"/>
              </a:rPr>
              <a:t>composition in response to the tillage and intercropping treatments.</a:t>
            </a:r>
          </a:p>
          <a:p>
            <a:pPr marL="514350" indent="-514350" algn="l" defTabSz="4386317">
              <a:spcBef>
                <a:spcPts val="0"/>
              </a:spcBef>
              <a:buAutoNum type="arabicPeriod"/>
              <a:defRPr/>
            </a:pPr>
            <a:r>
              <a:rPr lang="en-US" sz="3400" b="0" u="none" dirty="0" smtClean="0">
                <a:solidFill>
                  <a:srgbClr val="2F2B20"/>
                </a:solidFill>
                <a:latin typeface="Trebuchet MS" pitchFamily="34" charset="0"/>
              </a:rPr>
              <a:t>Determine the extent of pasture recovery in each treatment in the following spring    </a:t>
            </a:r>
            <a:endParaRPr lang="en-US" sz="4800" dirty="0">
              <a:solidFill>
                <a:srgbClr val="CEC597">
                  <a:lumMod val="50000"/>
                </a:srgbClr>
              </a:solidFill>
              <a:latin typeface="Calibri"/>
            </a:endParaRPr>
          </a:p>
        </p:txBody>
      </p:sp>
      <p:sp>
        <p:nvSpPr>
          <p:cNvPr id="25" name="Text Placeholder 67"/>
          <p:cNvSpPr txBox="1">
            <a:spLocks/>
          </p:cNvSpPr>
          <p:nvPr/>
        </p:nvSpPr>
        <p:spPr>
          <a:xfrm>
            <a:off x="15468601" y="4876817"/>
            <a:ext cx="12877800" cy="923204"/>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smtClean="0">
                <a:solidFill>
                  <a:srgbClr val="CEC597">
                    <a:lumMod val="50000"/>
                  </a:srgbClr>
                </a:solidFill>
                <a:latin typeface="Calibri"/>
              </a:rPr>
              <a:t>Response to Treatments (Summer 2012)</a:t>
            </a:r>
            <a:endParaRPr lang="en-US" sz="4800" dirty="0">
              <a:solidFill>
                <a:srgbClr val="CEC597">
                  <a:lumMod val="50000"/>
                </a:srgbClr>
              </a:solidFill>
              <a:latin typeface="Calibri"/>
            </a:endParaRPr>
          </a:p>
        </p:txBody>
      </p:sp>
      <p:sp>
        <p:nvSpPr>
          <p:cNvPr id="26" name="Text Placeholder 67"/>
          <p:cNvSpPr txBox="1">
            <a:spLocks/>
          </p:cNvSpPr>
          <p:nvPr/>
        </p:nvSpPr>
        <p:spPr>
          <a:xfrm>
            <a:off x="16883992" y="14554200"/>
            <a:ext cx="10047019" cy="923323"/>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r>
              <a:rPr lang="en-US" sz="4800" dirty="0">
                <a:solidFill>
                  <a:srgbClr val="CEC597">
                    <a:lumMod val="50000"/>
                  </a:srgbClr>
                </a:solidFill>
                <a:latin typeface="Calibri"/>
              </a:rPr>
              <a:t>Pasture Recovery </a:t>
            </a:r>
            <a:r>
              <a:rPr lang="en-US" sz="4800" dirty="0" smtClean="0">
                <a:solidFill>
                  <a:srgbClr val="CEC597">
                    <a:lumMod val="50000"/>
                  </a:srgbClr>
                </a:solidFill>
                <a:latin typeface="Calibri"/>
              </a:rPr>
              <a:t>(Spring 2013)</a:t>
            </a:r>
            <a:endParaRPr lang="en-US" sz="4800" dirty="0">
              <a:solidFill>
                <a:srgbClr val="CEC597">
                  <a:lumMod val="50000"/>
                </a:srgbClr>
              </a:solidFill>
              <a:latin typeface="Calibri"/>
            </a:endParaRPr>
          </a:p>
        </p:txBody>
      </p:sp>
      <p:sp>
        <p:nvSpPr>
          <p:cNvPr id="27" name="Text Placeholder 67"/>
          <p:cNvSpPr txBox="1">
            <a:spLocks/>
          </p:cNvSpPr>
          <p:nvPr/>
        </p:nvSpPr>
        <p:spPr>
          <a:xfrm>
            <a:off x="17373607" y="23613084"/>
            <a:ext cx="10047019" cy="923323"/>
          </a:xfrm>
          <a:prstGeom prst="rect">
            <a:avLst/>
          </a:prstGeom>
          <a:noFill/>
        </p:spPr>
        <p:txBody>
          <a:bodyPr wrap="square" lIns="91378" tIns="91378" rIns="91378" bIns="91378" anchor="ctr" anchorCtr="0">
            <a:spAutoFit/>
          </a:bodyPr>
          <a:lstStyle>
            <a:lvl1pPr marL="1645838" indent="-1645838" algn="ctr" defTabSz="4388900" rtl="0" eaLnBrk="1" latinLnBrk="0" hangingPunct="1">
              <a:spcBef>
                <a:spcPct val="20000"/>
              </a:spcBef>
              <a:buFont typeface="Arial" pitchFamily="34" charset="0"/>
              <a:buNone/>
              <a:defRPr sz="3700" b="1" u="sng" kern="1200" baseline="0">
                <a:solidFill>
                  <a:schemeClr val="accent5">
                    <a:lumMod val="50000"/>
                  </a:schemeClr>
                </a:solidFill>
                <a:latin typeface="+mn-lt"/>
                <a:ea typeface="+mn-ea"/>
                <a:cs typeface="+mn-cs"/>
              </a:defRPr>
            </a:lvl1pPr>
            <a:lvl2pPr marL="3565982" indent="-1371531" algn="l" defTabSz="4388900" rtl="0" eaLnBrk="1" latinLnBrk="0" hangingPunct="1">
              <a:spcBef>
                <a:spcPct val="20000"/>
              </a:spcBef>
              <a:buFont typeface="Arial" pitchFamily="34" charset="0"/>
              <a:buChar char="–"/>
              <a:defRPr sz="13500" kern="1200">
                <a:solidFill>
                  <a:schemeClr val="tx1"/>
                </a:solidFill>
                <a:latin typeface="+mn-lt"/>
                <a:ea typeface="+mn-ea"/>
                <a:cs typeface="+mn-cs"/>
              </a:defRPr>
            </a:lvl2pPr>
            <a:lvl3pPr marL="5486126" indent="-1097226" algn="l" defTabSz="4388900" rtl="0" eaLnBrk="1" latinLnBrk="0" hangingPunct="1">
              <a:spcBef>
                <a:spcPct val="20000"/>
              </a:spcBef>
              <a:buFont typeface="Arial" pitchFamily="34" charset="0"/>
              <a:buChar char="•"/>
              <a:defRPr sz="11600" kern="1200">
                <a:solidFill>
                  <a:schemeClr val="tx1"/>
                </a:solidFill>
                <a:latin typeface="+mn-lt"/>
                <a:ea typeface="+mn-ea"/>
                <a:cs typeface="+mn-cs"/>
              </a:defRPr>
            </a:lvl3pPr>
            <a:lvl4pPr marL="76805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4pPr>
            <a:lvl5pPr marL="98750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5pPr>
            <a:lvl6pPr marL="120694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6pPr>
            <a:lvl7pPr marL="14263926"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7pPr>
            <a:lvl8pPr marL="1645837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8pPr>
            <a:lvl9pPr marL="18652827" indent="-1097226" algn="l" defTabSz="4388900" rtl="0" eaLnBrk="1" latinLnBrk="0" hangingPunct="1">
              <a:spcBef>
                <a:spcPct val="20000"/>
              </a:spcBef>
              <a:buFont typeface="Arial" pitchFamily="34" charset="0"/>
              <a:buChar char="•"/>
              <a:defRPr sz="9600" kern="1200">
                <a:solidFill>
                  <a:schemeClr val="tx1"/>
                </a:solidFill>
                <a:latin typeface="+mn-lt"/>
                <a:ea typeface="+mn-ea"/>
                <a:cs typeface="+mn-cs"/>
              </a:defRPr>
            </a:lvl9pPr>
          </a:lstStyle>
          <a:p>
            <a:pPr marL="1644782" indent="-1644782" defTabSz="4386096">
              <a:defRPr/>
            </a:pPr>
            <a:endParaRPr lang="en-US" sz="4800" dirty="0">
              <a:solidFill>
                <a:srgbClr val="CEC597">
                  <a:lumMod val="50000"/>
                </a:srgbClr>
              </a:solidFill>
              <a:latin typeface="Calibri"/>
            </a:endParaRPr>
          </a:p>
        </p:txBody>
      </p:sp>
      <p:pic>
        <p:nvPicPr>
          <p:cNvPr id="102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658142" y="5943600"/>
            <a:ext cx="85344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1" name="TextBox 30"/>
          <p:cNvSpPr txBox="1"/>
          <p:nvPr/>
        </p:nvSpPr>
        <p:spPr>
          <a:xfrm>
            <a:off x="11994794" y="22098000"/>
            <a:ext cx="9861096" cy="1661925"/>
          </a:xfrm>
          <a:prstGeom prst="rect">
            <a:avLst/>
          </a:prstGeom>
          <a:noFill/>
        </p:spPr>
        <p:txBody>
          <a:bodyPr wrap="square" lIns="91382" tIns="45686" rIns="91382" bIns="45686" rtlCol="0">
            <a:spAutoFit/>
          </a:bodyPr>
          <a:lstStyle/>
          <a:p>
            <a:r>
              <a:rPr lang="en-US" sz="3400" b="1" dirty="0">
                <a:latin typeface="Trebuchet MS" pitchFamily="34" charset="0"/>
              </a:rPr>
              <a:t>Figure </a:t>
            </a:r>
            <a:r>
              <a:rPr lang="en-US" sz="3400" b="1" dirty="0" smtClean="0">
                <a:latin typeface="Trebuchet MS" pitchFamily="34" charset="0"/>
              </a:rPr>
              <a:t>3. </a:t>
            </a:r>
            <a:r>
              <a:rPr lang="en-US" sz="3400" i="1" dirty="0">
                <a:latin typeface="Trebuchet MS" pitchFamily="34" charset="0"/>
              </a:rPr>
              <a:t>Weed and pasture biomass as a percent of total non-crop biomass for each treatment</a:t>
            </a:r>
            <a:r>
              <a:rPr lang="en-US" sz="3400" i="1" dirty="0" smtClean="0">
                <a:latin typeface="Trebuchet MS" pitchFamily="34" charset="0"/>
              </a:rPr>
              <a:t>. Measured in spring 2013. </a:t>
            </a:r>
            <a:endParaRPr lang="en-US" sz="3400" dirty="0">
              <a:latin typeface="Trebuchet MS" pitchFamily="34" charset="0"/>
            </a:endParaRPr>
          </a:p>
        </p:txBody>
      </p:sp>
      <p:pic>
        <p:nvPicPr>
          <p:cNvPr id="1029"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3298811" y="5943600"/>
            <a:ext cx="85344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0"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3298811" y="15621000"/>
            <a:ext cx="85344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5" name="TextBox 34"/>
          <p:cNvSpPr txBox="1"/>
          <p:nvPr/>
        </p:nvSpPr>
        <p:spPr>
          <a:xfrm>
            <a:off x="22720843" y="22098000"/>
            <a:ext cx="9690336" cy="2185195"/>
          </a:xfrm>
          <a:prstGeom prst="rect">
            <a:avLst/>
          </a:prstGeom>
          <a:noFill/>
        </p:spPr>
        <p:txBody>
          <a:bodyPr wrap="square" lIns="91382" tIns="45686" rIns="91382" bIns="45686" rtlCol="0">
            <a:spAutoFit/>
          </a:bodyPr>
          <a:lstStyle/>
          <a:p>
            <a:r>
              <a:rPr lang="en-US" sz="3400" b="1" dirty="0">
                <a:latin typeface="Trebuchet MS" pitchFamily="34" charset="0"/>
              </a:rPr>
              <a:t>Figure </a:t>
            </a:r>
            <a:r>
              <a:rPr lang="en-US" sz="3400" b="1" dirty="0" smtClean="0">
                <a:latin typeface="Trebuchet MS" pitchFamily="34" charset="0"/>
              </a:rPr>
              <a:t>4. </a:t>
            </a:r>
            <a:r>
              <a:rPr lang="en-US" sz="3400" i="1" dirty="0">
                <a:latin typeface="Trebuchet MS" pitchFamily="34" charset="0"/>
              </a:rPr>
              <a:t>Total non-crop biomass per </a:t>
            </a:r>
            <a:r>
              <a:rPr lang="en-US" sz="3400" i="1" dirty="0" smtClean="0">
                <a:latin typeface="Trebuchet MS" pitchFamily="34" charset="0"/>
              </a:rPr>
              <a:t>treatment in spring 2013. </a:t>
            </a:r>
            <a:r>
              <a:rPr lang="en-US" sz="3400" i="1" dirty="0">
                <a:latin typeface="Trebuchet MS" pitchFamily="34" charset="0"/>
              </a:rPr>
              <a:t>Data are means ± SE. Bars sharing the same letter are not significantly different at P&lt;0.05 (</a:t>
            </a:r>
            <a:r>
              <a:rPr lang="en-US" sz="3400" i="1" dirty="0" err="1">
                <a:latin typeface="Trebuchet MS" pitchFamily="34" charset="0"/>
              </a:rPr>
              <a:t>Tukey’s</a:t>
            </a:r>
            <a:r>
              <a:rPr lang="en-US" sz="3400" i="1" dirty="0">
                <a:latin typeface="Trebuchet MS" pitchFamily="34" charset="0"/>
              </a:rPr>
              <a:t> </a:t>
            </a:r>
            <a:r>
              <a:rPr lang="en-US" sz="3400" i="1" dirty="0" err="1">
                <a:latin typeface="Trebuchet MS" pitchFamily="34" charset="0"/>
              </a:rPr>
              <a:t>HSD</a:t>
            </a:r>
            <a:r>
              <a:rPr lang="en-US" sz="3400" i="1" dirty="0">
                <a:latin typeface="Trebuchet MS" pitchFamily="34" charset="0"/>
              </a:rPr>
              <a:t> Test)</a:t>
            </a:r>
          </a:p>
        </p:txBody>
      </p:sp>
      <p:pic>
        <p:nvPicPr>
          <p:cNvPr id="3"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2658142" y="15621000"/>
            <a:ext cx="85344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6" name="TextBox 35"/>
          <p:cNvSpPr txBox="1"/>
          <p:nvPr/>
        </p:nvSpPr>
        <p:spPr>
          <a:xfrm>
            <a:off x="11994794" y="30784800"/>
            <a:ext cx="20237805" cy="1661925"/>
          </a:xfrm>
          <a:prstGeom prst="rect">
            <a:avLst/>
          </a:prstGeom>
          <a:noFill/>
        </p:spPr>
        <p:txBody>
          <a:bodyPr wrap="square" lIns="91382" tIns="45686" rIns="91382" bIns="45686" rtlCol="0">
            <a:spAutoFit/>
          </a:bodyPr>
          <a:lstStyle/>
          <a:p>
            <a:r>
              <a:rPr lang="en-US" sz="3400" b="1" dirty="0">
                <a:latin typeface="Trebuchet MS" pitchFamily="34" charset="0"/>
              </a:rPr>
              <a:t>Figure </a:t>
            </a:r>
            <a:r>
              <a:rPr lang="en-US" sz="3400" b="1" dirty="0" smtClean="0">
                <a:latin typeface="Trebuchet MS" pitchFamily="34" charset="0"/>
              </a:rPr>
              <a:t>5</a:t>
            </a:r>
            <a:r>
              <a:rPr lang="en-US" sz="3400" b="1" i="1" dirty="0" smtClean="0">
                <a:latin typeface="Trebuchet MS" pitchFamily="34" charset="0"/>
              </a:rPr>
              <a:t>.</a:t>
            </a:r>
            <a:r>
              <a:rPr lang="en-US" sz="3400" i="1" dirty="0" smtClean="0">
                <a:latin typeface="Trebuchet MS" pitchFamily="34" charset="0"/>
              </a:rPr>
              <a:t> (A) </a:t>
            </a:r>
            <a:r>
              <a:rPr lang="en-US" sz="3400" i="1" dirty="0" err="1">
                <a:latin typeface="Trebuchet MS" pitchFamily="34" charset="0"/>
              </a:rPr>
              <a:t>NMDS</a:t>
            </a:r>
            <a:r>
              <a:rPr lang="en-US" sz="3400" i="1" dirty="0">
                <a:latin typeface="Trebuchet MS" pitchFamily="34" charset="0"/>
              </a:rPr>
              <a:t> ordination </a:t>
            </a:r>
            <a:r>
              <a:rPr lang="en-US" sz="3400" i="1" dirty="0" smtClean="0">
                <a:latin typeface="Trebuchet MS" pitchFamily="34" charset="0"/>
              </a:rPr>
              <a:t>of plant species abundance in each treatment in summer 2012 and spring 2013; symbols are plots (</a:t>
            </a:r>
            <a:r>
              <a:rPr lang="en-US" sz="3400" i="1" dirty="0">
                <a:latin typeface="Trebuchet MS" pitchFamily="34" charset="0"/>
              </a:rPr>
              <a:t>r</a:t>
            </a:r>
            <a:r>
              <a:rPr lang="en-US" sz="3400" i="1" baseline="30000" dirty="0">
                <a:latin typeface="Trebuchet MS" pitchFamily="34" charset="0"/>
              </a:rPr>
              <a:t>2  </a:t>
            </a:r>
            <a:r>
              <a:rPr lang="en-US" sz="3400" i="1" dirty="0">
                <a:latin typeface="Trebuchet MS" pitchFamily="34" charset="0"/>
              </a:rPr>
              <a:t>= </a:t>
            </a:r>
            <a:r>
              <a:rPr lang="en-US" sz="3400" i="1" dirty="0" smtClean="0">
                <a:latin typeface="Trebuchet MS" pitchFamily="34" charset="0"/>
              </a:rPr>
              <a:t>0.96). (B) Same data; symbols are treatment centroids; arrows show change in species abundance in each treatment from summer 2012 to spring 2013 (r</a:t>
            </a:r>
            <a:r>
              <a:rPr lang="en-US" sz="3400" i="1" baseline="30000" dirty="0" smtClean="0">
                <a:latin typeface="Trebuchet MS" pitchFamily="34" charset="0"/>
              </a:rPr>
              <a:t>2  </a:t>
            </a:r>
            <a:r>
              <a:rPr lang="en-US" sz="3400" i="1" dirty="0" smtClean="0">
                <a:latin typeface="Trebuchet MS" pitchFamily="34" charset="0"/>
              </a:rPr>
              <a:t>= 0.96)</a:t>
            </a:r>
            <a:endParaRPr lang="en-US" sz="3400" i="1" dirty="0">
              <a:latin typeface="Trebuchet MS" pitchFamily="34" charset="0"/>
            </a:endParaRPr>
          </a:p>
        </p:txBody>
      </p:sp>
      <p:pic>
        <p:nvPicPr>
          <p:cNvPr id="4"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2658142" y="24307800"/>
            <a:ext cx="85344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23298811" y="24307800"/>
            <a:ext cx="8534400" cy="640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2" name="TextBox 41"/>
          <p:cNvSpPr txBox="1"/>
          <p:nvPr/>
        </p:nvSpPr>
        <p:spPr>
          <a:xfrm>
            <a:off x="12649200" y="24307800"/>
            <a:ext cx="524458" cy="400110"/>
          </a:xfrm>
          <a:prstGeom prst="rect">
            <a:avLst/>
          </a:prstGeom>
          <a:noFill/>
        </p:spPr>
        <p:txBody>
          <a:bodyPr wrap="square" rtlCol="0">
            <a:spAutoFit/>
          </a:bodyPr>
          <a:lstStyle/>
          <a:p>
            <a:r>
              <a:rPr lang="en-US" sz="2000" b="1" dirty="0" smtClean="0">
                <a:latin typeface="Arial" pitchFamily="34" charset="0"/>
                <a:cs typeface="Arial" pitchFamily="34" charset="0"/>
              </a:rPr>
              <a:t>A</a:t>
            </a:r>
            <a:endParaRPr lang="en-US" sz="2000" b="1" dirty="0">
              <a:latin typeface="Arial" pitchFamily="34" charset="0"/>
              <a:cs typeface="Arial" pitchFamily="34" charset="0"/>
            </a:endParaRPr>
          </a:p>
        </p:txBody>
      </p:sp>
      <p:sp>
        <p:nvSpPr>
          <p:cNvPr id="37" name="TextBox 36"/>
          <p:cNvSpPr txBox="1"/>
          <p:nvPr/>
        </p:nvSpPr>
        <p:spPr>
          <a:xfrm>
            <a:off x="23370811" y="24339331"/>
            <a:ext cx="524458" cy="400110"/>
          </a:xfrm>
          <a:prstGeom prst="rect">
            <a:avLst/>
          </a:prstGeom>
          <a:noFill/>
        </p:spPr>
        <p:txBody>
          <a:bodyPr wrap="square" rtlCol="0">
            <a:spAutoFit/>
          </a:bodyPr>
          <a:lstStyle/>
          <a:p>
            <a:r>
              <a:rPr lang="en-US" sz="2000" b="1" dirty="0">
                <a:latin typeface="Arial" pitchFamily="34" charset="0"/>
                <a:cs typeface="Arial" pitchFamily="34" charset="0"/>
              </a:rPr>
              <a:t>B</a:t>
            </a:r>
          </a:p>
        </p:txBody>
      </p:sp>
      <p:sp>
        <p:nvSpPr>
          <p:cNvPr id="6" name="TextBox 5"/>
          <p:cNvSpPr txBox="1"/>
          <p:nvPr/>
        </p:nvSpPr>
        <p:spPr>
          <a:xfrm>
            <a:off x="13411200" y="29260800"/>
            <a:ext cx="2057400" cy="461665"/>
          </a:xfrm>
          <a:prstGeom prst="rect">
            <a:avLst/>
          </a:prstGeom>
          <a:solidFill>
            <a:schemeClr val="bg1"/>
          </a:solidFill>
        </p:spPr>
        <p:txBody>
          <a:bodyPr wrap="square" rtlCol="0">
            <a:spAutoFit/>
          </a:bodyPr>
          <a:lstStyle/>
          <a:p>
            <a:r>
              <a:rPr lang="en-US" sz="2400" b="1" dirty="0" smtClean="0"/>
              <a:t>Summer 2012</a:t>
            </a:r>
            <a:endParaRPr lang="en-US" sz="2400" b="1" dirty="0"/>
          </a:p>
        </p:txBody>
      </p:sp>
      <p:sp>
        <p:nvSpPr>
          <p:cNvPr id="38" name="TextBox 37"/>
          <p:cNvSpPr txBox="1"/>
          <p:nvPr/>
        </p:nvSpPr>
        <p:spPr>
          <a:xfrm>
            <a:off x="16992600" y="25908000"/>
            <a:ext cx="2057400" cy="461665"/>
          </a:xfrm>
          <a:prstGeom prst="rect">
            <a:avLst/>
          </a:prstGeom>
          <a:solidFill>
            <a:schemeClr val="bg1"/>
          </a:solidFill>
        </p:spPr>
        <p:txBody>
          <a:bodyPr wrap="square" rtlCol="0">
            <a:spAutoFit/>
          </a:bodyPr>
          <a:lstStyle/>
          <a:p>
            <a:r>
              <a:rPr lang="en-US" sz="2400" b="1" dirty="0" smtClean="0"/>
              <a:t>Spring 2013</a:t>
            </a:r>
            <a:endParaRPr lang="en-US" sz="2400" b="1" dirty="0"/>
          </a:p>
        </p:txBody>
      </p:sp>
      <p:sp>
        <p:nvSpPr>
          <p:cNvPr id="7" name="Oval 6"/>
          <p:cNvSpPr/>
          <p:nvPr/>
        </p:nvSpPr>
        <p:spPr>
          <a:xfrm rot="2960481">
            <a:off x="14040331" y="25756639"/>
            <a:ext cx="6316511" cy="267029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13106400" y="29032200"/>
            <a:ext cx="6172200" cy="1447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3" name="TextBox 42"/>
          <p:cNvSpPr txBox="1"/>
          <p:nvPr/>
        </p:nvSpPr>
        <p:spPr>
          <a:xfrm>
            <a:off x="24231600" y="28494335"/>
            <a:ext cx="2209800" cy="461665"/>
          </a:xfrm>
          <a:prstGeom prst="rect">
            <a:avLst/>
          </a:prstGeom>
          <a:solidFill>
            <a:schemeClr val="bg1"/>
          </a:solidFill>
        </p:spPr>
        <p:txBody>
          <a:bodyPr wrap="square" rtlCol="0">
            <a:spAutoFit/>
          </a:bodyPr>
          <a:lstStyle/>
          <a:p>
            <a:r>
              <a:rPr lang="en-US" sz="2400" b="1" dirty="0" smtClean="0"/>
              <a:t>Spring 2013</a:t>
            </a:r>
            <a:endParaRPr lang="en-US" sz="2400" b="1" dirty="0"/>
          </a:p>
        </p:txBody>
      </p:sp>
      <p:sp>
        <p:nvSpPr>
          <p:cNvPr id="45" name="TextBox 44"/>
          <p:cNvSpPr txBox="1"/>
          <p:nvPr/>
        </p:nvSpPr>
        <p:spPr>
          <a:xfrm>
            <a:off x="27420626" y="24612600"/>
            <a:ext cx="2449774" cy="461665"/>
          </a:xfrm>
          <a:prstGeom prst="rect">
            <a:avLst/>
          </a:prstGeom>
          <a:solidFill>
            <a:schemeClr val="bg1"/>
          </a:solidFill>
        </p:spPr>
        <p:txBody>
          <a:bodyPr wrap="square" rtlCol="0">
            <a:spAutoFit/>
          </a:bodyPr>
          <a:lstStyle/>
          <a:p>
            <a:r>
              <a:rPr lang="en-US" sz="2400" b="1" dirty="0" smtClean="0"/>
              <a:t>Summer 2012</a:t>
            </a:r>
            <a:endParaRPr lang="en-US" sz="2400" b="1" dirty="0"/>
          </a:p>
        </p:txBody>
      </p:sp>
    </p:spTree>
    <p:extLst>
      <p:ext uri="{BB962C8B-B14F-4D97-AF65-F5344CB8AC3E}">
        <p14:creationId xmlns:p14="http://schemas.microsoft.com/office/powerpoint/2010/main" val="2543162731"/>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Adjacency">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4786</TotalTime>
  <Words>682</Words>
  <Application>Microsoft Office PowerPoint</Application>
  <PresentationFormat>Custom</PresentationFormat>
  <Paragraphs>47</Paragraphs>
  <Slides>1</Slides>
  <Notes>0</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Office Theme</vt:lpstr>
      <vt:lpstr>PowerPoint Presentation</vt:lpstr>
    </vt:vector>
  </TitlesOfParts>
  <Company>University of New Hampshire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Owner</dc:creator>
  <cp:lastModifiedBy>granit</cp:lastModifiedBy>
  <cp:revision>181</cp:revision>
  <dcterms:created xsi:type="dcterms:W3CDTF">2013-01-24T00:02:38Z</dcterms:created>
  <dcterms:modified xsi:type="dcterms:W3CDTF">2013-08-02T17:13:32Z</dcterms:modified>
</cp:coreProperties>
</file>