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5720000" cy="320040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xmlns="">
        <p15:guide id="1" orient="horz" pos="10080">
          <p15:clr>
            <a:srgbClr val="A4A3A4"/>
          </p15:clr>
        </p15:guide>
        <p15:guide id="2" pos="144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4E8CE"/>
    <a:srgbClr val="CFE8CE"/>
    <a:srgbClr val="BDDFBB"/>
    <a:srgbClr val="E2EAC8"/>
    <a:srgbClr val="DBE5BD"/>
    <a:srgbClr val="800000"/>
    <a:srgbClr val="000066"/>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2787"/>
    <p:restoredTop sz="94444" autoAdjust="0"/>
  </p:normalViewPr>
  <p:slideViewPr>
    <p:cSldViewPr>
      <p:cViewPr varScale="1">
        <p:scale>
          <a:sx n="24" d="100"/>
          <a:sy n="24" d="100"/>
        </p:scale>
        <p:origin x="-1878" y="-126"/>
      </p:cViewPr>
      <p:guideLst>
        <p:guide orient="horz" pos="10080"/>
        <p:guide pos="1440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Gregory\AppData\Local\Microsoft\Windows\Temporary%20Internet%20Files\Content.IE5\T2Y098A4\Mass%20Fraction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Gregory\AppData\Local\Microsoft\Windows\Temporary%20Internet%20Files\Content.IE5\T2Y098A4\Mass%20Fraction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Capsule</a:t>
            </a:r>
            <a:r>
              <a:rPr lang="en-US" baseline="0" dirty="0"/>
              <a:t> Mass versus Drying Time</a:t>
            </a:r>
            <a:endParaRPr lang="en-US" dirty="0"/>
          </a:p>
        </c:rich>
      </c:tx>
      <c:layout/>
      <c:overlay val="0"/>
    </c:title>
    <c:autoTitleDeleted val="0"/>
    <c:plotArea>
      <c:layout/>
      <c:scatterChart>
        <c:scatterStyle val="lineMarker"/>
        <c:varyColors val="0"/>
        <c:ser>
          <c:idx val="0"/>
          <c:order val="0"/>
          <c:tx>
            <c:strRef>
              <c:f>Sheet1!$B$1</c:f>
              <c:strCache>
                <c:ptCount val="1"/>
                <c:pt idx="0">
                  <c:v>Capsule 1</c:v>
                </c:pt>
              </c:strCache>
            </c:strRef>
          </c:tx>
          <c:spPr>
            <a:ln w="28575">
              <a:noFill/>
            </a:ln>
          </c:spPr>
          <c:marker>
            <c:symbol val="circle"/>
            <c:size val="9"/>
            <c:spPr>
              <a:solidFill>
                <a:schemeClr val="tx1"/>
              </a:solidFill>
              <a:ln>
                <a:noFill/>
              </a:ln>
            </c:spPr>
          </c:marker>
          <c:xVal>
            <c:numRef>
              <c:f>Sheet1!$A$2:$A$9</c:f>
              <c:numCache>
                <c:formatCode>General</c:formatCode>
                <c:ptCount val="8"/>
                <c:pt idx="0">
                  <c:v>0</c:v>
                </c:pt>
                <c:pt idx="1">
                  <c:v>1</c:v>
                </c:pt>
                <c:pt idx="2">
                  <c:v>2</c:v>
                </c:pt>
                <c:pt idx="3">
                  <c:v>2.5</c:v>
                </c:pt>
                <c:pt idx="4">
                  <c:v>3</c:v>
                </c:pt>
                <c:pt idx="5">
                  <c:v>4</c:v>
                </c:pt>
                <c:pt idx="6">
                  <c:v>5</c:v>
                </c:pt>
                <c:pt idx="7">
                  <c:v>6</c:v>
                </c:pt>
              </c:numCache>
            </c:numRef>
          </c:xVal>
          <c:yVal>
            <c:numRef>
              <c:f>Sheet1!$B$2:$B$9</c:f>
              <c:numCache>
                <c:formatCode>General</c:formatCode>
                <c:ptCount val="8"/>
                <c:pt idx="0">
                  <c:v>2.4849999999999999</c:v>
                </c:pt>
                <c:pt idx="3">
                  <c:v>2.332999999999998</c:v>
                </c:pt>
                <c:pt idx="4">
                  <c:v>2.3199999999999976</c:v>
                </c:pt>
                <c:pt idx="5">
                  <c:v>2.262</c:v>
                </c:pt>
                <c:pt idx="6">
                  <c:v>2.2119999999999997</c:v>
                </c:pt>
              </c:numCache>
            </c:numRef>
          </c:yVal>
          <c:smooth val="0"/>
        </c:ser>
        <c:ser>
          <c:idx val="1"/>
          <c:order val="1"/>
          <c:tx>
            <c:strRef>
              <c:f>Sheet1!$C$1</c:f>
              <c:strCache>
                <c:ptCount val="1"/>
                <c:pt idx="0">
                  <c:v>Capsule 2</c:v>
                </c:pt>
              </c:strCache>
            </c:strRef>
          </c:tx>
          <c:spPr>
            <a:ln w="28575">
              <a:noFill/>
            </a:ln>
          </c:spPr>
          <c:marker>
            <c:symbol val="circle"/>
            <c:size val="9"/>
            <c:spPr>
              <a:solidFill>
                <a:srgbClr val="C00000"/>
              </a:solidFill>
              <a:ln>
                <a:noFill/>
              </a:ln>
            </c:spPr>
          </c:marker>
          <c:xVal>
            <c:numRef>
              <c:f>Sheet1!$A$2:$A$9</c:f>
              <c:numCache>
                <c:formatCode>General</c:formatCode>
                <c:ptCount val="8"/>
                <c:pt idx="0">
                  <c:v>0</c:v>
                </c:pt>
                <c:pt idx="1">
                  <c:v>1</c:v>
                </c:pt>
                <c:pt idx="2">
                  <c:v>2</c:v>
                </c:pt>
                <c:pt idx="3">
                  <c:v>2.5</c:v>
                </c:pt>
                <c:pt idx="4">
                  <c:v>3</c:v>
                </c:pt>
                <c:pt idx="5">
                  <c:v>4</c:v>
                </c:pt>
                <c:pt idx="6">
                  <c:v>5</c:v>
                </c:pt>
                <c:pt idx="7">
                  <c:v>6</c:v>
                </c:pt>
              </c:numCache>
            </c:numRef>
          </c:xVal>
          <c:yVal>
            <c:numRef>
              <c:f>Sheet1!$C$2:$C$9</c:f>
              <c:numCache>
                <c:formatCode>General</c:formatCode>
                <c:ptCount val="8"/>
                <c:pt idx="0">
                  <c:v>2.1930000000000001</c:v>
                </c:pt>
                <c:pt idx="3">
                  <c:v>2.105</c:v>
                </c:pt>
                <c:pt idx="4">
                  <c:v>2.0959999999999988</c:v>
                </c:pt>
                <c:pt idx="5">
                  <c:v>2.0259999999999998</c:v>
                </c:pt>
                <c:pt idx="6">
                  <c:v>2.0149999999999997</c:v>
                </c:pt>
              </c:numCache>
            </c:numRef>
          </c:yVal>
          <c:smooth val="0"/>
        </c:ser>
        <c:ser>
          <c:idx val="2"/>
          <c:order val="2"/>
          <c:tx>
            <c:strRef>
              <c:f>Sheet1!$D$1</c:f>
              <c:strCache>
                <c:ptCount val="1"/>
                <c:pt idx="0">
                  <c:v>Capsule 3</c:v>
                </c:pt>
              </c:strCache>
            </c:strRef>
          </c:tx>
          <c:spPr>
            <a:ln w="28575">
              <a:noFill/>
            </a:ln>
          </c:spPr>
          <c:marker>
            <c:symbol val="circle"/>
            <c:size val="9"/>
            <c:spPr>
              <a:solidFill>
                <a:srgbClr val="00B050"/>
              </a:solidFill>
              <a:ln>
                <a:noFill/>
              </a:ln>
            </c:spPr>
          </c:marker>
          <c:xVal>
            <c:numRef>
              <c:f>Sheet1!$A$2:$A$9</c:f>
              <c:numCache>
                <c:formatCode>General</c:formatCode>
                <c:ptCount val="8"/>
                <c:pt idx="0">
                  <c:v>0</c:v>
                </c:pt>
                <c:pt idx="1">
                  <c:v>1</c:v>
                </c:pt>
                <c:pt idx="2">
                  <c:v>2</c:v>
                </c:pt>
                <c:pt idx="3">
                  <c:v>2.5</c:v>
                </c:pt>
                <c:pt idx="4">
                  <c:v>3</c:v>
                </c:pt>
                <c:pt idx="5">
                  <c:v>4</c:v>
                </c:pt>
                <c:pt idx="6">
                  <c:v>5</c:v>
                </c:pt>
                <c:pt idx="7">
                  <c:v>6</c:v>
                </c:pt>
              </c:numCache>
            </c:numRef>
          </c:xVal>
          <c:yVal>
            <c:numRef>
              <c:f>Sheet1!$D$2:$D$9</c:f>
              <c:numCache>
                <c:formatCode>General</c:formatCode>
                <c:ptCount val="8"/>
                <c:pt idx="0">
                  <c:v>3.46</c:v>
                </c:pt>
                <c:pt idx="1">
                  <c:v>3.352999999999998</c:v>
                </c:pt>
                <c:pt idx="2">
                  <c:v>3.2650000000000001</c:v>
                </c:pt>
                <c:pt idx="4">
                  <c:v>3.1930000000000001</c:v>
                </c:pt>
                <c:pt idx="5">
                  <c:v>3.125</c:v>
                </c:pt>
                <c:pt idx="6">
                  <c:v>3.0389999999999997</c:v>
                </c:pt>
              </c:numCache>
            </c:numRef>
          </c:yVal>
          <c:smooth val="0"/>
        </c:ser>
        <c:dLbls>
          <c:showLegendKey val="0"/>
          <c:showVal val="0"/>
          <c:showCatName val="0"/>
          <c:showSerName val="0"/>
          <c:showPercent val="0"/>
          <c:showBubbleSize val="0"/>
        </c:dLbls>
        <c:axId val="105600512"/>
        <c:axId val="105697280"/>
      </c:scatterChart>
      <c:valAx>
        <c:axId val="105600512"/>
        <c:scaling>
          <c:orientation val="minMax"/>
          <c:max val="6"/>
        </c:scaling>
        <c:delete val="0"/>
        <c:axPos val="b"/>
        <c:title>
          <c:tx>
            <c:rich>
              <a:bodyPr/>
              <a:lstStyle/>
              <a:p>
                <a:pPr>
                  <a:defRPr/>
                </a:pPr>
                <a:r>
                  <a:rPr lang="en-US" dirty="0"/>
                  <a:t>Drying Time (hours)</a:t>
                </a:r>
              </a:p>
            </c:rich>
          </c:tx>
          <c:layout/>
          <c:overlay val="0"/>
        </c:title>
        <c:numFmt formatCode="General" sourceLinked="1"/>
        <c:majorTickMark val="out"/>
        <c:minorTickMark val="none"/>
        <c:tickLblPos val="nextTo"/>
        <c:crossAx val="105697280"/>
        <c:crosses val="autoZero"/>
        <c:crossBetween val="midCat"/>
      </c:valAx>
      <c:valAx>
        <c:axId val="105697280"/>
        <c:scaling>
          <c:orientation val="minMax"/>
        </c:scaling>
        <c:delete val="0"/>
        <c:axPos val="l"/>
        <c:title>
          <c:tx>
            <c:rich>
              <a:bodyPr rot="0" vert="horz"/>
              <a:lstStyle/>
              <a:p>
                <a:pPr>
                  <a:defRPr/>
                </a:pPr>
                <a:r>
                  <a:rPr lang="en-US" dirty="0"/>
                  <a:t>Mass </a:t>
                </a:r>
              </a:p>
              <a:p>
                <a:pPr>
                  <a:defRPr/>
                </a:pPr>
                <a:r>
                  <a:rPr lang="en-US" dirty="0"/>
                  <a:t>(grams)</a:t>
                </a:r>
              </a:p>
            </c:rich>
          </c:tx>
          <c:layout/>
          <c:overlay val="0"/>
        </c:title>
        <c:numFmt formatCode="General" sourceLinked="1"/>
        <c:majorTickMark val="out"/>
        <c:minorTickMark val="none"/>
        <c:tickLblPos val="nextTo"/>
        <c:crossAx val="105600512"/>
        <c:crosses val="autoZero"/>
        <c:crossBetween val="midCat"/>
      </c:valAx>
    </c:plotArea>
    <c:legend>
      <c:legendPos val="r"/>
      <c:layout/>
      <c:overlay val="0"/>
    </c:legend>
    <c:plotVisOnly val="1"/>
    <c:dispBlanksAs val="gap"/>
    <c:showDLblsOverMax val="0"/>
  </c:chart>
  <c:spPr>
    <a:solidFill>
      <a:schemeClr val="lt1"/>
    </a:solidFill>
    <a:ln w="25400" cap="flat" cmpd="sng" algn="ctr">
      <a:solidFill>
        <a:schemeClr val="dk1"/>
      </a:solidFill>
      <a:prstDash val="solid"/>
    </a:ln>
    <a:effectLst/>
  </c:spPr>
  <c:txPr>
    <a:bodyPr/>
    <a:lstStyle/>
    <a:p>
      <a:pPr>
        <a:defRPr>
          <a:solidFill>
            <a:schemeClr val="dk1"/>
          </a:solidFill>
          <a:latin typeface="+mn-lt"/>
          <a:ea typeface="+mn-ea"/>
          <a:cs typeface="+mn-cs"/>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Mass Fraction versus Drying Time</a:t>
            </a:r>
          </a:p>
        </c:rich>
      </c:tx>
      <c:layout/>
      <c:overlay val="0"/>
    </c:title>
    <c:autoTitleDeleted val="0"/>
    <c:plotArea>
      <c:layout/>
      <c:scatterChart>
        <c:scatterStyle val="lineMarker"/>
        <c:varyColors val="0"/>
        <c:ser>
          <c:idx val="0"/>
          <c:order val="0"/>
          <c:tx>
            <c:strRef>
              <c:f>Sheet1!$B$17</c:f>
              <c:strCache>
                <c:ptCount val="1"/>
                <c:pt idx="0">
                  <c:v>Capsule 1</c:v>
                </c:pt>
              </c:strCache>
            </c:strRef>
          </c:tx>
          <c:spPr>
            <a:ln w="28575">
              <a:noFill/>
            </a:ln>
          </c:spPr>
          <c:marker>
            <c:symbol val="circle"/>
            <c:size val="9"/>
            <c:spPr>
              <a:solidFill>
                <a:schemeClr val="tx1"/>
              </a:solidFill>
              <a:ln>
                <a:noFill/>
              </a:ln>
            </c:spPr>
          </c:marker>
          <c:xVal>
            <c:numRef>
              <c:f>Sheet1!$A$18:$A$24</c:f>
              <c:numCache>
                <c:formatCode>General</c:formatCode>
                <c:ptCount val="7"/>
                <c:pt idx="0">
                  <c:v>0</c:v>
                </c:pt>
                <c:pt idx="1">
                  <c:v>1</c:v>
                </c:pt>
                <c:pt idx="2">
                  <c:v>2</c:v>
                </c:pt>
                <c:pt idx="3">
                  <c:v>2.5</c:v>
                </c:pt>
                <c:pt idx="4">
                  <c:v>3</c:v>
                </c:pt>
                <c:pt idx="5">
                  <c:v>4</c:v>
                </c:pt>
                <c:pt idx="6">
                  <c:v>5</c:v>
                </c:pt>
              </c:numCache>
            </c:numRef>
          </c:xVal>
          <c:yVal>
            <c:numRef>
              <c:f>Sheet1!$B$18:$B$24</c:f>
              <c:numCache>
                <c:formatCode>General</c:formatCode>
                <c:ptCount val="7"/>
                <c:pt idx="0">
                  <c:v>1</c:v>
                </c:pt>
                <c:pt idx="3">
                  <c:v>0.93883299798792708</c:v>
                </c:pt>
                <c:pt idx="4">
                  <c:v>0.9336016096579477</c:v>
                </c:pt>
                <c:pt idx="5">
                  <c:v>0.91026156941649849</c:v>
                </c:pt>
                <c:pt idx="6">
                  <c:v>0.89014084507042268</c:v>
                </c:pt>
              </c:numCache>
            </c:numRef>
          </c:yVal>
          <c:smooth val="0"/>
        </c:ser>
        <c:ser>
          <c:idx val="1"/>
          <c:order val="1"/>
          <c:tx>
            <c:strRef>
              <c:f>Sheet1!$C$17</c:f>
              <c:strCache>
                <c:ptCount val="1"/>
                <c:pt idx="0">
                  <c:v>Capsule 2</c:v>
                </c:pt>
              </c:strCache>
            </c:strRef>
          </c:tx>
          <c:spPr>
            <a:ln w="28575">
              <a:noFill/>
            </a:ln>
          </c:spPr>
          <c:marker>
            <c:symbol val="circle"/>
            <c:size val="9"/>
            <c:spPr>
              <a:solidFill>
                <a:srgbClr val="C00000"/>
              </a:solidFill>
              <a:ln>
                <a:noFill/>
              </a:ln>
            </c:spPr>
          </c:marker>
          <c:xVal>
            <c:numRef>
              <c:f>Sheet1!$A$18:$A$24</c:f>
              <c:numCache>
                <c:formatCode>General</c:formatCode>
                <c:ptCount val="7"/>
                <c:pt idx="0">
                  <c:v>0</c:v>
                </c:pt>
                <c:pt idx="1">
                  <c:v>1</c:v>
                </c:pt>
                <c:pt idx="2">
                  <c:v>2</c:v>
                </c:pt>
                <c:pt idx="3">
                  <c:v>2.5</c:v>
                </c:pt>
                <c:pt idx="4">
                  <c:v>3</c:v>
                </c:pt>
                <c:pt idx="5">
                  <c:v>4</c:v>
                </c:pt>
                <c:pt idx="6">
                  <c:v>5</c:v>
                </c:pt>
              </c:numCache>
            </c:numRef>
          </c:xVal>
          <c:yVal>
            <c:numRef>
              <c:f>Sheet1!$C$18:$C$24</c:f>
              <c:numCache>
                <c:formatCode>General</c:formatCode>
                <c:ptCount val="7"/>
                <c:pt idx="0">
                  <c:v>1</c:v>
                </c:pt>
                <c:pt idx="3">
                  <c:v>0.9598723210214315</c:v>
                </c:pt>
                <c:pt idx="4">
                  <c:v>0.95576835385316961</c:v>
                </c:pt>
                <c:pt idx="5">
                  <c:v>0.92384860921112677</c:v>
                </c:pt>
                <c:pt idx="6">
                  <c:v>0.9188326493388056</c:v>
                </c:pt>
              </c:numCache>
            </c:numRef>
          </c:yVal>
          <c:smooth val="0"/>
        </c:ser>
        <c:ser>
          <c:idx val="2"/>
          <c:order val="2"/>
          <c:tx>
            <c:strRef>
              <c:f>Sheet1!$D$17</c:f>
              <c:strCache>
                <c:ptCount val="1"/>
                <c:pt idx="0">
                  <c:v>Capsule 3</c:v>
                </c:pt>
              </c:strCache>
            </c:strRef>
          </c:tx>
          <c:spPr>
            <a:ln w="28575">
              <a:noFill/>
            </a:ln>
          </c:spPr>
          <c:marker>
            <c:symbol val="circle"/>
            <c:size val="9"/>
            <c:spPr>
              <a:solidFill>
                <a:srgbClr val="00B050"/>
              </a:solidFill>
              <a:ln>
                <a:noFill/>
              </a:ln>
            </c:spPr>
          </c:marker>
          <c:xVal>
            <c:numRef>
              <c:f>Sheet1!$A$18:$A$24</c:f>
              <c:numCache>
                <c:formatCode>General</c:formatCode>
                <c:ptCount val="7"/>
                <c:pt idx="0">
                  <c:v>0</c:v>
                </c:pt>
                <c:pt idx="1">
                  <c:v>1</c:v>
                </c:pt>
                <c:pt idx="2">
                  <c:v>2</c:v>
                </c:pt>
                <c:pt idx="3">
                  <c:v>2.5</c:v>
                </c:pt>
                <c:pt idx="4">
                  <c:v>3</c:v>
                </c:pt>
                <c:pt idx="5">
                  <c:v>4</c:v>
                </c:pt>
                <c:pt idx="6">
                  <c:v>5</c:v>
                </c:pt>
              </c:numCache>
            </c:numRef>
          </c:xVal>
          <c:yVal>
            <c:numRef>
              <c:f>Sheet1!$D$18:$D$24</c:f>
              <c:numCache>
                <c:formatCode>General</c:formatCode>
                <c:ptCount val="7"/>
                <c:pt idx="0">
                  <c:v>1</c:v>
                </c:pt>
                <c:pt idx="1">
                  <c:v>0.96907514450867116</c:v>
                </c:pt>
                <c:pt idx="2">
                  <c:v>0.94364161849711115</c:v>
                </c:pt>
                <c:pt idx="4">
                  <c:v>0.92283236994219597</c:v>
                </c:pt>
                <c:pt idx="5">
                  <c:v>0.90317919075144459</c:v>
                </c:pt>
                <c:pt idx="6">
                  <c:v>0.87832369942196542</c:v>
                </c:pt>
              </c:numCache>
            </c:numRef>
          </c:yVal>
          <c:smooth val="0"/>
        </c:ser>
        <c:dLbls>
          <c:showLegendKey val="0"/>
          <c:showVal val="0"/>
          <c:showCatName val="0"/>
          <c:showSerName val="0"/>
          <c:showPercent val="0"/>
          <c:showBubbleSize val="0"/>
        </c:dLbls>
        <c:axId val="52839936"/>
        <c:axId val="52842496"/>
      </c:scatterChart>
      <c:valAx>
        <c:axId val="52839936"/>
        <c:scaling>
          <c:orientation val="minMax"/>
        </c:scaling>
        <c:delete val="0"/>
        <c:axPos val="b"/>
        <c:title>
          <c:tx>
            <c:rich>
              <a:bodyPr/>
              <a:lstStyle/>
              <a:p>
                <a:pPr>
                  <a:defRPr/>
                </a:pPr>
                <a:r>
                  <a:rPr lang="en-US" dirty="0"/>
                  <a:t>Drying Time (hours)</a:t>
                </a:r>
              </a:p>
            </c:rich>
          </c:tx>
          <c:layout/>
          <c:overlay val="0"/>
        </c:title>
        <c:numFmt formatCode="General" sourceLinked="1"/>
        <c:majorTickMark val="out"/>
        <c:minorTickMark val="none"/>
        <c:tickLblPos val="nextTo"/>
        <c:crossAx val="52842496"/>
        <c:crosses val="autoZero"/>
        <c:crossBetween val="midCat"/>
      </c:valAx>
      <c:valAx>
        <c:axId val="52842496"/>
        <c:scaling>
          <c:orientation val="minMax"/>
        </c:scaling>
        <c:delete val="0"/>
        <c:axPos val="l"/>
        <c:title>
          <c:tx>
            <c:rich>
              <a:bodyPr rot="0" vert="horz"/>
              <a:lstStyle/>
              <a:p>
                <a:pPr>
                  <a:defRPr/>
                </a:pPr>
                <a:r>
                  <a:rPr lang="en-US" dirty="0"/>
                  <a:t>Mass Fraction</a:t>
                </a:r>
              </a:p>
            </c:rich>
          </c:tx>
          <c:layout/>
          <c:overlay val="0"/>
        </c:title>
        <c:numFmt formatCode="General" sourceLinked="1"/>
        <c:majorTickMark val="out"/>
        <c:minorTickMark val="none"/>
        <c:tickLblPos val="nextTo"/>
        <c:crossAx val="52839936"/>
        <c:crosses val="autoZero"/>
        <c:crossBetween val="midCat"/>
      </c:valAx>
    </c:plotArea>
    <c:legend>
      <c:legendPos val="r"/>
      <c:layout/>
      <c:overlay val="0"/>
    </c:legend>
    <c:plotVisOnly val="1"/>
    <c:dispBlanksAs val="gap"/>
    <c:showDLblsOverMax val="0"/>
  </c:chart>
  <c:spPr>
    <a:solidFill>
      <a:schemeClr val="lt1"/>
    </a:solidFill>
    <a:ln w="25400" cap="flat" cmpd="sng" algn="ctr">
      <a:solidFill>
        <a:schemeClr val="dk1"/>
      </a:solidFill>
      <a:prstDash val="solid"/>
    </a:ln>
    <a:effectLst/>
  </c:spPr>
  <c:txPr>
    <a:bodyPr/>
    <a:lstStyle/>
    <a:p>
      <a:pPr>
        <a:defRPr>
          <a:solidFill>
            <a:schemeClr val="dk1"/>
          </a:solidFill>
          <a:latin typeface="+mn-lt"/>
          <a:ea typeface="+mn-ea"/>
          <a:cs typeface="+mn-cs"/>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66D64CD-71A6-4E81-BDC2-AA498050D267}" type="datetimeFigureOut">
              <a:rPr lang="en-US"/>
              <a:pPr>
                <a:defRPr/>
              </a:pPr>
              <a:t>8/8/2013</a:t>
            </a:fld>
            <a:endParaRPr lang="en-US" dirty="0"/>
          </a:p>
        </p:txBody>
      </p:sp>
      <p:sp>
        <p:nvSpPr>
          <p:cNvPr id="4" name="Slide Image Placeholder 3"/>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A94BDC31-DCF0-4739-889F-23D42910A984}" type="slidenum">
              <a:rPr lang="en-US"/>
              <a:pPr>
                <a:defRPr/>
              </a:pPr>
              <a:t>‹#›</a:t>
            </a:fld>
            <a:endParaRPr lang="en-US" dirty="0"/>
          </a:p>
        </p:txBody>
      </p:sp>
    </p:spTree>
    <p:extLst>
      <p:ext uri="{BB962C8B-B14F-4D97-AF65-F5344CB8AC3E}">
        <p14:creationId xmlns:p14="http://schemas.microsoft.com/office/powerpoint/2010/main" val="18122472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xfrm>
            <a:off x="981075" y="685800"/>
            <a:ext cx="4895850" cy="3429000"/>
          </a:xfrm>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1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06932E1-3ADB-4FC8-BFD7-C88FDBA2BC5C}" type="slidenum">
              <a:rPr lang="en-US" smtClean="0"/>
              <a:pPr/>
              <a:t>1</a:t>
            </a:fld>
            <a:endParaRPr lang="en-US" dirty="0" smtClean="0"/>
          </a:p>
        </p:txBody>
      </p:sp>
    </p:spTree>
    <p:extLst>
      <p:ext uri="{BB962C8B-B14F-4D97-AF65-F5344CB8AC3E}">
        <p14:creationId xmlns:p14="http://schemas.microsoft.com/office/powerpoint/2010/main" val="181630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9942514"/>
            <a:ext cx="38862000" cy="6859587"/>
          </a:xfrm>
        </p:spPr>
        <p:txBody>
          <a:bodyPr/>
          <a:lstStyle/>
          <a:p>
            <a:r>
              <a:rPr lang="en-US" smtClean="0"/>
              <a:t>Click to edit Master title style</a:t>
            </a:r>
            <a:endParaRPr lang="en-US"/>
          </a:p>
        </p:txBody>
      </p:sp>
      <p:sp>
        <p:nvSpPr>
          <p:cNvPr id="3" name="Subtitle 2"/>
          <p:cNvSpPr>
            <a:spLocks noGrp="1"/>
          </p:cNvSpPr>
          <p:nvPr>
            <p:ph type="subTitle" idx="1"/>
          </p:nvPr>
        </p:nvSpPr>
        <p:spPr>
          <a:xfrm>
            <a:off x="6858000" y="18135600"/>
            <a:ext cx="32004000" cy="8178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A6E514B-33BD-4B54-B6E7-4C25226A4084}"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ACC31A66-6C23-444C-9B65-285ACD9ADA53}"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62" y="20566063"/>
            <a:ext cx="38862000" cy="63563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611562" y="13565188"/>
            <a:ext cx="38862000" cy="7000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29F189FA-A348-40C4-999C-C1E92C8C9F82}"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4290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9362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70D0B350-1CAC-40EA-926F-C6998015D0B1}"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81113"/>
            <a:ext cx="41148000" cy="533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286000" y="7164388"/>
            <a:ext cx="20200938"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286000" y="10148888"/>
            <a:ext cx="20200938"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3225125" y="7164388"/>
            <a:ext cx="20208875"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3225125" y="10148888"/>
            <a:ext cx="20208875"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88CC70C1-6AA2-42FC-9273-B75E949F93BC}"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20DFE269-605A-4271-8063-FAD711D7101C}"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5282D3DE-384A-4656-999E-9AF44A061BC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1" y="1274763"/>
            <a:ext cx="15041563" cy="54229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875250" y="1274763"/>
            <a:ext cx="25558750" cy="273145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86001" y="6697663"/>
            <a:ext cx="15041563" cy="218916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1F62084E-2AD8-4A38-895C-5106EC7F088A}"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38" y="22402801"/>
            <a:ext cx="27432000" cy="26447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961438" y="2859088"/>
            <a:ext cx="27432000" cy="19202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961438" y="25047576"/>
            <a:ext cx="27432000" cy="3756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6E80FE8F-AE4D-416A-9911-11B05F42806B}"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7355EED-CE5B-4378-AC7F-197FD83E9D6B}"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575500" y="2844800"/>
            <a:ext cx="9715500" cy="25603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0" y="2844800"/>
            <a:ext cx="28994100" cy="25603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E7C416C-73A1-4313-A1B1-2A4917C17F7F}"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0" y="2844800"/>
            <a:ext cx="38862000" cy="5334000"/>
          </a:xfrm>
          <a:prstGeom prst="rect">
            <a:avLst/>
          </a:prstGeom>
          <a:noFill/>
          <a:ln w="9525">
            <a:noFill/>
            <a:miter lim="800000"/>
            <a:headEnd/>
            <a:tailEnd/>
          </a:ln>
        </p:spPr>
        <p:txBody>
          <a:bodyPr vert="horz" wrap="square" lIns="444133" tIns="222067" rIns="444133" bIns="222067"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3429000" y="9245600"/>
            <a:ext cx="38862000" cy="19202400"/>
          </a:xfrm>
          <a:prstGeom prst="rect">
            <a:avLst/>
          </a:prstGeom>
          <a:noFill/>
          <a:ln w="9525">
            <a:noFill/>
            <a:miter lim="800000"/>
            <a:headEnd/>
            <a:tailEnd/>
          </a:ln>
        </p:spPr>
        <p:txBody>
          <a:bodyPr vert="horz" wrap="square" lIns="444133" tIns="222067" rIns="444133" bIns="22206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429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defRPr sz="6800"/>
            </a:lvl1pPr>
          </a:lstStyle>
          <a:p>
            <a:pPr>
              <a:defRPr/>
            </a:pPr>
            <a:endParaRPr lang="en-US" dirty="0"/>
          </a:p>
        </p:txBody>
      </p:sp>
      <p:sp>
        <p:nvSpPr>
          <p:cNvPr id="1029" name="Rectangle 5"/>
          <p:cNvSpPr>
            <a:spLocks noGrp="1" noChangeArrowheads="1"/>
          </p:cNvSpPr>
          <p:nvPr>
            <p:ph type="ftr" sz="quarter" idx="3"/>
          </p:nvPr>
        </p:nvSpPr>
        <p:spPr bwMode="auto">
          <a:xfrm>
            <a:off x="15621000" y="29159200"/>
            <a:ext cx="14478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a:defRPr sz="6800"/>
            </a:lvl1pPr>
          </a:lstStyle>
          <a:p>
            <a:pPr>
              <a:defRPr/>
            </a:pPr>
            <a:endParaRPr lang="en-US" dirty="0"/>
          </a:p>
        </p:txBody>
      </p:sp>
      <p:sp>
        <p:nvSpPr>
          <p:cNvPr id="1030" name="Rectangle 6"/>
          <p:cNvSpPr>
            <a:spLocks noGrp="1" noChangeArrowheads="1"/>
          </p:cNvSpPr>
          <p:nvPr>
            <p:ph type="sldNum" sz="quarter" idx="4"/>
          </p:nvPr>
        </p:nvSpPr>
        <p:spPr bwMode="auto">
          <a:xfrm>
            <a:off x="32766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a:defRPr sz="6800"/>
            </a:lvl1pPr>
          </a:lstStyle>
          <a:p>
            <a:pPr>
              <a:defRPr/>
            </a:pPr>
            <a:fld id="{96EE3760-BE35-4800-94E9-3554F6078FF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41825" rtl="0" eaLnBrk="0" fontAlgn="base" hangingPunct="0">
        <a:spcBef>
          <a:spcPct val="0"/>
        </a:spcBef>
        <a:spcAft>
          <a:spcPct val="0"/>
        </a:spcAft>
        <a:defRPr sz="21400">
          <a:solidFill>
            <a:schemeClr val="tx2"/>
          </a:solidFill>
          <a:latin typeface="+mj-lt"/>
          <a:ea typeface="+mj-ea"/>
          <a:cs typeface="+mj-cs"/>
        </a:defRPr>
      </a:lvl1pPr>
      <a:lvl2pPr algn="ctr" defTabSz="4441825" rtl="0" eaLnBrk="0" fontAlgn="base" hangingPunct="0">
        <a:spcBef>
          <a:spcPct val="0"/>
        </a:spcBef>
        <a:spcAft>
          <a:spcPct val="0"/>
        </a:spcAft>
        <a:defRPr sz="21400">
          <a:solidFill>
            <a:schemeClr val="tx2"/>
          </a:solidFill>
          <a:latin typeface="Times New Roman" pitchFamily="18" charset="0"/>
        </a:defRPr>
      </a:lvl2pPr>
      <a:lvl3pPr algn="ctr" defTabSz="4441825" rtl="0" eaLnBrk="0" fontAlgn="base" hangingPunct="0">
        <a:spcBef>
          <a:spcPct val="0"/>
        </a:spcBef>
        <a:spcAft>
          <a:spcPct val="0"/>
        </a:spcAft>
        <a:defRPr sz="21400">
          <a:solidFill>
            <a:schemeClr val="tx2"/>
          </a:solidFill>
          <a:latin typeface="Times New Roman" pitchFamily="18" charset="0"/>
        </a:defRPr>
      </a:lvl3pPr>
      <a:lvl4pPr algn="ctr" defTabSz="4441825" rtl="0" eaLnBrk="0" fontAlgn="base" hangingPunct="0">
        <a:spcBef>
          <a:spcPct val="0"/>
        </a:spcBef>
        <a:spcAft>
          <a:spcPct val="0"/>
        </a:spcAft>
        <a:defRPr sz="21400">
          <a:solidFill>
            <a:schemeClr val="tx2"/>
          </a:solidFill>
          <a:latin typeface="Times New Roman" pitchFamily="18" charset="0"/>
        </a:defRPr>
      </a:lvl4pPr>
      <a:lvl5pPr algn="ctr" defTabSz="4441825" rtl="0" eaLnBrk="0" fontAlgn="base" hangingPunct="0">
        <a:spcBef>
          <a:spcPct val="0"/>
        </a:spcBef>
        <a:spcAft>
          <a:spcPct val="0"/>
        </a:spcAft>
        <a:defRPr sz="21400">
          <a:solidFill>
            <a:schemeClr val="tx2"/>
          </a:solidFill>
          <a:latin typeface="Times New Roman" pitchFamily="18" charset="0"/>
        </a:defRPr>
      </a:lvl5pPr>
      <a:lvl6pPr marL="457200" algn="ctr" defTabSz="4441825" rtl="0" fontAlgn="base">
        <a:spcBef>
          <a:spcPct val="0"/>
        </a:spcBef>
        <a:spcAft>
          <a:spcPct val="0"/>
        </a:spcAft>
        <a:defRPr sz="21400">
          <a:solidFill>
            <a:schemeClr val="tx2"/>
          </a:solidFill>
          <a:latin typeface="Times New Roman" pitchFamily="18" charset="0"/>
        </a:defRPr>
      </a:lvl6pPr>
      <a:lvl7pPr marL="914400" algn="ctr" defTabSz="4441825" rtl="0" fontAlgn="base">
        <a:spcBef>
          <a:spcPct val="0"/>
        </a:spcBef>
        <a:spcAft>
          <a:spcPct val="0"/>
        </a:spcAft>
        <a:defRPr sz="21400">
          <a:solidFill>
            <a:schemeClr val="tx2"/>
          </a:solidFill>
          <a:latin typeface="Times New Roman" pitchFamily="18" charset="0"/>
        </a:defRPr>
      </a:lvl7pPr>
      <a:lvl8pPr marL="1371600" algn="ctr" defTabSz="4441825" rtl="0" fontAlgn="base">
        <a:spcBef>
          <a:spcPct val="0"/>
        </a:spcBef>
        <a:spcAft>
          <a:spcPct val="0"/>
        </a:spcAft>
        <a:defRPr sz="21400">
          <a:solidFill>
            <a:schemeClr val="tx2"/>
          </a:solidFill>
          <a:latin typeface="Times New Roman" pitchFamily="18" charset="0"/>
        </a:defRPr>
      </a:lvl8pPr>
      <a:lvl9pPr marL="1828800" algn="ctr" defTabSz="4441825" rtl="0" fontAlgn="base">
        <a:spcBef>
          <a:spcPct val="0"/>
        </a:spcBef>
        <a:spcAft>
          <a:spcPct val="0"/>
        </a:spcAft>
        <a:defRPr sz="21400">
          <a:solidFill>
            <a:schemeClr val="tx2"/>
          </a:solidFill>
          <a:latin typeface="Times New Roman" pitchFamily="18" charset="0"/>
        </a:defRPr>
      </a:lvl9pPr>
    </p:titleStyle>
    <p:bodyStyle>
      <a:lvl1pPr marL="1665288" indent="-1665288" algn="l" defTabSz="4441825" rtl="0" eaLnBrk="0" fontAlgn="base" hangingPunct="0">
        <a:spcBef>
          <a:spcPct val="20000"/>
        </a:spcBef>
        <a:spcAft>
          <a:spcPct val="0"/>
        </a:spcAft>
        <a:buChar char="•"/>
        <a:defRPr sz="15500">
          <a:solidFill>
            <a:schemeClr val="tx1"/>
          </a:solidFill>
          <a:latin typeface="+mn-lt"/>
          <a:ea typeface="+mn-ea"/>
          <a:cs typeface="+mn-cs"/>
        </a:defRPr>
      </a:lvl1pPr>
      <a:lvl2pPr marL="3608388" indent="-1387475" algn="l" defTabSz="4441825" rtl="0" eaLnBrk="0" fontAlgn="base" hangingPunct="0">
        <a:spcBef>
          <a:spcPct val="20000"/>
        </a:spcBef>
        <a:spcAft>
          <a:spcPct val="0"/>
        </a:spcAft>
        <a:buChar char="–"/>
        <a:defRPr sz="13600">
          <a:solidFill>
            <a:schemeClr val="tx1"/>
          </a:solidFill>
          <a:latin typeface="+mn-lt"/>
        </a:defRPr>
      </a:lvl2pPr>
      <a:lvl3pPr marL="5551488" indent="-1109663" algn="l" defTabSz="4441825" rtl="0" eaLnBrk="0" fontAlgn="base" hangingPunct="0">
        <a:spcBef>
          <a:spcPct val="20000"/>
        </a:spcBef>
        <a:spcAft>
          <a:spcPct val="0"/>
        </a:spcAft>
        <a:buChar char="•"/>
        <a:defRPr sz="11700">
          <a:solidFill>
            <a:schemeClr val="tx1"/>
          </a:solidFill>
          <a:latin typeface="+mn-lt"/>
        </a:defRPr>
      </a:lvl3pPr>
      <a:lvl4pPr marL="7772400" indent="-1109663" algn="l" defTabSz="4441825" rtl="0" eaLnBrk="0" fontAlgn="base" hangingPunct="0">
        <a:spcBef>
          <a:spcPct val="20000"/>
        </a:spcBef>
        <a:spcAft>
          <a:spcPct val="0"/>
        </a:spcAft>
        <a:buChar char="–"/>
        <a:defRPr sz="9700">
          <a:solidFill>
            <a:schemeClr val="tx1"/>
          </a:solidFill>
          <a:latin typeface="+mn-lt"/>
        </a:defRPr>
      </a:lvl4pPr>
      <a:lvl5pPr marL="9993313" indent="-1111250" algn="l" defTabSz="4441825" rtl="0" eaLnBrk="0" fontAlgn="base" hangingPunct="0">
        <a:spcBef>
          <a:spcPct val="20000"/>
        </a:spcBef>
        <a:spcAft>
          <a:spcPct val="0"/>
        </a:spcAft>
        <a:buChar char="»"/>
        <a:defRPr sz="9700">
          <a:solidFill>
            <a:schemeClr val="tx1"/>
          </a:solidFill>
          <a:latin typeface="+mn-lt"/>
        </a:defRPr>
      </a:lvl5pPr>
      <a:lvl6pPr marL="10450513" indent="-1111250" algn="l" defTabSz="4441825" rtl="0" fontAlgn="base">
        <a:spcBef>
          <a:spcPct val="20000"/>
        </a:spcBef>
        <a:spcAft>
          <a:spcPct val="0"/>
        </a:spcAft>
        <a:buChar char="»"/>
        <a:defRPr sz="9700">
          <a:solidFill>
            <a:schemeClr val="tx1"/>
          </a:solidFill>
          <a:latin typeface="+mn-lt"/>
        </a:defRPr>
      </a:lvl6pPr>
      <a:lvl7pPr marL="10907713" indent="-1111250" algn="l" defTabSz="4441825" rtl="0" fontAlgn="base">
        <a:spcBef>
          <a:spcPct val="20000"/>
        </a:spcBef>
        <a:spcAft>
          <a:spcPct val="0"/>
        </a:spcAft>
        <a:buChar char="»"/>
        <a:defRPr sz="9700">
          <a:solidFill>
            <a:schemeClr val="tx1"/>
          </a:solidFill>
          <a:latin typeface="+mn-lt"/>
        </a:defRPr>
      </a:lvl7pPr>
      <a:lvl8pPr marL="11364913" indent="-1111250" algn="l" defTabSz="4441825" rtl="0" fontAlgn="base">
        <a:spcBef>
          <a:spcPct val="20000"/>
        </a:spcBef>
        <a:spcAft>
          <a:spcPct val="0"/>
        </a:spcAft>
        <a:buChar char="»"/>
        <a:defRPr sz="9700">
          <a:solidFill>
            <a:schemeClr val="tx1"/>
          </a:solidFill>
          <a:latin typeface="+mn-lt"/>
        </a:defRPr>
      </a:lvl8pPr>
      <a:lvl9pPr marL="11822113" indent="-1111250" algn="l" defTabSz="4441825" rtl="0" fontAlgn="base">
        <a:spcBef>
          <a:spcPct val="20000"/>
        </a:spcBef>
        <a:spcAft>
          <a:spcPct val="0"/>
        </a:spcAft>
        <a:buChar char="»"/>
        <a:defRPr sz="9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13" Type="http://schemas.openxmlformats.org/officeDocument/2006/relationships/image" Target="../media/image9.jpeg"/><Relationship Id="rId3" Type="http://schemas.openxmlformats.org/officeDocument/2006/relationships/image" Target="../media/image1.jpeg"/><Relationship Id="rId7" Type="http://schemas.openxmlformats.org/officeDocument/2006/relationships/image" Target="../media/image3.jpeg"/><Relationship Id="rId12"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chart" Target="../charts/chart2.xml"/><Relationship Id="rId11" Type="http://schemas.openxmlformats.org/officeDocument/2006/relationships/image" Target="../media/image7.jpeg"/><Relationship Id="rId5" Type="http://schemas.openxmlformats.org/officeDocument/2006/relationships/chart" Target="../charts/chart1.xml"/><Relationship Id="rId10" Type="http://schemas.openxmlformats.org/officeDocument/2006/relationships/image" Target="../media/image6.jpeg"/><Relationship Id="rId4" Type="http://schemas.openxmlformats.org/officeDocument/2006/relationships/image" Target="../media/image2.png"/><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9" name="Rectangle 48"/>
          <p:cNvSpPr/>
          <p:nvPr/>
        </p:nvSpPr>
        <p:spPr>
          <a:xfrm>
            <a:off x="0" y="29711772"/>
            <a:ext cx="45720000" cy="2292229"/>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41" name="Rounded Rectangle 40"/>
          <p:cNvSpPr/>
          <p:nvPr/>
        </p:nvSpPr>
        <p:spPr>
          <a:xfrm>
            <a:off x="9084027" y="19972080"/>
            <a:ext cx="13106400" cy="9423011"/>
          </a:xfrm>
          <a:prstGeom prst="round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0" name="Text Box 6"/>
          <p:cNvSpPr txBox="1">
            <a:spLocks noChangeArrowheads="1"/>
          </p:cNvSpPr>
          <p:nvPr/>
        </p:nvSpPr>
        <p:spPr bwMode="auto">
          <a:xfrm>
            <a:off x="7829550" y="483543"/>
            <a:ext cx="30060900" cy="515525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en-US" sz="9200" b="1" dirty="0" smtClean="0">
                <a:solidFill>
                  <a:srgbClr val="000066"/>
                </a:solidFill>
                <a:latin typeface="+mj-lt"/>
              </a:rPr>
              <a:t>Encapsulation of Polyacrylamide Gel </a:t>
            </a:r>
          </a:p>
          <a:p>
            <a:pPr algn="ctr" eaLnBrk="1" hangingPunct="1">
              <a:defRPr/>
            </a:pPr>
            <a:r>
              <a:rPr lang="en-US" sz="9200" b="1" dirty="0" smtClean="0">
                <a:solidFill>
                  <a:srgbClr val="000066"/>
                </a:solidFill>
                <a:latin typeface="+mj-lt"/>
              </a:rPr>
              <a:t>Using Gelatin Solutions</a:t>
            </a:r>
          </a:p>
          <a:p>
            <a:pPr algn="ctr" eaLnBrk="1" hangingPunct="1">
              <a:defRPr/>
            </a:pPr>
            <a:endParaRPr lang="en-US" sz="3200" dirty="0" smtClean="0">
              <a:latin typeface="+mj-lt"/>
            </a:endParaRPr>
          </a:p>
          <a:p>
            <a:pPr algn="ctr" eaLnBrk="1" hangingPunct="1">
              <a:spcBef>
                <a:spcPct val="25000"/>
              </a:spcBef>
              <a:defRPr/>
            </a:pPr>
            <a:r>
              <a:rPr lang="en-US" sz="4400" u="sng" dirty="0" smtClean="0">
                <a:latin typeface="+mj-lt"/>
              </a:rPr>
              <a:t>Gregory J. Samuel, Jr.</a:t>
            </a:r>
          </a:p>
          <a:p>
            <a:pPr algn="ctr" eaLnBrk="1" hangingPunct="1">
              <a:spcBef>
                <a:spcPct val="25000"/>
              </a:spcBef>
              <a:defRPr/>
            </a:pPr>
            <a:r>
              <a:rPr lang="en-US" sz="4400" dirty="0" smtClean="0">
                <a:latin typeface="+mj-lt"/>
              </a:rPr>
              <a:t>gja9@wildcats.unh.edu ; </a:t>
            </a:r>
            <a:r>
              <a:rPr lang="en-AU" sz="4400" dirty="0" smtClean="0">
                <a:latin typeface="+mj-lt"/>
              </a:rPr>
              <a:t>Parsons Hall, 23 Academic Way, Durham, NH 03824</a:t>
            </a:r>
            <a:endParaRPr lang="en-US" sz="4400" dirty="0" smtClean="0">
              <a:latin typeface="+mj-lt"/>
            </a:endParaRPr>
          </a:p>
        </p:txBody>
      </p:sp>
      <p:pic>
        <p:nvPicPr>
          <p:cNvPr id="2053" name="Picture 116" descr="NSFlogo"/>
          <p:cNvPicPr>
            <a:picLocks noChangeAspect="1" noChangeArrowheads="1"/>
          </p:cNvPicPr>
          <p:nvPr/>
        </p:nvPicPr>
        <p:blipFill>
          <a:blip r:embed="rId3" cstate="print"/>
          <a:srcRect/>
          <a:stretch>
            <a:fillRect/>
          </a:stretch>
        </p:blipFill>
        <p:spPr bwMode="auto">
          <a:xfrm>
            <a:off x="39622682" y="840817"/>
            <a:ext cx="4303713" cy="4303713"/>
          </a:xfrm>
          <a:prstGeom prst="rect">
            <a:avLst/>
          </a:prstGeom>
          <a:solidFill>
            <a:schemeClr val="accent1">
              <a:alpha val="0"/>
            </a:schemeClr>
          </a:solidFill>
          <a:ln w="38100">
            <a:solidFill>
              <a:schemeClr val="tx1"/>
            </a:solidFill>
            <a:miter lim="800000"/>
            <a:headEnd/>
            <a:tailEnd/>
          </a:ln>
        </p:spPr>
      </p:pic>
      <p:sp>
        <p:nvSpPr>
          <p:cNvPr id="4" name="TextBox 13"/>
          <p:cNvSpPr txBox="1">
            <a:spLocks noChangeArrowheads="1"/>
          </p:cNvSpPr>
          <p:nvPr/>
        </p:nvSpPr>
        <p:spPr bwMode="auto">
          <a:xfrm>
            <a:off x="1101418" y="7062605"/>
            <a:ext cx="43499231" cy="4339650"/>
          </a:xfrm>
          <a:prstGeom prst="rect">
            <a:avLst/>
          </a:prstGeom>
          <a:noFill/>
          <a:ln w="76200">
            <a:solidFill>
              <a:schemeClr val="accent2">
                <a:lumMod val="50000"/>
              </a:schemeClr>
            </a:solid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4800" b="1" dirty="0" smtClean="0"/>
              <a:t>Introduction/Background</a:t>
            </a:r>
          </a:p>
          <a:p>
            <a:pPr eaLnBrk="1" hangingPunct="1">
              <a:lnSpc>
                <a:spcPct val="150000"/>
              </a:lnSpc>
              <a:defRPr/>
            </a:pPr>
            <a:r>
              <a:rPr lang="en-US" sz="3800" dirty="0" smtClean="0"/>
              <a:t>	Encapsulation processes are beneficial in a variety of fields from pharmaceuticals to food preparation.  The objective of this study was to develop a shell to encapsulate a 10% wt. polyacrylamide gel.  The shell needed to be impermeable enough to retain most of the water content, while still maintaining the ability to burst under pressure and release the contents over a surface.  Preliminary testing (Method 1) was performed using commercially available 0.50 caliber (0.50 inch diameter) gelatin-shell paintballs.  These capsules seemed to demonstrate the desired capsule properties, prompting further studies of gelatin encapsulation.  Three solutions containing gelatin, water, and glycerol were prepared and tested (Method 2) to determine an optimal gelatin recipe for encapsulation of the polyacrylamide gel.</a:t>
            </a:r>
          </a:p>
        </p:txBody>
      </p:sp>
      <p:sp>
        <p:nvSpPr>
          <p:cNvPr id="2054" name="TextBox 14"/>
          <p:cNvSpPr txBox="1">
            <a:spLocks noChangeArrowheads="1"/>
          </p:cNvSpPr>
          <p:nvPr/>
        </p:nvSpPr>
        <p:spPr bwMode="auto">
          <a:xfrm>
            <a:off x="1101417" y="11656663"/>
            <a:ext cx="20955000" cy="7848302"/>
          </a:xfrm>
          <a:prstGeom prst="rect">
            <a:avLst/>
          </a:prstGeom>
          <a:noFill/>
          <a:ln w="76200">
            <a:solidFill>
              <a:schemeClr val="accent2">
                <a:lumMod val="50000"/>
              </a:schemeClr>
            </a:solid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en-US" sz="4800" b="1" dirty="0" smtClean="0"/>
              <a:t>Method 1</a:t>
            </a:r>
          </a:p>
          <a:p>
            <a:pPr eaLnBrk="1" hangingPunct="1">
              <a:lnSpc>
                <a:spcPct val="150000"/>
              </a:lnSpc>
              <a:defRPr/>
            </a:pPr>
            <a:r>
              <a:rPr lang="en-US" sz="3800" i="1" dirty="0" smtClean="0"/>
              <a:t>Paintball shell capsules </a:t>
            </a:r>
            <a:r>
              <a:rPr lang="en-US" sz="3800" dirty="0" smtClean="0"/>
              <a:t>– Paintballs were cut open, paint was removed, and the shells were left as</a:t>
            </a:r>
          </a:p>
          <a:p>
            <a:pPr eaLnBrk="1" hangingPunct="1">
              <a:lnSpc>
                <a:spcPct val="150000"/>
              </a:lnSpc>
              <a:defRPr/>
            </a:pPr>
            <a:r>
              <a:rPr lang="en-US" sz="3800" dirty="0" smtClean="0"/>
              <a:t>	hemispherical pieces.  Shells were dried overnight then layered over a hollow paintball to increase the </a:t>
            </a:r>
          </a:p>
          <a:p>
            <a:pPr eaLnBrk="1" hangingPunct="1">
              <a:lnSpc>
                <a:spcPct val="150000"/>
              </a:lnSpc>
              <a:defRPr/>
            </a:pPr>
            <a:r>
              <a:rPr lang="en-US" sz="3800" dirty="0" smtClean="0"/>
              <a:t>	shell thickness.  Assembled shells were injected with the polyacrylamide gel to complete the capsules.</a:t>
            </a:r>
          </a:p>
          <a:p>
            <a:pPr eaLnBrk="1" hangingPunct="1">
              <a:lnSpc>
                <a:spcPct val="150000"/>
              </a:lnSpc>
              <a:defRPr/>
            </a:pPr>
            <a:endParaRPr lang="en-US" sz="3800" dirty="0" smtClean="0"/>
          </a:p>
          <a:p>
            <a:pPr eaLnBrk="1" hangingPunct="1">
              <a:lnSpc>
                <a:spcPct val="150000"/>
              </a:lnSpc>
              <a:defRPr/>
            </a:pPr>
            <a:endParaRPr lang="en-US" sz="3800" dirty="0"/>
          </a:p>
          <a:p>
            <a:pPr eaLnBrk="1" hangingPunct="1">
              <a:lnSpc>
                <a:spcPct val="150000"/>
              </a:lnSpc>
              <a:defRPr/>
            </a:pPr>
            <a:endParaRPr lang="en-US" sz="3800" dirty="0" smtClean="0"/>
          </a:p>
          <a:p>
            <a:pPr eaLnBrk="1" hangingPunct="1">
              <a:lnSpc>
                <a:spcPct val="150000"/>
              </a:lnSpc>
              <a:defRPr/>
            </a:pPr>
            <a:endParaRPr lang="en-US" sz="3800" dirty="0" smtClean="0"/>
          </a:p>
          <a:p>
            <a:pPr eaLnBrk="1" hangingPunct="1">
              <a:lnSpc>
                <a:spcPct val="150000"/>
              </a:lnSpc>
              <a:defRPr/>
            </a:pPr>
            <a:endParaRPr lang="en-US" sz="3800" dirty="0" smtClean="0"/>
          </a:p>
        </p:txBody>
      </p:sp>
      <p:sp>
        <p:nvSpPr>
          <p:cNvPr id="2055" name="TextBox 15"/>
          <p:cNvSpPr txBox="1">
            <a:spLocks noChangeArrowheads="1"/>
          </p:cNvSpPr>
          <p:nvPr/>
        </p:nvSpPr>
        <p:spPr bwMode="auto">
          <a:xfrm>
            <a:off x="1101418" y="19969386"/>
            <a:ext cx="7523431" cy="9602629"/>
          </a:xfrm>
          <a:prstGeom prst="rect">
            <a:avLst/>
          </a:prstGeom>
          <a:noFill/>
          <a:ln w="76200">
            <a:solidFill>
              <a:schemeClr val="accent2">
                <a:lumMod val="50000"/>
              </a:schemeClr>
            </a:solid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4800" b="1" dirty="0" smtClean="0"/>
              <a:t>Results and Discussion</a:t>
            </a:r>
          </a:p>
          <a:p>
            <a:pPr eaLnBrk="1" hangingPunct="1">
              <a:lnSpc>
                <a:spcPct val="150000"/>
              </a:lnSpc>
              <a:defRPr/>
            </a:pPr>
            <a:r>
              <a:rPr lang="en-US" sz="3800" dirty="0" smtClean="0"/>
              <a:t>	</a:t>
            </a:r>
            <a:r>
              <a:rPr lang="en-US" sz="3800" dirty="0"/>
              <a:t>Over a five-hour drying test, c</a:t>
            </a:r>
            <a:r>
              <a:rPr lang="en-US" sz="3800" dirty="0" smtClean="0"/>
              <a:t>apsules 1, 2, and 3 retained 89.01%, 91.90%, and 87.83% of their mass, respectively.  This lost mass is assumed to be water escaping through the gelatin shell. Capsule </a:t>
            </a:r>
            <a:r>
              <a:rPr lang="en-US" sz="3800" dirty="0"/>
              <a:t>2 performed better than the others, suggesting that </a:t>
            </a:r>
            <a:r>
              <a:rPr lang="en-US" sz="3800" dirty="0" smtClean="0"/>
              <a:t>water retention is improved by higher </a:t>
            </a:r>
            <a:r>
              <a:rPr lang="en-US" sz="3800" dirty="0"/>
              <a:t>concentrations of gelatin </a:t>
            </a:r>
            <a:r>
              <a:rPr lang="en-US" sz="3800" dirty="0" smtClean="0"/>
              <a:t>and the presence of glycerol.</a:t>
            </a:r>
            <a:endParaRPr lang="en-US" sz="3800" dirty="0"/>
          </a:p>
        </p:txBody>
      </p:sp>
      <p:sp>
        <p:nvSpPr>
          <p:cNvPr id="2059" name="TextBox 23"/>
          <p:cNvSpPr txBox="1">
            <a:spLocks noChangeArrowheads="1"/>
          </p:cNvSpPr>
          <p:nvPr/>
        </p:nvSpPr>
        <p:spPr bwMode="auto">
          <a:xfrm>
            <a:off x="22697354" y="24704397"/>
            <a:ext cx="21903294" cy="4339650"/>
          </a:xfrm>
          <a:prstGeom prst="rect">
            <a:avLst/>
          </a:prstGeom>
          <a:noFill/>
          <a:ln w="76200">
            <a:solidFill>
              <a:schemeClr val="accent2">
                <a:lumMod val="50000"/>
              </a:schemeClr>
            </a:solid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4800" b="1" dirty="0" smtClean="0"/>
              <a:t>Conclusions and Future Work</a:t>
            </a:r>
          </a:p>
          <a:p>
            <a:pPr eaLnBrk="1" hangingPunct="1">
              <a:lnSpc>
                <a:spcPct val="150000"/>
              </a:lnSpc>
              <a:defRPr/>
            </a:pPr>
            <a:r>
              <a:rPr lang="en-US" sz="3800" b="1" dirty="0" smtClean="0"/>
              <a:t>	</a:t>
            </a:r>
            <a:r>
              <a:rPr lang="en-US" sz="3800" dirty="0" smtClean="0"/>
              <a:t>Gelatin is a promising encapsulation material with immediate large-scale production potential. Remaining issues include control of shell thickness and uniformity, capsule strength, and consistency in  capsule rupture pressure.  Further research will be necessary to develop a gelatin recipe to improve in these areas, particularly focusing on the effects of glycerol and shell thickness on permeability.</a:t>
            </a:r>
          </a:p>
        </p:txBody>
      </p:sp>
      <p:sp>
        <p:nvSpPr>
          <p:cNvPr id="2060" name="TextBox 24"/>
          <p:cNvSpPr txBox="1">
            <a:spLocks noChangeArrowheads="1"/>
          </p:cNvSpPr>
          <p:nvPr/>
        </p:nvSpPr>
        <p:spPr bwMode="auto">
          <a:xfrm>
            <a:off x="25603201" y="29674929"/>
            <a:ext cx="19300934" cy="193899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4800" b="1" dirty="0" smtClean="0">
                <a:solidFill>
                  <a:schemeClr val="bg1"/>
                </a:solidFill>
              </a:rPr>
              <a:t>References</a:t>
            </a:r>
          </a:p>
          <a:p>
            <a:pPr eaLnBrk="1" hangingPunct="1">
              <a:defRPr/>
            </a:pPr>
            <a:r>
              <a:rPr lang="en-US" dirty="0" smtClean="0">
                <a:solidFill>
                  <a:schemeClr val="bg1"/>
                </a:solidFill>
              </a:rPr>
              <a:t>	1)  Jr. Geronimo I. Elias, Cliff J. Scribner. </a:t>
            </a:r>
            <a:r>
              <a:rPr lang="en-US" i="1" dirty="0" smtClean="0">
                <a:solidFill>
                  <a:schemeClr val="bg1"/>
                </a:solidFill>
              </a:rPr>
              <a:t>Dispensing Anti-Traction Material.</a:t>
            </a:r>
            <a:r>
              <a:rPr lang="en-US" dirty="0" smtClean="0">
                <a:solidFill>
                  <a:schemeClr val="bg1"/>
                </a:solidFill>
              </a:rPr>
              <a:t> WO2006001881 A2. Washington, DC: U.S. Patent and Trademark 		Office. &lt;http</a:t>
            </a:r>
            <a:r>
              <a:rPr lang="en-US" dirty="0">
                <a:solidFill>
                  <a:schemeClr val="bg1"/>
                </a:solidFill>
              </a:rPr>
              <a:t>://</a:t>
            </a:r>
            <a:r>
              <a:rPr lang="en-US" dirty="0" smtClean="0">
                <a:solidFill>
                  <a:schemeClr val="bg1"/>
                </a:solidFill>
              </a:rPr>
              <a:t>www.google.com/patents/WO2006001881A2?cl=en&gt;</a:t>
            </a:r>
          </a:p>
          <a:p>
            <a:pPr eaLnBrk="1" hangingPunct="1">
              <a:defRPr/>
            </a:pPr>
            <a:r>
              <a:rPr lang="en-US" dirty="0" smtClean="0">
                <a:solidFill>
                  <a:schemeClr val="bg1"/>
                </a:solidFill>
              </a:rPr>
              <a:t>	2) Rousselot International. </a:t>
            </a:r>
            <a:r>
              <a:rPr lang="en-US" i="1" dirty="0" smtClean="0">
                <a:solidFill>
                  <a:schemeClr val="bg1"/>
                </a:solidFill>
              </a:rPr>
              <a:t>Gelatine for Paintballs</a:t>
            </a:r>
            <a:r>
              <a:rPr lang="en-US" dirty="0" smtClean="0">
                <a:solidFill>
                  <a:schemeClr val="bg1"/>
                </a:solidFill>
              </a:rPr>
              <a:t>. &lt;http://www.rousselot.com/en/applications/technical-applications/gelatine-for-paintballs/&gt;</a:t>
            </a:r>
          </a:p>
        </p:txBody>
      </p:sp>
      <p:pic>
        <p:nvPicPr>
          <p:cNvPr id="6" name="Picture 2"/>
          <p:cNvPicPr>
            <a:picLocks noChangeAspect="1" noChangeArrowheads="1"/>
          </p:cNvPicPr>
          <p:nvPr/>
        </p:nvPicPr>
        <p:blipFill>
          <a:blip r:embed="rId4" cstate="print">
            <a:clrChange>
              <a:clrFrom>
                <a:srgbClr val="000000"/>
              </a:clrFrom>
              <a:clrTo>
                <a:srgbClr val="000000">
                  <a:alpha val="0"/>
                </a:srgbClr>
              </a:clrTo>
            </a:clrChange>
          </a:blip>
          <a:srcRect/>
          <a:stretch>
            <a:fillRect/>
          </a:stretch>
        </p:blipFill>
        <p:spPr bwMode="auto">
          <a:xfrm>
            <a:off x="1828801" y="801060"/>
            <a:ext cx="4086851" cy="4419600"/>
          </a:xfrm>
          <a:prstGeom prst="rect">
            <a:avLst/>
          </a:prstGeom>
          <a:noFill/>
          <a:ln w="9525">
            <a:noFill/>
            <a:miter lim="800000"/>
            <a:headEnd/>
            <a:tailEnd/>
          </a:ln>
        </p:spPr>
      </p:pic>
      <p:sp>
        <p:nvSpPr>
          <p:cNvPr id="16" name="TextBox 7"/>
          <p:cNvSpPr txBox="1">
            <a:spLocks noChangeArrowheads="1"/>
          </p:cNvSpPr>
          <p:nvPr/>
        </p:nvSpPr>
        <p:spPr bwMode="auto">
          <a:xfrm>
            <a:off x="762000" y="29489400"/>
            <a:ext cx="22707600" cy="1980229"/>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wrap="square" lIns="376117" tIns="188059" rIns="376117" bIns="188059">
            <a:spAutoFit/>
          </a:bodyPr>
          <a:lstStyle/>
          <a:p>
            <a:pPr>
              <a:defRPr/>
            </a:pPr>
            <a:r>
              <a:rPr lang="en-AU" sz="4800" b="1" dirty="0">
                <a:solidFill>
                  <a:schemeClr val="bg1"/>
                </a:solidFill>
                <a:cs typeface="Arial" charset="0"/>
              </a:rPr>
              <a:t>Acknowledgements</a:t>
            </a:r>
          </a:p>
          <a:p>
            <a:pPr>
              <a:defRPr/>
            </a:pPr>
            <a:r>
              <a:rPr lang="en-AU" sz="2800" dirty="0">
                <a:solidFill>
                  <a:schemeClr val="bg1"/>
                </a:solidFill>
                <a:cs typeface="Times New Roman" pitchFamily="18" charset="0"/>
              </a:rPr>
              <a:t>    Funding and support from </a:t>
            </a:r>
            <a:r>
              <a:rPr lang="en-AU" sz="2800" dirty="0" smtClean="0">
                <a:solidFill>
                  <a:schemeClr val="bg1"/>
                </a:solidFill>
                <a:cs typeface="Times New Roman" pitchFamily="18" charset="0"/>
              </a:rPr>
              <a:t>the </a:t>
            </a:r>
            <a:r>
              <a:rPr lang="en-AU" sz="2800" dirty="0">
                <a:solidFill>
                  <a:schemeClr val="bg1"/>
                </a:solidFill>
                <a:cs typeface="Times New Roman" pitchFamily="18" charset="0"/>
              </a:rPr>
              <a:t>Joan and James Leitzel Center for Mathematics, Science, and Engineering Education is gratefully acknowledged</a:t>
            </a:r>
            <a:r>
              <a:rPr lang="en-AU" sz="2800" dirty="0" smtClean="0">
                <a:solidFill>
                  <a:schemeClr val="bg1"/>
                </a:solidFill>
                <a:cs typeface="Times New Roman" pitchFamily="18" charset="0"/>
              </a:rPr>
              <a:t>,</a:t>
            </a:r>
          </a:p>
          <a:p>
            <a:pPr>
              <a:defRPr/>
            </a:pPr>
            <a:r>
              <a:rPr lang="en-AU" sz="2800" dirty="0" smtClean="0">
                <a:solidFill>
                  <a:schemeClr val="bg1"/>
                </a:solidFill>
                <a:cs typeface="Times New Roman" pitchFamily="18" charset="0"/>
              </a:rPr>
              <a:t> </a:t>
            </a:r>
            <a:r>
              <a:rPr lang="en-AU" sz="2800" dirty="0">
                <a:solidFill>
                  <a:schemeClr val="bg1"/>
                </a:solidFill>
                <a:cs typeface="Times New Roman" pitchFamily="18" charset="0"/>
              </a:rPr>
              <a:t>as is support from </a:t>
            </a:r>
            <a:r>
              <a:rPr lang="en-AU" sz="2800" dirty="0" smtClean="0">
                <a:solidFill>
                  <a:schemeClr val="bg1"/>
                </a:solidFill>
                <a:cs typeface="Times New Roman" pitchFamily="18" charset="0"/>
              </a:rPr>
              <a:t>Dr. Nivedita Gupta and the </a:t>
            </a:r>
            <a:r>
              <a:rPr lang="en-AU" sz="2800" dirty="0">
                <a:solidFill>
                  <a:schemeClr val="bg1"/>
                </a:solidFill>
                <a:cs typeface="Times New Roman" pitchFamily="18" charset="0"/>
              </a:rPr>
              <a:t>UNH Department of Chemical Engineering</a:t>
            </a:r>
            <a:r>
              <a:rPr lang="en-AU" sz="2800" dirty="0" smtClean="0">
                <a:solidFill>
                  <a:schemeClr val="bg1"/>
                </a:solidFill>
                <a:cs typeface="Times New Roman" pitchFamily="18" charset="0"/>
              </a:rPr>
              <a:t>. </a:t>
            </a:r>
            <a:r>
              <a:rPr lang="en-US" sz="2800" dirty="0" smtClean="0">
                <a:solidFill>
                  <a:schemeClr val="bg1"/>
                </a:solidFill>
              </a:rPr>
              <a:t>This research was funded through the NSF grant #1132648.</a:t>
            </a:r>
            <a:endParaRPr lang="en-US" sz="2800" b="1" dirty="0">
              <a:solidFill>
                <a:schemeClr val="bg1"/>
              </a:solidFill>
              <a:cs typeface="Times New Roman" pitchFamily="18" charset="0"/>
            </a:endParaRPr>
          </a:p>
        </p:txBody>
      </p:sp>
      <p:sp>
        <p:nvSpPr>
          <p:cNvPr id="7" name="Rectangle 6"/>
          <p:cNvSpPr/>
          <p:nvPr/>
        </p:nvSpPr>
        <p:spPr>
          <a:xfrm>
            <a:off x="0" y="5606505"/>
            <a:ext cx="45720000" cy="125149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aphicFrame>
        <p:nvGraphicFramePr>
          <p:cNvPr id="33" name="Chart 32"/>
          <p:cNvGraphicFramePr/>
          <p:nvPr>
            <p:extLst>
              <p:ext uri="{D42A27DB-BD31-4B8C-83A1-F6EECF244321}">
                <p14:modId xmlns:p14="http://schemas.microsoft.com/office/powerpoint/2010/main" val="3928191182"/>
              </p:ext>
            </p:extLst>
          </p:nvPr>
        </p:nvGraphicFramePr>
        <p:xfrm>
          <a:off x="9693627" y="20569532"/>
          <a:ext cx="7575745" cy="383429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7" name="Chart 36"/>
          <p:cNvGraphicFramePr/>
          <p:nvPr>
            <p:extLst>
              <p:ext uri="{D42A27DB-BD31-4B8C-83A1-F6EECF244321}">
                <p14:modId xmlns:p14="http://schemas.microsoft.com/office/powerpoint/2010/main" val="2001928966"/>
              </p:ext>
            </p:extLst>
          </p:nvPr>
        </p:nvGraphicFramePr>
        <p:xfrm>
          <a:off x="13808427" y="24676597"/>
          <a:ext cx="7620000" cy="4267200"/>
        </p:xfrm>
        <a:graphic>
          <a:graphicData uri="http://schemas.openxmlformats.org/drawingml/2006/chart">
            <c:chart xmlns:c="http://schemas.openxmlformats.org/drawingml/2006/chart" xmlns:r="http://schemas.openxmlformats.org/officeDocument/2006/relationships" r:id="rId6"/>
          </a:graphicData>
        </a:graphic>
      </p:graphicFrame>
      <p:sp>
        <p:nvSpPr>
          <p:cNvPr id="39" name="TextBox 38"/>
          <p:cNvSpPr txBox="1"/>
          <p:nvPr/>
        </p:nvSpPr>
        <p:spPr>
          <a:xfrm>
            <a:off x="17389827" y="20657881"/>
            <a:ext cx="4572000" cy="3323987"/>
          </a:xfrm>
          <a:prstGeom prst="rect">
            <a:avLst/>
          </a:prstGeom>
          <a:noFill/>
        </p:spPr>
        <p:txBody>
          <a:bodyPr wrap="square" rtlCol="0">
            <a:spAutoFit/>
          </a:bodyPr>
          <a:lstStyle/>
          <a:p>
            <a:r>
              <a:rPr lang="en-US" sz="3000" i="1" dirty="0" smtClean="0">
                <a:solidFill>
                  <a:schemeClr val="bg1"/>
                </a:solidFill>
              </a:rPr>
              <a:t>Figure 1: </a:t>
            </a:r>
            <a:r>
              <a:rPr lang="en-US" sz="3000" dirty="0" smtClean="0">
                <a:solidFill>
                  <a:schemeClr val="bg1"/>
                </a:solidFill>
              </a:rPr>
              <a:t>Plot of capsule mass versus drying time under controlled humidity.  Capsules 1 and 2 were similar in mass, while capsule 3 was slightly heavier.</a:t>
            </a:r>
            <a:endParaRPr lang="en-US" sz="3000" dirty="0">
              <a:solidFill>
                <a:schemeClr val="bg1"/>
              </a:solidFill>
            </a:endParaRPr>
          </a:p>
        </p:txBody>
      </p:sp>
      <p:sp>
        <p:nvSpPr>
          <p:cNvPr id="40" name="TextBox 39"/>
          <p:cNvSpPr txBox="1"/>
          <p:nvPr/>
        </p:nvSpPr>
        <p:spPr>
          <a:xfrm>
            <a:off x="9922227" y="24704398"/>
            <a:ext cx="4191000" cy="4247317"/>
          </a:xfrm>
          <a:prstGeom prst="rect">
            <a:avLst/>
          </a:prstGeom>
          <a:noFill/>
        </p:spPr>
        <p:txBody>
          <a:bodyPr wrap="square" rtlCol="0">
            <a:spAutoFit/>
          </a:bodyPr>
          <a:lstStyle/>
          <a:p>
            <a:r>
              <a:rPr lang="en-US" sz="3000" i="1" dirty="0" smtClean="0">
                <a:solidFill>
                  <a:schemeClr val="bg1"/>
                </a:solidFill>
              </a:rPr>
              <a:t>Figure 2: </a:t>
            </a:r>
            <a:r>
              <a:rPr lang="en-US" sz="3000" dirty="0" smtClean="0">
                <a:solidFill>
                  <a:schemeClr val="bg1"/>
                </a:solidFill>
              </a:rPr>
              <a:t>Plot of mass fraction versus drying time under controlled humidity.  Capsule 2 retained the greatest amount of mass and seemed to be the most water impermeable capsule.</a:t>
            </a:r>
            <a:endParaRPr lang="en-US" sz="3000" dirty="0">
              <a:solidFill>
                <a:schemeClr val="bg1"/>
              </a:solidFill>
            </a:endParaRPr>
          </a:p>
        </p:txBody>
      </p:sp>
      <p:sp>
        <p:nvSpPr>
          <p:cNvPr id="42" name="Rectangle 41"/>
          <p:cNvSpPr/>
          <p:nvPr/>
        </p:nvSpPr>
        <p:spPr>
          <a:xfrm>
            <a:off x="22697354" y="12404239"/>
            <a:ext cx="21903294" cy="11356955"/>
          </a:xfrm>
          <a:prstGeom prst="rect">
            <a:avLst/>
          </a:prstGeom>
          <a:ln w="76200">
            <a:solidFill>
              <a:schemeClr val="accent2">
                <a:lumMod val="50000"/>
              </a:schemeClr>
            </a:solidFill>
          </a:ln>
        </p:spPr>
        <p:txBody>
          <a:bodyPr wrap="square">
            <a:spAutoFit/>
          </a:bodyPr>
          <a:lstStyle/>
          <a:p>
            <a:pPr marL="742950" indent="-742950" algn="ctr">
              <a:defRPr/>
            </a:pPr>
            <a:r>
              <a:rPr lang="en-US" sz="4800" b="1" dirty="0" smtClean="0"/>
              <a:t>Method 2</a:t>
            </a:r>
          </a:p>
          <a:p>
            <a:pPr marL="742950" indent="-742950">
              <a:lnSpc>
                <a:spcPct val="150000"/>
              </a:lnSpc>
              <a:defRPr/>
            </a:pPr>
            <a:r>
              <a:rPr lang="en-US" sz="3800" i="1" dirty="0" smtClean="0"/>
              <a:t>Gelatin capsules </a:t>
            </a:r>
            <a:r>
              <a:rPr lang="en-US" sz="3800" dirty="0" smtClean="0"/>
              <a:t>– Various gelatin solutions were prepared and heated until a liquid was obtained.  Glass test </a:t>
            </a:r>
          </a:p>
          <a:p>
            <a:pPr marL="742950" indent="-742950">
              <a:lnSpc>
                <a:spcPct val="150000"/>
              </a:lnSpc>
              <a:defRPr/>
            </a:pPr>
            <a:r>
              <a:rPr lang="en-US" sz="3800" dirty="0" smtClean="0"/>
              <a:t>	tubes were briefly dipped into the solution to develop gelatin coats on the bottom of the test tubes.  Upon cooling, the gelatin coats were removed, yielding hemispherical shells.  Two of these shells were melted together using a hot metal spatula to form a capsule.  The capsule was injected with polyacrylamide gel and the injection site was sealed by melting gelatin over the hole to create an airtight capsule.</a:t>
            </a:r>
          </a:p>
          <a:p>
            <a:pPr marL="742950" indent="-742950">
              <a:lnSpc>
                <a:spcPct val="150000"/>
              </a:lnSpc>
              <a:defRPr/>
            </a:pPr>
            <a:endParaRPr lang="en-US" sz="3800" dirty="0" smtClean="0"/>
          </a:p>
          <a:p>
            <a:pPr marL="742950" indent="-742950">
              <a:lnSpc>
                <a:spcPct val="150000"/>
              </a:lnSpc>
              <a:defRPr/>
            </a:pPr>
            <a:endParaRPr lang="en-US" sz="3800" dirty="0" smtClean="0"/>
          </a:p>
          <a:p>
            <a:pPr marL="742950" indent="-742950">
              <a:lnSpc>
                <a:spcPct val="150000"/>
              </a:lnSpc>
              <a:defRPr/>
            </a:pPr>
            <a:endParaRPr lang="en-US" sz="3800" dirty="0" smtClean="0"/>
          </a:p>
          <a:p>
            <a:pPr marL="742950" indent="-742950">
              <a:lnSpc>
                <a:spcPct val="150000"/>
              </a:lnSpc>
              <a:defRPr/>
            </a:pPr>
            <a:endParaRPr lang="en-US" sz="3800" dirty="0"/>
          </a:p>
          <a:p>
            <a:pPr marL="742950" indent="-742950">
              <a:lnSpc>
                <a:spcPct val="150000"/>
              </a:lnSpc>
              <a:defRPr/>
            </a:pPr>
            <a:endParaRPr lang="en-US" sz="3800" dirty="0" smtClean="0"/>
          </a:p>
          <a:p>
            <a:pPr marL="742950" indent="-742950">
              <a:lnSpc>
                <a:spcPct val="150000"/>
              </a:lnSpc>
              <a:defRPr/>
            </a:pPr>
            <a:endParaRPr lang="en-US" sz="3800" dirty="0" smtClean="0"/>
          </a:p>
          <a:p>
            <a:pPr marL="742950" indent="-742950">
              <a:lnSpc>
                <a:spcPct val="150000"/>
              </a:lnSpc>
              <a:defRPr/>
            </a:pPr>
            <a:endParaRPr lang="en-US" sz="3800" dirty="0" smtClean="0"/>
          </a:p>
        </p:txBody>
      </p:sp>
      <p:sp>
        <p:nvSpPr>
          <p:cNvPr id="44" name="Rounded Rectangle 43"/>
          <p:cNvSpPr/>
          <p:nvPr/>
        </p:nvSpPr>
        <p:spPr>
          <a:xfrm>
            <a:off x="32698855" y="17567480"/>
            <a:ext cx="10210800" cy="5943600"/>
          </a:xfrm>
          <a:prstGeom prst="round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ounded Rectangle 53"/>
          <p:cNvSpPr/>
          <p:nvPr/>
        </p:nvSpPr>
        <p:spPr>
          <a:xfrm>
            <a:off x="24250240" y="18003648"/>
            <a:ext cx="7391400" cy="5029200"/>
          </a:xfrm>
          <a:prstGeom prst="round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descr="Matt 3.jpg"/>
          <p:cNvPicPr>
            <a:picLocks noChangeAspect="1"/>
          </p:cNvPicPr>
          <p:nvPr/>
        </p:nvPicPr>
        <p:blipFill>
          <a:blip r:embed="rId7" cstate="print"/>
          <a:srcRect l="19531" t="12500" r="15625" b="9375"/>
          <a:stretch>
            <a:fillRect/>
          </a:stretch>
        </p:blipFill>
        <p:spPr>
          <a:xfrm rot="5400000">
            <a:off x="34954537" y="18099314"/>
            <a:ext cx="5184648" cy="4684923"/>
          </a:xfrm>
          <a:prstGeom prst="rect">
            <a:avLst/>
          </a:prstGeom>
          <a:ln w="19050">
            <a:noFill/>
          </a:ln>
        </p:spPr>
      </p:pic>
      <p:pic>
        <p:nvPicPr>
          <p:cNvPr id="34" name="Picture 33" descr="Matt 5.jpg"/>
          <p:cNvPicPr>
            <a:picLocks noChangeAspect="1"/>
          </p:cNvPicPr>
          <p:nvPr/>
        </p:nvPicPr>
        <p:blipFill>
          <a:blip r:embed="rId8" cstate="print"/>
          <a:srcRect l="38281" t="18794" r="31570" b="35576"/>
          <a:stretch>
            <a:fillRect/>
          </a:stretch>
        </p:blipFill>
        <p:spPr>
          <a:xfrm>
            <a:off x="28304411" y="18353208"/>
            <a:ext cx="2819400" cy="3200400"/>
          </a:xfrm>
          <a:prstGeom prst="rect">
            <a:avLst/>
          </a:prstGeom>
          <a:ln w="19050">
            <a:solidFill>
              <a:schemeClr val="tx1"/>
            </a:solidFill>
          </a:ln>
        </p:spPr>
      </p:pic>
      <p:pic>
        <p:nvPicPr>
          <p:cNvPr id="36" name="Picture 35" descr="Matt 6.jpg"/>
          <p:cNvPicPr>
            <a:picLocks noChangeAspect="1"/>
          </p:cNvPicPr>
          <p:nvPr/>
        </p:nvPicPr>
        <p:blipFill>
          <a:blip r:embed="rId9" cstate="print"/>
          <a:srcRect l="35938" t="27083" r="22080" b="9375"/>
          <a:stretch>
            <a:fillRect/>
          </a:stretch>
        </p:blipFill>
        <p:spPr>
          <a:xfrm>
            <a:off x="24723011" y="18353209"/>
            <a:ext cx="2819400" cy="3200401"/>
          </a:xfrm>
          <a:prstGeom prst="rect">
            <a:avLst/>
          </a:prstGeom>
          <a:ln w="19050">
            <a:solidFill>
              <a:schemeClr val="tx1"/>
            </a:solidFill>
          </a:ln>
        </p:spPr>
      </p:pic>
      <p:sp>
        <p:nvSpPr>
          <p:cNvPr id="47" name="TextBox 46"/>
          <p:cNvSpPr txBox="1"/>
          <p:nvPr/>
        </p:nvSpPr>
        <p:spPr>
          <a:xfrm>
            <a:off x="24723011" y="21706008"/>
            <a:ext cx="2895600" cy="1200329"/>
          </a:xfrm>
          <a:prstGeom prst="rect">
            <a:avLst/>
          </a:prstGeom>
          <a:noFill/>
        </p:spPr>
        <p:txBody>
          <a:bodyPr wrap="square" rtlCol="0">
            <a:spAutoFit/>
          </a:bodyPr>
          <a:lstStyle/>
          <a:p>
            <a:r>
              <a:rPr lang="en-US" dirty="0" smtClean="0">
                <a:solidFill>
                  <a:schemeClr val="bg1"/>
                </a:solidFill>
              </a:rPr>
              <a:t>[1] Gelatin powder used to form capsule shell</a:t>
            </a:r>
            <a:endParaRPr lang="en-US" dirty="0">
              <a:solidFill>
                <a:schemeClr val="bg1"/>
              </a:solidFill>
            </a:endParaRPr>
          </a:p>
        </p:txBody>
      </p:sp>
      <p:sp>
        <p:nvSpPr>
          <p:cNvPr id="48" name="TextBox 47"/>
          <p:cNvSpPr txBox="1"/>
          <p:nvPr/>
        </p:nvSpPr>
        <p:spPr>
          <a:xfrm>
            <a:off x="28304411" y="21710342"/>
            <a:ext cx="2895600" cy="1200329"/>
          </a:xfrm>
          <a:prstGeom prst="rect">
            <a:avLst/>
          </a:prstGeom>
          <a:noFill/>
        </p:spPr>
        <p:txBody>
          <a:bodyPr wrap="square" rtlCol="0">
            <a:spAutoFit/>
          </a:bodyPr>
          <a:lstStyle/>
          <a:p>
            <a:r>
              <a:rPr lang="en-US" dirty="0" smtClean="0">
                <a:solidFill>
                  <a:schemeClr val="bg1"/>
                </a:solidFill>
              </a:rPr>
              <a:t>[2] 10% wt. polyacrylamide gel used to fill capsules</a:t>
            </a:r>
            <a:endParaRPr lang="en-US" dirty="0">
              <a:solidFill>
                <a:schemeClr val="bg1"/>
              </a:solidFill>
            </a:endParaRPr>
          </a:p>
        </p:txBody>
      </p:sp>
      <p:sp>
        <p:nvSpPr>
          <p:cNvPr id="50" name="TextBox 49"/>
          <p:cNvSpPr txBox="1"/>
          <p:nvPr/>
        </p:nvSpPr>
        <p:spPr>
          <a:xfrm>
            <a:off x="33081309" y="19754450"/>
            <a:ext cx="2133600" cy="1569660"/>
          </a:xfrm>
          <a:prstGeom prst="rect">
            <a:avLst/>
          </a:prstGeom>
          <a:noFill/>
        </p:spPr>
        <p:txBody>
          <a:bodyPr wrap="square" rtlCol="0">
            <a:spAutoFit/>
          </a:bodyPr>
          <a:lstStyle/>
          <a:p>
            <a:r>
              <a:rPr lang="en-US" b="1" u="sng" dirty="0" smtClean="0">
                <a:solidFill>
                  <a:schemeClr val="bg1"/>
                </a:solidFill>
              </a:rPr>
              <a:t>CAPSULE 1:</a:t>
            </a:r>
          </a:p>
          <a:p>
            <a:r>
              <a:rPr lang="en-US" dirty="0" smtClean="0">
                <a:solidFill>
                  <a:schemeClr val="bg1"/>
                </a:solidFill>
              </a:rPr>
              <a:t>41% gelatin</a:t>
            </a:r>
          </a:p>
          <a:p>
            <a:r>
              <a:rPr lang="en-US" dirty="0" smtClean="0">
                <a:solidFill>
                  <a:schemeClr val="bg1"/>
                </a:solidFill>
              </a:rPr>
              <a:t>46% water</a:t>
            </a:r>
          </a:p>
          <a:p>
            <a:r>
              <a:rPr lang="en-US" dirty="0" smtClean="0">
                <a:solidFill>
                  <a:schemeClr val="bg1"/>
                </a:solidFill>
              </a:rPr>
              <a:t>13% glycerol</a:t>
            </a:r>
          </a:p>
        </p:txBody>
      </p:sp>
      <p:sp>
        <p:nvSpPr>
          <p:cNvPr id="52" name="TextBox 51"/>
          <p:cNvSpPr txBox="1"/>
          <p:nvPr/>
        </p:nvSpPr>
        <p:spPr>
          <a:xfrm>
            <a:off x="40081200" y="18230450"/>
            <a:ext cx="1981200" cy="1569660"/>
          </a:xfrm>
          <a:prstGeom prst="rect">
            <a:avLst/>
          </a:prstGeom>
          <a:noFill/>
        </p:spPr>
        <p:txBody>
          <a:bodyPr wrap="square" rtlCol="0">
            <a:spAutoFit/>
          </a:bodyPr>
          <a:lstStyle/>
          <a:p>
            <a:r>
              <a:rPr lang="en-US" b="1" u="sng" dirty="0" smtClean="0">
                <a:solidFill>
                  <a:schemeClr val="bg1"/>
                </a:solidFill>
              </a:rPr>
              <a:t>CAPSULE 2:</a:t>
            </a:r>
          </a:p>
          <a:p>
            <a:r>
              <a:rPr lang="en-US" dirty="0" smtClean="0">
                <a:solidFill>
                  <a:schemeClr val="bg1"/>
                </a:solidFill>
              </a:rPr>
              <a:t>45% gelatin</a:t>
            </a:r>
          </a:p>
          <a:p>
            <a:r>
              <a:rPr lang="en-US" dirty="0" smtClean="0">
                <a:solidFill>
                  <a:schemeClr val="bg1"/>
                </a:solidFill>
              </a:rPr>
              <a:t>40% water</a:t>
            </a:r>
          </a:p>
          <a:p>
            <a:r>
              <a:rPr lang="en-US" dirty="0" smtClean="0">
                <a:solidFill>
                  <a:schemeClr val="bg1"/>
                </a:solidFill>
              </a:rPr>
              <a:t>15% glycerol</a:t>
            </a:r>
          </a:p>
        </p:txBody>
      </p:sp>
      <p:sp>
        <p:nvSpPr>
          <p:cNvPr id="53" name="TextBox 52"/>
          <p:cNvSpPr txBox="1"/>
          <p:nvPr/>
        </p:nvSpPr>
        <p:spPr>
          <a:xfrm>
            <a:off x="40073179" y="21103220"/>
            <a:ext cx="2362200" cy="1569660"/>
          </a:xfrm>
          <a:prstGeom prst="rect">
            <a:avLst/>
          </a:prstGeom>
          <a:noFill/>
        </p:spPr>
        <p:txBody>
          <a:bodyPr wrap="square" rtlCol="0">
            <a:spAutoFit/>
          </a:bodyPr>
          <a:lstStyle/>
          <a:p>
            <a:r>
              <a:rPr lang="en-US" b="1" u="sng" dirty="0" smtClean="0">
                <a:solidFill>
                  <a:schemeClr val="bg1"/>
                </a:solidFill>
              </a:rPr>
              <a:t>CAPSULE 3</a:t>
            </a:r>
            <a:r>
              <a:rPr lang="en-US" u="sng" dirty="0" smtClean="0">
                <a:solidFill>
                  <a:schemeClr val="bg1"/>
                </a:solidFill>
              </a:rPr>
              <a:t>:</a:t>
            </a:r>
          </a:p>
          <a:p>
            <a:r>
              <a:rPr lang="en-US" dirty="0" smtClean="0">
                <a:solidFill>
                  <a:schemeClr val="bg1"/>
                </a:solidFill>
              </a:rPr>
              <a:t>56% gelatin</a:t>
            </a:r>
          </a:p>
          <a:p>
            <a:r>
              <a:rPr lang="en-US" dirty="0" smtClean="0">
                <a:solidFill>
                  <a:schemeClr val="bg1"/>
                </a:solidFill>
              </a:rPr>
              <a:t>44% water</a:t>
            </a:r>
          </a:p>
          <a:p>
            <a:r>
              <a:rPr lang="en-US" dirty="0" smtClean="0">
                <a:solidFill>
                  <a:schemeClr val="bg1"/>
                </a:solidFill>
              </a:rPr>
              <a:t>0% glycerol</a:t>
            </a:r>
            <a:endParaRPr lang="en-US" dirty="0">
              <a:solidFill>
                <a:schemeClr val="bg1"/>
              </a:solidFill>
            </a:endParaRPr>
          </a:p>
        </p:txBody>
      </p:sp>
      <p:sp>
        <p:nvSpPr>
          <p:cNvPr id="46" name="Rounded Rectangle 45"/>
          <p:cNvSpPr/>
          <p:nvPr/>
        </p:nvSpPr>
        <p:spPr>
          <a:xfrm>
            <a:off x="2532394" y="15116084"/>
            <a:ext cx="18059400" cy="4191000"/>
          </a:xfrm>
          <a:prstGeom prst="round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descr="IMG_0196.JPG"/>
          <p:cNvPicPr>
            <a:picLocks noChangeAspect="1"/>
          </p:cNvPicPr>
          <p:nvPr/>
        </p:nvPicPr>
        <p:blipFill>
          <a:blip r:embed="rId10" cstate="print"/>
          <a:stretch>
            <a:fillRect/>
          </a:stretch>
        </p:blipFill>
        <p:spPr>
          <a:xfrm>
            <a:off x="3382602" y="15454724"/>
            <a:ext cx="3687845" cy="2738773"/>
          </a:xfrm>
          <a:prstGeom prst="rect">
            <a:avLst/>
          </a:prstGeom>
        </p:spPr>
      </p:pic>
      <p:pic>
        <p:nvPicPr>
          <p:cNvPr id="30" name="Picture 29" descr="IMG_0197.JPG"/>
          <p:cNvPicPr>
            <a:picLocks noChangeAspect="1"/>
          </p:cNvPicPr>
          <p:nvPr/>
        </p:nvPicPr>
        <p:blipFill>
          <a:blip r:embed="rId11" cstate="print"/>
          <a:stretch>
            <a:fillRect/>
          </a:stretch>
        </p:blipFill>
        <p:spPr>
          <a:xfrm>
            <a:off x="7615029" y="15454726"/>
            <a:ext cx="3625583" cy="2745722"/>
          </a:xfrm>
          <a:prstGeom prst="rect">
            <a:avLst/>
          </a:prstGeom>
        </p:spPr>
      </p:pic>
      <p:pic>
        <p:nvPicPr>
          <p:cNvPr id="31" name="Picture 30" descr="IMG_0199.JPG"/>
          <p:cNvPicPr>
            <a:picLocks noChangeAspect="1"/>
          </p:cNvPicPr>
          <p:nvPr/>
        </p:nvPicPr>
        <p:blipFill>
          <a:blip r:embed="rId12" cstate="print"/>
          <a:srcRect l="21978" t="30769" r="34066" b="28205"/>
          <a:stretch>
            <a:fillRect/>
          </a:stretch>
        </p:blipFill>
        <p:spPr>
          <a:xfrm>
            <a:off x="11850609" y="15454724"/>
            <a:ext cx="3695700" cy="2741295"/>
          </a:xfrm>
          <a:prstGeom prst="rect">
            <a:avLst/>
          </a:prstGeom>
        </p:spPr>
      </p:pic>
      <p:pic>
        <p:nvPicPr>
          <p:cNvPr id="32" name="Picture 31" descr="IMG_0200.JPG"/>
          <p:cNvPicPr>
            <a:picLocks noChangeAspect="1"/>
          </p:cNvPicPr>
          <p:nvPr/>
        </p:nvPicPr>
        <p:blipFill>
          <a:blip r:embed="rId13" cstate="print"/>
          <a:srcRect b="3333"/>
          <a:stretch>
            <a:fillRect/>
          </a:stretch>
        </p:blipFill>
        <p:spPr>
          <a:xfrm>
            <a:off x="16154400" y="15454726"/>
            <a:ext cx="3816825" cy="2741295"/>
          </a:xfrm>
          <a:prstGeom prst="rect">
            <a:avLst/>
          </a:prstGeom>
        </p:spPr>
      </p:pic>
      <p:sp>
        <p:nvSpPr>
          <p:cNvPr id="22" name="TextBox 21"/>
          <p:cNvSpPr txBox="1"/>
          <p:nvPr/>
        </p:nvSpPr>
        <p:spPr>
          <a:xfrm>
            <a:off x="3382602" y="18267774"/>
            <a:ext cx="3687845" cy="830997"/>
          </a:xfrm>
          <a:prstGeom prst="rect">
            <a:avLst/>
          </a:prstGeom>
          <a:noFill/>
        </p:spPr>
        <p:txBody>
          <a:bodyPr wrap="square" rtlCol="0">
            <a:spAutoFit/>
          </a:bodyPr>
          <a:lstStyle/>
          <a:p>
            <a:r>
              <a:rPr lang="en-US" dirty="0" smtClean="0">
                <a:solidFill>
                  <a:schemeClr val="bg1"/>
                </a:solidFill>
              </a:rPr>
              <a:t>[1] Slicing open a gelatin paintball</a:t>
            </a:r>
          </a:p>
        </p:txBody>
      </p:sp>
      <p:sp>
        <p:nvSpPr>
          <p:cNvPr id="23" name="TextBox 22"/>
          <p:cNvSpPr txBox="1"/>
          <p:nvPr/>
        </p:nvSpPr>
        <p:spPr>
          <a:xfrm>
            <a:off x="7615028" y="18272574"/>
            <a:ext cx="3625583" cy="830997"/>
          </a:xfrm>
          <a:prstGeom prst="rect">
            <a:avLst/>
          </a:prstGeom>
          <a:noFill/>
        </p:spPr>
        <p:txBody>
          <a:bodyPr wrap="square" rtlCol="0">
            <a:spAutoFit/>
          </a:bodyPr>
          <a:lstStyle/>
          <a:p>
            <a:r>
              <a:rPr lang="en-US" dirty="0" smtClean="0">
                <a:solidFill>
                  <a:schemeClr val="bg1"/>
                </a:solidFill>
              </a:rPr>
              <a:t>[2] Removing paint from core using glass pipette</a:t>
            </a:r>
            <a:endParaRPr lang="en-US" dirty="0">
              <a:solidFill>
                <a:schemeClr val="bg1"/>
              </a:solidFill>
            </a:endParaRPr>
          </a:p>
        </p:txBody>
      </p:sp>
      <p:sp>
        <p:nvSpPr>
          <p:cNvPr id="24" name="TextBox 23"/>
          <p:cNvSpPr txBox="1"/>
          <p:nvPr/>
        </p:nvSpPr>
        <p:spPr>
          <a:xfrm>
            <a:off x="11850609" y="18267774"/>
            <a:ext cx="3886200" cy="830997"/>
          </a:xfrm>
          <a:prstGeom prst="rect">
            <a:avLst/>
          </a:prstGeom>
          <a:noFill/>
        </p:spPr>
        <p:txBody>
          <a:bodyPr wrap="square" rtlCol="0">
            <a:spAutoFit/>
          </a:bodyPr>
          <a:lstStyle/>
          <a:p>
            <a:r>
              <a:rPr lang="en-US" dirty="0" smtClean="0">
                <a:solidFill>
                  <a:schemeClr val="bg1"/>
                </a:solidFill>
              </a:rPr>
              <a:t>[3] Paintball remnants used to thicken shells in final product</a:t>
            </a:r>
            <a:endParaRPr lang="en-US" dirty="0">
              <a:solidFill>
                <a:schemeClr val="bg1"/>
              </a:solidFill>
            </a:endParaRPr>
          </a:p>
        </p:txBody>
      </p:sp>
      <p:sp>
        <p:nvSpPr>
          <p:cNvPr id="25" name="TextBox 24"/>
          <p:cNvSpPr txBox="1"/>
          <p:nvPr/>
        </p:nvSpPr>
        <p:spPr>
          <a:xfrm>
            <a:off x="16154400" y="18273496"/>
            <a:ext cx="4197824" cy="830997"/>
          </a:xfrm>
          <a:prstGeom prst="rect">
            <a:avLst/>
          </a:prstGeom>
          <a:noFill/>
        </p:spPr>
        <p:txBody>
          <a:bodyPr wrap="square" rtlCol="0">
            <a:spAutoFit/>
          </a:bodyPr>
          <a:lstStyle/>
          <a:p>
            <a:r>
              <a:rPr lang="en-US" dirty="0" smtClean="0">
                <a:solidFill>
                  <a:schemeClr val="bg1"/>
                </a:solidFill>
              </a:rPr>
              <a:t>[4] Injection of polyacrylamide gel into empty capsule</a:t>
            </a:r>
            <a:endParaRPr lang="en-US"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2559</TotalTime>
  <Words>317</Words>
  <Application>Microsoft Office PowerPoint</Application>
  <PresentationFormat>Custom</PresentationFormat>
  <Paragraphs>60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Owner</cp:lastModifiedBy>
  <cp:revision>225</cp:revision>
  <dcterms:created xsi:type="dcterms:W3CDTF">2007-12-07T15:49:51Z</dcterms:created>
  <dcterms:modified xsi:type="dcterms:W3CDTF">2013-08-08T17:33:50Z</dcterms:modified>
</cp:coreProperties>
</file>