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96"/>
    <a:srgbClr val="F2E6C2"/>
    <a:srgbClr val="59412D"/>
    <a:srgbClr val="8C6B4D"/>
    <a:srgbClr val="775B41"/>
    <a:srgbClr val="FFD95C"/>
    <a:srgbClr val="081A88"/>
    <a:srgbClr val="374DD4"/>
    <a:srgbClr val="D4AF37"/>
    <a:srgbClr val="886D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20" d="100"/>
          <a:sy n="20" d="100"/>
        </p:scale>
        <p:origin x="-1212" y="618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914400" cy="9144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3970-12CE-439A-AC89-A5B9EDFB6A24}" type="datetimeFigureOut">
              <a:rPr lang="en-US" smtClean="0"/>
              <a:pPr/>
              <a:t>8/8/2013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44A18-9B3C-42D8-A097-21FCDE1358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709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3970-12CE-439A-AC89-A5B9EDFB6A24}" type="datetimeFigureOut">
              <a:rPr lang="en-US" smtClean="0"/>
              <a:pPr/>
              <a:t>8/8/2013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44A18-9B3C-42D8-A097-21FCDE1358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2809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5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3970-12CE-439A-AC89-A5B9EDFB6A24}" type="datetimeFigureOut">
              <a:rPr lang="en-US" smtClean="0"/>
              <a:pPr/>
              <a:t>8/8/2013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44A18-9B3C-42D8-A097-21FCDE1358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617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3970-12CE-439A-AC89-A5B9EDFB6A24}" type="datetimeFigureOut">
              <a:rPr lang="en-US" smtClean="0"/>
              <a:pPr/>
              <a:t>8/8/2013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44A18-9B3C-42D8-A097-21FCDE1358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748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3970-12CE-439A-AC89-A5B9EDFB6A24}" type="datetimeFigureOut">
              <a:rPr lang="en-US" smtClean="0"/>
              <a:pPr/>
              <a:t>8/8/2013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44A18-9B3C-42D8-A097-21FCDE1358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213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3970-12CE-439A-AC89-A5B9EDFB6A24}" type="datetimeFigureOut">
              <a:rPr lang="en-US" smtClean="0"/>
              <a:pPr/>
              <a:t>8/8/2013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44A18-9B3C-42D8-A097-21FCDE1358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856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3970-12CE-439A-AC89-A5B9EDFB6A24}" type="datetimeFigureOut">
              <a:rPr lang="en-US" smtClean="0"/>
              <a:pPr/>
              <a:t>8/8/2013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44A18-9B3C-42D8-A097-21FCDE1358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193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3970-12CE-439A-AC89-A5B9EDFB6A24}" type="datetimeFigureOut">
              <a:rPr lang="en-US" smtClean="0"/>
              <a:pPr/>
              <a:t>8/8/2013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44A18-9B3C-42D8-A097-21FCDE1358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216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3970-12CE-439A-AC89-A5B9EDFB6A24}" type="datetimeFigureOut">
              <a:rPr lang="en-US" smtClean="0"/>
              <a:pPr/>
              <a:t>8/8/2013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44A18-9B3C-42D8-A097-21FCDE1358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272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3970-12CE-439A-AC89-A5B9EDFB6A24}" type="datetimeFigureOut">
              <a:rPr lang="en-US" smtClean="0"/>
              <a:pPr/>
              <a:t>8/8/2013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44A18-9B3C-42D8-A097-21FCDE1358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376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3970-12CE-439A-AC89-A5B9EDFB6A24}" type="datetimeFigureOut">
              <a:rPr lang="en-US" smtClean="0"/>
              <a:pPr/>
              <a:t>8/8/2013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44A18-9B3C-42D8-A097-21FCDE1358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395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123970-12CE-439A-AC89-A5B9EDFB6A24}" type="datetimeFigureOut">
              <a:rPr lang="en-US" smtClean="0"/>
              <a:pPr/>
              <a:t>8/8/2013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344A18-9B3C-42D8-A097-21FCDE1358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003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8912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4389120" rtl="0" eaLnBrk="1" latinLnBrk="0" hangingPunct="1">
        <a:spcBef>
          <a:spcPct val="20000"/>
        </a:spcBef>
        <a:buFont typeface="Arial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4389120" rtl="0" eaLnBrk="1" latinLnBrk="0" hangingPunct="1">
        <a:spcBef>
          <a:spcPct val="20000"/>
        </a:spcBef>
        <a:buFont typeface="Arial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spcBef>
          <a:spcPct val="20000"/>
        </a:spcBef>
        <a:buFont typeface="Arial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spcBef>
          <a:spcPct val="20000"/>
        </a:spcBef>
        <a:buFont typeface="Arial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pn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E6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5755814" y="7315200"/>
            <a:ext cx="19905785" cy="16588768"/>
          </a:xfrm>
          <a:prstGeom prst="rect">
            <a:avLst/>
          </a:prstGeom>
          <a:solidFill>
            <a:srgbClr val="FFD9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879230" y="0"/>
            <a:ext cx="14067692" cy="32918400"/>
          </a:xfrm>
          <a:prstGeom prst="rect">
            <a:avLst/>
          </a:prstGeom>
          <a:solidFill>
            <a:srgbClr val="886D16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1" name="Rounded Rectangle 10"/>
          <p:cNvSpPr/>
          <p:nvPr/>
        </p:nvSpPr>
        <p:spPr>
          <a:xfrm>
            <a:off x="1828800" y="15095582"/>
            <a:ext cx="12240376" cy="6286183"/>
          </a:xfrm>
          <a:prstGeom prst="roundRect">
            <a:avLst/>
          </a:prstGeom>
          <a:solidFill>
            <a:srgbClr val="FFD9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•Ectomycorrhizal 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fungi (ECM) form a mutualistic association with woody plant species and transfer water and nutrients to the host species in exchange for </a:t>
            </a:r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photosynthate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carbon.  This association is especially important to plant fitness in the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Arctic where 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soils are shallow and nutrient deprived.</a:t>
            </a: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•Carbon 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limitation may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alter ECM 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ecological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function eliciting saprotrophic 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behavior and/or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the ability to actively 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extricate carbon from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the soil 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solution.</a:t>
            </a: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•We took advantage of a 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natural defoliation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event 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by the autumnal moth </a:t>
            </a:r>
            <a:r>
              <a:rPr lang="en-US" sz="2800" i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Epirrata</a:t>
            </a:r>
            <a:r>
              <a:rPr lang="en-US" sz="28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</a:t>
            </a:r>
            <a:r>
              <a:rPr lang="en-US" sz="2800" i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autumnata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and subsequent carbon limitation in a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mountain birch 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(</a:t>
            </a:r>
            <a:r>
              <a:rPr lang="en-US" sz="2800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Betula</a:t>
            </a:r>
            <a:r>
              <a:rPr lang="en-US" sz="28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</a:t>
            </a:r>
            <a:r>
              <a:rPr lang="en-US" sz="2800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pubescens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)-dominated forest near </a:t>
            </a:r>
            <a:r>
              <a:rPr lang="en-US" sz="2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Abisko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, Sweden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to 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examine differences between ECM species and enzyme activity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between 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foliated and defoliated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mountain birch stands. </a:t>
            </a:r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828800"/>
            <a:ext cx="43891200" cy="45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no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934308" y="6896818"/>
            <a:ext cx="11887200" cy="9202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bg2"/>
                </a:solidFill>
                <a:latin typeface="Trebuchet MS" pitchFamily="34" charset="0"/>
              </a:rPr>
              <a:t>Elizabeth S. Golden</a:t>
            </a:r>
            <a:r>
              <a:rPr lang="en-US" sz="4800" baseline="30000" dirty="0" smtClean="0">
                <a:solidFill>
                  <a:schemeClr val="bg2"/>
                </a:solidFill>
                <a:latin typeface="Trebuchet MS" pitchFamily="34" charset="0"/>
              </a:rPr>
              <a:t>1</a:t>
            </a:r>
            <a:r>
              <a:rPr lang="en-US" sz="4800" dirty="0" smtClean="0">
                <a:solidFill>
                  <a:schemeClr val="bg2"/>
                </a:solidFill>
                <a:latin typeface="Trebuchet MS" pitchFamily="34" charset="0"/>
              </a:rPr>
              <a:t>, </a:t>
            </a:r>
            <a:r>
              <a:rPr lang="en-US" sz="4800" dirty="0" err="1" smtClean="0">
                <a:solidFill>
                  <a:schemeClr val="bg2"/>
                </a:solidFill>
                <a:latin typeface="Trebuchet MS" pitchFamily="34" charset="0"/>
              </a:rPr>
              <a:t>Serita</a:t>
            </a:r>
            <a:r>
              <a:rPr lang="en-US" sz="4800" dirty="0" smtClean="0">
                <a:solidFill>
                  <a:schemeClr val="bg2"/>
                </a:solidFill>
                <a:latin typeface="Trebuchet MS" pitchFamily="34" charset="0"/>
              </a:rPr>
              <a:t> D. Frey</a:t>
            </a:r>
            <a:r>
              <a:rPr lang="en-US" sz="4800" baseline="30000" dirty="0" smtClean="0">
                <a:solidFill>
                  <a:schemeClr val="bg2"/>
                </a:solidFill>
                <a:latin typeface="Trebuchet MS" pitchFamily="34" charset="0"/>
              </a:rPr>
              <a:t>2</a:t>
            </a:r>
            <a:r>
              <a:rPr lang="en-US" sz="4800" dirty="0" smtClean="0">
                <a:solidFill>
                  <a:schemeClr val="bg2"/>
                </a:solidFill>
                <a:latin typeface="Trebuchet MS" pitchFamily="34" charset="0"/>
              </a:rPr>
              <a:t>, Jesse Sadowsky</a:t>
            </a:r>
            <a:r>
              <a:rPr lang="en-US" sz="4800" baseline="30000" dirty="0">
                <a:solidFill>
                  <a:schemeClr val="bg2"/>
                </a:solidFill>
                <a:latin typeface="Trebuchet MS" pitchFamily="34" charset="0"/>
              </a:rPr>
              <a:t>2</a:t>
            </a:r>
            <a:r>
              <a:rPr lang="en-US" sz="4800" dirty="0" smtClean="0">
                <a:solidFill>
                  <a:schemeClr val="bg2"/>
                </a:solidFill>
                <a:latin typeface="Trebuchet MS" pitchFamily="34" charset="0"/>
              </a:rPr>
              <a:t>, Haley Dunleavy</a:t>
            </a:r>
            <a:r>
              <a:rPr lang="en-US" sz="4800" baseline="30000" dirty="0">
                <a:solidFill>
                  <a:schemeClr val="bg2"/>
                </a:solidFill>
                <a:latin typeface="Trebuchet MS" pitchFamily="34" charset="0"/>
              </a:rPr>
              <a:t>3</a:t>
            </a:r>
            <a:r>
              <a:rPr lang="en-US" sz="4800" dirty="0" smtClean="0">
                <a:solidFill>
                  <a:schemeClr val="bg2"/>
                </a:solidFill>
                <a:latin typeface="Trebuchet MS" pitchFamily="34" charset="0"/>
              </a:rPr>
              <a:t>, Julia G. Bryce</a:t>
            </a:r>
            <a:r>
              <a:rPr lang="en-US" sz="4800" baseline="30000" dirty="0" smtClean="0">
                <a:solidFill>
                  <a:schemeClr val="bg2"/>
                </a:solidFill>
                <a:latin typeface="Trebuchet MS" pitchFamily="34" charset="0"/>
              </a:rPr>
              <a:t>4</a:t>
            </a:r>
          </a:p>
          <a:p>
            <a:endParaRPr lang="en-US" sz="4800" dirty="0">
              <a:solidFill>
                <a:schemeClr val="bg2"/>
              </a:solidFill>
              <a:latin typeface="Trebuchet MS" pitchFamily="34" charset="0"/>
            </a:endParaRPr>
          </a:p>
          <a:p>
            <a:r>
              <a:rPr lang="en-US" sz="3200" baseline="30000" dirty="0" smtClean="0">
                <a:solidFill>
                  <a:schemeClr val="bg2"/>
                </a:solidFill>
                <a:latin typeface="Trebuchet MS" pitchFamily="34" charset="0"/>
              </a:rPr>
              <a:t>1</a:t>
            </a:r>
            <a:r>
              <a:rPr lang="en-US" sz="3200" dirty="0" smtClean="0">
                <a:solidFill>
                  <a:schemeClr val="bg2"/>
                </a:solidFill>
                <a:latin typeface="Trebuchet MS" pitchFamily="34" charset="0"/>
              </a:rPr>
              <a:t>Department of Ecology and Evolutionary Biology, University of Colorado, Boulder, CO USA</a:t>
            </a:r>
          </a:p>
          <a:p>
            <a:r>
              <a:rPr lang="en-US" sz="3200" baseline="30000" dirty="0" smtClean="0">
                <a:solidFill>
                  <a:schemeClr val="bg2"/>
                </a:solidFill>
                <a:latin typeface="Trebuchet MS" pitchFamily="34" charset="0"/>
              </a:rPr>
              <a:t>2</a:t>
            </a:r>
            <a:r>
              <a:rPr lang="en-US" sz="3200" dirty="0" smtClean="0">
                <a:solidFill>
                  <a:schemeClr val="bg2"/>
                </a:solidFill>
                <a:latin typeface="Trebuchet MS" pitchFamily="34" charset="0"/>
              </a:rPr>
              <a:t>Department of Natural Resources &amp; the Environment, University of New Hampshire, Durham, NH USA</a:t>
            </a:r>
          </a:p>
          <a:p>
            <a:r>
              <a:rPr lang="en-US" sz="3200" baseline="30000" dirty="0" smtClean="0">
                <a:solidFill>
                  <a:schemeClr val="bg2"/>
                </a:solidFill>
                <a:latin typeface="Trebuchet MS" pitchFamily="34" charset="0"/>
              </a:rPr>
              <a:t>3</a:t>
            </a:r>
            <a:r>
              <a:rPr lang="en-US" sz="3200" dirty="0">
                <a:solidFill>
                  <a:schemeClr val="bg2"/>
                </a:solidFill>
                <a:latin typeface="Trebuchet MS" pitchFamily="34" charset="0"/>
              </a:rPr>
              <a:t>Department of Environmental Science, Alaska Pacific University, Anchorage, </a:t>
            </a:r>
            <a:r>
              <a:rPr lang="en-US" sz="3200" dirty="0" smtClean="0">
                <a:solidFill>
                  <a:schemeClr val="bg2"/>
                </a:solidFill>
                <a:latin typeface="Trebuchet MS" pitchFamily="34" charset="0"/>
              </a:rPr>
              <a:t>AK</a:t>
            </a:r>
          </a:p>
          <a:p>
            <a:r>
              <a:rPr lang="en-US" sz="3200" baseline="30000" dirty="0" smtClean="0">
                <a:solidFill>
                  <a:schemeClr val="bg2"/>
                </a:solidFill>
                <a:latin typeface="Trebuchet MS" pitchFamily="34" charset="0"/>
              </a:rPr>
              <a:t>4</a:t>
            </a:r>
            <a:r>
              <a:rPr lang="en-US" sz="3200" dirty="0" smtClean="0">
                <a:solidFill>
                  <a:schemeClr val="bg2"/>
                </a:solidFill>
                <a:latin typeface="Trebuchet MS" pitchFamily="34" charset="0"/>
              </a:rPr>
              <a:t>Department of Earth Sciences, University of New Hampshire, Durham, NH USA</a:t>
            </a:r>
          </a:p>
          <a:p>
            <a:endParaRPr lang="en-US" sz="4800" dirty="0" smtClean="0">
              <a:solidFill>
                <a:schemeClr val="bg2"/>
              </a:solidFill>
              <a:latin typeface="Trebuchet MS" pitchFamily="34" charset="0"/>
            </a:endParaRPr>
          </a:p>
          <a:p>
            <a:endParaRPr lang="en-US" sz="4800" dirty="0" smtClean="0">
              <a:solidFill>
                <a:schemeClr val="bg2"/>
              </a:solidFill>
              <a:latin typeface="Trebuchet MS" pitchFamily="34" charset="0"/>
            </a:endParaRPr>
          </a:p>
          <a:p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34308" y="14069849"/>
            <a:ext cx="10549286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5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rebuchet MS" pitchFamily="34" charset="0"/>
              </a:rPr>
              <a:t>Background</a:t>
            </a:r>
            <a:r>
              <a:rPr lang="en-US" sz="55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endParaRPr lang="en-US" sz="55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755815" y="2483511"/>
            <a:ext cx="26531622" cy="3262578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 algn="ctr"/>
            <a:r>
              <a:rPr lang="en-US" sz="8800" dirty="0">
                <a:solidFill>
                  <a:srgbClr val="D4AF37"/>
                </a:solidFill>
                <a:latin typeface="Trebuchet MS" pitchFamily="34" charset="0"/>
                <a:ea typeface="Arial Unicode MS" pitchFamily="34" charset="-128"/>
                <a:cs typeface="Arial Unicode MS" pitchFamily="34" charset="-128"/>
              </a:rPr>
              <a:t>Enzymatic activity of Ectomycorrhizal Fungi in a </a:t>
            </a:r>
            <a:endParaRPr lang="en-US" sz="8800" dirty="0" smtClean="0">
              <a:solidFill>
                <a:srgbClr val="D4AF37"/>
              </a:solidFill>
              <a:latin typeface="Trebuchet MS" pitchFamily="34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n-US" sz="8800" dirty="0" smtClean="0">
                <a:solidFill>
                  <a:srgbClr val="D4AF37"/>
                </a:solidFill>
                <a:latin typeface="Trebuchet MS" pitchFamily="34" charset="0"/>
                <a:ea typeface="Arial Unicode MS" pitchFamily="34" charset="-128"/>
                <a:cs typeface="Arial Unicode MS" pitchFamily="34" charset="-128"/>
              </a:rPr>
              <a:t>Defoliated </a:t>
            </a:r>
            <a:r>
              <a:rPr lang="en-US" sz="8800" i="1" dirty="0" err="1" smtClean="0">
                <a:solidFill>
                  <a:srgbClr val="D4AF37"/>
                </a:solidFill>
                <a:latin typeface="Trebuchet MS" pitchFamily="34" charset="0"/>
                <a:ea typeface="Arial Unicode MS" pitchFamily="34" charset="-128"/>
                <a:cs typeface="Arial Unicode MS" pitchFamily="34" charset="-128"/>
              </a:rPr>
              <a:t>Betula</a:t>
            </a:r>
            <a:r>
              <a:rPr lang="en-US" sz="8800" i="1" dirty="0" smtClean="0">
                <a:solidFill>
                  <a:srgbClr val="D4AF37"/>
                </a:solidFill>
                <a:latin typeface="Trebuchet MS" pitchFamily="34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8800" i="1" dirty="0" err="1">
                <a:solidFill>
                  <a:srgbClr val="D4AF37"/>
                </a:solidFill>
                <a:latin typeface="Trebuchet MS" pitchFamily="34" charset="0"/>
                <a:ea typeface="Arial Unicode MS" pitchFamily="34" charset="-128"/>
                <a:cs typeface="Arial Unicode MS" pitchFamily="34" charset="-128"/>
              </a:rPr>
              <a:t>pubescens</a:t>
            </a:r>
            <a:r>
              <a:rPr lang="en-US" sz="8800" dirty="0">
                <a:solidFill>
                  <a:srgbClr val="D4AF37"/>
                </a:solidFill>
                <a:latin typeface="Trebuchet MS" pitchFamily="34" charset="0"/>
                <a:ea typeface="Arial Unicode MS" pitchFamily="34" charset="-128"/>
                <a:cs typeface="Arial Unicode MS" pitchFamily="34" charset="-128"/>
              </a:rPr>
              <a:t> Forest near </a:t>
            </a:r>
            <a:r>
              <a:rPr lang="en-US" sz="8800" dirty="0" err="1">
                <a:solidFill>
                  <a:srgbClr val="D4AF37"/>
                </a:solidFill>
                <a:latin typeface="Trebuchet MS" pitchFamily="34" charset="0"/>
                <a:ea typeface="Arial Unicode MS" pitchFamily="34" charset="-128"/>
                <a:cs typeface="Arial Unicode MS" pitchFamily="34" charset="-128"/>
              </a:rPr>
              <a:t>Abisko</a:t>
            </a:r>
            <a:r>
              <a:rPr lang="en-US" sz="8800" dirty="0">
                <a:solidFill>
                  <a:srgbClr val="D4AF37"/>
                </a:solidFill>
                <a:latin typeface="Trebuchet MS" pitchFamily="34" charset="0"/>
                <a:ea typeface="Arial Unicode MS" pitchFamily="34" charset="-128"/>
                <a:cs typeface="Arial Unicode MS" pitchFamily="34" charset="-128"/>
              </a:rPr>
              <a:t>, Sweden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262501" y="7955555"/>
            <a:ext cx="3200400" cy="830997"/>
          </a:xfrm>
          <a:prstGeom prst="rect">
            <a:avLst/>
          </a:prstGeom>
          <a:solidFill>
            <a:srgbClr val="F2E6C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rgbClr val="59412D"/>
                </a:solidFill>
                <a:latin typeface="Times New Roman" pitchFamily="18" charset="0"/>
                <a:cs typeface="Times New Roman" pitchFamily="18" charset="0"/>
              </a:rPr>
              <a:t>RESULTS</a:t>
            </a:r>
            <a:endParaRPr lang="en-US" sz="4800" dirty="0">
              <a:solidFill>
                <a:srgbClr val="59412D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2035793" y="9238593"/>
            <a:ext cx="11605847" cy="0"/>
          </a:xfrm>
          <a:prstGeom prst="line">
            <a:avLst/>
          </a:prstGeom>
          <a:ln w="254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035793" y="21425300"/>
            <a:ext cx="3538148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5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rebuchet MS" pitchFamily="34" charset="0"/>
              </a:rPr>
              <a:t>Objectives</a:t>
            </a:r>
            <a:endParaRPr lang="en-US" sz="5500" dirty="0">
              <a:solidFill>
                <a:schemeClr val="tx1">
                  <a:lumMod val="85000"/>
                  <a:lumOff val="1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828800" y="22364019"/>
            <a:ext cx="12133384" cy="3387108"/>
          </a:xfrm>
          <a:prstGeom prst="roundRect">
            <a:avLst/>
          </a:prstGeom>
          <a:solidFill>
            <a:srgbClr val="FFD9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•Characterize and compare 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ECM species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in 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foliated and defoliated </a:t>
            </a:r>
            <a:r>
              <a:rPr lang="en-US" sz="2800" i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Betula</a:t>
            </a:r>
            <a:endParaRPr lang="en-US" sz="2800" i="1" dirty="0" smtClean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  <a:p>
            <a:r>
              <a:rPr lang="en-US" sz="28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</a:t>
            </a:r>
            <a:r>
              <a:rPr lang="en-US" sz="28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</a:t>
            </a:r>
            <a:r>
              <a:rPr lang="en-US" sz="2800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</a:t>
            </a:r>
            <a:r>
              <a:rPr lang="en-US" sz="2800" i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pubescens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forest stands.</a:t>
            </a:r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•Examine ECM species composition in relation 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to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their enzyme activity</a:t>
            </a:r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•Describe 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soil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chemical and physical properties from both organic and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  </a:t>
            </a:r>
          </a:p>
          <a:p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mineral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layers. </a:t>
            </a:r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•Characterize  and analyze vegetation  for clumping patterns that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would</a:t>
            </a:r>
          </a:p>
          <a:p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indicate competition-dependent growth patterns. </a:t>
            </a:r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035793" y="25901236"/>
            <a:ext cx="2789546" cy="9111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5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rebuchet MS" pitchFamily="34" charset="0"/>
              </a:rPr>
              <a:t>Methods</a:t>
            </a:r>
            <a:endParaRPr lang="en-US" sz="5500" dirty="0">
              <a:solidFill>
                <a:schemeClr val="tx1">
                  <a:lumMod val="85000"/>
                  <a:lumOff val="15000"/>
                </a:schemeClr>
              </a:solidFill>
              <a:latin typeface="Trebuchet MS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5755815" y="24373329"/>
            <a:ext cx="27393067" cy="4730786"/>
          </a:xfrm>
          <a:prstGeom prst="rect">
            <a:avLst/>
          </a:prstGeom>
          <a:solidFill>
            <a:srgbClr val="FFD9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4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Preliminary </a:t>
            </a:r>
            <a:r>
              <a:rPr lang="en-US" sz="4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results suggest that </a:t>
            </a:r>
            <a:r>
              <a:rPr lang="en-US" sz="4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cellulase</a:t>
            </a:r>
            <a:r>
              <a:rPr lang="en-US" sz="4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en-US" sz="48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chitinase</a:t>
            </a:r>
            <a:r>
              <a:rPr lang="en-US" sz="4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and peroxidase enzymes increased in the </a:t>
            </a:r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defoliation</a:t>
            </a:r>
          </a:p>
          <a:p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treatment</a:t>
            </a:r>
            <a:r>
              <a:rPr lang="en-US" sz="4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whereas amino </a:t>
            </a:r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peptidase, phosphatase, and </a:t>
            </a:r>
            <a:r>
              <a:rPr lang="en-US" sz="4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</a:t>
            </a:r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henol oxidase  </a:t>
            </a:r>
            <a:r>
              <a:rPr lang="en-US" sz="4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enzymes were unaffected.  </a:t>
            </a:r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DNA</a:t>
            </a:r>
          </a:p>
          <a:p>
            <a:r>
              <a:rPr lang="en-US" sz="4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sequencing </a:t>
            </a:r>
            <a:r>
              <a:rPr lang="en-US" sz="4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(in </a:t>
            </a:r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progress</a:t>
            </a:r>
            <a:r>
              <a:rPr lang="en-US" sz="4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) will be utilized to determine if defoliation effects on enzymes of ECM fungi at </a:t>
            </a:r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the</a:t>
            </a:r>
          </a:p>
          <a:p>
            <a:r>
              <a:rPr lang="en-US" sz="4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</a:t>
            </a:r>
            <a:r>
              <a:rPr lang="en-US" sz="4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community </a:t>
            </a:r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scale are </a:t>
            </a:r>
            <a:r>
              <a:rPr lang="en-US" sz="4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due to changes in species composition</a:t>
            </a:r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   </a:t>
            </a:r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5724230" y="31434234"/>
            <a:ext cx="171460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This research was supported through the Northern Ecosystems Research for Undergraduates program (NSF REU site </a:t>
            </a:r>
            <a:r>
              <a:rPr lang="en-US" sz="3200" dirty="0" smtClean="0"/>
              <a:t>EAR#1063037)</a:t>
            </a:r>
            <a:endParaRPr lang="en-US" sz="3200" dirty="0"/>
          </a:p>
        </p:txBody>
      </p:sp>
      <p:sp>
        <p:nvSpPr>
          <p:cNvPr id="27" name="TextBox 26"/>
          <p:cNvSpPr txBox="1"/>
          <p:nvPr/>
        </p:nvSpPr>
        <p:spPr>
          <a:xfrm>
            <a:off x="16262501" y="24875508"/>
            <a:ext cx="4493538" cy="830997"/>
          </a:xfrm>
          <a:prstGeom prst="rect">
            <a:avLst/>
          </a:prstGeom>
          <a:solidFill>
            <a:srgbClr val="F2E6C2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4800" dirty="0" smtClean="0">
                <a:solidFill>
                  <a:srgbClr val="59412D"/>
                </a:solidFill>
                <a:latin typeface="Times New Roman" pitchFamily="18" charset="0"/>
                <a:cs typeface="Times New Roman" pitchFamily="18" charset="0"/>
              </a:rPr>
              <a:t>CONCLUSIONS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1899880" y="26943018"/>
            <a:ext cx="12098216" cy="4975995"/>
          </a:xfrm>
          <a:prstGeom prst="roundRect">
            <a:avLst/>
          </a:prstGeom>
          <a:solidFill>
            <a:srgbClr val="FFD9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 smtClean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  <a:p>
            <a:endParaRPr lang="en-US" sz="2800" dirty="0" smtClean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S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oil cores were collected from the top 10 cm of organic soil in a foliated and defoliated </a:t>
            </a:r>
            <a:r>
              <a:rPr lang="en-US" sz="2800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Betula</a:t>
            </a:r>
            <a:r>
              <a:rPr lang="en-US" sz="28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</a:t>
            </a:r>
            <a:r>
              <a:rPr lang="en-US" sz="2800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pubescens</a:t>
            </a:r>
            <a:r>
              <a:rPr lang="en-US" sz="28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stand. Samples were taken from three slope positions: toe-slope, mid-slope and summit . 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Turgid root tips were isolated from rinsed and sieved soil.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The following enzyme assays  were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perfomed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on individual ECM root tips: </a:t>
            </a:r>
            <a:r>
              <a:rPr lang="el-GR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β-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D-1,4-cellobiosidase, </a:t>
            </a:r>
            <a:r>
              <a:rPr lang="el-GR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β-1,4-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N-acetyl-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glucosaminidase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,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leucine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amino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peptidase, acid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phosphatase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, phenol oxidase, and </a:t>
            </a:r>
            <a:r>
              <a:rPr lang="en-US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peroxidase</a:t>
            </a:r>
            <a:endParaRPr lang="en-US" sz="2800" dirty="0" smtClean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ECM species were determined using molecular techniques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Soils were analyzed for moisture content, pH, total C&amp;N, and nutrient concentrations.</a:t>
            </a:r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endParaRPr lang="en-US" sz="2800" dirty="0" smtClean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  <a:p>
            <a:pPr marL="2651760" lvl="1" indent="-457200">
              <a:buFont typeface="Arial" pitchFamily="34" charset="0"/>
              <a:buChar char="•"/>
            </a:pPr>
            <a:endParaRPr lang="en-US" sz="2800" dirty="0" smtClean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5755815" y="29431016"/>
            <a:ext cx="171460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We thank Mike Palace, Ashley Lang, </a:t>
            </a:r>
            <a:r>
              <a:rPr lang="en-US" sz="3200" dirty="0" err="1" smtClean="0"/>
              <a:t>Maddie</a:t>
            </a:r>
            <a:r>
              <a:rPr lang="en-US" sz="3200" dirty="0" smtClean="0"/>
              <a:t> Halloran, Samantha Anderson, Michael </a:t>
            </a:r>
            <a:r>
              <a:rPr lang="en-US" sz="3200" dirty="0" smtClean="0"/>
              <a:t>Layne</a:t>
            </a:r>
            <a:r>
              <a:rPr lang="en-US" sz="3200" dirty="0" smtClean="0"/>
              <a:t>, Sophie Burke, </a:t>
            </a:r>
            <a:r>
              <a:rPr lang="en-US" sz="3200" dirty="0" smtClean="0"/>
              <a:t>and Maurice </a:t>
            </a:r>
            <a:r>
              <a:rPr lang="en-US" sz="3200" dirty="0" smtClean="0"/>
              <a:t>Crawford for assisting with vegetation </a:t>
            </a:r>
            <a:r>
              <a:rPr lang="en-US" sz="3200" dirty="0" smtClean="0"/>
              <a:t>sampling. Thanks to </a:t>
            </a:r>
            <a:r>
              <a:rPr lang="en-US" sz="3200" dirty="0" smtClean="0"/>
              <a:t>Eric </a:t>
            </a:r>
            <a:r>
              <a:rPr lang="en-US" sz="3200" dirty="0" smtClean="0"/>
              <a:t>Morrison, Mel Knorr, and Brian </a:t>
            </a:r>
            <a:r>
              <a:rPr lang="en-US" sz="3200" dirty="0" err="1" smtClean="0"/>
              <a:t>Godbois</a:t>
            </a:r>
            <a:r>
              <a:rPr lang="en-US" sz="3200" dirty="0" smtClean="0"/>
              <a:t> </a:t>
            </a:r>
            <a:r>
              <a:rPr lang="en-US" sz="3200" dirty="0" smtClean="0"/>
              <a:t>for </a:t>
            </a:r>
            <a:r>
              <a:rPr lang="en-US" sz="3200" dirty="0" smtClean="0"/>
              <a:t>assistance in the Frey Lab.</a:t>
            </a:r>
            <a:endParaRPr lang="en-US" sz="3200" dirty="0"/>
          </a:p>
        </p:txBody>
      </p:sp>
      <p:pic>
        <p:nvPicPr>
          <p:cNvPr id="2" name="Picture 2" descr="C:\Users\E. Golden\Dropbox\NERU 2013\LOGOS\nsf-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976" y="29431015"/>
            <a:ext cx="1702277" cy="1702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E. Golden\Dropbox\NERU 2013\LOGOS\neruonyellow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0939" y="29959276"/>
            <a:ext cx="2794000" cy="104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E. Golden\Dropbox\NERU 2013\LOGOS\anslog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90012" y="31388451"/>
            <a:ext cx="3975854" cy="1033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E. Golden\Dropbox\NERU 2013\LOGOS\University-of-New-Hampshire-Manchester-EEDCB325 copy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6632" y="31345103"/>
            <a:ext cx="4695387" cy="1291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E. Golden\Pictures\Boulder 2013\NERU\fixfb\DSCN923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3937" y="731520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E. Golden\Pictures\Boulder 2013\NERU\fixfb\DSCN914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4500" y="14547523"/>
            <a:ext cx="6823264" cy="5117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E. Golden\Desktop\Working NERU\Poster_photos\fungi_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72170"/>
            <a:ext cx="5224824" cy="3685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E. Golden\Desktop\Working NERU\Poster_photos\fungi_6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150" y="2071229"/>
            <a:ext cx="47625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E. Golden\Desktop\Working NERU\Poster_photos\fungi_7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9176" y="2445209"/>
            <a:ext cx="3810000" cy="3295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Users\E. Golden\Desktop\Working NERU\Haley photos\DSC_0004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0" y="19926376"/>
            <a:ext cx="6052497" cy="4024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420476" y="21731882"/>
            <a:ext cx="17412323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Figures A – F show the enzymatic activities of ectomycorrhizal fungi. Assays were performed on individual root tips collected from defoliated (D)  and foliated (F) </a:t>
            </a:r>
            <a:r>
              <a:rPr lang="en-US" sz="3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en-US" sz="3600" i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pubescens</a:t>
            </a:r>
            <a:r>
              <a:rPr 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stands. </a:t>
            </a:r>
            <a:endParaRPr lang="en-US" sz="3600" dirty="0">
              <a:solidFill>
                <a:schemeClr val="tx1">
                  <a:lumMod val="65000"/>
                  <a:lumOff val="3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20477" y="9922243"/>
            <a:ext cx="5105999" cy="4625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6454552" y="14539209"/>
            <a:ext cx="208879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f</a:t>
            </a:r>
            <a:r>
              <a:rPr lang="en-US" sz="22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igure A</a:t>
            </a:r>
            <a:endParaRPr lang="en-US" sz="22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12693" y="9922243"/>
            <a:ext cx="5088676" cy="4625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8579" y="9922243"/>
            <a:ext cx="5498291" cy="4625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20476" y="16268616"/>
            <a:ext cx="5128607" cy="4762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12693" y="16268616"/>
            <a:ext cx="5088676" cy="4774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8579" y="16268616"/>
            <a:ext cx="5088676" cy="4774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TextBox 53"/>
          <p:cNvSpPr txBox="1"/>
          <p:nvPr/>
        </p:nvSpPr>
        <p:spPr>
          <a:xfrm>
            <a:off x="16420476" y="21031200"/>
            <a:ext cx="208879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f</a:t>
            </a:r>
            <a:r>
              <a:rPr lang="en-US" sz="22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igure D</a:t>
            </a:r>
            <a:endParaRPr lang="en-US" sz="22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22712693" y="14476165"/>
            <a:ext cx="208879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f</a:t>
            </a:r>
            <a:r>
              <a:rPr lang="en-US" sz="22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igure B</a:t>
            </a:r>
            <a:endParaRPr lang="en-US" sz="22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28778579" y="14539209"/>
            <a:ext cx="208879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f</a:t>
            </a:r>
            <a:r>
              <a:rPr lang="en-US" sz="22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igure C</a:t>
            </a:r>
            <a:endParaRPr lang="en-US" sz="22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22712693" y="20994413"/>
            <a:ext cx="208879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f</a:t>
            </a:r>
            <a:r>
              <a:rPr lang="en-US" sz="22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igure E</a:t>
            </a:r>
            <a:endParaRPr lang="en-US" sz="22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28778578" y="20968156"/>
            <a:ext cx="208879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f</a:t>
            </a:r>
            <a:r>
              <a:rPr lang="en-US" sz="22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igure F</a:t>
            </a:r>
            <a:endParaRPr lang="en-US" sz="22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7753" y="29442908"/>
            <a:ext cx="3004266" cy="155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9762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5798</TotalTime>
  <Words>553</Words>
  <Application>Microsoft Office PowerPoint</Application>
  <PresentationFormat>Custom</PresentationFormat>
  <Paragraphs>46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E. Golden</dc:creator>
  <cp:lastModifiedBy>E. Golden</cp:lastModifiedBy>
  <cp:revision>52</cp:revision>
  <dcterms:created xsi:type="dcterms:W3CDTF">2013-06-16T20:38:11Z</dcterms:created>
  <dcterms:modified xsi:type="dcterms:W3CDTF">2013-08-09T05:40:11Z</dcterms:modified>
</cp:coreProperties>
</file>