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0E78"/>
    <a:srgbClr val="FF66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6" d="100"/>
          <a:sy n="16" d="100"/>
        </p:scale>
        <p:origin x="-1872" y="-30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y%20Laptop\Desktop\NERU%20Resources\NERU%20data-results-methods\Villa%20Hg%20Sed%20Data%202013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y%20Laptop\Desktop\NERU%20Resources\NERU%20data-results-methods\Villa%20Hg%20Sed%20Data%202013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y%20Laptop\Desktop\NERU%20Resources\NERU%20data-results-methods\Villa%20Hg%20Sed%20Data%202013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y%20Laptop\Desktop\NERU%20Resources\NERU%20data-results-methods\Villa%20Hg%20Sed%20Data%202013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y%20Laptop\Desktop\NERU%20Resources\NERU%20data-results-methods\Villa%20Hg%20Sed%20Data%202013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y%20Laptop\Desktop\NERU%20Resources\NERU%20data-results-methods\Villa%20Hg%20Sed%20Data%202013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y%20Laptop\Desktop\NERU%20Resources\NERU%20data-results-methods\Villa%20Hg%20Sed%20Data%202013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y%20Laptop\Desktop\NERU%20Resources\NERU%20data-results-methods\Villa%20Hg%20Sed%20Data%20201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3000"/>
            </a:pPr>
            <a:r>
              <a:rPr lang="en-US" sz="3000" dirty="0"/>
              <a:t>VM1</a:t>
            </a:r>
            <a:r>
              <a:rPr lang="en-US" sz="3000" baseline="0" dirty="0"/>
              <a:t> </a:t>
            </a:r>
            <a:r>
              <a:rPr lang="en-US" sz="3000" dirty="0"/>
              <a:t>Hg Content vs Depth</a:t>
            </a:r>
          </a:p>
        </c:rich>
      </c:tx>
      <c:layout/>
    </c:title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marker>
            <c:symbol val="diamond"/>
            <c:size val="12"/>
          </c:marker>
          <c:errBars>
            <c:errDir val="x"/>
            <c:errBarType val="both"/>
            <c:errValType val="percentage"/>
            <c:val val="10.277000000000001"/>
          </c:errBars>
          <c:xVal>
            <c:numRef>
              <c:f>Hg!$V$10:$V$34</c:f>
              <c:numCache>
                <c:formatCode>0.0</c:formatCode>
                <c:ptCount val="25"/>
                <c:pt idx="0">
                  <c:v>36.508493583194294</c:v>
                </c:pt>
                <c:pt idx="1">
                  <c:v>51.645202370159339</c:v>
                </c:pt>
                <c:pt idx="2">
                  <c:v>20.299309698256167</c:v>
                </c:pt>
                <c:pt idx="3">
                  <c:v>20.737520972973492</c:v>
                </c:pt>
                <c:pt idx="4">
                  <c:v>83.101231991003331</c:v>
                </c:pt>
                <c:pt idx="5">
                  <c:v>36.115231898102088</c:v>
                </c:pt>
                <c:pt idx="6">
                  <c:v>65.095449299305486</c:v>
                </c:pt>
                <c:pt idx="7">
                  <c:v>37.804942242436624</c:v>
                </c:pt>
                <c:pt idx="8">
                  <c:v>34.043023795042473</c:v>
                </c:pt>
                <c:pt idx="9">
                  <c:v>31.430102500297821</c:v>
                </c:pt>
                <c:pt idx="10">
                  <c:v>71.94173423438103</c:v>
                </c:pt>
                <c:pt idx="11">
                  <c:v>28.03573683205131</c:v>
                </c:pt>
                <c:pt idx="12">
                  <c:v>62.123271677383435</c:v>
                </c:pt>
                <c:pt idx="13">
                  <c:v>14.942287054079006</c:v>
                </c:pt>
                <c:pt idx="14">
                  <c:v>60.618752758261763</c:v>
                </c:pt>
                <c:pt idx="15">
                  <c:v>35.437232457692311</c:v>
                </c:pt>
                <c:pt idx="16">
                  <c:v>15.097774518477662</c:v>
                </c:pt>
                <c:pt idx="17">
                  <c:v>16.03330856918069</c:v>
                </c:pt>
                <c:pt idx="18">
                  <c:v>14.24347489995662</c:v>
                </c:pt>
                <c:pt idx="19">
                  <c:v>69.093623566438197</c:v>
                </c:pt>
                <c:pt idx="20">
                  <c:v>16.474838079379929</c:v>
                </c:pt>
                <c:pt idx="21">
                  <c:v>30.384314222895881</c:v>
                </c:pt>
                <c:pt idx="22">
                  <c:v>13.668565661767451</c:v>
                </c:pt>
                <c:pt idx="23">
                  <c:v>36.062286924208514</c:v>
                </c:pt>
                <c:pt idx="24">
                  <c:v>45.714148551760324</c:v>
                </c:pt>
              </c:numCache>
            </c:numRef>
          </c:xVal>
          <c:yVal>
            <c:numRef>
              <c:f>Hg!$W$10:$W$34</c:f>
              <c:numCache>
                <c:formatCode>General</c:formatCode>
                <c:ptCount val="25"/>
                <c:pt idx="0">
                  <c:v>24</c:v>
                </c:pt>
                <c:pt idx="1">
                  <c:v>14</c:v>
                </c:pt>
                <c:pt idx="2">
                  <c:v>38</c:v>
                </c:pt>
                <c:pt idx="3">
                  <c:v>38</c:v>
                </c:pt>
                <c:pt idx="4">
                  <c:v>4</c:v>
                </c:pt>
                <c:pt idx="5">
                  <c:v>32</c:v>
                </c:pt>
                <c:pt idx="6">
                  <c:v>6</c:v>
                </c:pt>
                <c:pt idx="7">
                  <c:v>16</c:v>
                </c:pt>
                <c:pt idx="8">
                  <c:v>30</c:v>
                </c:pt>
                <c:pt idx="9">
                  <c:v>26</c:v>
                </c:pt>
                <c:pt idx="10">
                  <c:v>0</c:v>
                </c:pt>
                <c:pt idx="11">
                  <c:v>22</c:v>
                </c:pt>
                <c:pt idx="12">
                  <c:v>10</c:v>
                </c:pt>
                <c:pt idx="13">
                  <c:v>42</c:v>
                </c:pt>
                <c:pt idx="14">
                  <c:v>8</c:v>
                </c:pt>
                <c:pt idx="15">
                  <c:v>28</c:v>
                </c:pt>
                <c:pt idx="16">
                  <c:v>36</c:v>
                </c:pt>
                <c:pt idx="17">
                  <c:v>40</c:v>
                </c:pt>
                <c:pt idx="18">
                  <c:v>40</c:v>
                </c:pt>
                <c:pt idx="19">
                  <c:v>2</c:v>
                </c:pt>
                <c:pt idx="20">
                  <c:v>34</c:v>
                </c:pt>
                <c:pt idx="21">
                  <c:v>20</c:v>
                </c:pt>
                <c:pt idx="22">
                  <c:v>44</c:v>
                </c:pt>
                <c:pt idx="23">
                  <c:v>18</c:v>
                </c:pt>
                <c:pt idx="24">
                  <c:v>12</c:v>
                </c:pt>
              </c:numCache>
            </c:numRef>
          </c:yVal>
        </c:ser>
        <c:axId val="72008064"/>
        <c:axId val="48886144"/>
      </c:scatterChart>
      <c:valAx>
        <c:axId val="72008064"/>
        <c:scaling>
          <c:orientation val="minMax"/>
          <c:max val="120"/>
        </c:scaling>
        <c:axPos val="t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/>
                  <a:t>Hg </a:t>
                </a:r>
                <a:r>
                  <a:rPr lang="en-US" sz="1800" baseline="0" dirty="0"/>
                  <a:t>Concentration (ng</a:t>
                </a:r>
                <a:r>
                  <a:rPr lang="en-US" sz="1800" baseline="-25000" dirty="0"/>
                  <a:t>Hg</a:t>
                </a:r>
                <a:r>
                  <a:rPr lang="en-US" sz="1800" baseline="0" dirty="0"/>
                  <a:t>/g</a:t>
                </a:r>
                <a:r>
                  <a:rPr lang="en-US" sz="1800" baseline="-25000" dirty="0"/>
                  <a:t>Sediment</a:t>
                </a:r>
                <a:r>
                  <a:rPr lang="en-US" sz="1800" baseline="0" dirty="0"/>
                  <a:t>) </a:t>
                </a:r>
                <a:endParaRPr lang="en-US" sz="1800" dirty="0"/>
              </a:p>
            </c:rich>
          </c:tx>
          <c:layout/>
        </c:title>
        <c:numFmt formatCode="0" sourceLinked="0"/>
        <c:majorTickMark val="none"/>
        <c:tickLblPos val="nextTo"/>
        <c:txPr>
          <a:bodyPr/>
          <a:lstStyle/>
          <a:p>
            <a:pPr>
              <a:defRPr sz="2500" baseline="0"/>
            </a:pPr>
            <a:endParaRPr lang="en-US"/>
          </a:p>
        </c:txPr>
        <c:crossAx val="48886144"/>
        <c:crosses val="autoZero"/>
        <c:crossBetween val="midCat"/>
        <c:majorUnit val="20"/>
      </c:valAx>
      <c:valAx>
        <c:axId val="48886144"/>
        <c:scaling>
          <c:orientation val="maxMin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/>
                  <a:t>Depth (cm)</a:t>
                </a:r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 baseline="0"/>
            </a:pPr>
            <a:endParaRPr lang="en-US"/>
          </a:p>
        </c:txPr>
        <c:crossAx val="72008064"/>
        <c:crosses val="autoZero"/>
        <c:crossBetween val="midCat"/>
      </c:valAx>
    </c:plotArea>
    <c:plotVisOnly val="1"/>
  </c:chart>
  <c:spPr>
    <a:solidFill>
      <a:schemeClr val="bg1"/>
    </a:solidFill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3000"/>
            </a:pPr>
            <a:r>
              <a:rPr lang="en-US" sz="3000" dirty="0"/>
              <a:t>VM6 Hg Content vs Depth</a:t>
            </a:r>
          </a:p>
        </c:rich>
      </c:tx>
      <c:layout/>
    </c:title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marker>
            <c:symbol val="diamond"/>
            <c:size val="12"/>
          </c:marker>
          <c:errBars>
            <c:errDir val="x"/>
            <c:errBarType val="both"/>
            <c:errValType val="percentage"/>
            <c:val val="10.277000000000001"/>
          </c:errBars>
          <c:xVal>
            <c:numRef>
              <c:f>Hg!$V$39:$V$59</c:f>
              <c:numCache>
                <c:formatCode>0.0</c:formatCode>
                <c:ptCount val="21"/>
                <c:pt idx="0">
                  <c:v>44.542251926375087</c:v>
                </c:pt>
                <c:pt idx="1">
                  <c:v>103.69470145519625</c:v>
                </c:pt>
                <c:pt idx="2">
                  <c:v>32.850011743377856</c:v>
                </c:pt>
                <c:pt idx="3">
                  <c:v>14.283620548197568</c:v>
                </c:pt>
                <c:pt idx="4">
                  <c:v>19.280274246811889</c:v>
                </c:pt>
                <c:pt idx="5">
                  <c:v>37.110685941516394</c:v>
                </c:pt>
                <c:pt idx="6">
                  <c:v>49.428830866915582</c:v>
                </c:pt>
                <c:pt idx="7">
                  <c:v>14.03610840089679</c:v>
                </c:pt>
                <c:pt idx="8">
                  <c:v>15.740868007931295</c:v>
                </c:pt>
                <c:pt idx="9">
                  <c:v>42.363754671238375</c:v>
                </c:pt>
                <c:pt idx="10">
                  <c:v>13.499756525264171</c:v>
                </c:pt>
                <c:pt idx="11">
                  <c:v>22.162394558153427</c:v>
                </c:pt>
                <c:pt idx="12">
                  <c:v>12.021641077821549</c:v>
                </c:pt>
                <c:pt idx="13">
                  <c:v>42.928314231621663</c:v>
                </c:pt>
                <c:pt idx="14">
                  <c:v>15.384084418670422</c:v>
                </c:pt>
                <c:pt idx="15">
                  <c:v>12.976688383496086</c:v>
                </c:pt>
                <c:pt idx="16">
                  <c:v>46.633052194992608</c:v>
                </c:pt>
                <c:pt idx="17">
                  <c:v>11.56664438211455</c:v>
                </c:pt>
                <c:pt idx="18">
                  <c:v>24.943488029392608</c:v>
                </c:pt>
                <c:pt idx="19">
                  <c:v>27.49178218897109</c:v>
                </c:pt>
                <c:pt idx="20">
                  <c:v>13.059720414112325</c:v>
                </c:pt>
              </c:numCache>
            </c:numRef>
          </c:xVal>
          <c:yVal>
            <c:numRef>
              <c:f>Hg!$W$39:$W$59</c:f>
              <c:numCache>
                <c:formatCode>General</c:formatCode>
                <c:ptCount val="21"/>
                <c:pt idx="0">
                  <c:v>10</c:v>
                </c:pt>
                <c:pt idx="1">
                  <c:v>0</c:v>
                </c:pt>
                <c:pt idx="2">
                  <c:v>20</c:v>
                </c:pt>
                <c:pt idx="3">
                  <c:v>30</c:v>
                </c:pt>
                <c:pt idx="4">
                  <c:v>30</c:v>
                </c:pt>
                <c:pt idx="5">
                  <c:v>14</c:v>
                </c:pt>
                <c:pt idx="6">
                  <c:v>4</c:v>
                </c:pt>
                <c:pt idx="7">
                  <c:v>28</c:v>
                </c:pt>
                <c:pt idx="8">
                  <c:v>34</c:v>
                </c:pt>
                <c:pt idx="9">
                  <c:v>6</c:v>
                </c:pt>
                <c:pt idx="10">
                  <c:v>38</c:v>
                </c:pt>
                <c:pt idx="11">
                  <c:v>18</c:v>
                </c:pt>
                <c:pt idx="12">
                  <c:v>36</c:v>
                </c:pt>
                <c:pt idx="13">
                  <c:v>2</c:v>
                </c:pt>
                <c:pt idx="14">
                  <c:v>8</c:v>
                </c:pt>
                <c:pt idx="15">
                  <c:v>24</c:v>
                </c:pt>
                <c:pt idx="16">
                  <c:v>12</c:v>
                </c:pt>
                <c:pt idx="17">
                  <c:v>26</c:v>
                </c:pt>
                <c:pt idx="18">
                  <c:v>16</c:v>
                </c:pt>
                <c:pt idx="19">
                  <c:v>22</c:v>
                </c:pt>
                <c:pt idx="20">
                  <c:v>32</c:v>
                </c:pt>
              </c:numCache>
            </c:numRef>
          </c:yVal>
        </c:ser>
        <c:axId val="49394816"/>
        <c:axId val="49396736"/>
      </c:scatterChart>
      <c:valAx>
        <c:axId val="49394816"/>
        <c:scaling>
          <c:orientation val="minMax"/>
          <c:max val="120"/>
          <c:min val="0"/>
        </c:scaling>
        <c:axPos val="t"/>
        <c:title>
          <c:tx>
            <c:rich>
              <a:bodyPr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8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b="1" i="0" baseline="0" dirty="0"/>
                  <a:t>Hg Concentration (ng</a:t>
                </a:r>
                <a:r>
                  <a:rPr lang="en-US" sz="1800" b="1" i="0" baseline="-25000" dirty="0"/>
                  <a:t>Hg</a:t>
                </a:r>
                <a:r>
                  <a:rPr lang="en-US" sz="1800" b="1" i="0" baseline="0" dirty="0"/>
                  <a:t>/g</a:t>
                </a:r>
                <a:r>
                  <a:rPr lang="en-US" sz="1800" b="1" i="0" baseline="-25000" dirty="0"/>
                  <a:t>Sediment</a:t>
                </a:r>
                <a:r>
                  <a:rPr lang="en-US" sz="1800" b="1" i="0" baseline="0" dirty="0"/>
                  <a:t>) </a:t>
                </a:r>
              </a:p>
            </c:rich>
          </c:tx>
          <c:layout/>
        </c:title>
        <c:numFmt formatCode="0" sourceLinked="0"/>
        <c:majorTickMark val="none"/>
        <c:tickLblPos val="nextTo"/>
        <c:txPr>
          <a:bodyPr/>
          <a:lstStyle/>
          <a:p>
            <a:pPr>
              <a:defRPr sz="2500" baseline="0"/>
            </a:pPr>
            <a:endParaRPr lang="en-US"/>
          </a:p>
        </c:txPr>
        <c:crossAx val="49396736"/>
        <c:crosses val="autoZero"/>
        <c:crossBetween val="midCat"/>
        <c:majorUnit val="20"/>
      </c:valAx>
      <c:valAx>
        <c:axId val="49396736"/>
        <c:scaling>
          <c:orientation val="maxMin"/>
          <c:max val="50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/>
                  <a:t>Depth (cm)</a:t>
                </a:r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 baseline="0"/>
            </a:pPr>
            <a:endParaRPr lang="en-US"/>
          </a:p>
        </c:txPr>
        <c:crossAx val="49394816"/>
        <c:crosses val="autoZero"/>
        <c:crossBetween val="midCat"/>
      </c:valAx>
    </c:plotArea>
    <c:plotVisOnly val="1"/>
  </c:chart>
  <c:spPr>
    <a:solidFill>
      <a:schemeClr val="bg1"/>
    </a:solidFill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3000"/>
            </a:pPr>
            <a:r>
              <a:rPr lang="en-US" sz="3000" dirty="0"/>
              <a:t>VM1 TOC vs Hg </a:t>
            </a:r>
            <a:r>
              <a:rPr lang="en-US" sz="3000" dirty="0" smtClean="0"/>
              <a:t>Content</a:t>
            </a:r>
            <a:endParaRPr lang="en-US" sz="3000" dirty="0"/>
          </a:p>
        </c:rich>
      </c:tx>
      <c:layout/>
    </c:title>
    <c:plotArea>
      <c:layout/>
      <c:scatterChart>
        <c:scatterStyle val="lineMarker"/>
        <c:ser>
          <c:idx val="0"/>
          <c:order val="0"/>
          <c:tx>
            <c:strRef>
              <c:f>Hg!$BZ$2:$BZ$7</c:f>
              <c:strCache>
                <c:ptCount val="1"/>
                <c:pt idx="0">
                  <c:v>36.50849358 51.64520237 20.2993097 20.73752097 83.10123199 36.1152319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12"/>
          </c:marker>
          <c:trendline>
            <c:trendlineType val="linear"/>
            <c:dispRSqr val="1"/>
            <c:trendlineLbl>
              <c:layout>
                <c:manualLayout>
                  <c:x val="0.15811590287615762"/>
                  <c:y val="0.11472011885363767"/>
                </c:manualLayout>
              </c:layout>
              <c:numFmt formatCode="General" sourceLinked="0"/>
            </c:trendlineLbl>
          </c:trendline>
          <c:xVal>
            <c:numRef>
              <c:f>Hg!$BY$8:$BY$26</c:f>
              <c:numCache>
                <c:formatCode>0.0</c:formatCode>
                <c:ptCount val="19"/>
                <c:pt idx="0">
                  <c:v>30.250498842618832</c:v>
                </c:pt>
                <c:pt idx="1">
                  <c:v>23.619987152777579</c:v>
                </c:pt>
                <c:pt idx="2">
                  <c:v>22.715602546299596</c:v>
                </c:pt>
                <c:pt idx="3">
                  <c:v>25.859987152777538</c:v>
                </c:pt>
                <c:pt idx="4">
                  <c:v>31.190498842618837</c:v>
                </c:pt>
                <c:pt idx="6">
                  <c:v>26.224718055551186</c:v>
                </c:pt>
                <c:pt idx="10">
                  <c:v>7.9227847222222767</c:v>
                </c:pt>
                <c:pt idx="11">
                  <c:v>3.6823083333156634</c:v>
                </c:pt>
                <c:pt idx="12">
                  <c:v>3.6823083333156634</c:v>
                </c:pt>
                <c:pt idx="15">
                  <c:v>22.824260648171474</c:v>
                </c:pt>
              </c:numCache>
            </c:numRef>
          </c:xVal>
          <c:yVal>
            <c:numRef>
              <c:f>Hg!$BZ$8:$BZ$26</c:f>
              <c:numCache>
                <c:formatCode>General</c:formatCode>
                <c:ptCount val="19"/>
                <c:pt idx="0">
                  <c:v>65.095449299305486</c:v>
                </c:pt>
                <c:pt idx="1">
                  <c:v>37.804942242436624</c:v>
                </c:pt>
                <c:pt idx="2">
                  <c:v>34.043023795042473</c:v>
                </c:pt>
                <c:pt idx="3">
                  <c:v>31.430102500297821</c:v>
                </c:pt>
                <c:pt idx="4">
                  <c:v>71.94173423438103</c:v>
                </c:pt>
                <c:pt idx="5">
                  <c:v>28.03573683205131</c:v>
                </c:pt>
                <c:pt idx="6">
                  <c:v>62.123271677383435</c:v>
                </c:pt>
                <c:pt idx="7">
                  <c:v>14.942287054079006</c:v>
                </c:pt>
                <c:pt idx="8">
                  <c:v>60.618752758261763</c:v>
                </c:pt>
                <c:pt idx="9">
                  <c:v>35.437232457692311</c:v>
                </c:pt>
                <c:pt idx="10">
                  <c:v>15.097774518477662</c:v>
                </c:pt>
                <c:pt idx="11">
                  <c:v>16.03330856918069</c:v>
                </c:pt>
                <c:pt idx="12">
                  <c:v>14.24347489995662</c:v>
                </c:pt>
                <c:pt idx="13">
                  <c:v>69.093623566438197</c:v>
                </c:pt>
                <c:pt idx="14">
                  <c:v>16.474838079379929</c:v>
                </c:pt>
                <c:pt idx="15">
                  <c:v>30.384314222895881</c:v>
                </c:pt>
                <c:pt idx="16">
                  <c:v>13.668565661767451</c:v>
                </c:pt>
                <c:pt idx="17">
                  <c:v>36.062286924208514</c:v>
                </c:pt>
                <c:pt idx="18">
                  <c:v>45.714148551760324</c:v>
                </c:pt>
              </c:numCache>
            </c:numRef>
          </c:yVal>
        </c:ser>
        <c:axId val="49437312"/>
        <c:axId val="49439488"/>
      </c:scatterChart>
      <c:valAx>
        <c:axId val="49437312"/>
        <c:scaling>
          <c:orientation val="minMax"/>
          <c:max val="45"/>
          <c:min val="0"/>
        </c:scaling>
        <c:axPos val="b"/>
        <c:title>
          <c:tx>
            <c:rich>
              <a:bodyPr/>
              <a:lstStyle/>
              <a:p>
                <a:pPr>
                  <a:defRPr sz="1800" baseline="0"/>
                </a:pPr>
                <a:r>
                  <a:rPr lang="en-US" sz="1800" baseline="0" dirty="0"/>
                  <a:t>TOC </a:t>
                </a:r>
                <a:r>
                  <a:rPr lang="en-US" sz="1800" baseline="0" dirty="0" smtClean="0"/>
                  <a:t>(weight %)</a:t>
                </a:r>
                <a:endParaRPr lang="en-US" sz="1800" baseline="0" dirty="0"/>
              </a:p>
            </c:rich>
          </c:tx>
          <c:layout/>
        </c:title>
        <c:numFmt formatCode="0" sourceLinked="0"/>
        <c:majorTickMark val="none"/>
        <c:tickLblPos val="nextTo"/>
        <c:txPr>
          <a:bodyPr/>
          <a:lstStyle/>
          <a:p>
            <a:pPr>
              <a:defRPr sz="2500"/>
            </a:pPr>
            <a:endParaRPr lang="en-US"/>
          </a:p>
        </c:txPr>
        <c:crossAx val="49439488"/>
        <c:crosses val="autoZero"/>
        <c:crossBetween val="midCat"/>
      </c:valAx>
      <c:valAx>
        <c:axId val="49439488"/>
        <c:scaling>
          <c:orientation val="minMax"/>
          <c:max val="120"/>
        </c:scaling>
        <c:axPos val="l"/>
        <c:title>
          <c:tx>
            <c:rich>
              <a:bodyPr/>
              <a:lstStyle/>
              <a:p>
                <a:pPr algn="ctr" rtl="0">
                  <a:defRPr sz="1800" baseline="0"/>
                </a:pPr>
                <a:r>
                  <a:rPr lang="en-US" sz="1800" baseline="0" dirty="0"/>
                  <a:t>Hg Concentration (ng</a:t>
                </a:r>
                <a:r>
                  <a:rPr lang="en-US" sz="1800" baseline="-25000" dirty="0"/>
                  <a:t>Hg</a:t>
                </a:r>
                <a:r>
                  <a:rPr lang="en-US" sz="1800" baseline="0" dirty="0"/>
                  <a:t>/g</a:t>
                </a:r>
                <a:r>
                  <a:rPr lang="en-US" sz="1800" baseline="-25000" dirty="0"/>
                  <a:t>Sediment</a:t>
                </a:r>
                <a:r>
                  <a:rPr lang="en-US" sz="1800" baseline="0" dirty="0"/>
                  <a:t>) </a:t>
                </a:r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 baseline="0"/>
            </a:pPr>
            <a:endParaRPr lang="en-US"/>
          </a:p>
        </c:txPr>
        <c:crossAx val="49437312"/>
        <c:crosses val="autoZero"/>
        <c:crossBetween val="midCat"/>
      </c:valAx>
    </c:plotArea>
    <c:plotVisOnly val="1"/>
  </c:chart>
  <c:spPr>
    <a:solidFill>
      <a:prstClr val="white"/>
    </a:solidFill>
  </c:spPr>
  <c:txPr>
    <a:bodyPr/>
    <a:lstStyle/>
    <a:p>
      <a:pPr>
        <a:defRPr sz="1500" baseline="0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3000"/>
            </a:pPr>
            <a:r>
              <a:rPr lang="en-US" sz="3000" dirty="0"/>
              <a:t>VM6 TOC vs Hg </a:t>
            </a:r>
            <a:r>
              <a:rPr lang="en-US" sz="3000" dirty="0" smtClean="0"/>
              <a:t>Content</a:t>
            </a:r>
            <a:endParaRPr lang="en-US" sz="3000" dirty="0"/>
          </a:p>
        </c:rich>
      </c:tx>
      <c:layout/>
    </c:title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marker>
            <c:symbol val="diamond"/>
            <c:size val="12"/>
          </c:marker>
          <c:xVal>
            <c:numRef>
              <c:f>Hg!$BY$32:$BY$52</c:f>
              <c:numCache>
                <c:formatCode>General</c:formatCode>
                <c:ptCount val="21"/>
                <c:pt idx="0">
                  <c:v>35.702606018520612</c:v>
                </c:pt>
                <c:pt idx="1">
                  <c:v>26.139987152777579</c:v>
                </c:pt>
                <c:pt idx="2">
                  <c:v>40.580439930553062</c:v>
                </c:pt>
                <c:pt idx="3">
                  <c:v>1.6727736111111879</c:v>
                </c:pt>
                <c:pt idx="4">
                  <c:v>1.6727736111111879</c:v>
                </c:pt>
                <c:pt idx="9">
                  <c:v>37.447306365741085</c:v>
                </c:pt>
                <c:pt idx="12">
                  <c:v>0.9427847222222776</c:v>
                </c:pt>
                <c:pt idx="17">
                  <c:v>9.0823083333156678</c:v>
                </c:pt>
                <c:pt idx="18">
                  <c:v>33.880000000000003</c:v>
                </c:pt>
              </c:numCache>
            </c:numRef>
          </c:xVal>
          <c:yVal>
            <c:numRef>
              <c:f>Hg!$BZ$32:$BZ$52</c:f>
              <c:numCache>
                <c:formatCode>General</c:formatCode>
                <c:ptCount val="21"/>
                <c:pt idx="0">
                  <c:v>44.542251926375087</c:v>
                </c:pt>
                <c:pt idx="1">
                  <c:v>103.69470145519625</c:v>
                </c:pt>
                <c:pt idx="2">
                  <c:v>32.850011743377856</c:v>
                </c:pt>
                <c:pt idx="3">
                  <c:v>14.283620548197568</c:v>
                </c:pt>
                <c:pt idx="4">
                  <c:v>19.280274246811889</c:v>
                </c:pt>
                <c:pt idx="5">
                  <c:v>37.110685941516394</c:v>
                </c:pt>
                <c:pt idx="6">
                  <c:v>49.428830866915582</c:v>
                </c:pt>
                <c:pt idx="7">
                  <c:v>14.03610840089679</c:v>
                </c:pt>
                <c:pt idx="8">
                  <c:v>15.740868007931295</c:v>
                </c:pt>
                <c:pt idx="9">
                  <c:v>42.363754671238375</c:v>
                </c:pt>
                <c:pt idx="10">
                  <c:v>13.499756525264171</c:v>
                </c:pt>
                <c:pt idx="11">
                  <c:v>22.162394558153427</c:v>
                </c:pt>
                <c:pt idx="12">
                  <c:v>12.021641077821549</c:v>
                </c:pt>
                <c:pt idx="13">
                  <c:v>42.928314231621663</c:v>
                </c:pt>
                <c:pt idx="14">
                  <c:v>15.384084418670422</c:v>
                </c:pt>
                <c:pt idx="15">
                  <c:v>12.976688383496086</c:v>
                </c:pt>
                <c:pt idx="16">
                  <c:v>46.633052194992608</c:v>
                </c:pt>
                <c:pt idx="17">
                  <c:v>11.56664438211455</c:v>
                </c:pt>
                <c:pt idx="18">
                  <c:v>24.943488029392608</c:v>
                </c:pt>
                <c:pt idx="19">
                  <c:v>27.49178218897109</c:v>
                </c:pt>
                <c:pt idx="20">
                  <c:v>13.059720414112325</c:v>
                </c:pt>
              </c:numCache>
            </c:numRef>
          </c:yVal>
        </c:ser>
        <c:axId val="49456256"/>
        <c:axId val="49458176"/>
      </c:scatterChart>
      <c:valAx>
        <c:axId val="49456256"/>
        <c:scaling>
          <c:orientation val="minMax"/>
          <c:max val="45"/>
          <c:min val="0"/>
        </c:scaling>
        <c:axPos val="b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 smtClean="0"/>
                  <a:t>TOC </a:t>
                </a:r>
                <a:r>
                  <a:rPr lang="en-US" sz="1800" dirty="0" smtClean="0"/>
                  <a:t>(weight %)</a:t>
                </a:r>
                <a:endParaRPr lang="en-US" sz="1800" dirty="0"/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 baseline="0"/>
            </a:pPr>
            <a:endParaRPr lang="en-US"/>
          </a:p>
        </c:txPr>
        <c:crossAx val="49458176"/>
        <c:crosses val="autoZero"/>
        <c:crossBetween val="midCat"/>
      </c:valAx>
      <c:valAx>
        <c:axId val="49458176"/>
        <c:scaling>
          <c:orientation val="minMax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b="1" i="0" baseline="0" dirty="0"/>
                  <a:t>Hg Concentration (ng</a:t>
                </a:r>
                <a:r>
                  <a:rPr lang="en-US" sz="1800" b="1" i="0" baseline="-25000" dirty="0"/>
                  <a:t>Hg</a:t>
                </a:r>
                <a:r>
                  <a:rPr lang="en-US" sz="1800" b="1" i="0" baseline="0" dirty="0"/>
                  <a:t>/g</a:t>
                </a:r>
                <a:r>
                  <a:rPr lang="en-US" sz="1800" b="1" i="0" baseline="-25000" dirty="0"/>
                  <a:t>Sediment</a:t>
                </a:r>
                <a:r>
                  <a:rPr lang="en-US" sz="1800" b="1" i="0" baseline="0" dirty="0"/>
                  <a:t>) </a:t>
                </a:r>
                <a:endParaRPr lang="en-US" sz="1800" dirty="0"/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/>
            </a:pPr>
            <a:endParaRPr lang="en-US"/>
          </a:p>
        </c:txPr>
        <c:crossAx val="49456256"/>
        <c:crosses val="autoZero"/>
        <c:crossBetween val="midCat"/>
      </c:valAx>
    </c:plotArea>
    <c:plotVisOnly val="1"/>
  </c:chart>
  <c:spPr>
    <a:solidFill>
      <a:prstClr val="white"/>
    </a:solidFill>
  </c:sp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2400"/>
            </a:pPr>
            <a:r>
              <a:rPr lang="en-US" sz="3000" dirty="0"/>
              <a:t>VM1 Total Sulfur vs Hg </a:t>
            </a:r>
            <a:r>
              <a:rPr lang="en-US" sz="3000" dirty="0" smtClean="0"/>
              <a:t>Content</a:t>
            </a:r>
            <a:endParaRPr lang="en-US" sz="3000" dirty="0"/>
          </a:p>
        </c:rich>
      </c:tx>
      <c:layout/>
    </c:title>
    <c:plotArea>
      <c:layout/>
      <c:scatterChart>
        <c:scatterStyle val="lineMarker"/>
        <c:ser>
          <c:idx val="0"/>
          <c:order val="0"/>
          <c:tx>
            <c:strRef>
              <c:f>Hg!$CQ$2:$CQ$7</c:f>
              <c:strCache>
                <c:ptCount val="1"/>
                <c:pt idx="0">
                  <c:v>36.50849358 51.64520237 20.2993097 20.73752097 83.10123199 36.1152319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12"/>
          </c:marker>
          <c:trendline>
            <c:trendlineType val="linear"/>
            <c:dispRSqr val="1"/>
            <c:trendlineLbl>
              <c:layout>
                <c:manualLayout>
                  <c:x val="-5.159941509179955E-2"/>
                  <c:y val="0.15788492885757704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sz="1500" dirty="0"/>
                      <a:t>R² = 0.9243</a:t>
                    </a:r>
                  </a:p>
                </c:rich>
              </c:tx>
              <c:numFmt formatCode="General" sourceLinked="0"/>
            </c:trendlineLbl>
          </c:trendline>
          <c:xVal>
            <c:numRef>
              <c:f>Hg!$CP$8:$CP$26</c:f>
              <c:numCache>
                <c:formatCode>General</c:formatCode>
                <c:ptCount val="19"/>
                <c:pt idx="0">
                  <c:v>0.55000000000000004</c:v>
                </c:pt>
                <c:pt idx="1">
                  <c:v>0.26</c:v>
                </c:pt>
                <c:pt idx="2">
                  <c:v>0.18000000000000024</c:v>
                </c:pt>
                <c:pt idx="3">
                  <c:v>0.23</c:v>
                </c:pt>
                <c:pt idx="4">
                  <c:v>0.53</c:v>
                </c:pt>
                <c:pt idx="6">
                  <c:v>0.33000000000000074</c:v>
                </c:pt>
                <c:pt idx="10">
                  <c:v>2.0000000000000011E-2</c:v>
                </c:pt>
                <c:pt idx="11">
                  <c:v>0</c:v>
                </c:pt>
                <c:pt idx="12">
                  <c:v>0</c:v>
                </c:pt>
                <c:pt idx="15">
                  <c:v>0.2</c:v>
                </c:pt>
              </c:numCache>
            </c:numRef>
          </c:xVal>
          <c:yVal>
            <c:numRef>
              <c:f>Hg!$CQ$8:$CQ$26</c:f>
              <c:numCache>
                <c:formatCode>General</c:formatCode>
                <c:ptCount val="19"/>
                <c:pt idx="0">
                  <c:v>65.095449299305486</c:v>
                </c:pt>
                <c:pt idx="1">
                  <c:v>37.804942242436624</c:v>
                </c:pt>
                <c:pt idx="2">
                  <c:v>34.043023795042473</c:v>
                </c:pt>
                <c:pt idx="3">
                  <c:v>31.430102500297821</c:v>
                </c:pt>
                <c:pt idx="4">
                  <c:v>71.94173423438103</c:v>
                </c:pt>
                <c:pt idx="5">
                  <c:v>28.03573683205131</c:v>
                </c:pt>
                <c:pt idx="6">
                  <c:v>62.123271677383435</c:v>
                </c:pt>
                <c:pt idx="7">
                  <c:v>14.942287054079006</c:v>
                </c:pt>
                <c:pt idx="8">
                  <c:v>60.618752758261763</c:v>
                </c:pt>
                <c:pt idx="9">
                  <c:v>35.437232457692311</c:v>
                </c:pt>
                <c:pt idx="10">
                  <c:v>15.097774518477662</c:v>
                </c:pt>
                <c:pt idx="11">
                  <c:v>16.03330856918069</c:v>
                </c:pt>
                <c:pt idx="12">
                  <c:v>14.24347489995662</c:v>
                </c:pt>
                <c:pt idx="13">
                  <c:v>69.093623566438197</c:v>
                </c:pt>
                <c:pt idx="14">
                  <c:v>16.474838079379929</c:v>
                </c:pt>
                <c:pt idx="15">
                  <c:v>30.384314222895881</c:v>
                </c:pt>
                <c:pt idx="16">
                  <c:v>13.668565661767451</c:v>
                </c:pt>
                <c:pt idx="17">
                  <c:v>36.062286924208514</c:v>
                </c:pt>
                <c:pt idx="18">
                  <c:v>45.714148551760324</c:v>
                </c:pt>
              </c:numCache>
            </c:numRef>
          </c:yVal>
        </c:ser>
        <c:axId val="66411136"/>
        <c:axId val="66425600"/>
      </c:scatterChart>
      <c:valAx>
        <c:axId val="6641113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/>
                  <a:t>Total </a:t>
                </a:r>
                <a:r>
                  <a:rPr lang="en-US" sz="1800" dirty="0" smtClean="0"/>
                  <a:t>Sulfur </a:t>
                </a:r>
                <a:r>
                  <a:rPr lang="en-US" sz="1800" dirty="0" smtClean="0"/>
                  <a:t>(weight %)</a:t>
                </a:r>
                <a:endParaRPr lang="en-US" sz="1800" dirty="0"/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/>
            </a:pPr>
            <a:endParaRPr lang="en-US"/>
          </a:p>
        </c:txPr>
        <c:crossAx val="66425600"/>
        <c:crosses val="autoZero"/>
        <c:crossBetween val="midCat"/>
      </c:valAx>
      <c:valAx>
        <c:axId val="66425600"/>
        <c:scaling>
          <c:orientation val="minMax"/>
          <c:max val="120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b="1" i="0" baseline="0" dirty="0"/>
                  <a:t>Hg Concentration (ng</a:t>
                </a:r>
                <a:r>
                  <a:rPr lang="en-US" sz="1800" b="1" i="0" baseline="-25000" dirty="0"/>
                  <a:t>Hg</a:t>
                </a:r>
                <a:r>
                  <a:rPr lang="en-US" sz="1800" b="1" i="0" baseline="0" dirty="0"/>
                  <a:t>/g</a:t>
                </a:r>
                <a:r>
                  <a:rPr lang="en-US" sz="1800" b="1" i="0" baseline="-25000" dirty="0"/>
                  <a:t>Sediment</a:t>
                </a:r>
                <a:r>
                  <a:rPr lang="en-US" sz="1800" b="1" i="0" baseline="0" dirty="0"/>
                  <a:t>) </a:t>
                </a:r>
                <a:endParaRPr lang="en-US" sz="1800" dirty="0"/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/>
            </a:pPr>
            <a:endParaRPr lang="en-US"/>
          </a:p>
        </c:txPr>
        <c:crossAx val="66411136"/>
        <c:crosses val="autoZero"/>
        <c:crossBetween val="midCat"/>
      </c:valAx>
    </c:plotArea>
    <c:plotVisOnly val="1"/>
  </c:chart>
  <c:spPr>
    <a:solidFill>
      <a:prstClr val="white"/>
    </a:solidFill>
  </c:sp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3000"/>
            </a:pPr>
            <a:r>
              <a:rPr lang="en-US" sz="3000" dirty="0"/>
              <a:t>VM6 Total Sulfur vs Hg Content</a:t>
            </a:r>
          </a:p>
        </c:rich>
      </c:tx>
      <c:layout/>
    </c:title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marker>
            <c:symbol val="diamond"/>
            <c:size val="12"/>
          </c:marker>
          <c:xVal>
            <c:numRef>
              <c:f>Hg!$CP$32:$CP$52</c:f>
              <c:numCache>
                <c:formatCode>General</c:formatCode>
                <c:ptCount val="21"/>
                <c:pt idx="0">
                  <c:v>0.53</c:v>
                </c:pt>
                <c:pt idx="1">
                  <c:v>0.47</c:v>
                </c:pt>
                <c:pt idx="2">
                  <c:v>0.4</c:v>
                </c:pt>
                <c:pt idx="3">
                  <c:v>-0.01</c:v>
                </c:pt>
                <c:pt idx="4">
                  <c:v>-0.01</c:v>
                </c:pt>
                <c:pt idx="9">
                  <c:v>0.54</c:v>
                </c:pt>
                <c:pt idx="12">
                  <c:v>-0.02</c:v>
                </c:pt>
                <c:pt idx="17">
                  <c:v>0.02</c:v>
                </c:pt>
                <c:pt idx="18">
                  <c:v>0.34</c:v>
                </c:pt>
              </c:numCache>
            </c:numRef>
          </c:xVal>
          <c:yVal>
            <c:numRef>
              <c:f>Hg!$CQ$32:$CQ$52</c:f>
              <c:numCache>
                <c:formatCode>General</c:formatCode>
                <c:ptCount val="21"/>
                <c:pt idx="0">
                  <c:v>44.542251926375009</c:v>
                </c:pt>
                <c:pt idx="1">
                  <c:v>103.69470145519625</c:v>
                </c:pt>
                <c:pt idx="2">
                  <c:v>32.850011743377863</c:v>
                </c:pt>
                <c:pt idx="3">
                  <c:v>14.283620548197577</c:v>
                </c:pt>
                <c:pt idx="4">
                  <c:v>19.280274246811906</c:v>
                </c:pt>
                <c:pt idx="5">
                  <c:v>37.110685941516437</c:v>
                </c:pt>
                <c:pt idx="6">
                  <c:v>49.428830866915582</c:v>
                </c:pt>
                <c:pt idx="7">
                  <c:v>14.036108400896811</c:v>
                </c:pt>
                <c:pt idx="8">
                  <c:v>15.740868007931315</c:v>
                </c:pt>
                <c:pt idx="9">
                  <c:v>42.363754671238489</c:v>
                </c:pt>
                <c:pt idx="10">
                  <c:v>13.49975652526415</c:v>
                </c:pt>
                <c:pt idx="11">
                  <c:v>22.16239455815343</c:v>
                </c:pt>
                <c:pt idx="12">
                  <c:v>12.021641077821549</c:v>
                </c:pt>
                <c:pt idx="13">
                  <c:v>42.928314231621641</c:v>
                </c:pt>
                <c:pt idx="14">
                  <c:v>15.384084418670419</c:v>
                </c:pt>
                <c:pt idx="15">
                  <c:v>12.976688383496086</c:v>
                </c:pt>
                <c:pt idx="16">
                  <c:v>46.633052194992608</c:v>
                </c:pt>
                <c:pt idx="17">
                  <c:v>11.56664438211455</c:v>
                </c:pt>
                <c:pt idx="18">
                  <c:v>24.943488029392608</c:v>
                </c:pt>
                <c:pt idx="19">
                  <c:v>27.491782188971154</c:v>
                </c:pt>
                <c:pt idx="20">
                  <c:v>13.059720414112325</c:v>
                </c:pt>
              </c:numCache>
            </c:numRef>
          </c:yVal>
        </c:ser>
        <c:axId val="66446464"/>
        <c:axId val="66448384"/>
      </c:scatterChart>
      <c:valAx>
        <c:axId val="66446464"/>
        <c:scaling>
          <c:orientation val="minMax"/>
          <c:min val="0"/>
        </c:scaling>
        <c:axPos val="b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/>
                  <a:t>Total</a:t>
                </a:r>
                <a:r>
                  <a:rPr lang="en-US" sz="1800" baseline="0" dirty="0"/>
                  <a:t> </a:t>
                </a:r>
                <a:r>
                  <a:rPr lang="en-US" sz="1800" baseline="0" dirty="0" smtClean="0"/>
                  <a:t>Sulfur </a:t>
                </a:r>
                <a:r>
                  <a:rPr lang="en-US" sz="1800" baseline="0" dirty="0" smtClean="0"/>
                  <a:t>(weight %)</a:t>
                </a:r>
                <a:endParaRPr lang="en-US" sz="1800" dirty="0"/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/>
            </a:pPr>
            <a:endParaRPr lang="en-US"/>
          </a:p>
        </c:txPr>
        <c:crossAx val="66448384"/>
        <c:crosses val="autoZero"/>
        <c:crossBetween val="midCat"/>
      </c:valAx>
      <c:valAx>
        <c:axId val="66448384"/>
        <c:scaling>
          <c:orientation val="minMax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b="1" i="0" baseline="0" dirty="0"/>
                  <a:t>Hg Concentration (ng</a:t>
                </a:r>
                <a:r>
                  <a:rPr lang="en-US" sz="1800" b="1" i="0" baseline="-25000" dirty="0"/>
                  <a:t>Hg</a:t>
                </a:r>
                <a:r>
                  <a:rPr lang="en-US" sz="1800" b="1" i="0" baseline="0" dirty="0"/>
                  <a:t>/g</a:t>
                </a:r>
                <a:r>
                  <a:rPr lang="en-US" sz="1800" b="1" i="0" baseline="-25000" dirty="0"/>
                  <a:t>Sediment</a:t>
                </a:r>
                <a:r>
                  <a:rPr lang="en-US" sz="1800" b="1" i="0" baseline="0" dirty="0"/>
                  <a:t>) </a:t>
                </a:r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/>
            </a:pPr>
            <a:endParaRPr lang="en-US"/>
          </a:p>
        </c:txPr>
        <c:crossAx val="66446464"/>
        <c:crosses val="autoZero"/>
        <c:crossBetween val="midCat"/>
      </c:valAx>
    </c:plotArea>
    <c:plotVisOnly val="1"/>
  </c:chart>
  <c:spPr>
    <a:solidFill>
      <a:prstClr val="white"/>
    </a:solidFill>
  </c:sp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3000"/>
            </a:pPr>
            <a:r>
              <a:rPr lang="en-US" sz="3000" dirty="0"/>
              <a:t>VM1</a:t>
            </a:r>
            <a:r>
              <a:rPr lang="en-US" sz="3000" baseline="0" dirty="0"/>
              <a:t> DIC vs Hg content</a:t>
            </a:r>
            <a:endParaRPr lang="en-US" sz="3000" dirty="0"/>
          </a:p>
        </c:rich>
      </c:tx>
      <c:layout/>
    </c:title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marker>
            <c:symbol val="diamond"/>
            <c:size val="12"/>
          </c:marker>
          <c:trendline>
            <c:trendlineType val="linear"/>
            <c:dispRSqr val="1"/>
            <c:trendlineLbl>
              <c:layout>
                <c:manualLayout>
                  <c:x val="-0.21780689842068021"/>
                  <c:y val="-0.10992710259043706"/>
                </c:manualLayout>
              </c:layout>
              <c:numFmt formatCode="General" sourceLinked="0"/>
            </c:trendlineLbl>
          </c:trendline>
          <c:xVal>
            <c:numRef>
              <c:f>Hg!$EN$2:$EN$11</c:f>
              <c:numCache>
                <c:formatCode>General</c:formatCode>
                <c:ptCount val="10"/>
                <c:pt idx="0">
                  <c:v>0.82940000000000003</c:v>
                </c:pt>
                <c:pt idx="1">
                  <c:v>1.4849333333333334</c:v>
                </c:pt>
                <c:pt idx="2">
                  <c:v>1.4688571428571429</c:v>
                </c:pt>
                <c:pt idx="3">
                  <c:v>2.1779999999999999</c:v>
                </c:pt>
                <c:pt idx="4">
                  <c:v>2.6780000000000004</c:v>
                </c:pt>
                <c:pt idx="5">
                  <c:v>2.5907999999999998</c:v>
                </c:pt>
                <c:pt idx="6">
                  <c:v>2.2099999999999995</c:v>
                </c:pt>
                <c:pt idx="7">
                  <c:v>2.258</c:v>
                </c:pt>
                <c:pt idx="8">
                  <c:v>2.4621999999999997</c:v>
                </c:pt>
                <c:pt idx="9">
                  <c:v>2.258</c:v>
                </c:pt>
              </c:numCache>
            </c:numRef>
          </c:xVal>
          <c:yVal>
            <c:numRef>
              <c:f>Hg!$EO$2:$EO$11</c:f>
              <c:numCache>
                <c:formatCode>General</c:formatCode>
                <c:ptCount val="10"/>
                <c:pt idx="0">
                  <c:v>83.101231991003331</c:v>
                </c:pt>
                <c:pt idx="1">
                  <c:v>60.618752758261763</c:v>
                </c:pt>
                <c:pt idx="2">
                  <c:v>51.645202370159339</c:v>
                </c:pt>
                <c:pt idx="3">
                  <c:v>36.062286924208514</c:v>
                </c:pt>
                <c:pt idx="4">
                  <c:v>36.508493583194294</c:v>
                </c:pt>
                <c:pt idx="5">
                  <c:v>35.437232457692311</c:v>
                </c:pt>
                <c:pt idx="6">
                  <c:v>16.474838079379929</c:v>
                </c:pt>
                <c:pt idx="7">
                  <c:v>20.737520972973492</c:v>
                </c:pt>
                <c:pt idx="8">
                  <c:v>13.668565661767451</c:v>
                </c:pt>
                <c:pt idx="9">
                  <c:v>20.299309698256167</c:v>
                </c:pt>
              </c:numCache>
            </c:numRef>
          </c:yVal>
        </c:ser>
        <c:axId val="76753536"/>
        <c:axId val="76780288"/>
      </c:scatterChart>
      <c:valAx>
        <c:axId val="7675353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/>
                  <a:t>DIC </a:t>
                </a:r>
                <a:r>
                  <a:rPr lang="en-US" sz="1800" dirty="0" smtClean="0"/>
                  <a:t>(mM)</a:t>
                </a:r>
                <a:endParaRPr lang="en-US" sz="1800" dirty="0"/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/>
            </a:pPr>
            <a:endParaRPr lang="en-US"/>
          </a:p>
        </c:txPr>
        <c:crossAx val="76780288"/>
        <c:crosses val="autoZero"/>
        <c:crossBetween val="midCat"/>
      </c:valAx>
      <c:valAx>
        <c:axId val="76780288"/>
        <c:scaling>
          <c:orientation val="minMax"/>
          <c:max val="120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b="1" i="0" baseline="0" dirty="0" smtClean="0"/>
                  <a:t>Hg Concentration (ng</a:t>
                </a:r>
                <a:r>
                  <a:rPr lang="en-US" sz="1800" b="1" i="0" baseline="-25000" dirty="0" smtClean="0"/>
                  <a:t>Hg</a:t>
                </a:r>
                <a:r>
                  <a:rPr lang="en-US" sz="1800" b="1" i="0" baseline="0" dirty="0" smtClean="0"/>
                  <a:t>/g</a:t>
                </a:r>
                <a:r>
                  <a:rPr lang="en-US" sz="1800" b="1" i="0" baseline="-25000" dirty="0" smtClean="0"/>
                  <a:t>Sediment</a:t>
                </a:r>
                <a:r>
                  <a:rPr lang="en-US" sz="1800" b="1" i="0" baseline="0" dirty="0" smtClean="0"/>
                  <a:t>) </a:t>
                </a:r>
                <a:endParaRPr lang="en-US" sz="1800" dirty="0"/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/>
            </a:pPr>
            <a:endParaRPr lang="en-US"/>
          </a:p>
        </c:txPr>
        <c:crossAx val="76753536"/>
        <c:crosses val="autoZero"/>
        <c:crossBetween val="midCat"/>
      </c:valAx>
    </c:plotArea>
    <c:plotVisOnly val="1"/>
  </c:chart>
  <c:spPr>
    <a:solidFill>
      <a:prstClr val="white"/>
    </a:solidFill>
  </c:sp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3000"/>
            </a:pPr>
            <a:r>
              <a:rPr lang="en-US" sz="3000" dirty="0"/>
              <a:t>VM6</a:t>
            </a:r>
            <a:r>
              <a:rPr lang="en-US" sz="3000" baseline="0" dirty="0"/>
              <a:t> DIC vs Hg content</a:t>
            </a:r>
            <a:endParaRPr lang="en-US" sz="3000" dirty="0"/>
          </a:p>
        </c:rich>
      </c:tx>
      <c:layout/>
    </c:title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marker>
            <c:symbol val="diamond"/>
            <c:size val="12"/>
          </c:marker>
          <c:xVal>
            <c:numRef>
              <c:f>Hg!$EN$39:$EN$52</c:f>
              <c:numCache>
                <c:formatCode>General</c:formatCode>
                <c:ptCount val="14"/>
                <c:pt idx="0">
                  <c:v>1.3849333333333331</c:v>
                </c:pt>
                <c:pt idx="3">
                  <c:v>0.75600000000000123</c:v>
                </c:pt>
                <c:pt idx="4">
                  <c:v>1.8363529411764739</c:v>
                </c:pt>
                <c:pt idx="6">
                  <c:v>0.81759999999999999</c:v>
                </c:pt>
                <c:pt idx="7">
                  <c:v>1.3736000000000002</c:v>
                </c:pt>
                <c:pt idx="9">
                  <c:v>1.4855999999999967</c:v>
                </c:pt>
                <c:pt idx="12">
                  <c:v>1.6496000000000002</c:v>
                </c:pt>
              </c:numCache>
            </c:numRef>
          </c:xVal>
          <c:yVal>
            <c:numRef>
              <c:f>Hg!$EO$39:$EO$52</c:f>
              <c:numCache>
                <c:formatCode>General</c:formatCode>
                <c:ptCount val="14"/>
                <c:pt idx="0">
                  <c:v>14.03610840089679</c:v>
                </c:pt>
                <c:pt idx="1">
                  <c:v>15.740868007931295</c:v>
                </c:pt>
                <c:pt idx="2">
                  <c:v>42.363754671238375</c:v>
                </c:pt>
                <c:pt idx="3">
                  <c:v>13.499756525264171</c:v>
                </c:pt>
                <c:pt idx="4">
                  <c:v>22.162394558153427</c:v>
                </c:pt>
                <c:pt idx="5">
                  <c:v>12.021641077821549</c:v>
                </c:pt>
                <c:pt idx="6">
                  <c:v>42.928314231621663</c:v>
                </c:pt>
                <c:pt idx="7">
                  <c:v>15.384084418670422</c:v>
                </c:pt>
                <c:pt idx="8">
                  <c:v>12.976688383496086</c:v>
                </c:pt>
                <c:pt idx="9">
                  <c:v>46.633052194992608</c:v>
                </c:pt>
                <c:pt idx="10">
                  <c:v>11.56664438211455</c:v>
                </c:pt>
                <c:pt idx="11">
                  <c:v>24.943488029392608</c:v>
                </c:pt>
                <c:pt idx="12">
                  <c:v>27.49178218897109</c:v>
                </c:pt>
                <c:pt idx="13">
                  <c:v>13.059720414112325</c:v>
                </c:pt>
              </c:numCache>
            </c:numRef>
          </c:yVal>
        </c:ser>
        <c:axId val="78733696"/>
        <c:axId val="78735616"/>
      </c:scatterChart>
      <c:valAx>
        <c:axId val="78733696"/>
        <c:scaling>
          <c:orientation val="minMax"/>
          <c:max val="3"/>
        </c:scaling>
        <c:axPos val="b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dirty="0"/>
                  <a:t>DIC</a:t>
                </a:r>
                <a:r>
                  <a:rPr lang="en-US" sz="1800" baseline="0" dirty="0"/>
                  <a:t> </a:t>
                </a:r>
                <a:r>
                  <a:rPr lang="en-US" sz="1800" baseline="0" dirty="0" smtClean="0"/>
                  <a:t>(mM)</a:t>
                </a:r>
                <a:endParaRPr lang="en-US" sz="1800" dirty="0"/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/>
            </a:pPr>
            <a:endParaRPr lang="en-US"/>
          </a:p>
        </c:txPr>
        <c:crossAx val="78735616"/>
        <c:crosses val="autoZero"/>
        <c:crossBetween val="midCat"/>
      </c:valAx>
      <c:valAx>
        <c:axId val="78735616"/>
        <c:scaling>
          <c:orientation val="minMax"/>
          <c:max val="120"/>
        </c:scaling>
        <c:axPos val="l"/>
        <c:title>
          <c:tx>
            <c:rich>
              <a:bodyPr/>
              <a:lstStyle/>
              <a:p>
                <a:pPr>
                  <a:defRPr sz="1800"/>
                </a:pPr>
                <a:r>
                  <a:rPr lang="en-US" sz="1800" b="1" i="0" baseline="0" dirty="0" smtClean="0"/>
                  <a:t>Hg Concentration (ng</a:t>
                </a:r>
                <a:r>
                  <a:rPr lang="en-US" sz="1800" b="1" i="0" baseline="-25000" dirty="0" smtClean="0"/>
                  <a:t>Hg</a:t>
                </a:r>
                <a:r>
                  <a:rPr lang="en-US" sz="1800" b="1" i="0" baseline="0" dirty="0" smtClean="0"/>
                  <a:t>/g</a:t>
                </a:r>
                <a:r>
                  <a:rPr lang="en-US" sz="1800" b="1" i="0" baseline="-25000" dirty="0" smtClean="0"/>
                  <a:t>Sediment</a:t>
                </a:r>
                <a:r>
                  <a:rPr lang="en-US" sz="1800" b="1" i="0" baseline="0" dirty="0" smtClean="0"/>
                  <a:t>) </a:t>
                </a:r>
                <a:endParaRPr lang="en-US" sz="1800" b="1" i="0" baseline="0" dirty="0"/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500"/>
            </a:pPr>
            <a:endParaRPr lang="en-US"/>
          </a:p>
        </c:txPr>
        <c:crossAx val="78733696"/>
        <c:crosses val="autoZero"/>
        <c:crossBetween val="midCat"/>
      </c:valAx>
    </c:plotArea>
    <c:plotVisOnly val="1"/>
  </c:chart>
  <c:spPr>
    <a:solidFill>
      <a:prstClr val="white"/>
    </a:solidFill>
  </c:sp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52DFF-1DF6-4BEC-A4D5-0F6D5E13EBB0}" type="datetimeFigureOut">
              <a:rPr lang="en-US" smtClean="0"/>
              <a:pPr/>
              <a:t>8/8/2013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C9EB1-B573-40D3-A0A7-68D45F9E644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chart" Target="../charts/chart5.xml"/><Relationship Id="rId18" Type="http://schemas.openxmlformats.org/officeDocument/2006/relationships/image" Target="../media/image8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chart" Target="../charts/chart4.xml"/><Relationship Id="rId17" Type="http://schemas.openxmlformats.org/officeDocument/2006/relationships/image" Target="../media/image7.jpeg"/><Relationship Id="rId2" Type="http://schemas.openxmlformats.org/officeDocument/2006/relationships/hyperlink" Target="mailto:lericks5@gustavus.edu" TargetMode="External"/><Relationship Id="rId16" Type="http://schemas.openxmlformats.org/officeDocument/2006/relationships/chart" Target="../charts/chart8.xml"/><Relationship Id="rId20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chart" Target="../charts/chart3.xml"/><Relationship Id="rId5" Type="http://schemas.openxmlformats.org/officeDocument/2006/relationships/image" Target="../media/image3.jpeg"/><Relationship Id="rId15" Type="http://schemas.openxmlformats.org/officeDocument/2006/relationships/chart" Target="../charts/chart7.xml"/><Relationship Id="rId10" Type="http://schemas.openxmlformats.org/officeDocument/2006/relationships/chart" Target="../charts/chart2.xml"/><Relationship Id="rId19" Type="http://schemas.openxmlformats.org/officeDocument/2006/relationships/image" Target="../media/image9.jpeg"/><Relationship Id="rId4" Type="http://schemas.openxmlformats.org/officeDocument/2006/relationships/image" Target="../media/image2.gif"/><Relationship Id="rId9" Type="http://schemas.openxmlformats.org/officeDocument/2006/relationships/chart" Target="../charts/chart1.xml"/><Relationship Id="rId14" Type="http://schemas.openxmlformats.org/officeDocument/2006/relationships/chart" Target="../charts/char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457200"/>
            <a:ext cx="42976800" cy="32004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14400" y="914400"/>
            <a:ext cx="42062400" cy="36576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914400" y="5029200"/>
            <a:ext cx="10972800" cy="17145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14400" y="22631400"/>
            <a:ext cx="10972800" cy="93726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2268200" y="30175200"/>
            <a:ext cx="30708600" cy="18288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2268200" y="5029200"/>
            <a:ext cx="30708600" cy="246888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981200" y="1143000"/>
            <a:ext cx="40005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/>
              <a:t>Mercury Dynamics In Sub-Arctic Lake Sediments Across A Methane Ebullition Gradient</a:t>
            </a:r>
            <a:endParaRPr lang="en-US" sz="8000" dirty="0"/>
          </a:p>
        </p:txBody>
      </p:sp>
      <p:sp>
        <p:nvSpPr>
          <p:cNvPr id="11" name="TextBox 10"/>
          <p:cNvSpPr txBox="1"/>
          <p:nvPr/>
        </p:nvSpPr>
        <p:spPr>
          <a:xfrm>
            <a:off x="7620000" y="2362200"/>
            <a:ext cx="287274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200" dirty="0" smtClean="0"/>
              <a:t>Lance Erickson</a:t>
            </a:r>
            <a:r>
              <a:rPr lang="en-US" sz="4200" baseline="30000" dirty="0" smtClean="0"/>
              <a:t>1</a:t>
            </a:r>
            <a:r>
              <a:rPr lang="en-US" sz="4200" dirty="0" smtClean="0"/>
              <a:t>, </a:t>
            </a:r>
            <a:r>
              <a:rPr lang="en-US" sz="4200" dirty="0" smtClean="0">
                <a:hlinkClick r:id="rId2"/>
              </a:rPr>
              <a:t>lericks5@gustavus.edu</a:t>
            </a:r>
            <a:r>
              <a:rPr lang="en-US" sz="4200" dirty="0" smtClean="0"/>
              <a:t>; </a:t>
            </a:r>
            <a:r>
              <a:rPr lang="en-US" sz="4200" dirty="0" smtClean="0"/>
              <a:t>M. Florencia </a:t>
            </a:r>
            <a:r>
              <a:rPr lang="en-US" sz="4200" dirty="0" smtClean="0"/>
              <a:t>Meana-Prado</a:t>
            </a:r>
            <a:r>
              <a:rPr lang="en-US" sz="4200" baseline="30000" dirty="0" smtClean="0"/>
              <a:t>2</a:t>
            </a:r>
            <a:r>
              <a:rPr lang="en-US" sz="4200" dirty="0" smtClean="0"/>
              <a:t>; Martin Wik</a:t>
            </a:r>
            <a:r>
              <a:rPr lang="en-US" sz="4200" baseline="30000" dirty="0" smtClean="0"/>
              <a:t>3</a:t>
            </a:r>
            <a:r>
              <a:rPr lang="en-US" sz="4200" dirty="0" smtClean="0"/>
              <a:t>; Joel P. DeStasio</a:t>
            </a:r>
            <a:r>
              <a:rPr lang="en-US" sz="4200" baseline="30000" dirty="0" smtClean="0"/>
              <a:t>4</a:t>
            </a:r>
            <a:r>
              <a:rPr lang="en-US" sz="4200" dirty="0" smtClean="0"/>
              <a:t>; Madison J. Halloran</a:t>
            </a:r>
            <a:r>
              <a:rPr lang="en-US" sz="4200" baseline="30000" dirty="0" smtClean="0"/>
              <a:t>5</a:t>
            </a:r>
            <a:r>
              <a:rPr lang="en-US" sz="4200" dirty="0" smtClean="0"/>
              <a:t>; Jacob B. Setera</a:t>
            </a:r>
            <a:r>
              <a:rPr lang="en-US" sz="4200" baseline="30000" dirty="0" smtClean="0"/>
              <a:t>2</a:t>
            </a:r>
            <a:r>
              <a:rPr lang="en-US" sz="4200" dirty="0" smtClean="0"/>
              <a:t>; </a:t>
            </a:r>
            <a:r>
              <a:rPr lang="en-US" sz="4200" dirty="0" smtClean="0"/>
              <a:t>Julia G. </a:t>
            </a:r>
            <a:r>
              <a:rPr lang="en-US" sz="4200" dirty="0" smtClean="0"/>
              <a:t>Bryce</a:t>
            </a:r>
            <a:r>
              <a:rPr lang="en-US" sz="4200" baseline="30000" dirty="0" smtClean="0"/>
              <a:t>2</a:t>
            </a:r>
            <a:r>
              <a:rPr lang="en-US" sz="4200" dirty="0" smtClean="0"/>
              <a:t>; Patrick Crill</a:t>
            </a:r>
            <a:r>
              <a:rPr lang="en-US" sz="4200" baseline="30000" dirty="0" smtClean="0"/>
              <a:t>5</a:t>
            </a:r>
            <a:r>
              <a:rPr lang="en-US" sz="4200" dirty="0" smtClean="0"/>
              <a:t>; Joel E. Johnson</a:t>
            </a:r>
            <a:r>
              <a:rPr lang="en-US" sz="4200" baseline="30000" dirty="0" smtClean="0"/>
              <a:t>2</a:t>
            </a:r>
            <a:r>
              <a:rPr lang="en-US" sz="4200" dirty="0" smtClean="0"/>
              <a:t>; Ruth K. Varner</a:t>
            </a:r>
            <a:r>
              <a:rPr lang="en-US" sz="4200" baseline="30000" dirty="0" smtClean="0"/>
              <a:t>4</a:t>
            </a:r>
            <a:endParaRPr lang="en-US" sz="4200" dirty="0" smtClean="0"/>
          </a:p>
          <a:p>
            <a:pPr algn="ctr"/>
            <a:endParaRPr lang="en-US" sz="4800" baseline="30000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5029200"/>
            <a:ext cx="10972800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Introduction</a:t>
            </a:r>
            <a:r>
              <a:rPr lang="en-US" sz="4000" dirty="0" smtClean="0"/>
              <a:t>: 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Today, sub-arctic environments </a:t>
            </a:r>
            <a:r>
              <a:rPr lang="en-US" sz="3000" dirty="0" smtClean="0"/>
              <a:t>are among the </a:t>
            </a:r>
            <a:r>
              <a:rPr lang="en-US" sz="3000" dirty="0" smtClean="0"/>
              <a:t>most sensitive </a:t>
            </a:r>
            <a:r>
              <a:rPr lang="en-US" sz="3000" dirty="0" smtClean="0"/>
              <a:t>environments</a:t>
            </a:r>
            <a:r>
              <a:rPr lang="en-US" sz="3000" dirty="0" smtClean="0"/>
              <a:t> susceptible </a:t>
            </a:r>
            <a:r>
              <a:rPr lang="en-US" sz="3000" dirty="0" smtClean="0"/>
              <a:t>to changing climate. 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C</a:t>
            </a:r>
            <a:r>
              <a:rPr lang="en-US" sz="3000" dirty="0" smtClean="0"/>
              <a:t>limate change enhances:</a:t>
            </a:r>
            <a:endParaRPr lang="en-US" sz="3000" dirty="0" smtClean="0"/>
          </a:p>
          <a:p>
            <a:pPr lvl="1">
              <a:buFont typeface="Arial" pitchFamily="34" charset="0"/>
              <a:buChar char="•"/>
            </a:pPr>
            <a:r>
              <a:rPr lang="en-US" sz="3000" dirty="0" smtClean="0"/>
              <a:t>W</a:t>
            </a:r>
            <a:r>
              <a:rPr lang="en-US" sz="3000" dirty="0" smtClean="0"/>
              <a:t>ater </a:t>
            </a:r>
            <a:r>
              <a:rPr lang="en-US" sz="3000" dirty="0" smtClean="0"/>
              <a:t>runoff into local and regional basins</a:t>
            </a:r>
          </a:p>
          <a:p>
            <a:pPr lvl="1">
              <a:buFont typeface="Arial" pitchFamily="34" charset="0"/>
              <a:buChar char="•"/>
            </a:pPr>
            <a:r>
              <a:rPr lang="en-US" sz="3000" dirty="0" smtClean="0"/>
              <a:t>Release </a:t>
            </a:r>
            <a:r>
              <a:rPr lang="en-US" sz="3000" dirty="0" smtClean="0"/>
              <a:t>of Methane (CH</a:t>
            </a:r>
            <a:r>
              <a:rPr lang="en-US" sz="3000" baseline="-25000" dirty="0" smtClean="0"/>
              <a:t>4</a:t>
            </a:r>
            <a:r>
              <a:rPr lang="en-US" sz="3000" dirty="0" smtClean="0"/>
              <a:t>) and </a:t>
            </a:r>
            <a:r>
              <a:rPr lang="en-US" sz="3000" dirty="0" smtClean="0"/>
              <a:t>its potential </a:t>
            </a:r>
            <a:r>
              <a:rPr lang="en-US" sz="3000" dirty="0" smtClean="0"/>
              <a:t>positive feedback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Methane has three pathways of release: diffusion, plant assisted transport, and ebullition.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Mercury (Hg), a toxic substance, is </a:t>
            </a:r>
            <a:r>
              <a:rPr lang="en-US" sz="3000" dirty="0" smtClean="0"/>
              <a:t>exported in aqueous form </a:t>
            </a:r>
            <a:r>
              <a:rPr lang="en-US" sz="3000" dirty="0" smtClean="0"/>
              <a:t>while </a:t>
            </a:r>
            <a:r>
              <a:rPr lang="en-US" sz="3000" dirty="0" smtClean="0"/>
              <a:t>associated</a:t>
            </a:r>
            <a:r>
              <a:rPr lang="en-US" sz="3000" dirty="0" smtClean="0"/>
              <a:t> with organic carbon.</a:t>
            </a:r>
            <a:r>
              <a:rPr lang="en-US" sz="3000" baseline="30000" dirty="0" smtClean="0"/>
              <a:t>1,2</a:t>
            </a:r>
            <a:r>
              <a:rPr lang="en-US" sz="3000" dirty="0" smtClean="0"/>
              <a:t> </a:t>
            </a:r>
            <a:endParaRPr lang="en-US" sz="3000" dirty="0" smtClean="0"/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Lake sediments </a:t>
            </a:r>
            <a:r>
              <a:rPr lang="en-US" sz="3000" dirty="0" smtClean="0"/>
              <a:t>could potentially be </a:t>
            </a:r>
            <a:r>
              <a:rPr lang="en-US" sz="3000" dirty="0" smtClean="0"/>
              <a:t>an important store of Hg to sub-arctic environments.</a:t>
            </a:r>
            <a:r>
              <a:rPr lang="en-US" sz="3000" baseline="30000" dirty="0" smtClean="0"/>
              <a:t>1</a:t>
            </a:r>
            <a:endParaRPr lang="en-US" sz="3000" baseline="30000" dirty="0" smtClean="0"/>
          </a:p>
          <a:p>
            <a:pPr>
              <a:buFont typeface="Arial" pitchFamily="34" charset="0"/>
              <a:buChar char="•"/>
            </a:pPr>
            <a:r>
              <a:rPr lang="en-US" sz="3000" b="1" dirty="0" smtClean="0"/>
              <a:t>This study investigates the influence of CH</a:t>
            </a:r>
            <a:r>
              <a:rPr lang="en-US" sz="3000" b="1" baseline="-25000" dirty="0" smtClean="0"/>
              <a:t>4</a:t>
            </a:r>
            <a:r>
              <a:rPr lang="en-US" sz="3000" b="1" dirty="0" smtClean="0"/>
              <a:t> ebullition on Hg dynamics throughout the sediment column in a sub-arctic lake.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17297400"/>
            <a:ext cx="55626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Study Site</a:t>
            </a:r>
            <a:r>
              <a:rPr lang="en-US" sz="4000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Stordalen Mire, Abisko Scientific Research Station, Abisko, Sweden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200km north of arctic circle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Discontinuous permafrost zone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Lake Villasj</a:t>
            </a:r>
            <a:r>
              <a:rPr lang="az-Cyrl-AZ" sz="3000" dirty="0" smtClean="0"/>
              <a:t>ӧ</a:t>
            </a:r>
            <a:r>
              <a:rPr lang="en-US" sz="3000" dirty="0" smtClean="0"/>
              <a:t>n, average ~1m depth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22631400"/>
            <a:ext cx="10972800" cy="9479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Methods</a:t>
            </a:r>
            <a:r>
              <a:rPr lang="en-US" sz="4000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Sediment cores were taken using a modified AMS hammer corer. 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Cores were taken at known high and low ebullition </a:t>
            </a:r>
            <a:r>
              <a:rPr lang="en-US" sz="3000" dirty="0" smtClean="0"/>
              <a:t>sites corresponding </a:t>
            </a:r>
            <a:r>
              <a:rPr lang="en-US" sz="3000" dirty="0" smtClean="0"/>
              <a:t>with high and low CH</a:t>
            </a:r>
            <a:r>
              <a:rPr lang="en-US" sz="3000" baseline="-25000" dirty="0" smtClean="0"/>
              <a:t>4</a:t>
            </a:r>
            <a:r>
              <a:rPr lang="en-US" sz="3000" dirty="0" smtClean="0"/>
              <a:t> concentrations</a:t>
            </a:r>
            <a:endParaRPr lang="en-US" sz="3000" baseline="-25000" dirty="0" smtClean="0"/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Cores were sampled every </a:t>
            </a:r>
            <a:r>
              <a:rPr lang="en-US" sz="3000" dirty="0" smtClean="0"/>
              <a:t>2cm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All </a:t>
            </a:r>
            <a:r>
              <a:rPr lang="en-US" sz="3000" dirty="0" smtClean="0"/>
              <a:t>sampling equipment was acid cleaned prior to sampling to prevent contamination.</a:t>
            </a:r>
          </a:p>
          <a:p>
            <a:endParaRPr lang="en-US" sz="3000" dirty="0" smtClean="0"/>
          </a:p>
          <a:p>
            <a:endParaRPr lang="en-US" sz="3000" dirty="0" smtClean="0"/>
          </a:p>
          <a:p>
            <a:endParaRPr lang="en-US" sz="3000" dirty="0" smtClean="0"/>
          </a:p>
          <a:p>
            <a:endParaRPr lang="en-US" sz="3000" dirty="0" smtClean="0"/>
          </a:p>
          <a:p>
            <a:endParaRPr lang="en-US" sz="3000" dirty="0" smtClean="0"/>
          </a:p>
          <a:p>
            <a:endParaRPr lang="en-US" sz="3000" dirty="0" smtClean="0"/>
          </a:p>
          <a:p>
            <a:endParaRPr lang="en-US" sz="3000" dirty="0" smtClean="0"/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Hg </a:t>
            </a:r>
            <a:r>
              <a:rPr lang="en-US" sz="3000" dirty="0" smtClean="0"/>
              <a:t>contents were </a:t>
            </a:r>
            <a:r>
              <a:rPr lang="en-US" sz="3000" dirty="0" smtClean="0"/>
              <a:t>acquired </a:t>
            </a:r>
            <a:r>
              <a:rPr lang="en-US" sz="3000" dirty="0" smtClean="0"/>
              <a:t>via cold vapor</a:t>
            </a:r>
            <a:r>
              <a:rPr lang="en-US" sz="3000" dirty="0" smtClean="0"/>
              <a:t> Inductively Coupled Plasma Mass Spectrometry.</a:t>
            </a:r>
            <a:endParaRPr lang="en-US" sz="3000" dirty="0" smtClean="0"/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CH</a:t>
            </a:r>
            <a:r>
              <a:rPr lang="en-US" sz="3000" baseline="-25000" dirty="0" smtClean="0"/>
              <a:t>4 </a:t>
            </a:r>
            <a:r>
              <a:rPr lang="en-US" sz="3000" dirty="0" smtClean="0"/>
              <a:t>concentrations were </a:t>
            </a:r>
            <a:r>
              <a:rPr lang="en-US" sz="3000" dirty="0" smtClean="0"/>
              <a:t>acquired via Gas </a:t>
            </a:r>
            <a:r>
              <a:rPr lang="en-US" sz="3000" dirty="0" smtClean="0"/>
              <a:t>Chromatography</a:t>
            </a:r>
            <a:endParaRPr lang="en-US" sz="3000" dirty="0" smtClean="0"/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Grainsize was acquired via Mastersizer laser particle analyzer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Total organic carbon (TOC) was </a:t>
            </a:r>
            <a:r>
              <a:rPr lang="en-US" sz="3000" dirty="0" smtClean="0"/>
              <a:t>acquired via </a:t>
            </a:r>
            <a:r>
              <a:rPr lang="en-US" sz="3000" dirty="0" smtClean="0"/>
              <a:t>Perkin-Elmer CHNS 2400 analyzer</a:t>
            </a:r>
            <a:endParaRPr lang="en-US" sz="3000" dirty="0" smtClean="0"/>
          </a:p>
        </p:txBody>
      </p:sp>
      <p:pic>
        <p:nvPicPr>
          <p:cNvPr id="1026" name="Picture 2" descr="http://cisunix.unh.edu/~bmb44/un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066800"/>
            <a:ext cx="1775409" cy="1676400"/>
          </a:xfrm>
          <a:prstGeom prst="rect">
            <a:avLst/>
          </a:prstGeom>
          <a:noFill/>
        </p:spPr>
      </p:pic>
      <p:pic>
        <p:nvPicPr>
          <p:cNvPr id="1028" name="Picture 4" descr="http://www.pureblueswim.com/v/vspfiles/assets/images/gac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2895600"/>
            <a:ext cx="5354176" cy="1524000"/>
          </a:xfrm>
          <a:prstGeom prst="rect">
            <a:avLst/>
          </a:prstGeom>
          <a:noFill/>
        </p:spPr>
      </p:pic>
      <p:pic>
        <p:nvPicPr>
          <p:cNvPr id="1030" name="Picture 6" descr="http://neru.unh.edu/graphics/neruonyello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709600" y="3200400"/>
            <a:ext cx="4109222" cy="1199527"/>
          </a:xfrm>
          <a:prstGeom prst="rect">
            <a:avLst/>
          </a:prstGeom>
          <a:noFill/>
        </p:spPr>
      </p:pic>
      <p:pic>
        <p:nvPicPr>
          <p:cNvPr id="1032" name="Picture 8" descr="http://www.coamp.colostate.edu/images/nsf_nobkg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605200" y="1066800"/>
            <a:ext cx="1219200" cy="1226247"/>
          </a:xfrm>
          <a:prstGeom prst="rect">
            <a:avLst/>
          </a:prstGeom>
          <a:noFill/>
        </p:spPr>
      </p:pic>
      <p:pic>
        <p:nvPicPr>
          <p:cNvPr id="20" name="Picture 19" descr="LakeTornetrask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66800" y="12268200"/>
            <a:ext cx="7315200" cy="317435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22" name="Rectangle 21"/>
          <p:cNvSpPr/>
          <p:nvPr/>
        </p:nvSpPr>
        <p:spPr>
          <a:xfrm>
            <a:off x="4038600" y="13716000"/>
            <a:ext cx="76200" cy="76200"/>
          </a:xfrm>
          <a:prstGeom prst="rect">
            <a:avLst/>
          </a:prstGeom>
          <a:noFill/>
          <a:ln w="127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4038600" y="13792200"/>
            <a:ext cx="2667000" cy="594360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114800" y="13716000"/>
            <a:ext cx="7620000" cy="213360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781800" y="19888200"/>
            <a:ext cx="4953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Figure 2 </a:t>
            </a:r>
            <a:r>
              <a:rPr lang="en-US" sz="2000" dirty="0" smtClean="0"/>
              <a:t>(below) </a:t>
            </a:r>
            <a:r>
              <a:rPr lang="en-US" sz="2000" dirty="0" smtClean="0"/>
              <a:t>– Aerial photo of Stordalen Mire, highlighting the locality of Lake Villasj</a:t>
            </a:r>
            <a:r>
              <a:rPr lang="az-Cyrl-AZ" sz="2000" dirty="0" smtClean="0"/>
              <a:t>ӧ</a:t>
            </a:r>
            <a:r>
              <a:rPr lang="en-US" sz="2000" dirty="0" smtClean="0"/>
              <a:t>n within the mire. Figure 2 reflects the local scale of Stordalen Mire compared to the Lake </a:t>
            </a:r>
            <a:r>
              <a:rPr lang="en-US" sz="2000" dirty="0" smtClean="0"/>
              <a:t>Tornetrask</a:t>
            </a:r>
            <a:r>
              <a:rPr lang="en-US" sz="2000" dirty="0" smtClean="0"/>
              <a:t> Region. Photo courtesy of Google Earth, 2013.</a:t>
            </a:r>
            <a:endParaRPr lang="en-US" sz="2000" dirty="0"/>
          </a:p>
        </p:txBody>
      </p:sp>
      <p:sp>
        <p:nvSpPr>
          <p:cNvPr id="36" name="Oval 35"/>
          <p:cNvSpPr/>
          <p:nvPr/>
        </p:nvSpPr>
        <p:spPr>
          <a:xfrm>
            <a:off x="3048000" y="13792200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2438400" y="13792200"/>
            <a:ext cx="609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Abisko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143000" y="15544800"/>
            <a:ext cx="5486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Figure 1 (above) – Aerial photo of </a:t>
            </a:r>
            <a:r>
              <a:rPr lang="en-US" sz="2000" dirty="0" smtClean="0"/>
              <a:t>Abisko</a:t>
            </a:r>
            <a:r>
              <a:rPr lang="en-US" sz="2000" dirty="0" smtClean="0"/>
              <a:t> and Lake Tornetrask region. Photo courtesy of Google Maps, 2013.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2268200" y="30175200"/>
            <a:ext cx="307086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/>
            <a:r>
              <a:rPr lang="en-US" sz="1900" u="sng" dirty="0" smtClean="0"/>
              <a:t>Sources</a:t>
            </a:r>
            <a:r>
              <a:rPr lang="en-US" sz="1900" dirty="0" smtClean="0"/>
              <a:t>:</a:t>
            </a:r>
          </a:p>
          <a:p>
            <a:pPr indent="-457200"/>
            <a:r>
              <a:rPr lang="en-US" sz="1900" baseline="30000" dirty="0" smtClean="0"/>
              <a:t>1</a:t>
            </a:r>
            <a:r>
              <a:rPr lang="en-US" sz="1900" dirty="0" smtClean="0"/>
              <a:t>Rydberg</a:t>
            </a:r>
            <a:r>
              <a:rPr lang="en-US" sz="1900" dirty="0" smtClean="0"/>
              <a:t>, J., </a:t>
            </a:r>
            <a:r>
              <a:rPr lang="en-US" sz="1900" dirty="0" smtClean="0"/>
              <a:t>Klaminder</a:t>
            </a:r>
            <a:r>
              <a:rPr lang="en-US" sz="1900" dirty="0" smtClean="0"/>
              <a:t>, J., </a:t>
            </a:r>
            <a:r>
              <a:rPr lang="en-US" sz="1900" dirty="0" smtClean="0"/>
              <a:t>Rosén</a:t>
            </a:r>
            <a:r>
              <a:rPr lang="en-US" sz="1900" dirty="0" smtClean="0"/>
              <a:t>, P., </a:t>
            </a:r>
            <a:r>
              <a:rPr lang="en-US" sz="1900" dirty="0" smtClean="0"/>
              <a:t>Bindler</a:t>
            </a:r>
            <a:r>
              <a:rPr lang="en-US" sz="1900" dirty="0" smtClean="0"/>
              <a:t>, R. 2010. Climate driven release of carbon and mercury from permafrost mires increases mercury loading to sub-arctic lakes. Science of the Total Environment 408, 4778-4783</a:t>
            </a:r>
            <a:r>
              <a:rPr lang="en-US" sz="1900" dirty="0" smtClean="0"/>
              <a:t>.</a:t>
            </a:r>
          </a:p>
          <a:p>
            <a:pPr indent="-457200"/>
            <a:r>
              <a:rPr lang="en-US" sz="1900" baseline="30000" dirty="0" smtClean="0"/>
              <a:t>2</a:t>
            </a:r>
            <a:r>
              <a:rPr lang="en-US" sz="1900" dirty="0" smtClean="0"/>
              <a:t>Klaminder, J., Yoo, K., Rydberg, J., Giesler, R. 2008. An explorative study of mercury export from a thawing palsa mire. Journal of Geophysical Research. Volume 113. </a:t>
            </a:r>
            <a:endParaRPr lang="en-US" sz="1900" dirty="0" smtClean="0"/>
          </a:p>
          <a:p>
            <a:pPr algn="ctr"/>
            <a:r>
              <a:rPr lang="en-US" sz="1900" u="sng" dirty="0" smtClean="0"/>
              <a:t>Acknowledgments</a:t>
            </a:r>
            <a:r>
              <a:rPr lang="en-US" sz="1900" dirty="0" smtClean="0"/>
              <a:t>:</a:t>
            </a:r>
          </a:p>
          <a:p>
            <a:r>
              <a:rPr lang="en-US" sz="1900" dirty="0" smtClean="0"/>
              <a:t>First, I would like to thank the Northern Ecosystems Research for Undergraduates program for giving me this opportunity and for funding this research. Secondly, I would like to thank the </a:t>
            </a:r>
            <a:r>
              <a:rPr lang="en-US" sz="1900" dirty="0" smtClean="0"/>
              <a:t>Abisko</a:t>
            </a:r>
            <a:r>
              <a:rPr lang="en-US" sz="1900" dirty="0" smtClean="0"/>
              <a:t> </a:t>
            </a:r>
            <a:r>
              <a:rPr lang="en-US" sz="1900" dirty="0" smtClean="0"/>
              <a:t>Naturvetenskapliga</a:t>
            </a:r>
            <a:r>
              <a:rPr lang="en-US" sz="1900" dirty="0" smtClean="0"/>
              <a:t> Station (</a:t>
            </a:r>
            <a:r>
              <a:rPr lang="en-US" sz="1900" dirty="0" smtClean="0"/>
              <a:t>Abisko</a:t>
            </a:r>
            <a:r>
              <a:rPr lang="en-US" sz="1900" dirty="0" smtClean="0"/>
              <a:t> Scientific Research Station) for allowing us to use its facilities while conducting field/lab work in Sweden.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134600" y="3657600"/>
            <a:ext cx="2385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aseline="30000" dirty="0" smtClean="0"/>
              <a:t>1</a:t>
            </a:r>
            <a:r>
              <a:rPr lang="en-US" sz="2000" dirty="0" smtClean="0"/>
              <a:t>Department of Geology, Gustavus Adolphus College, St Peter, MN, USA, </a:t>
            </a:r>
            <a:r>
              <a:rPr lang="en-US" sz="2000" baseline="30000" dirty="0" smtClean="0"/>
              <a:t>2</a:t>
            </a:r>
            <a:r>
              <a:rPr lang="en-US" sz="2000" dirty="0" smtClean="0"/>
              <a:t>Department of Earth Sciences, University of New Hampshire, Durham, NH, USA, </a:t>
            </a:r>
            <a:r>
              <a:rPr lang="en-US" sz="2000" baseline="30000" dirty="0" smtClean="0"/>
              <a:t>3</a:t>
            </a:r>
            <a:r>
              <a:rPr lang="en-US" sz="2000" dirty="0" smtClean="0"/>
              <a:t>Department of Geological Sciences, Stockholm University, Stockholm, Sweden, </a:t>
            </a:r>
            <a:r>
              <a:rPr lang="en-US" sz="2000" baseline="30000" dirty="0" smtClean="0"/>
              <a:t>4</a:t>
            </a:r>
            <a:r>
              <a:rPr lang="en-US" sz="2000" dirty="0" smtClean="0"/>
              <a:t>Institute for the Study of Earth, Oceans and Space, University of New Hampshire, Durham, NH, USA, </a:t>
            </a:r>
            <a:r>
              <a:rPr lang="en-US" sz="2000" baseline="30000" dirty="0" smtClean="0"/>
              <a:t>5</a:t>
            </a:r>
            <a:r>
              <a:rPr lang="en-US" sz="2000" dirty="0" smtClean="0"/>
              <a:t>Department of Environmental Studies, Carleton College, Northfield, MN, USA</a:t>
            </a:r>
          </a:p>
        </p:txBody>
      </p:sp>
      <p:pic>
        <p:nvPicPr>
          <p:cNvPr id="40" name="Picture 39" descr="LakeVillasjon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781800" y="15925801"/>
            <a:ext cx="4972639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444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31" name="Chart 30"/>
          <p:cNvGraphicFramePr/>
          <p:nvPr/>
        </p:nvGraphicFramePr>
        <p:xfrm>
          <a:off x="12496800" y="5715000"/>
          <a:ext cx="7315200" cy="914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35" name="Chart 34"/>
          <p:cNvGraphicFramePr/>
          <p:nvPr/>
        </p:nvGraphicFramePr>
        <p:xfrm>
          <a:off x="12496800" y="15240000"/>
          <a:ext cx="7315200" cy="914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41" name="Chart 40"/>
          <p:cNvGraphicFramePr/>
          <p:nvPr/>
        </p:nvGraphicFramePr>
        <p:xfrm>
          <a:off x="27736800" y="5715000"/>
          <a:ext cx="7315200" cy="914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42" name="Chart 41"/>
          <p:cNvGraphicFramePr/>
          <p:nvPr/>
        </p:nvGraphicFramePr>
        <p:xfrm>
          <a:off x="27736800" y="15240000"/>
          <a:ext cx="7315200" cy="914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43" name="Chart 42"/>
          <p:cNvGraphicFramePr/>
          <p:nvPr/>
        </p:nvGraphicFramePr>
        <p:xfrm>
          <a:off x="20116800" y="5715000"/>
          <a:ext cx="7315200" cy="914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44" name="Chart 43"/>
          <p:cNvGraphicFramePr/>
          <p:nvPr/>
        </p:nvGraphicFramePr>
        <p:xfrm>
          <a:off x="20116800" y="15240000"/>
          <a:ext cx="7315200" cy="914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graphicFrame>
        <p:nvGraphicFramePr>
          <p:cNvPr id="45" name="Chart 44"/>
          <p:cNvGraphicFramePr/>
          <p:nvPr/>
        </p:nvGraphicFramePr>
        <p:xfrm>
          <a:off x="35356800" y="5715000"/>
          <a:ext cx="7315200" cy="914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graphicFrame>
        <p:nvGraphicFramePr>
          <p:cNvPr id="46" name="Chart 45"/>
          <p:cNvGraphicFramePr/>
          <p:nvPr/>
        </p:nvGraphicFramePr>
        <p:xfrm>
          <a:off x="35356800" y="15240000"/>
          <a:ext cx="7315200" cy="914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pic>
        <p:nvPicPr>
          <p:cNvPr id="48" name="Picture 47" descr="IMG_4322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114800" y="26060400"/>
            <a:ext cx="4572000" cy="3048000"/>
          </a:xfrm>
          <a:prstGeom prst="rect">
            <a:avLst/>
          </a:prstGeom>
        </p:spPr>
      </p:pic>
      <p:pic>
        <p:nvPicPr>
          <p:cNvPr id="49" name="Picture 48" descr="IMG_4313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8211800" y="7391400"/>
            <a:ext cx="1600200" cy="6858000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50" name="Picture 49" descr="IMG_4323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8211800" y="16916400"/>
            <a:ext cx="1600200" cy="5715000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1" name="TextBox 50"/>
          <p:cNvSpPr txBox="1"/>
          <p:nvPr/>
        </p:nvSpPr>
        <p:spPr>
          <a:xfrm>
            <a:off x="12420600" y="24536400"/>
            <a:ext cx="3025140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00" u="sng" dirty="0" smtClean="0"/>
              <a:t>Discussion/Conclusions:</a:t>
            </a:r>
          </a:p>
          <a:p>
            <a:pPr>
              <a:buFont typeface="Arial" pitchFamily="34" charset="0"/>
              <a:buChar char="•"/>
            </a:pPr>
            <a:r>
              <a:rPr lang="en-US" sz="4600" dirty="0" smtClean="0"/>
              <a:t>Increased Hg concentrations exist in upper portions of the sediment sequence in the high ebullition site (VM1).</a:t>
            </a:r>
          </a:p>
          <a:p>
            <a:pPr>
              <a:buFont typeface="Arial" pitchFamily="34" charset="0"/>
              <a:buChar char="•"/>
            </a:pPr>
            <a:r>
              <a:rPr lang="en-US" sz="4600" dirty="0" smtClean="0"/>
              <a:t>Hg positively correlates with TOC and Total Sulfur in the high ebullition site. </a:t>
            </a:r>
          </a:p>
          <a:p>
            <a:pPr>
              <a:buFont typeface="Arial" pitchFamily="34" charset="0"/>
              <a:buChar char="•"/>
            </a:pPr>
            <a:r>
              <a:rPr lang="en-US" sz="4600" dirty="0" smtClean="0"/>
              <a:t>Hg concentration negatively correlates with DIC (CH</a:t>
            </a:r>
            <a:r>
              <a:rPr lang="en-US" sz="4600" baseline="-25000" dirty="0" smtClean="0"/>
              <a:t>4</a:t>
            </a:r>
            <a:r>
              <a:rPr lang="en-US" sz="4600" dirty="0" smtClean="0"/>
              <a:t>, CaCO</a:t>
            </a:r>
            <a:r>
              <a:rPr lang="en-US" sz="4600" baseline="-25000" dirty="0" smtClean="0"/>
              <a:t>3</a:t>
            </a:r>
            <a:r>
              <a:rPr lang="en-US" sz="4600" dirty="0" smtClean="0"/>
              <a:t>) in the high ebullition site.</a:t>
            </a:r>
          </a:p>
          <a:p>
            <a:pPr>
              <a:buFont typeface="Arial" pitchFamily="34" charset="0"/>
              <a:buChar char="•"/>
            </a:pPr>
            <a:r>
              <a:rPr lang="en-US" sz="4600" dirty="0" smtClean="0"/>
              <a:t>Low ebullition site (VM6) had more variability of Hg links with other geochemical data (e.g., TOC, C, nitrogen, S, DIC).</a:t>
            </a:r>
          </a:p>
          <a:p>
            <a:pPr>
              <a:buFont typeface="Arial" pitchFamily="34" charset="0"/>
              <a:buChar char="•"/>
            </a:pPr>
            <a:r>
              <a:rPr lang="en-US" sz="4600" dirty="0" smtClean="0"/>
              <a:t>Assessing overall Hg behavior in lakes requires cores in multiple locations.</a:t>
            </a:r>
          </a:p>
          <a:p>
            <a:pPr>
              <a:buFont typeface="Arial" pitchFamily="34" charset="0"/>
              <a:buChar char="•"/>
            </a:pPr>
            <a:r>
              <a:rPr lang="en-US" sz="4600" b="1" dirty="0" smtClean="0"/>
              <a:t>Ultimately, influences on CH</a:t>
            </a:r>
            <a:r>
              <a:rPr lang="en-US" sz="4600" b="1" baseline="-25000" dirty="0" smtClean="0"/>
              <a:t>4</a:t>
            </a:r>
            <a:r>
              <a:rPr lang="en-US" sz="4600" b="1" dirty="0" smtClean="0"/>
              <a:t> mobilization also have impacts on Hg dynamics within lake sediments.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781800" y="17678400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Stordalen</a:t>
            </a:r>
            <a:r>
              <a:rPr lang="en-US" sz="1200" dirty="0" smtClean="0">
                <a:solidFill>
                  <a:schemeClr val="bg1"/>
                </a:solidFill>
              </a:rPr>
              <a:t> Mire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763000" y="17297400"/>
            <a:ext cx="1066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Lake Villasj</a:t>
            </a:r>
            <a:r>
              <a:rPr lang="az-Cyrl-AZ" sz="1200" dirty="0" smtClean="0">
                <a:solidFill>
                  <a:schemeClr val="bg1"/>
                </a:solidFill>
              </a:rPr>
              <a:t>ӧ</a:t>
            </a:r>
            <a:r>
              <a:rPr lang="en-US" sz="1200" dirty="0" smtClean="0">
                <a:solidFill>
                  <a:schemeClr val="bg1"/>
                </a:solidFill>
              </a:rPr>
              <a:t>n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54" name="Picture 53" descr="anslogo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9776400" y="2362200"/>
            <a:ext cx="3006969" cy="762000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7162800" y="28651200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Photo Credit: Florencia Meana-Prado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8211800" y="142494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Photo Credit: Florencia Meana-Prado</a:t>
            </a:r>
            <a:endParaRPr lang="en-US" sz="1200" dirty="0"/>
          </a:p>
        </p:txBody>
      </p:sp>
      <p:sp>
        <p:nvSpPr>
          <p:cNvPr id="58" name="TextBox 57"/>
          <p:cNvSpPr txBox="1"/>
          <p:nvPr/>
        </p:nvSpPr>
        <p:spPr>
          <a:xfrm>
            <a:off x="18211800" y="226314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Photo Credit: Florencia Meana-Prado</a:t>
            </a:r>
            <a:endParaRPr lang="en-US" sz="1200" dirty="0"/>
          </a:p>
        </p:txBody>
      </p:sp>
      <p:cxnSp>
        <p:nvCxnSpPr>
          <p:cNvPr id="61" name="Straight Connector 60"/>
          <p:cNvCxnSpPr/>
          <p:nvPr/>
        </p:nvCxnSpPr>
        <p:spPr>
          <a:xfrm>
            <a:off x="7772400" y="17983200"/>
            <a:ext cx="762000" cy="5334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 rot="2033719">
            <a:off x="7803436" y="18187478"/>
            <a:ext cx="5437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145m</a:t>
            </a:r>
            <a:endParaRPr lang="en-US" sz="1200" dirty="0">
              <a:solidFill>
                <a:schemeClr val="bg1"/>
              </a:solidFill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>
            <a:off x="2362200" y="12344400"/>
            <a:ext cx="4038600" cy="18288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 rot="1483651">
            <a:off x="4148397" y="12980986"/>
            <a:ext cx="5357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40km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6670000" y="5029200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 smtClean="0"/>
              <a:t>Results:</a:t>
            </a:r>
            <a:endParaRPr lang="en-US" sz="4000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2405</TotalTime>
  <Words>804</Words>
  <Application>Microsoft Office PowerPoint</Application>
  <PresentationFormat>Custom</PresentationFormat>
  <Paragraphs>80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Lance</dc:creator>
  <cp:lastModifiedBy>Lance</cp:lastModifiedBy>
  <cp:revision>193</cp:revision>
  <dcterms:created xsi:type="dcterms:W3CDTF">2013-06-18T17:44:13Z</dcterms:created>
  <dcterms:modified xsi:type="dcterms:W3CDTF">2013-08-08T20:18:15Z</dcterms:modified>
</cp:coreProperties>
</file>