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ti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840" autoAdjust="0"/>
  </p:normalViewPr>
  <p:slideViewPr>
    <p:cSldViewPr>
      <p:cViewPr>
        <p:scale>
          <a:sx n="30" d="100"/>
          <a:sy n="30" d="100"/>
        </p:scale>
        <p:origin x="780" y="149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99CE52-9BFB-41E5-81CD-ACD339443545}" type="datetimeFigureOut">
              <a:rPr lang="en-US" smtClean="0"/>
              <a:t>8/8/2013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74F934-56E4-4774-9FEC-F16F02667DA9}" type="slidenum">
              <a:rPr lang="en-US" smtClean="0"/>
              <a:t>‹#›</a:t>
            </a:fld>
            <a:endParaRPr lang="en-US"/>
          </a:p>
        </p:txBody>
      </p:sp>
    </p:spTree>
    <p:extLst>
      <p:ext uri="{BB962C8B-B14F-4D97-AF65-F5344CB8AC3E}">
        <p14:creationId xmlns:p14="http://schemas.microsoft.com/office/powerpoint/2010/main" val="2959650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74F934-56E4-4774-9FEC-F16F02667DA9}" type="slidenum">
              <a:rPr lang="en-US" smtClean="0"/>
              <a:t>1</a:t>
            </a:fld>
            <a:endParaRPr lang="en-US"/>
          </a:p>
        </p:txBody>
      </p:sp>
    </p:spTree>
    <p:extLst>
      <p:ext uri="{BB962C8B-B14F-4D97-AF65-F5344CB8AC3E}">
        <p14:creationId xmlns:p14="http://schemas.microsoft.com/office/powerpoint/2010/main" val="908788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8/8/2013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56226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8/8/2013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2567637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EAB21A-86BA-4A0E-86B3-FF910C2ACD57}" type="datetimeFigureOut">
              <a:rPr lang="en-US" smtClean="0"/>
              <a:t>8/8/2013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2029591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3EAB21A-86BA-4A0E-86B3-FF910C2ACD57}" type="datetimeFigureOut">
              <a:rPr lang="en-US" smtClean="0"/>
              <a:t>8/8/2013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56174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3EAB21A-86BA-4A0E-86B3-FF910C2ACD57}" type="datetimeFigureOut">
              <a:rPr lang="en-US" smtClean="0"/>
              <a:t>8/8/2013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249349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EAB21A-86BA-4A0E-86B3-FF910C2ACD57}" type="datetimeFigureOut">
              <a:rPr lang="en-US" smtClean="0"/>
              <a:t>8/8/2013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2930968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EAB21A-86BA-4A0E-86B3-FF910C2ACD57}" type="datetimeFigureOut">
              <a:rPr lang="en-US" smtClean="0"/>
              <a:t>8/8/2013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786992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EAB21A-86BA-4A0E-86B3-FF910C2ACD57}" type="datetimeFigureOut">
              <a:rPr lang="en-US" smtClean="0"/>
              <a:t>8/8/2013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1239419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EAB21A-86BA-4A0E-86B3-FF910C2ACD57}" type="datetimeFigureOut">
              <a:rPr lang="en-US" smtClean="0"/>
              <a:t>8/8/2013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1659280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8/8/2013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594505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8/8/2013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080902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23EAB21A-86BA-4A0E-86B3-FF910C2ACD57}" type="datetimeFigureOut">
              <a:rPr lang="en-US" smtClean="0"/>
              <a:t>8/8/2013</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04358943-D813-4B4A-8EFD-C4534C740B9C}" type="slidenum">
              <a:rPr lang="en-US" smtClean="0"/>
              <a:t>‹#›</a:t>
            </a:fld>
            <a:endParaRPr lang="en-US"/>
          </a:p>
        </p:txBody>
      </p:sp>
    </p:spTree>
    <p:extLst>
      <p:ext uri="{BB962C8B-B14F-4D97-AF65-F5344CB8AC3E}">
        <p14:creationId xmlns:p14="http://schemas.microsoft.com/office/powerpoint/2010/main" val="1658455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jpg"/><Relationship Id="rId18" Type="http://schemas.openxmlformats.org/officeDocument/2006/relationships/image" Target="../media/image18.tif"/><Relationship Id="rId26" Type="http://schemas.openxmlformats.org/officeDocument/2006/relationships/image" Target="../media/image2.emf"/><Relationship Id="rId3" Type="http://schemas.openxmlformats.org/officeDocument/2006/relationships/notesSlide" Target="../notesSlides/notesSlide1.xml"/><Relationship Id="rId21" Type="http://schemas.microsoft.com/office/2007/relationships/hdphoto" Target="../media/hdphoto1.wdp"/><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7.tif"/><Relationship Id="rId25" Type="http://schemas.openxmlformats.org/officeDocument/2006/relationships/package" Target="../embeddings/Microsoft_Excel_Worksheet2.xlsx"/><Relationship Id="rId2" Type="http://schemas.openxmlformats.org/officeDocument/2006/relationships/slideLayout" Target="../slideLayouts/slideLayout1.xml"/><Relationship Id="rId16" Type="http://schemas.openxmlformats.org/officeDocument/2006/relationships/image" Target="../media/image16.tif"/><Relationship Id="rId20" Type="http://schemas.openxmlformats.org/officeDocument/2006/relationships/image" Target="../media/image20.png"/><Relationship Id="rId29" Type="http://schemas.openxmlformats.org/officeDocument/2006/relationships/image" Target="../media/image22.jpeg"/><Relationship Id="rId1" Type="http://schemas.openxmlformats.org/officeDocument/2006/relationships/vmlDrawing" Target="../drawings/vmlDrawing1.vml"/><Relationship Id="rId6" Type="http://schemas.openxmlformats.org/officeDocument/2006/relationships/image" Target="../media/image6.jpeg"/><Relationship Id="rId11" Type="http://schemas.openxmlformats.org/officeDocument/2006/relationships/image" Target="../media/image11.jpeg"/><Relationship Id="rId24" Type="http://schemas.openxmlformats.org/officeDocument/2006/relationships/image" Target="../media/image1.emf"/><Relationship Id="rId5" Type="http://schemas.openxmlformats.org/officeDocument/2006/relationships/image" Target="../media/image5.jpeg"/><Relationship Id="rId15" Type="http://schemas.openxmlformats.org/officeDocument/2006/relationships/image" Target="../media/image15.tiff"/><Relationship Id="rId23" Type="http://schemas.openxmlformats.org/officeDocument/2006/relationships/package" Target="../embeddings/Microsoft_Excel_Worksheet1.xlsx"/><Relationship Id="rId28" Type="http://schemas.openxmlformats.org/officeDocument/2006/relationships/image" Target="../media/image3.emf"/><Relationship Id="rId10" Type="http://schemas.openxmlformats.org/officeDocument/2006/relationships/image" Target="../media/image10.jpeg"/><Relationship Id="rId19" Type="http://schemas.openxmlformats.org/officeDocument/2006/relationships/image" Target="../media/image19.tif"/><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g"/><Relationship Id="rId22" Type="http://schemas.openxmlformats.org/officeDocument/2006/relationships/image" Target="../media/image21.jpeg"/><Relationship Id="rId27" Type="http://schemas.openxmlformats.org/officeDocument/2006/relationships/package" Target="../embeddings/Microsoft_Excel_Worksheet3.xlsx"/><Relationship Id="rId30" Type="http://schemas.openxmlformats.org/officeDocument/2006/relationships/image" Target="../media/image2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20572587" y="30632401"/>
            <a:ext cx="23390802" cy="2286000"/>
          </a:xfrm>
          <a:prstGeom prst="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071" name="Rectangle 1070"/>
          <p:cNvSpPr/>
          <p:nvPr/>
        </p:nvSpPr>
        <p:spPr>
          <a:xfrm>
            <a:off x="12365219" y="17782801"/>
            <a:ext cx="31523740" cy="9559250"/>
          </a:xfrm>
          <a:prstGeom prst="rect">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 name="Rectangle 1"/>
          <p:cNvSpPr/>
          <p:nvPr/>
        </p:nvSpPr>
        <p:spPr>
          <a:xfrm>
            <a:off x="-28074" y="12032"/>
            <a:ext cx="43891200" cy="54102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20773345" y="27371842"/>
            <a:ext cx="23218119" cy="400954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 name="TextBox 3"/>
          <p:cNvSpPr txBox="1"/>
          <p:nvPr/>
        </p:nvSpPr>
        <p:spPr>
          <a:xfrm>
            <a:off x="-28074" y="1"/>
            <a:ext cx="44019537" cy="5539978"/>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dirty="0" smtClean="0">
                <a:latin typeface="Arial" pitchFamily="34" charset="0"/>
                <a:cs typeface="Arial" pitchFamily="34" charset="0"/>
              </a:rPr>
              <a:t>Species Composition at the Sub-meter </a:t>
            </a:r>
            <a:r>
              <a:rPr lang="en-US" dirty="0">
                <a:latin typeface="Arial" pitchFamily="34" charset="0"/>
                <a:cs typeface="Arial" pitchFamily="34" charset="0"/>
              </a:rPr>
              <a:t>L</a:t>
            </a:r>
            <a:r>
              <a:rPr lang="en-US" dirty="0" smtClean="0">
                <a:latin typeface="Arial" pitchFamily="34" charset="0"/>
                <a:cs typeface="Arial" pitchFamily="34" charset="0"/>
              </a:rPr>
              <a:t>evel in Discontinuous </a:t>
            </a:r>
          </a:p>
          <a:p>
            <a:pPr algn="ctr"/>
            <a:r>
              <a:rPr lang="en-US" dirty="0">
                <a:latin typeface="Arial" pitchFamily="34" charset="0"/>
                <a:cs typeface="Arial" pitchFamily="34" charset="0"/>
              </a:rPr>
              <a:t>P</a:t>
            </a:r>
            <a:r>
              <a:rPr lang="en-US" dirty="0" smtClean="0">
                <a:latin typeface="Arial" pitchFamily="34" charset="0"/>
                <a:cs typeface="Arial" pitchFamily="34" charset="0"/>
              </a:rPr>
              <a:t>ermafrost in Subarctic, Sweden</a:t>
            </a:r>
          </a:p>
          <a:p>
            <a:pPr algn="ctr"/>
            <a:r>
              <a:rPr lang="en-US" sz="4400" dirty="0" smtClean="0"/>
              <a:t>Authors: Samantha Anderson </a:t>
            </a:r>
            <a:r>
              <a:rPr lang="en-US" sz="4400" baseline="30000" dirty="0" smtClean="0"/>
              <a:t>1 </a:t>
            </a:r>
            <a:r>
              <a:rPr lang="en-US" sz="4400" dirty="0" smtClean="0"/>
              <a:t>Michael  W Palace </a:t>
            </a:r>
            <a:r>
              <a:rPr lang="en-US" sz="4400" baseline="30000" dirty="0" smtClean="0"/>
              <a:t>1</a:t>
            </a:r>
            <a:r>
              <a:rPr lang="en-US" sz="4400" dirty="0" smtClean="0"/>
              <a:t>, Michael  Layne </a:t>
            </a:r>
            <a:r>
              <a:rPr lang="en-US" sz="4400" baseline="30000" dirty="0" smtClean="0"/>
              <a:t>2</a:t>
            </a:r>
            <a:r>
              <a:rPr lang="en-US" sz="4400" dirty="0" smtClean="0"/>
              <a:t>, Ruth K Varner </a:t>
            </a:r>
            <a:r>
              <a:rPr lang="en-US" sz="4400" baseline="30000" dirty="0" smtClean="0"/>
              <a:t>1</a:t>
            </a:r>
            <a:r>
              <a:rPr lang="en-US" sz="4400" dirty="0" smtClean="0"/>
              <a:t>, Patrick M </a:t>
            </a:r>
            <a:r>
              <a:rPr lang="en-US" sz="4400" dirty="0" err="1" smtClean="0"/>
              <a:t>Crill</a:t>
            </a:r>
            <a:r>
              <a:rPr lang="en-US" sz="4400" dirty="0" smtClean="0"/>
              <a:t> </a:t>
            </a:r>
            <a:r>
              <a:rPr lang="en-US" sz="4400" baseline="30000" dirty="0" smtClean="0"/>
              <a:t>3</a:t>
            </a:r>
            <a:endParaRPr lang="en-US" sz="1600" baseline="30000" dirty="0" smtClean="0"/>
          </a:p>
          <a:p>
            <a:pPr algn="ctr"/>
            <a:endParaRPr lang="en-US" sz="1800" dirty="0"/>
          </a:p>
          <a:p>
            <a:pPr algn="ctr"/>
            <a:r>
              <a:rPr lang="en-US" sz="4000" dirty="0"/>
              <a:t>Institute </a:t>
            </a:r>
            <a:r>
              <a:rPr lang="en-US" sz="4000" dirty="0" smtClean="0"/>
              <a:t>for the Study of </a:t>
            </a:r>
            <a:r>
              <a:rPr lang="en-US" sz="4000" dirty="0"/>
              <a:t>Earth, Ocean and </a:t>
            </a:r>
            <a:r>
              <a:rPr lang="en-US" sz="4000" dirty="0" smtClean="0"/>
              <a:t>Space, </a:t>
            </a:r>
            <a:r>
              <a:rPr lang="en-US" sz="4000" dirty="0"/>
              <a:t>Earth System Research </a:t>
            </a:r>
            <a:r>
              <a:rPr lang="en-US" sz="4000" dirty="0" smtClean="0"/>
              <a:t>Center, University </a:t>
            </a:r>
            <a:r>
              <a:rPr lang="en-US" sz="4000" dirty="0"/>
              <a:t>of New Hampshire, Durham, NH, USA</a:t>
            </a:r>
            <a:r>
              <a:rPr lang="en-US" sz="4000" dirty="0" smtClean="0"/>
              <a:t>.</a:t>
            </a:r>
          </a:p>
          <a:p>
            <a:pPr algn="ctr"/>
            <a:r>
              <a:rPr lang="en-US" sz="4000" dirty="0" smtClean="0"/>
              <a:t>Division </a:t>
            </a:r>
            <a:r>
              <a:rPr lang="en-US" sz="4000" dirty="0"/>
              <a:t>of </a:t>
            </a:r>
            <a:r>
              <a:rPr lang="en-US" sz="4000" dirty="0" smtClean="0"/>
              <a:t>Science and </a:t>
            </a:r>
            <a:r>
              <a:rPr lang="en-US" sz="4000" dirty="0"/>
              <a:t>Environmental </a:t>
            </a:r>
            <a:r>
              <a:rPr lang="en-US" sz="4000" dirty="0" smtClean="0"/>
              <a:t>Policy, California State University: Monterey Bay, Marina, CA, USA. </a:t>
            </a:r>
          </a:p>
          <a:p>
            <a:pPr algn="ctr"/>
            <a:r>
              <a:rPr lang="en-US" sz="4000" dirty="0" smtClean="0"/>
              <a:t>Department of Geological Sciences , University of Stockholm, Stockholm, Sweden. </a:t>
            </a:r>
            <a:endParaRPr lang="en-US" sz="1800" dirty="0" smtClean="0"/>
          </a:p>
        </p:txBody>
      </p:sp>
      <p:sp>
        <p:nvSpPr>
          <p:cNvPr id="20" name="Rectangle 19"/>
          <p:cNvSpPr/>
          <p:nvPr/>
        </p:nvSpPr>
        <p:spPr>
          <a:xfrm>
            <a:off x="12339388" y="5674844"/>
            <a:ext cx="31624003" cy="12847049"/>
          </a:xfrm>
          <a:prstGeom prst="rect">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3" name="Rectangle 2"/>
          <p:cNvSpPr/>
          <p:nvPr/>
        </p:nvSpPr>
        <p:spPr>
          <a:xfrm>
            <a:off x="-28074" y="5625645"/>
            <a:ext cx="12367460" cy="2731366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5" name="TextBox 4"/>
          <p:cNvSpPr txBox="1"/>
          <p:nvPr/>
        </p:nvSpPr>
        <p:spPr>
          <a:xfrm>
            <a:off x="316329" y="5625646"/>
            <a:ext cx="11678654" cy="7602081"/>
          </a:xfrm>
          <a:prstGeom prst="rect">
            <a:avLst/>
          </a:prstGeom>
          <a:noFill/>
        </p:spPr>
        <p:txBody>
          <a:bodyPr wrap="square" rtlCol="0">
            <a:spAutoFit/>
          </a:bodyPr>
          <a:lstStyle/>
          <a:p>
            <a:pPr algn="ctr"/>
            <a:r>
              <a:rPr lang="en-US" sz="6000" b="1" dirty="0" smtClean="0"/>
              <a:t> </a:t>
            </a:r>
            <a:r>
              <a:rPr lang="en-US" sz="5400" b="1" dirty="0" smtClean="0">
                <a:latin typeface="Arial" pitchFamily="34" charset="0"/>
                <a:cs typeface="Arial" pitchFamily="34" charset="0"/>
              </a:rPr>
              <a:t>Introduction</a:t>
            </a:r>
          </a:p>
          <a:p>
            <a:r>
              <a:rPr lang="en-US" sz="4400" dirty="0"/>
              <a:t> </a:t>
            </a:r>
            <a:r>
              <a:rPr lang="en-US" sz="4400" dirty="0" smtClean="0"/>
              <a:t>     </a:t>
            </a:r>
            <a:r>
              <a:rPr lang="en-US" sz="2800" dirty="0" smtClean="0"/>
              <a:t> </a:t>
            </a:r>
            <a:r>
              <a:rPr lang="en-US" sz="3200" dirty="0" smtClean="0"/>
              <a:t>Northern </a:t>
            </a:r>
            <a:r>
              <a:rPr lang="en-US" sz="3200" dirty="0"/>
              <a:t>latitudes are experiencing rapid </a:t>
            </a:r>
            <a:r>
              <a:rPr lang="en-US" sz="3200" dirty="0" smtClean="0"/>
              <a:t>warming. </a:t>
            </a:r>
            <a:r>
              <a:rPr lang="en-US" sz="3200" dirty="0"/>
              <a:t>Wetlands underlain by permafrost are particularly vulnerable to </a:t>
            </a:r>
            <a:r>
              <a:rPr lang="en-US" sz="3200" dirty="0" smtClean="0"/>
              <a:t>warming which </a:t>
            </a:r>
            <a:r>
              <a:rPr lang="en-US" sz="3200" dirty="0"/>
              <a:t>result </a:t>
            </a:r>
            <a:r>
              <a:rPr lang="en-US" sz="3200" dirty="0" smtClean="0"/>
              <a:t>sin </a:t>
            </a:r>
            <a:r>
              <a:rPr lang="en-US" sz="3200" dirty="0"/>
              <a:t>changes in vegetative cover. </a:t>
            </a:r>
          </a:p>
          <a:p>
            <a:r>
              <a:rPr lang="en-US" sz="3200" dirty="0"/>
              <a:t> </a:t>
            </a:r>
            <a:r>
              <a:rPr lang="en-US" sz="3200" dirty="0" smtClean="0"/>
              <a:t>       Species </a:t>
            </a:r>
            <a:r>
              <a:rPr lang="en-US" sz="3200" dirty="0"/>
              <a:t>composition including diversity and richness has been associated with greenhouse gas emissions</a:t>
            </a:r>
            <a:r>
              <a:rPr lang="en-US" sz="3200" u="sng" dirty="0"/>
              <a:t> </a:t>
            </a:r>
            <a:r>
              <a:rPr lang="en-US" sz="3200" dirty="0"/>
              <a:t>therefore knowledge of species composition allows for the analysis of systematic change and quantification of emissions. Species composition varies on the sub-meter scale based on topography and other microsite parameters. </a:t>
            </a:r>
            <a:endParaRPr lang="en-US" sz="3200" dirty="0" smtClean="0"/>
          </a:p>
          <a:p>
            <a:r>
              <a:rPr lang="en-US" sz="3200" dirty="0"/>
              <a:t> </a:t>
            </a:r>
            <a:r>
              <a:rPr lang="en-US" sz="3200" dirty="0" smtClean="0"/>
              <a:t>      This </a:t>
            </a:r>
            <a:r>
              <a:rPr lang="en-US" sz="3200" dirty="0"/>
              <a:t>complexity and the understanding of vegetation on the landscape level proves vital in our estimation of carbon dioxide (CO</a:t>
            </a:r>
            <a:r>
              <a:rPr lang="en-US" sz="3200" baseline="-25000" dirty="0"/>
              <a:t>2</a:t>
            </a:r>
            <a:r>
              <a:rPr lang="en-US" sz="3200" dirty="0"/>
              <a:t>) and </a:t>
            </a:r>
            <a:r>
              <a:rPr lang="en-US" sz="3200" dirty="0" smtClean="0"/>
              <a:t>methane CH</a:t>
            </a:r>
            <a:r>
              <a:rPr lang="en-US" sz="3200" baseline="-25000" dirty="0" smtClean="0"/>
              <a:t>4</a:t>
            </a:r>
            <a:r>
              <a:rPr lang="en-US" sz="3200" dirty="0"/>
              <a:t>) emissions and changes in these emissions over time. </a:t>
            </a:r>
            <a:r>
              <a:rPr lang="en-US" sz="3200" dirty="0" smtClean="0"/>
              <a:t> </a:t>
            </a:r>
          </a:p>
          <a:p>
            <a:endParaRPr lang="en-US" sz="3200" dirty="0"/>
          </a:p>
        </p:txBody>
      </p:sp>
      <p:sp>
        <p:nvSpPr>
          <p:cNvPr id="6" name="Rectangle 5"/>
          <p:cNvSpPr/>
          <p:nvPr/>
        </p:nvSpPr>
        <p:spPr>
          <a:xfrm>
            <a:off x="463272" y="12797925"/>
            <a:ext cx="11096883" cy="2947033"/>
          </a:xfrm>
          <a:prstGeom prst="rect">
            <a:avLst/>
          </a:prstGeom>
          <a:ln w="76200"/>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7" name="TextBox 6"/>
          <p:cNvSpPr txBox="1"/>
          <p:nvPr/>
        </p:nvSpPr>
        <p:spPr>
          <a:xfrm>
            <a:off x="751154" y="12797924"/>
            <a:ext cx="10553891" cy="2800767"/>
          </a:xfrm>
          <a:prstGeom prst="rect">
            <a:avLst/>
          </a:prstGeom>
          <a:noFill/>
        </p:spPr>
        <p:txBody>
          <a:bodyPr wrap="square" rtlCol="0">
            <a:spAutoFit/>
          </a:bodyPr>
          <a:lstStyle/>
          <a:p>
            <a:pPr algn="ctr"/>
            <a:r>
              <a:rPr lang="en-US" sz="4800" b="1" dirty="0" smtClean="0">
                <a:solidFill>
                  <a:schemeClr val="bg1"/>
                </a:solidFill>
              </a:rPr>
              <a:t>Research Questions</a:t>
            </a:r>
          </a:p>
          <a:p>
            <a:pPr marL="571500" indent="-571500">
              <a:buFont typeface="Arial" pitchFamily="34" charset="0"/>
              <a:buChar char="•"/>
            </a:pPr>
            <a:r>
              <a:rPr lang="en-US" sz="3200" dirty="0" smtClean="0">
                <a:solidFill>
                  <a:schemeClr val="bg1"/>
                </a:solidFill>
              </a:rPr>
              <a:t>What is the species composition at the sub-meter scale using remote sensing? </a:t>
            </a:r>
          </a:p>
          <a:p>
            <a:pPr marL="571500" indent="-571500">
              <a:buFont typeface="Arial" pitchFamily="34" charset="0"/>
              <a:buChar char="•"/>
            </a:pPr>
            <a:r>
              <a:rPr lang="en-US" sz="3200" dirty="0" smtClean="0">
                <a:solidFill>
                  <a:schemeClr val="bg1"/>
                </a:solidFill>
              </a:rPr>
              <a:t>Will </a:t>
            </a:r>
            <a:r>
              <a:rPr lang="en-US" sz="3200" dirty="0">
                <a:solidFill>
                  <a:schemeClr val="bg1"/>
                </a:solidFill>
              </a:rPr>
              <a:t>the species change according to topography?</a:t>
            </a:r>
          </a:p>
          <a:p>
            <a:pPr marL="571500" indent="-571500">
              <a:buFont typeface="Arial" pitchFamily="34" charset="0"/>
              <a:buChar char="•"/>
            </a:pPr>
            <a:r>
              <a:rPr lang="en-US" sz="3200" dirty="0" smtClean="0">
                <a:solidFill>
                  <a:schemeClr val="bg1"/>
                </a:solidFill>
              </a:rPr>
              <a:t>Can we predict site type with the species composition?</a:t>
            </a:r>
          </a:p>
        </p:txBody>
      </p:sp>
      <p:pic>
        <p:nvPicPr>
          <p:cNvPr id="10" name="Picture 9" descr="C:\Users\Samantha\Dropbox\NERU 2013\LOGOS\anslogo.jpg"/>
          <p:cNvPicPr/>
          <p:nvPr/>
        </p:nvPicPr>
        <p:blipFill>
          <a:blip r:embed="rId4">
            <a:extLst>
              <a:ext uri="{28A0092B-C50C-407E-A947-70E740481C1C}">
                <a14:useLocalDpi xmlns:a14="http://schemas.microsoft.com/office/drawing/2010/main" val="0"/>
              </a:ext>
            </a:extLst>
          </a:blip>
          <a:srcRect/>
          <a:stretch>
            <a:fillRect/>
          </a:stretch>
        </p:blipFill>
        <p:spPr bwMode="auto">
          <a:xfrm>
            <a:off x="40862715" y="2550116"/>
            <a:ext cx="3000413" cy="788068"/>
          </a:xfrm>
          <a:prstGeom prst="rect">
            <a:avLst/>
          </a:prstGeom>
          <a:noFill/>
          <a:ln>
            <a:noFill/>
          </a:ln>
        </p:spPr>
      </p:pic>
      <p:pic>
        <p:nvPicPr>
          <p:cNvPr id="12" name="Picture 11" descr="C:\Users\Samantha\Dropbox\NERU 2013\LOGOS\nsf-logo.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496866" y="3810001"/>
            <a:ext cx="1369594" cy="1355643"/>
          </a:xfrm>
          <a:prstGeom prst="rect">
            <a:avLst/>
          </a:prstGeom>
          <a:noFill/>
          <a:ln>
            <a:noFill/>
          </a:ln>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1153" y="1062535"/>
            <a:ext cx="5415713" cy="3763230"/>
          </a:xfrm>
          <a:prstGeom prst="rect">
            <a:avLst/>
          </a:prstGeom>
        </p:spPr>
      </p:pic>
      <p:sp>
        <p:nvSpPr>
          <p:cNvPr id="13" name="TextBox 12"/>
          <p:cNvSpPr txBox="1"/>
          <p:nvPr/>
        </p:nvSpPr>
        <p:spPr>
          <a:xfrm>
            <a:off x="248137" y="16226672"/>
            <a:ext cx="12091251" cy="14742497"/>
          </a:xfrm>
          <a:prstGeom prst="rect">
            <a:avLst/>
          </a:prstGeom>
          <a:noFill/>
        </p:spPr>
        <p:txBody>
          <a:bodyPr wrap="square" rtlCol="0">
            <a:spAutoFit/>
          </a:bodyPr>
          <a:lstStyle/>
          <a:p>
            <a:pPr lvl="1"/>
            <a:r>
              <a:rPr lang="en-US" sz="6000" b="1" dirty="0"/>
              <a:t> </a:t>
            </a:r>
            <a:r>
              <a:rPr lang="en-US" sz="6000" b="1" dirty="0" smtClean="0"/>
              <a:t>             </a:t>
            </a:r>
            <a:r>
              <a:rPr lang="en-US" sz="5400" b="1" dirty="0" smtClean="0">
                <a:latin typeface="Arial" pitchFamily="34" charset="0"/>
                <a:cs typeface="Arial" pitchFamily="34" charset="0"/>
              </a:rPr>
              <a:t>Methods</a:t>
            </a:r>
          </a:p>
          <a:p>
            <a:pPr marL="857250" indent="-857250">
              <a:buFont typeface="Arial" pitchFamily="34" charset="0"/>
              <a:buChar char="•"/>
            </a:pPr>
            <a:r>
              <a:rPr lang="en-US" sz="3200" dirty="0"/>
              <a:t>R</a:t>
            </a:r>
            <a:r>
              <a:rPr lang="en-US" sz="3200" dirty="0" smtClean="0"/>
              <a:t>andomly </a:t>
            </a:r>
            <a:r>
              <a:rPr lang="en-US" sz="3200" dirty="0"/>
              <a:t>selected 25 plots that were representative of five major cover types: Semi-wet, wet, hummock, tall graminoid, and tall </a:t>
            </a:r>
            <a:r>
              <a:rPr lang="en-US" sz="3200" dirty="0" smtClean="0"/>
              <a:t>shrub.</a:t>
            </a:r>
          </a:p>
          <a:p>
            <a:endParaRPr lang="en-US" sz="3200" dirty="0" smtClean="0"/>
          </a:p>
          <a:p>
            <a:pPr marL="857250" indent="-857250">
              <a:buFont typeface="Arial" pitchFamily="34" charset="0"/>
              <a:buChar char="•"/>
            </a:pPr>
            <a:r>
              <a:rPr lang="en-US" sz="3200" dirty="0" smtClean="0"/>
              <a:t>Used  1x1m  quadrat with 64 subplots  to measure  percent cover for 26 species.</a:t>
            </a:r>
          </a:p>
          <a:p>
            <a:pPr marL="857250" indent="-857250">
              <a:buFont typeface="Arial" pitchFamily="34" charset="0"/>
              <a:buChar char="•"/>
            </a:pPr>
            <a:endParaRPr lang="en-US" sz="3200" dirty="0" smtClean="0"/>
          </a:p>
          <a:p>
            <a:pPr marL="857250" indent="-857250">
              <a:buFont typeface="Arial" pitchFamily="34" charset="0"/>
              <a:buChar char="•"/>
            </a:pPr>
            <a:endParaRPr lang="en-US" sz="3200" dirty="0" smtClean="0"/>
          </a:p>
          <a:p>
            <a:endParaRPr lang="en-US" sz="3200" dirty="0" smtClean="0"/>
          </a:p>
          <a:p>
            <a:endParaRPr lang="en-US" sz="3200" dirty="0"/>
          </a:p>
          <a:p>
            <a:pPr marL="857250" indent="-857250">
              <a:buFont typeface="Arial" pitchFamily="34" charset="0"/>
              <a:buChar char="•"/>
            </a:pPr>
            <a:endParaRPr lang="en-US" sz="3200" dirty="0" smtClean="0"/>
          </a:p>
          <a:p>
            <a:endParaRPr lang="en-US" sz="3200" dirty="0" smtClean="0"/>
          </a:p>
          <a:p>
            <a:pPr marL="857250" indent="-857250">
              <a:buFont typeface="Arial" pitchFamily="34" charset="0"/>
              <a:buChar char="•"/>
            </a:pPr>
            <a:endParaRPr lang="en-US" sz="3200" dirty="0"/>
          </a:p>
          <a:p>
            <a:endParaRPr lang="en-US" sz="3200" dirty="0"/>
          </a:p>
          <a:p>
            <a:endParaRPr lang="en-US" sz="3200" dirty="0"/>
          </a:p>
          <a:p>
            <a:pPr marL="857250" indent="-857250">
              <a:buFont typeface="Arial" pitchFamily="34" charset="0"/>
              <a:buChar char="•"/>
            </a:pPr>
            <a:r>
              <a:rPr lang="en-US" sz="3200" dirty="0"/>
              <a:t>We collected ground based remote sensing (RS )at each plot to determine species composition using an ADC lite(near infrared, red, green) and GoPro </a:t>
            </a:r>
            <a:r>
              <a:rPr lang="en-US" sz="3200" dirty="0" smtClean="0"/>
              <a:t> (</a:t>
            </a:r>
            <a:r>
              <a:rPr lang="en-US" sz="3200" dirty="0"/>
              <a:t>red, blue, green</a:t>
            </a:r>
            <a:r>
              <a:rPr lang="en-US" sz="3200" dirty="0" smtClean="0"/>
              <a:t>)</a:t>
            </a:r>
          </a:p>
          <a:p>
            <a:pPr marL="857250" indent="-857250">
              <a:buFont typeface="Arial" pitchFamily="34" charset="0"/>
              <a:buChar char="•"/>
            </a:pPr>
            <a:endParaRPr lang="en-US" sz="3200" dirty="0"/>
          </a:p>
          <a:p>
            <a:pPr marL="857250" indent="-857250">
              <a:buFont typeface="Arial" pitchFamily="34" charset="0"/>
              <a:buChar char="•"/>
            </a:pPr>
            <a:r>
              <a:rPr lang="en-US" sz="3200" dirty="0"/>
              <a:t>N</a:t>
            </a:r>
            <a:r>
              <a:rPr lang="en-US" sz="3200" dirty="0" smtClean="0"/>
              <a:t>ormalized </a:t>
            </a:r>
            <a:r>
              <a:rPr lang="en-US" sz="3200" dirty="0"/>
              <a:t>each image based on a Teflon white chip placed in each image. Textural analysis was conducted on each image for entropy, angular second momentum, and lacunarity</a:t>
            </a:r>
            <a:r>
              <a:rPr lang="en-US" sz="3200" dirty="0" smtClean="0"/>
              <a:t>.</a:t>
            </a:r>
          </a:p>
          <a:p>
            <a:pPr marL="857250" indent="-857250">
              <a:buFont typeface="Arial" pitchFamily="34" charset="0"/>
              <a:buChar char="•"/>
            </a:pPr>
            <a:endParaRPr lang="en-US" sz="3200" dirty="0"/>
          </a:p>
          <a:p>
            <a:pPr marL="857250" indent="-857250">
              <a:buFont typeface="Arial" pitchFamily="34" charset="0"/>
              <a:buChar char="•"/>
            </a:pPr>
            <a:r>
              <a:rPr lang="en-US" sz="3200" dirty="0"/>
              <a:t>A logistic regression was developed to examine vegetation cover types and remote sensing parameters. We used a multiple linear regression using forwards stepwise variable selection. </a:t>
            </a:r>
          </a:p>
          <a:p>
            <a:endParaRPr lang="en-US" sz="6000" b="1" dirty="0"/>
          </a:p>
        </p:txBody>
      </p:sp>
      <p:pic>
        <p:nvPicPr>
          <p:cNvPr id="1027" name="Picture 3" descr="C:\Users\Samantha\Dropbox\NERU 2013\LOGOS\nerulog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572614" y="1524000"/>
            <a:ext cx="2290512" cy="762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amantha\Dropbox\NERU 2013\LOGOS\StockholmUniversity.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882567" y="3798221"/>
            <a:ext cx="1442749" cy="13792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amantha\Dropbox\NERU 2013\LOGOS\University-of-New-Hampshire-Manchester-EEDCB325 copy.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867472" y="304802"/>
            <a:ext cx="3995654" cy="99060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12339389" y="5784338"/>
            <a:ext cx="31523739" cy="923330"/>
          </a:xfrm>
          <a:prstGeom prst="rect">
            <a:avLst/>
          </a:prstGeom>
          <a:noFill/>
        </p:spPr>
        <p:txBody>
          <a:bodyPr wrap="square" rtlCol="0">
            <a:spAutoFit/>
          </a:bodyPr>
          <a:lstStyle/>
          <a:p>
            <a:pPr algn="ctr"/>
            <a:r>
              <a:rPr lang="en-US" sz="5400" b="1" dirty="0" smtClean="0">
                <a:latin typeface="Arial" pitchFamily="34" charset="0"/>
                <a:cs typeface="Arial" pitchFamily="34" charset="0"/>
              </a:rPr>
              <a:t>Results</a:t>
            </a:r>
            <a:endParaRPr lang="en-US" sz="5400" b="1" dirty="0">
              <a:latin typeface="Arial" pitchFamily="34" charset="0"/>
              <a:cs typeface="Arial" pitchFamily="34" charset="0"/>
            </a:endParaRPr>
          </a:p>
        </p:txBody>
      </p:sp>
      <p:pic>
        <p:nvPicPr>
          <p:cNvPr id="22" name="Picture 21"/>
          <p:cNvPicPr>
            <a:picLocks noChangeAspect="1"/>
          </p:cNvPicPr>
          <p:nvPr/>
        </p:nvPicPr>
        <p:blipFill rotWithShape="1">
          <a:blip r:embed="rId10" cstate="print">
            <a:extLst>
              <a:ext uri="{28A0092B-C50C-407E-A947-70E740481C1C}">
                <a14:useLocalDpi xmlns:a14="http://schemas.microsoft.com/office/drawing/2010/main" val="0"/>
              </a:ext>
            </a:extLst>
          </a:blip>
          <a:srcRect l="5189" r="500" b="10846"/>
          <a:stretch/>
        </p:blipFill>
        <p:spPr>
          <a:xfrm>
            <a:off x="34093700" y="22876919"/>
            <a:ext cx="3135803" cy="4027704"/>
          </a:xfrm>
          <a:prstGeom prst="rect">
            <a:avLst/>
          </a:prstGeom>
        </p:spPr>
      </p:pic>
      <p:sp>
        <p:nvSpPr>
          <p:cNvPr id="26" name="TextBox 25"/>
          <p:cNvSpPr txBox="1"/>
          <p:nvPr/>
        </p:nvSpPr>
        <p:spPr>
          <a:xfrm>
            <a:off x="20796218" y="27371842"/>
            <a:ext cx="23195245" cy="3939540"/>
          </a:xfrm>
          <a:prstGeom prst="rect">
            <a:avLst/>
          </a:prstGeom>
          <a:noFill/>
        </p:spPr>
        <p:txBody>
          <a:bodyPr wrap="square" rtlCol="0">
            <a:spAutoFit/>
          </a:bodyPr>
          <a:lstStyle/>
          <a:p>
            <a:pPr algn="ctr"/>
            <a:r>
              <a:rPr lang="en-US" sz="5400" b="1" dirty="0" smtClean="0">
                <a:latin typeface="Arial" pitchFamily="34" charset="0"/>
                <a:cs typeface="Arial" pitchFamily="34" charset="0"/>
              </a:rPr>
              <a:t>Conclusions</a:t>
            </a:r>
          </a:p>
          <a:p>
            <a:pPr marL="457200" indent="-457200">
              <a:buFont typeface="Arial" pitchFamily="34" charset="0"/>
              <a:buChar char="•"/>
            </a:pPr>
            <a:r>
              <a:rPr lang="en-US" sz="2800" dirty="0" smtClean="0">
                <a:latin typeface="Arial" pitchFamily="34" charset="0"/>
                <a:cs typeface="Arial" pitchFamily="34" charset="0"/>
              </a:rPr>
              <a:t>In most cases species were found to be important according</a:t>
            </a:r>
          </a:p>
          <a:p>
            <a:r>
              <a:rPr lang="en-US" sz="2800" dirty="0" smtClean="0">
                <a:latin typeface="Arial" pitchFamily="34" charset="0"/>
                <a:cs typeface="Arial" pitchFamily="34" charset="0"/>
              </a:rPr>
              <a:t>     to site type. Tall shrub and hummock were significantly different </a:t>
            </a:r>
          </a:p>
          <a:p>
            <a:r>
              <a:rPr lang="en-US" sz="2800" dirty="0">
                <a:latin typeface="Arial" pitchFamily="34" charset="0"/>
                <a:cs typeface="Arial" pitchFamily="34" charset="0"/>
              </a:rPr>
              <a:t> </a:t>
            </a:r>
            <a:r>
              <a:rPr lang="en-US" sz="2800" dirty="0" smtClean="0">
                <a:latin typeface="Arial" pitchFamily="34" charset="0"/>
                <a:cs typeface="Arial" pitchFamily="34" charset="0"/>
              </a:rPr>
              <a:t>    at an alpha level of 0.05 due to the hydrology. Semi wet, wet </a:t>
            </a:r>
          </a:p>
          <a:p>
            <a:r>
              <a:rPr lang="en-US" sz="2800" dirty="0">
                <a:latin typeface="Arial" pitchFamily="34" charset="0"/>
                <a:cs typeface="Arial" pitchFamily="34" charset="0"/>
              </a:rPr>
              <a:t> </a:t>
            </a:r>
            <a:r>
              <a:rPr lang="en-US" sz="2800" dirty="0" smtClean="0">
                <a:latin typeface="Arial" pitchFamily="34" charset="0"/>
                <a:cs typeface="Arial" pitchFamily="34" charset="0"/>
              </a:rPr>
              <a:t>    and tall graminoid had similar species and site characteristics.     </a:t>
            </a:r>
          </a:p>
          <a:p>
            <a:endParaRPr lang="en-US" sz="2800" dirty="0" smtClean="0">
              <a:latin typeface="Arial" pitchFamily="34" charset="0"/>
              <a:cs typeface="Arial" pitchFamily="34" charset="0"/>
            </a:endParaRPr>
          </a:p>
          <a:p>
            <a:pPr marL="457200" indent="-457200">
              <a:buFont typeface="Arial" pitchFamily="34" charset="0"/>
              <a:buChar char="•"/>
            </a:pPr>
            <a:r>
              <a:rPr lang="en-US" sz="2800" dirty="0" smtClean="0">
                <a:latin typeface="Arial" pitchFamily="34" charset="0"/>
                <a:cs typeface="Arial" pitchFamily="34" charset="0"/>
              </a:rPr>
              <a:t>Topography determined which species were established across</a:t>
            </a:r>
          </a:p>
          <a:p>
            <a:r>
              <a:rPr lang="en-US" sz="2800" dirty="0">
                <a:latin typeface="Arial" pitchFamily="34" charset="0"/>
                <a:cs typeface="Arial" pitchFamily="34" charset="0"/>
              </a:rPr>
              <a:t> </a:t>
            </a:r>
            <a:r>
              <a:rPr lang="en-US" sz="2800" dirty="0" smtClean="0">
                <a:latin typeface="Arial" pitchFamily="34" charset="0"/>
                <a:cs typeface="Arial" pitchFamily="34" charset="0"/>
              </a:rPr>
              <a:t>    the mire.  </a:t>
            </a:r>
          </a:p>
        </p:txBody>
      </p:sp>
      <p:sp>
        <p:nvSpPr>
          <p:cNvPr id="24" name="TextBox 23"/>
          <p:cNvSpPr txBox="1"/>
          <p:nvPr/>
        </p:nvSpPr>
        <p:spPr>
          <a:xfrm>
            <a:off x="20798817" y="31384979"/>
            <a:ext cx="23167170" cy="1200329"/>
          </a:xfrm>
          <a:prstGeom prst="rect">
            <a:avLst/>
          </a:prstGeom>
          <a:noFill/>
        </p:spPr>
        <p:txBody>
          <a:bodyPr wrap="square" rtlCol="0">
            <a:spAutoFit/>
          </a:bodyPr>
          <a:lstStyle/>
          <a:p>
            <a:pPr algn="ctr"/>
            <a:r>
              <a:rPr lang="en-US" sz="3200" b="1" dirty="0" smtClean="0"/>
              <a:t>Acknowledgements: </a:t>
            </a:r>
            <a:r>
              <a:rPr lang="en-US" sz="2000" dirty="0" smtClean="0"/>
              <a:t>I </a:t>
            </a:r>
            <a:r>
              <a:rPr lang="en-US" sz="2000" dirty="0"/>
              <a:t>would like to thank the Macro-systems grand for funding my research, it would not have been possible for me to achieve my goals without </a:t>
            </a:r>
            <a:r>
              <a:rPr lang="en-US" sz="2000" dirty="0" smtClean="0"/>
              <a:t>them. I </a:t>
            </a:r>
            <a:r>
              <a:rPr lang="en-US" sz="2000" dirty="0"/>
              <a:t>also would </a:t>
            </a:r>
            <a:r>
              <a:rPr lang="en-US" sz="2000" dirty="0" smtClean="0"/>
              <a:t>like to thank my advisor Ruth  Varner and mentor Michael  Palace for guiding and supporting  me throughout this  project. I would like to thank the Macro-systems grand for funding my research, it would not have been possible for me to achieve my goals without them.  A special thanks to my partner in crime Michael Layne who was there through think and thin, I will be forever grateful. </a:t>
            </a:r>
          </a:p>
        </p:txBody>
      </p:sp>
      <p:sp>
        <p:nvSpPr>
          <p:cNvPr id="29" name="Rounded Rectangle 28"/>
          <p:cNvSpPr/>
          <p:nvPr/>
        </p:nvSpPr>
        <p:spPr>
          <a:xfrm>
            <a:off x="342711" y="20493092"/>
            <a:ext cx="11606447" cy="3827233"/>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228427" y="20762476"/>
            <a:ext cx="4253164" cy="2835443"/>
          </a:xfrm>
          <a:prstGeom prst="rect">
            <a:avLst/>
          </a:prstGeom>
        </p:spPr>
      </p:pic>
      <p:pic>
        <p:nvPicPr>
          <p:cNvPr id="14" name="Picture 1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44142" y="20778381"/>
            <a:ext cx="4104531" cy="2736354"/>
          </a:xfrm>
          <a:prstGeom prst="rect">
            <a:avLst/>
          </a:prstGeom>
        </p:spPr>
      </p:pic>
      <p:sp>
        <p:nvSpPr>
          <p:cNvPr id="15" name="TextBox 14"/>
          <p:cNvSpPr txBox="1"/>
          <p:nvPr/>
        </p:nvSpPr>
        <p:spPr>
          <a:xfrm>
            <a:off x="559794" y="23514735"/>
            <a:ext cx="11034153" cy="707886"/>
          </a:xfrm>
          <a:prstGeom prst="rect">
            <a:avLst/>
          </a:prstGeom>
          <a:noFill/>
        </p:spPr>
        <p:txBody>
          <a:bodyPr wrap="square" rtlCol="0">
            <a:spAutoFit/>
          </a:bodyPr>
          <a:lstStyle/>
          <a:p>
            <a:pPr algn="ctr"/>
            <a:r>
              <a:rPr lang="en-US" sz="2000" dirty="0" smtClean="0"/>
              <a:t>(Photos by: Samantha Anderson. 1:  </a:t>
            </a:r>
            <a:r>
              <a:rPr lang="en-US" sz="2000" i="1" dirty="0" smtClean="0"/>
              <a:t>Empetrum nigrum </a:t>
            </a:r>
            <a:r>
              <a:rPr lang="en-US" sz="2000" dirty="0" smtClean="0"/>
              <a:t>(crowberry) 2.  </a:t>
            </a:r>
            <a:r>
              <a:rPr lang="en-US" sz="2000" i="1" dirty="0" smtClean="0"/>
              <a:t>Andromeda </a:t>
            </a:r>
            <a:r>
              <a:rPr lang="en-US" sz="2000" i="1" dirty="0" err="1" smtClean="0"/>
              <a:t>polfolia</a:t>
            </a:r>
            <a:r>
              <a:rPr lang="en-US" sz="2000" i="1" dirty="0" smtClean="0"/>
              <a:t> </a:t>
            </a:r>
            <a:r>
              <a:rPr lang="en-US" sz="2000" dirty="0" smtClean="0"/>
              <a:t>(bog rosemary))</a:t>
            </a:r>
            <a:endParaRPr lang="en-US" sz="2000" dirty="0"/>
          </a:p>
        </p:txBody>
      </p:sp>
      <p:sp>
        <p:nvSpPr>
          <p:cNvPr id="1024" name="Rectangle 1023"/>
          <p:cNvSpPr/>
          <p:nvPr/>
        </p:nvSpPr>
        <p:spPr>
          <a:xfrm>
            <a:off x="12365219" y="20237117"/>
            <a:ext cx="8408124" cy="12702195"/>
          </a:xfrm>
          <a:prstGeom prst="rect">
            <a:avLst/>
          </a:prstGeom>
          <a:solidFill>
            <a:schemeClr val="accent2">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859342" y="20561252"/>
            <a:ext cx="7579896" cy="769441"/>
          </a:xfrm>
          <a:prstGeom prst="rect">
            <a:avLst/>
          </a:prstGeom>
          <a:solidFill>
            <a:schemeClr val="bg1"/>
          </a:solidFill>
          <a:ln w="101600">
            <a:solidFill>
              <a:schemeClr val="accent2"/>
            </a:solidFill>
          </a:ln>
        </p:spPr>
        <p:txBody>
          <a:bodyPr wrap="square" rtlCol="0">
            <a:spAutoFit/>
          </a:bodyPr>
          <a:lstStyle/>
          <a:p>
            <a:pPr algn="ctr"/>
            <a:r>
              <a:rPr lang="en-US" sz="4400" b="1" dirty="0" smtClean="0">
                <a:latin typeface="Arial" pitchFamily="34" charset="0"/>
                <a:cs typeface="Arial" pitchFamily="34" charset="0"/>
              </a:rPr>
              <a:t>Field Site </a:t>
            </a:r>
            <a:endParaRPr lang="en-US" sz="4400" b="1" dirty="0">
              <a:latin typeface="Arial" pitchFamily="34" charset="0"/>
              <a:cs typeface="Arial" pitchFamily="34" charset="0"/>
            </a:endParaRPr>
          </a:p>
        </p:txBody>
      </p:sp>
      <p:sp>
        <p:nvSpPr>
          <p:cNvPr id="1025" name="TextBox 1024"/>
          <p:cNvSpPr txBox="1"/>
          <p:nvPr/>
        </p:nvSpPr>
        <p:spPr>
          <a:xfrm>
            <a:off x="12725992" y="21652688"/>
            <a:ext cx="7846596" cy="2800767"/>
          </a:xfrm>
          <a:prstGeom prst="rect">
            <a:avLst/>
          </a:prstGeom>
          <a:noFill/>
        </p:spPr>
        <p:txBody>
          <a:bodyPr wrap="square" rtlCol="0">
            <a:spAutoFit/>
          </a:bodyPr>
          <a:lstStyle/>
          <a:p>
            <a:pPr marL="571500" indent="-571500">
              <a:buFont typeface="Arial" pitchFamily="34" charset="0"/>
              <a:buChar char="•"/>
            </a:pPr>
            <a:r>
              <a:rPr lang="en-US" sz="2800" dirty="0" smtClean="0"/>
              <a:t>Stordalen mire in Abisko, Sweden</a:t>
            </a:r>
          </a:p>
          <a:p>
            <a:r>
              <a:rPr lang="en-US" sz="2800" dirty="0" smtClean="0"/>
              <a:t>        (N 68⁰ 21’.182”  E 19⁰ 2’.800”)</a:t>
            </a:r>
          </a:p>
          <a:p>
            <a:pPr marL="571500" indent="-571500">
              <a:buFont typeface="Arial" pitchFamily="34" charset="0"/>
              <a:buChar char="•"/>
            </a:pPr>
            <a:r>
              <a:rPr lang="en-US" sz="2800" dirty="0" smtClean="0"/>
              <a:t>Average temperature: 12⁰C </a:t>
            </a:r>
          </a:p>
          <a:p>
            <a:pPr marL="571500" indent="-571500">
              <a:buFont typeface="Arial" pitchFamily="34" charset="0"/>
              <a:buChar char="•"/>
            </a:pPr>
            <a:r>
              <a:rPr lang="en-US" sz="2800" dirty="0" smtClean="0"/>
              <a:t>Situated on the most marginal of the discontinuous permafrost zones.  </a:t>
            </a:r>
          </a:p>
          <a:p>
            <a:pPr lvl="1"/>
            <a:r>
              <a:rPr lang="en-US" sz="3600" dirty="0" smtClean="0"/>
              <a:t>       </a:t>
            </a:r>
          </a:p>
        </p:txBody>
      </p:sp>
      <p:pic>
        <p:nvPicPr>
          <p:cNvPr id="1030" name="Picture 1029"/>
          <p:cNvPicPr>
            <a:picLocks noChangeAspect="1"/>
          </p:cNvPicPr>
          <p:nvPr/>
        </p:nvPicPr>
        <p:blipFill rotWithShape="1">
          <a:blip r:embed="rId13">
            <a:extLst>
              <a:ext uri="{28A0092B-C50C-407E-A947-70E740481C1C}">
                <a14:useLocalDpi xmlns:a14="http://schemas.microsoft.com/office/drawing/2010/main" val="0"/>
              </a:ext>
            </a:extLst>
          </a:blip>
          <a:srcRect b="25257"/>
          <a:stretch/>
        </p:blipFill>
        <p:spPr>
          <a:xfrm>
            <a:off x="14258031" y="27342051"/>
            <a:ext cx="5531505" cy="5160640"/>
          </a:xfrm>
          <a:prstGeom prst="rect">
            <a:avLst/>
          </a:prstGeom>
        </p:spPr>
      </p:pic>
      <p:cxnSp>
        <p:nvCxnSpPr>
          <p:cNvPr id="1033" name="Straight Connector 1032"/>
          <p:cNvCxnSpPr/>
          <p:nvPr/>
        </p:nvCxnSpPr>
        <p:spPr>
          <a:xfrm flipH="1" flipV="1">
            <a:off x="16334890" y="26209989"/>
            <a:ext cx="1743537" cy="159122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038" name="Picture 103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37626" y="24201690"/>
            <a:ext cx="3658102" cy="2438735"/>
          </a:xfrm>
          <a:prstGeom prst="rect">
            <a:avLst/>
          </a:prstGeom>
        </p:spPr>
      </p:pic>
      <p:sp>
        <p:nvSpPr>
          <p:cNvPr id="1039" name="TextBox 1038"/>
          <p:cNvSpPr txBox="1"/>
          <p:nvPr/>
        </p:nvSpPr>
        <p:spPr>
          <a:xfrm>
            <a:off x="12737626" y="26640425"/>
            <a:ext cx="3086100" cy="307777"/>
          </a:xfrm>
          <a:prstGeom prst="rect">
            <a:avLst/>
          </a:prstGeom>
          <a:noFill/>
        </p:spPr>
        <p:txBody>
          <a:bodyPr wrap="square" rtlCol="0">
            <a:spAutoFit/>
          </a:bodyPr>
          <a:lstStyle/>
          <a:p>
            <a:r>
              <a:rPr lang="en-US" sz="1400" dirty="0" smtClean="0"/>
              <a:t>Photo by: Haley Dunleavy </a:t>
            </a:r>
            <a:endParaRPr lang="en-US" sz="1400" dirty="0"/>
          </a:p>
        </p:txBody>
      </p:sp>
      <p:sp>
        <p:nvSpPr>
          <p:cNvPr id="1040" name="TextBox 1039"/>
          <p:cNvSpPr txBox="1"/>
          <p:nvPr/>
        </p:nvSpPr>
        <p:spPr>
          <a:xfrm>
            <a:off x="14258031" y="32536660"/>
            <a:ext cx="4782523" cy="307777"/>
          </a:xfrm>
          <a:prstGeom prst="rect">
            <a:avLst/>
          </a:prstGeom>
          <a:noFill/>
        </p:spPr>
        <p:txBody>
          <a:bodyPr wrap="square" rtlCol="0">
            <a:spAutoFit/>
          </a:bodyPr>
          <a:lstStyle/>
          <a:p>
            <a:r>
              <a:rPr lang="en-US" sz="1400" dirty="0"/>
              <a:t>Photo: http://</a:t>
            </a:r>
            <a:r>
              <a:rPr lang="en-US" sz="1400" dirty="0" smtClean="0"/>
              <a:t>www.lib.utexas.edu/maps/europe/sweden </a:t>
            </a:r>
            <a:endParaRPr lang="en-US" sz="1400" dirty="0"/>
          </a:p>
        </p:txBody>
      </p:sp>
      <p:pic>
        <p:nvPicPr>
          <p:cNvPr id="1064" name="Picture 106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7023783" y="12066837"/>
            <a:ext cx="3005111" cy="3051957"/>
          </a:xfrm>
          <a:prstGeom prst="rect">
            <a:avLst/>
          </a:prstGeom>
        </p:spPr>
      </p:pic>
      <p:pic>
        <p:nvPicPr>
          <p:cNvPr id="1065" name="Picture 106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16200000">
            <a:off x="14822893" y="16272981"/>
            <a:ext cx="3145672" cy="3022312"/>
          </a:xfrm>
          <a:prstGeom prst="rect">
            <a:avLst/>
          </a:prstGeom>
        </p:spPr>
      </p:pic>
      <p:pic>
        <p:nvPicPr>
          <p:cNvPr id="1068" name="Picture 1067"/>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6972636" y="7808852"/>
            <a:ext cx="3022312" cy="3145673"/>
          </a:xfrm>
          <a:prstGeom prst="rect">
            <a:avLst/>
          </a:prstGeom>
        </p:spPr>
      </p:pic>
      <p:pic>
        <p:nvPicPr>
          <p:cNvPr id="1069" name="Picture 1068"/>
          <p:cNvPicPr>
            <a:picLocks noChangeAspect="1"/>
          </p:cNvPicPr>
          <p:nvPr/>
        </p:nvPicPr>
        <p:blipFill rotWithShape="1">
          <a:blip r:embed="rId18">
            <a:extLst>
              <a:ext uri="{28A0092B-C50C-407E-A947-70E740481C1C}">
                <a14:useLocalDpi xmlns:a14="http://schemas.microsoft.com/office/drawing/2010/main" val="0"/>
              </a:ext>
            </a:extLst>
          </a:blip>
          <a:srcRect l="8229" t="5199" r="9879" b="1302"/>
          <a:stretch/>
        </p:blipFill>
        <p:spPr>
          <a:xfrm>
            <a:off x="12794328" y="12037816"/>
            <a:ext cx="2979667" cy="3145671"/>
          </a:xfrm>
          <a:prstGeom prst="rect">
            <a:avLst/>
          </a:prstGeom>
        </p:spPr>
      </p:pic>
      <p:pic>
        <p:nvPicPr>
          <p:cNvPr id="1070" name="Picture 1069"/>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2725992" y="7854412"/>
            <a:ext cx="3048001" cy="3144546"/>
          </a:xfrm>
          <a:prstGeom prst="rect">
            <a:avLst/>
          </a:prstGeom>
        </p:spPr>
      </p:pic>
      <p:sp>
        <p:nvSpPr>
          <p:cNvPr id="1072" name="Rectangle 1071"/>
          <p:cNvSpPr/>
          <p:nvPr/>
        </p:nvSpPr>
        <p:spPr>
          <a:xfrm>
            <a:off x="12990645" y="6657318"/>
            <a:ext cx="6622943" cy="701440"/>
          </a:xfrm>
          <a:prstGeom prst="rect">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TextBox 1062"/>
          <p:cNvSpPr txBox="1"/>
          <p:nvPr/>
        </p:nvSpPr>
        <p:spPr>
          <a:xfrm>
            <a:off x="13051651" y="6684874"/>
            <a:ext cx="6688157" cy="646331"/>
          </a:xfrm>
          <a:prstGeom prst="rect">
            <a:avLst/>
          </a:prstGeom>
          <a:noFill/>
        </p:spPr>
        <p:txBody>
          <a:bodyPr wrap="square" rtlCol="0">
            <a:spAutoFit/>
          </a:bodyPr>
          <a:lstStyle/>
          <a:p>
            <a:pPr algn="ctr"/>
            <a:r>
              <a:rPr lang="en-US" sz="3600" dirty="0" smtClean="0">
                <a:latin typeface="Arial" pitchFamily="34" charset="0"/>
                <a:cs typeface="Arial" pitchFamily="34" charset="0"/>
              </a:rPr>
              <a:t>5 Site Types </a:t>
            </a:r>
            <a:endParaRPr lang="en-US" sz="3600" dirty="0">
              <a:latin typeface="Arial" pitchFamily="34" charset="0"/>
              <a:cs typeface="Arial" pitchFamily="34" charset="0"/>
            </a:endParaRPr>
          </a:p>
        </p:txBody>
      </p:sp>
      <p:sp>
        <p:nvSpPr>
          <p:cNvPr id="16" name="TextBox 15"/>
          <p:cNvSpPr txBox="1"/>
          <p:nvPr/>
        </p:nvSpPr>
        <p:spPr>
          <a:xfrm>
            <a:off x="5049275" y="23066951"/>
            <a:ext cx="432316" cy="461665"/>
          </a:xfrm>
          <a:prstGeom prst="rect">
            <a:avLst/>
          </a:prstGeom>
          <a:noFill/>
        </p:spPr>
        <p:txBody>
          <a:bodyPr wrap="square" rtlCol="0">
            <a:spAutoFit/>
          </a:bodyPr>
          <a:lstStyle/>
          <a:p>
            <a:r>
              <a:rPr lang="en-US" sz="2400" b="1" dirty="0" smtClean="0"/>
              <a:t>1</a:t>
            </a:r>
            <a:endParaRPr lang="en-US" sz="2400" b="1" dirty="0"/>
          </a:p>
        </p:txBody>
      </p:sp>
      <p:sp>
        <p:nvSpPr>
          <p:cNvPr id="18" name="TextBox 17"/>
          <p:cNvSpPr txBox="1"/>
          <p:nvPr/>
        </p:nvSpPr>
        <p:spPr>
          <a:xfrm>
            <a:off x="10242861" y="23053071"/>
            <a:ext cx="505810" cy="461665"/>
          </a:xfrm>
          <a:prstGeom prst="rect">
            <a:avLst/>
          </a:prstGeom>
          <a:noFill/>
        </p:spPr>
        <p:txBody>
          <a:bodyPr wrap="square" rtlCol="0">
            <a:spAutoFit/>
          </a:bodyPr>
          <a:lstStyle/>
          <a:p>
            <a:r>
              <a:rPr lang="en-US" sz="2400" b="1" dirty="0">
                <a:solidFill>
                  <a:schemeClr val="bg1"/>
                </a:solidFill>
              </a:rPr>
              <a:t>2</a:t>
            </a:r>
          </a:p>
        </p:txBody>
      </p:sp>
      <p:sp>
        <p:nvSpPr>
          <p:cNvPr id="32" name="TextBox 31"/>
          <p:cNvSpPr txBox="1"/>
          <p:nvPr/>
        </p:nvSpPr>
        <p:spPr>
          <a:xfrm>
            <a:off x="12757010" y="10960597"/>
            <a:ext cx="2946944" cy="1077218"/>
          </a:xfrm>
          <a:prstGeom prst="rect">
            <a:avLst/>
          </a:prstGeom>
          <a:noFill/>
        </p:spPr>
        <p:txBody>
          <a:bodyPr wrap="square" rtlCol="0">
            <a:spAutoFit/>
          </a:bodyPr>
          <a:lstStyle/>
          <a:p>
            <a:pPr algn="ctr"/>
            <a:r>
              <a:rPr lang="en-US" sz="2400" b="1" dirty="0" smtClean="0"/>
              <a:t>Wet Site</a:t>
            </a:r>
            <a:endParaRPr lang="en-US" sz="2400" dirty="0"/>
          </a:p>
          <a:p>
            <a:pPr algn="ctr"/>
            <a:r>
              <a:rPr lang="en-US" sz="2000" dirty="0" smtClean="0"/>
              <a:t>Species richness: 4</a:t>
            </a:r>
          </a:p>
          <a:p>
            <a:r>
              <a:rPr lang="en-US" sz="2000" b="1" dirty="0" smtClean="0"/>
              <a:t> </a:t>
            </a:r>
            <a:endParaRPr lang="en-US" sz="2000" b="1" dirty="0"/>
          </a:p>
        </p:txBody>
      </p:sp>
      <p:sp>
        <p:nvSpPr>
          <p:cNvPr id="33" name="TextBox 32"/>
          <p:cNvSpPr txBox="1"/>
          <p:nvPr/>
        </p:nvSpPr>
        <p:spPr>
          <a:xfrm>
            <a:off x="17016440" y="10938630"/>
            <a:ext cx="2934704" cy="769441"/>
          </a:xfrm>
          <a:prstGeom prst="rect">
            <a:avLst/>
          </a:prstGeom>
          <a:noFill/>
        </p:spPr>
        <p:txBody>
          <a:bodyPr wrap="square" rtlCol="0">
            <a:spAutoFit/>
          </a:bodyPr>
          <a:lstStyle/>
          <a:p>
            <a:pPr algn="ctr"/>
            <a:r>
              <a:rPr lang="en-US" sz="2400" b="1" dirty="0" smtClean="0"/>
              <a:t>Semi-wet</a:t>
            </a:r>
            <a:endParaRPr lang="en-US" sz="2400" dirty="0" smtClean="0"/>
          </a:p>
          <a:p>
            <a:pPr algn="ctr"/>
            <a:r>
              <a:rPr lang="en-US" sz="2000" dirty="0" smtClean="0"/>
              <a:t>Species richness: 5</a:t>
            </a:r>
            <a:endParaRPr lang="en-US" sz="2000" dirty="0"/>
          </a:p>
        </p:txBody>
      </p:sp>
      <p:sp>
        <p:nvSpPr>
          <p:cNvPr id="34" name="TextBox 33"/>
          <p:cNvSpPr txBox="1"/>
          <p:nvPr/>
        </p:nvSpPr>
        <p:spPr>
          <a:xfrm>
            <a:off x="14896536" y="19292673"/>
            <a:ext cx="2998387" cy="769441"/>
          </a:xfrm>
          <a:prstGeom prst="rect">
            <a:avLst/>
          </a:prstGeom>
          <a:noFill/>
        </p:spPr>
        <p:txBody>
          <a:bodyPr wrap="square" rtlCol="0">
            <a:spAutoFit/>
          </a:bodyPr>
          <a:lstStyle/>
          <a:p>
            <a:pPr algn="ctr"/>
            <a:r>
              <a:rPr lang="en-US" sz="2400" b="1" dirty="0" smtClean="0"/>
              <a:t>Tall Graminoid</a:t>
            </a:r>
          </a:p>
          <a:p>
            <a:pPr algn="ctr"/>
            <a:r>
              <a:rPr lang="en-US" sz="2000" dirty="0" smtClean="0"/>
              <a:t>Species richness: 4</a:t>
            </a:r>
            <a:r>
              <a:rPr lang="en-US" sz="2000" b="1" dirty="0" smtClean="0"/>
              <a:t> </a:t>
            </a:r>
            <a:endParaRPr lang="en-US" sz="2000" b="1" dirty="0"/>
          </a:p>
        </p:txBody>
      </p:sp>
      <p:sp>
        <p:nvSpPr>
          <p:cNvPr id="21" name="TextBox 20"/>
          <p:cNvSpPr txBox="1"/>
          <p:nvPr/>
        </p:nvSpPr>
        <p:spPr>
          <a:xfrm>
            <a:off x="12794328" y="15183487"/>
            <a:ext cx="2833647" cy="769441"/>
          </a:xfrm>
          <a:prstGeom prst="rect">
            <a:avLst/>
          </a:prstGeom>
          <a:noFill/>
        </p:spPr>
        <p:txBody>
          <a:bodyPr wrap="square" rtlCol="0">
            <a:spAutoFit/>
          </a:bodyPr>
          <a:lstStyle/>
          <a:p>
            <a:pPr algn="ctr"/>
            <a:r>
              <a:rPr lang="en-US" sz="2400" b="1" dirty="0" smtClean="0"/>
              <a:t>Hummock </a:t>
            </a:r>
          </a:p>
          <a:p>
            <a:pPr algn="ctr"/>
            <a:r>
              <a:rPr lang="en-US" sz="2000" dirty="0" smtClean="0"/>
              <a:t>Species richness: 8</a:t>
            </a:r>
            <a:endParaRPr lang="en-US" sz="2000" dirty="0"/>
          </a:p>
        </p:txBody>
      </p:sp>
      <p:sp>
        <p:nvSpPr>
          <p:cNvPr id="25" name="TextBox 24"/>
          <p:cNvSpPr txBox="1"/>
          <p:nvPr/>
        </p:nvSpPr>
        <p:spPr>
          <a:xfrm>
            <a:off x="16972638" y="15099398"/>
            <a:ext cx="3005111" cy="830997"/>
          </a:xfrm>
          <a:prstGeom prst="rect">
            <a:avLst/>
          </a:prstGeom>
          <a:noFill/>
        </p:spPr>
        <p:txBody>
          <a:bodyPr wrap="square" rtlCol="0">
            <a:spAutoFit/>
          </a:bodyPr>
          <a:lstStyle/>
          <a:p>
            <a:pPr algn="ctr"/>
            <a:r>
              <a:rPr lang="en-US" sz="2400" b="1" dirty="0" smtClean="0"/>
              <a:t>Tall Shrub</a:t>
            </a:r>
          </a:p>
          <a:p>
            <a:pPr algn="ctr"/>
            <a:r>
              <a:rPr lang="en-US" sz="2000" dirty="0" smtClean="0"/>
              <a:t>Species richness: 9</a:t>
            </a:r>
            <a:r>
              <a:rPr lang="en-US" sz="2400" b="1" dirty="0" smtClean="0"/>
              <a:t> </a:t>
            </a:r>
            <a:endParaRPr lang="en-US" sz="2400" b="1" dirty="0"/>
          </a:p>
        </p:txBody>
      </p:sp>
      <p:sp>
        <p:nvSpPr>
          <p:cNvPr id="36" name="TextBox 35"/>
          <p:cNvSpPr txBox="1"/>
          <p:nvPr/>
        </p:nvSpPr>
        <p:spPr>
          <a:xfrm>
            <a:off x="21366061" y="6657318"/>
            <a:ext cx="6218341" cy="646331"/>
          </a:xfrm>
          <a:prstGeom prst="rect">
            <a:avLst/>
          </a:prstGeom>
          <a:noFill/>
        </p:spPr>
        <p:txBody>
          <a:bodyPr wrap="square" rtlCol="0">
            <a:spAutoFit/>
          </a:bodyPr>
          <a:lstStyle/>
          <a:p>
            <a:pPr algn="ctr"/>
            <a:r>
              <a:rPr lang="en-US" sz="3600" dirty="0" smtClean="0">
                <a:latin typeface="Arial" pitchFamily="34" charset="0"/>
                <a:cs typeface="Arial" pitchFamily="34" charset="0"/>
              </a:rPr>
              <a:t>Vegetation Parameters</a:t>
            </a:r>
            <a:endParaRPr lang="en-US" sz="3600" dirty="0">
              <a:latin typeface="Arial" pitchFamily="34" charset="0"/>
              <a:cs typeface="Arial" pitchFamily="34" charset="0"/>
            </a:endParaRPr>
          </a:p>
        </p:txBody>
      </p:sp>
      <p:sp>
        <p:nvSpPr>
          <p:cNvPr id="37" name="TextBox 36"/>
          <p:cNvSpPr txBox="1"/>
          <p:nvPr/>
        </p:nvSpPr>
        <p:spPr>
          <a:xfrm>
            <a:off x="21579927" y="15367859"/>
            <a:ext cx="6521329" cy="646331"/>
          </a:xfrm>
          <a:prstGeom prst="rect">
            <a:avLst/>
          </a:prstGeom>
          <a:noFill/>
        </p:spPr>
        <p:txBody>
          <a:bodyPr wrap="square" rtlCol="0">
            <a:spAutoFit/>
          </a:bodyPr>
          <a:lstStyle/>
          <a:p>
            <a:pPr algn="ctr"/>
            <a:r>
              <a:rPr lang="en-US" sz="3600" dirty="0" smtClean="0">
                <a:latin typeface="Arial" pitchFamily="34" charset="0"/>
                <a:cs typeface="Arial" pitchFamily="34" charset="0"/>
              </a:rPr>
              <a:t>Remote Sensing Parameters</a:t>
            </a:r>
            <a:endParaRPr lang="en-US" sz="3600" dirty="0">
              <a:latin typeface="Arial" pitchFamily="34" charset="0"/>
              <a:cs typeface="Arial" pitchFamily="34" charset="0"/>
            </a:endParaRPr>
          </a:p>
        </p:txBody>
      </p:sp>
      <p:sp>
        <p:nvSpPr>
          <p:cNvPr id="38" name="TextBox 37"/>
          <p:cNvSpPr txBox="1"/>
          <p:nvPr/>
        </p:nvSpPr>
        <p:spPr>
          <a:xfrm>
            <a:off x="21213090" y="7573078"/>
            <a:ext cx="7848601" cy="7417415"/>
          </a:xfrm>
          <a:prstGeom prst="rect">
            <a:avLst/>
          </a:prstGeom>
          <a:noFill/>
        </p:spPr>
        <p:txBody>
          <a:bodyPr wrap="square" rtlCol="0">
            <a:spAutoFit/>
          </a:bodyPr>
          <a:lstStyle/>
          <a:p>
            <a:r>
              <a:rPr lang="en-US" sz="2800" dirty="0" smtClean="0"/>
              <a:t>We ran a Tukey tests to determine if a species would </a:t>
            </a:r>
          </a:p>
          <a:p>
            <a:r>
              <a:rPr lang="en-US" sz="2800" dirty="0" smtClean="0"/>
              <a:t>be influenced by site type. </a:t>
            </a:r>
          </a:p>
          <a:p>
            <a:r>
              <a:rPr lang="en-US" sz="2800" dirty="0"/>
              <a:t> </a:t>
            </a:r>
            <a:r>
              <a:rPr lang="en-US" sz="2800" dirty="0" smtClean="0"/>
              <a:t>         </a:t>
            </a:r>
            <a:r>
              <a:rPr lang="en-US" sz="1800" dirty="0" smtClean="0"/>
              <a:t>Figure 1. </a:t>
            </a:r>
            <a:endParaRPr lang="en-US" sz="2800" dirty="0" smtClean="0"/>
          </a:p>
          <a:p>
            <a:endParaRPr lang="en-US" sz="2800" dirty="0"/>
          </a:p>
          <a:p>
            <a:endParaRPr lang="en-US" sz="2800" dirty="0" smtClean="0"/>
          </a:p>
          <a:p>
            <a:endParaRPr lang="en-US" sz="2800" dirty="0" smtClean="0"/>
          </a:p>
          <a:p>
            <a:endParaRPr lang="en-US" sz="2800" dirty="0"/>
          </a:p>
          <a:p>
            <a:endParaRPr lang="en-US" sz="2800" dirty="0" smtClean="0"/>
          </a:p>
          <a:p>
            <a:endParaRPr lang="en-US" sz="2800" dirty="0"/>
          </a:p>
          <a:p>
            <a:endParaRPr lang="en-US" sz="2800" dirty="0" smtClean="0"/>
          </a:p>
          <a:p>
            <a:endParaRPr lang="en-US" sz="2800" dirty="0" smtClean="0"/>
          </a:p>
          <a:p>
            <a:endParaRPr lang="en-US" sz="2800" dirty="0" smtClean="0"/>
          </a:p>
          <a:p>
            <a:pPr marL="457200" indent="-457200">
              <a:buFont typeface="Arial" pitchFamily="34" charset="0"/>
              <a:buChar char="•"/>
            </a:pPr>
            <a:r>
              <a:rPr lang="en-US" sz="2800" i="1" dirty="0"/>
              <a:t>Rubus chamemorus </a:t>
            </a:r>
            <a:r>
              <a:rPr lang="en-US" sz="2800" dirty="0"/>
              <a:t>(Cloudberry) and </a:t>
            </a:r>
            <a:r>
              <a:rPr lang="en-US" sz="2800" i="1" dirty="0"/>
              <a:t>Empetrum nigrum </a:t>
            </a:r>
            <a:r>
              <a:rPr lang="en-US" sz="2800" dirty="0"/>
              <a:t>(Crowberry) were found to be statistically significant in the tall shrub and hummock sites compared to the “wetter” sites. </a:t>
            </a:r>
          </a:p>
          <a:p>
            <a:endParaRPr lang="en-US" sz="2800" dirty="0" smtClean="0"/>
          </a:p>
        </p:txBody>
      </p:sp>
      <p:sp>
        <p:nvSpPr>
          <p:cNvPr id="40" name="TextBox 39"/>
          <p:cNvSpPr txBox="1"/>
          <p:nvPr/>
        </p:nvSpPr>
        <p:spPr>
          <a:xfrm>
            <a:off x="21572621" y="15872238"/>
            <a:ext cx="11028320" cy="2677656"/>
          </a:xfrm>
          <a:prstGeom prst="rect">
            <a:avLst/>
          </a:prstGeom>
          <a:noFill/>
        </p:spPr>
        <p:txBody>
          <a:bodyPr wrap="square" rtlCol="0">
            <a:spAutoFit/>
          </a:bodyPr>
          <a:lstStyle/>
          <a:p>
            <a:endParaRPr lang="en-US" sz="2800" dirty="0" smtClean="0"/>
          </a:p>
          <a:p>
            <a:r>
              <a:rPr lang="en-US" sz="2800" dirty="0" smtClean="0"/>
              <a:t>Lacunarity, angular second momentum and entropy  were three factors that we measured. Lacunarity measures spatial patterns and indicates gap size.  The bigger the gaps the greater lacunarity. Entropy measures the number of ways a system can be arranged. </a:t>
            </a:r>
          </a:p>
          <a:p>
            <a:pPr algn="ctr"/>
            <a:endParaRPr lang="en-US" sz="2800" dirty="0"/>
          </a:p>
        </p:txBody>
      </p:sp>
      <p:pic>
        <p:nvPicPr>
          <p:cNvPr id="43" name="Picture 4"/>
          <p:cNvPicPr>
            <a:picLocks noChangeAspect="1" noChangeArrowheads="1"/>
          </p:cNvPicPr>
          <p:nvPr/>
        </p:nvPicPr>
        <p:blipFill>
          <a:blip r:embed="rId20">
            <a:extLst>
              <a:ext uri="{BEBA8EAE-BF5A-486C-A8C5-ECC9F3942E4B}">
                <a14:imgProps xmlns:a14="http://schemas.microsoft.com/office/drawing/2010/main">
                  <a14:imgLayer r:embed="rId21">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1954312" y="8866405"/>
            <a:ext cx="5927736" cy="3086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 name="Picture 45"/>
          <p:cNvPicPr>
            <a:picLocks noChangeAspect="1"/>
          </p:cNvPicPr>
          <p:nvPr/>
        </p:nvPicPr>
        <p:blipFill rotWithShape="1">
          <a:blip r:embed="rId22" cstate="print">
            <a:extLst>
              <a:ext uri="{28A0092B-C50C-407E-A947-70E740481C1C}">
                <a14:useLocalDpi xmlns:a14="http://schemas.microsoft.com/office/drawing/2010/main" val="0"/>
              </a:ext>
            </a:extLst>
          </a:blip>
          <a:srcRect l="-1" t="21604" r="-475"/>
          <a:stretch/>
        </p:blipFill>
        <p:spPr>
          <a:xfrm>
            <a:off x="1228428" y="30093372"/>
            <a:ext cx="9972973" cy="2583215"/>
          </a:xfrm>
          <a:prstGeom prst="rect">
            <a:avLst/>
          </a:prstGeom>
        </p:spPr>
      </p:pic>
      <p:sp>
        <p:nvSpPr>
          <p:cNvPr id="47" name="TextBox 46"/>
          <p:cNvSpPr txBox="1"/>
          <p:nvPr/>
        </p:nvSpPr>
        <p:spPr>
          <a:xfrm>
            <a:off x="16972638" y="23868679"/>
            <a:ext cx="3411791" cy="2246769"/>
          </a:xfrm>
          <a:prstGeom prst="rect">
            <a:avLst/>
          </a:prstGeom>
          <a:noFill/>
        </p:spPr>
        <p:txBody>
          <a:bodyPr wrap="square" rtlCol="0">
            <a:spAutoFit/>
          </a:bodyPr>
          <a:lstStyle/>
          <a:p>
            <a:pPr marL="457200" indent="-457200">
              <a:buFont typeface="Arial" pitchFamily="34" charset="0"/>
              <a:buChar char="•"/>
            </a:pPr>
            <a:r>
              <a:rPr lang="en-US" sz="2800" dirty="0" smtClean="0"/>
              <a:t>Hummocks  are ombrotrophic  where as the  hollows are minerotrophic </a:t>
            </a:r>
            <a:endParaRPr lang="en-US" sz="2800" dirty="0"/>
          </a:p>
        </p:txBody>
      </p:sp>
      <p:sp>
        <p:nvSpPr>
          <p:cNvPr id="53" name="TextBox 52"/>
          <p:cNvSpPr txBox="1"/>
          <p:nvPr/>
        </p:nvSpPr>
        <p:spPr>
          <a:xfrm>
            <a:off x="29193481" y="7712284"/>
            <a:ext cx="11233485" cy="2708434"/>
          </a:xfrm>
          <a:prstGeom prst="rect">
            <a:avLst/>
          </a:prstGeom>
          <a:noFill/>
        </p:spPr>
        <p:txBody>
          <a:bodyPr wrap="square" rtlCol="0">
            <a:spAutoFit/>
          </a:bodyPr>
          <a:lstStyle/>
          <a:p>
            <a:pPr marL="457200" indent="-457200">
              <a:buFont typeface="Arial" pitchFamily="34" charset="0"/>
              <a:buChar char="•"/>
            </a:pPr>
            <a:r>
              <a:rPr lang="en-US" sz="2800" i="1" dirty="0" smtClean="0"/>
              <a:t>Betula </a:t>
            </a:r>
            <a:r>
              <a:rPr lang="en-US" sz="2800" i="1" dirty="0"/>
              <a:t>nana </a:t>
            </a:r>
            <a:r>
              <a:rPr lang="en-US" sz="2800" dirty="0"/>
              <a:t>(Dwarf Birch) and </a:t>
            </a:r>
            <a:r>
              <a:rPr lang="en-US" sz="2800" i="1" dirty="0"/>
              <a:t>Carex </a:t>
            </a:r>
            <a:r>
              <a:rPr lang="en-US" sz="2800" dirty="0"/>
              <a:t>were on the opposite sides of the spectrum were </a:t>
            </a:r>
            <a:r>
              <a:rPr lang="en-US" sz="2800" i="1" dirty="0"/>
              <a:t>Betula nana </a:t>
            </a:r>
            <a:r>
              <a:rPr lang="en-US" sz="2800" dirty="0"/>
              <a:t> was prevalent in the tall shrub areas where as </a:t>
            </a:r>
            <a:r>
              <a:rPr lang="en-US" sz="2800" i="1" dirty="0"/>
              <a:t>Carex</a:t>
            </a:r>
            <a:r>
              <a:rPr lang="en-US" sz="2800" dirty="0"/>
              <a:t> was in the tall graminoid areas. </a:t>
            </a:r>
            <a:endParaRPr lang="en-US" sz="2800" i="1" dirty="0"/>
          </a:p>
          <a:p>
            <a:endParaRPr lang="en-US" dirty="0"/>
          </a:p>
        </p:txBody>
      </p:sp>
      <p:graphicFrame>
        <p:nvGraphicFramePr>
          <p:cNvPr id="54" name="Object 53"/>
          <p:cNvGraphicFramePr>
            <a:graphicFrameLocks noChangeAspect="1"/>
          </p:cNvGraphicFramePr>
          <p:nvPr>
            <p:extLst>
              <p:ext uri="{D42A27DB-BD31-4B8C-83A1-F6EECF244321}">
                <p14:modId xmlns:p14="http://schemas.microsoft.com/office/powerpoint/2010/main" val="1452861449"/>
              </p:ext>
            </p:extLst>
          </p:nvPr>
        </p:nvGraphicFramePr>
        <p:xfrm>
          <a:off x="29665448" y="11123296"/>
          <a:ext cx="6814057" cy="2998945"/>
        </p:xfrm>
        <a:graphic>
          <a:graphicData uri="http://schemas.openxmlformats.org/presentationml/2006/ole">
            <mc:AlternateContent xmlns:mc="http://schemas.openxmlformats.org/markup-compatibility/2006">
              <mc:Choice xmlns:v="urn:schemas-microsoft-com:vml" Requires="v">
                <p:oleObj spid="_x0000_s1062" name="Worksheet" r:id="rId23" imgW="4229006" imgH="1914657" progId="Excel.Sheet.12">
                  <p:embed/>
                </p:oleObj>
              </mc:Choice>
              <mc:Fallback>
                <p:oleObj name="Worksheet" r:id="rId23" imgW="4229006" imgH="1914657" progId="Excel.Sheet.12">
                  <p:embed/>
                  <p:pic>
                    <p:nvPicPr>
                      <p:cNvPr id="0" name=""/>
                      <p:cNvPicPr/>
                      <p:nvPr/>
                    </p:nvPicPr>
                    <p:blipFill>
                      <a:blip r:embed="rId24"/>
                      <a:stretch>
                        <a:fillRect/>
                      </a:stretch>
                    </p:blipFill>
                    <p:spPr>
                      <a:xfrm>
                        <a:off x="29665448" y="11123296"/>
                        <a:ext cx="6814057" cy="2998945"/>
                      </a:xfrm>
                      <a:prstGeom prst="rect">
                        <a:avLst/>
                      </a:prstGeom>
                    </p:spPr>
                  </p:pic>
                </p:oleObj>
              </mc:Fallback>
            </mc:AlternateContent>
          </a:graphicData>
        </a:graphic>
      </p:graphicFrame>
      <p:sp>
        <p:nvSpPr>
          <p:cNvPr id="55" name="TextBox 54"/>
          <p:cNvSpPr txBox="1"/>
          <p:nvPr/>
        </p:nvSpPr>
        <p:spPr>
          <a:xfrm>
            <a:off x="21914373" y="11940782"/>
            <a:ext cx="5927736" cy="830997"/>
          </a:xfrm>
          <a:prstGeom prst="rect">
            <a:avLst/>
          </a:prstGeom>
          <a:noFill/>
        </p:spPr>
        <p:txBody>
          <a:bodyPr wrap="square" rtlCol="0">
            <a:spAutoFit/>
          </a:bodyPr>
          <a:lstStyle/>
          <a:p>
            <a:r>
              <a:rPr lang="en-US" sz="1600" i="1" dirty="0" smtClean="0"/>
              <a:t>(Sphagnum</a:t>
            </a:r>
            <a:r>
              <a:rPr lang="en-US" sz="1600" dirty="0" smtClean="0"/>
              <a:t> </a:t>
            </a:r>
            <a:r>
              <a:rPr lang="en-US" sz="1600" dirty="0"/>
              <a:t>was the base layer that covered the mire but it was found that it was significant in the semi wet sites and relative in the others</a:t>
            </a:r>
            <a:r>
              <a:rPr lang="en-US" sz="1600" dirty="0" smtClean="0"/>
              <a:t>.)</a:t>
            </a:r>
            <a:endParaRPr lang="en-US" sz="1600" dirty="0"/>
          </a:p>
          <a:p>
            <a:endParaRPr lang="en-US" sz="1600" dirty="0"/>
          </a:p>
        </p:txBody>
      </p:sp>
      <p:sp>
        <p:nvSpPr>
          <p:cNvPr id="56" name="TextBox 55"/>
          <p:cNvSpPr txBox="1"/>
          <p:nvPr/>
        </p:nvSpPr>
        <p:spPr>
          <a:xfrm>
            <a:off x="29641802" y="9708069"/>
            <a:ext cx="7003579" cy="523220"/>
          </a:xfrm>
          <a:prstGeom prst="rect">
            <a:avLst/>
          </a:prstGeom>
          <a:noFill/>
        </p:spPr>
        <p:txBody>
          <a:bodyPr wrap="square" rtlCol="0">
            <a:spAutoFit/>
          </a:bodyPr>
          <a:lstStyle/>
          <a:p>
            <a:r>
              <a:rPr lang="en-US" sz="2800" b="1" dirty="0" smtClean="0">
                <a:latin typeface="Arial" pitchFamily="34" charset="0"/>
                <a:cs typeface="Arial" pitchFamily="34" charset="0"/>
              </a:rPr>
              <a:t>Can we predict site type with species?  </a:t>
            </a:r>
            <a:endParaRPr lang="en-US" sz="2800" b="1" dirty="0">
              <a:latin typeface="Arial" pitchFamily="34" charset="0"/>
              <a:cs typeface="Arial" pitchFamily="34" charset="0"/>
            </a:endParaRPr>
          </a:p>
        </p:txBody>
      </p:sp>
      <p:sp>
        <p:nvSpPr>
          <p:cNvPr id="57" name="TextBox 56"/>
          <p:cNvSpPr txBox="1"/>
          <p:nvPr/>
        </p:nvSpPr>
        <p:spPr>
          <a:xfrm>
            <a:off x="29641800" y="14059808"/>
            <a:ext cx="6840574" cy="369332"/>
          </a:xfrm>
          <a:prstGeom prst="rect">
            <a:avLst/>
          </a:prstGeom>
          <a:noFill/>
        </p:spPr>
        <p:txBody>
          <a:bodyPr wrap="square" rtlCol="0">
            <a:spAutoFit/>
          </a:bodyPr>
          <a:lstStyle/>
          <a:p>
            <a:r>
              <a:rPr lang="en-US" sz="1800" dirty="0"/>
              <a:t>(</a:t>
            </a:r>
            <a:r>
              <a:rPr lang="en-US" sz="1800" dirty="0" smtClean="0"/>
              <a:t>Multiple regression  analysis  determining   species through site type. )</a:t>
            </a:r>
            <a:endParaRPr lang="en-US" sz="1800" dirty="0"/>
          </a:p>
        </p:txBody>
      </p:sp>
      <p:sp>
        <p:nvSpPr>
          <p:cNvPr id="58" name="TextBox 57"/>
          <p:cNvSpPr txBox="1"/>
          <p:nvPr/>
        </p:nvSpPr>
        <p:spPr>
          <a:xfrm>
            <a:off x="29665448" y="10753963"/>
            <a:ext cx="1263102" cy="369332"/>
          </a:xfrm>
          <a:prstGeom prst="rect">
            <a:avLst/>
          </a:prstGeom>
          <a:noFill/>
        </p:spPr>
        <p:txBody>
          <a:bodyPr wrap="square" rtlCol="0">
            <a:spAutoFit/>
          </a:bodyPr>
          <a:lstStyle/>
          <a:p>
            <a:r>
              <a:rPr lang="en-US" sz="1800" dirty="0" smtClean="0"/>
              <a:t>Table 1.</a:t>
            </a:r>
            <a:endParaRPr lang="en-US" sz="1800" dirty="0"/>
          </a:p>
        </p:txBody>
      </p:sp>
      <p:graphicFrame>
        <p:nvGraphicFramePr>
          <p:cNvPr id="61" name="Object 60"/>
          <p:cNvGraphicFramePr>
            <a:graphicFrameLocks noChangeAspect="1"/>
          </p:cNvGraphicFramePr>
          <p:nvPr>
            <p:extLst>
              <p:ext uri="{D42A27DB-BD31-4B8C-83A1-F6EECF244321}">
                <p14:modId xmlns:p14="http://schemas.microsoft.com/office/powerpoint/2010/main" val="4153053194"/>
              </p:ext>
            </p:extLst>
          </p:nvPr>
        </p:nvGraphicFramePr>
        <p:xfrm>
          <a:off x="21560589" y="19356974"/>
          <a:ext cx="18125976" cy="3227034"/>
        </p:xfrm>
        <a:graphic>
          <a:graphicData uri="http://schemas.openxmlformats.org/presentationml/2006/ole">
            <mc:AlternateContent xmlns:mc="http://schemas.openxmlformats.org/markup-compatibility/2006">
              <mc:Choice xmlns:v="urn:schemas-microsoft-com:vml" Requires="v">
                <p:oleObj spid="_x0000_s1063" name="Worksheet" r:id="rId25" imgW="10753715" imgH="1914657" progId="Excel.Sheet.12">
                  <p:embed/>
                </p:oleObj>
              </mc:Choice>
              <mc:Fallback>
                <p:oleObj name="Worksheet" r:id="rId25" imgW="10753715" imgH="1914657" progId="Excel.Sheet.12">
                  <p:embed/>
                  <p:pic>
                    <p:nvPicPr>
                      <p:cNvPr id="0" name=""/>
                      <p:cNvPicPr/>
                      <p:nvPr/>
                    </p:nvPicPr>
                    <p:blipFill>
                      <a:blip r:embed="rId26"/>
                      <a:stretch>
                        <a:fillRect/>
                      </a:stretch>
                    </p:blipFill>
                    <p:spPr>
                      <a:xfrm>
                        <a:off x="21560589" y="19356974"/>
                        <a:ext cx="18125976" cy="3227034"/>
                      </a:xfrm>
                      <a:prstGeom prst="rect">
                        <a:avLst/>
                      </a:prstGeom>
                    </p:spPr>
                  </p:pic>
                </p:oleObj>
              </mc:Fallback>
            </mc:AlternateContent>
          </a:graphicData>
        </a:graphic>
      </p:graphicFrame>
      <p:sp>
        <p:nvSpPr>
          <p:cNvPr id="62" name="TextBox 61"/>
          <p:cNvSpPr txBox="1"/>
          <p:nvPr/>
        </p:nvSpPr>
        <p:spPr>
          <a:xfrm>
            <a:off x="21564601" y="18277606"/>
            <a:ext cx="7628879" cy="523220"/>
          </a:xfrm>
          <a:prstGeom prst="rect">
            <a:avLst/>
          </a:prstGeom>
          <a:noFill/>
        </p:spPr>
        <p:txBody>
          <a:bodyPr wrap="square" rtlCol="0">
            <a:spAutoFit/>
          </a:bodyPr>
          <a:lstStyle/>
          <a:p>
            <a:r>
              <a:rPr lang="en-US" sz="2800" b="1" dirty="0">
                <a:latin typeface="Arial" pitchFamily="34" charset="0"/>
                <a:cs typeface="Arial" pitchFamily="34" charset="0"/>
              </a:rPr>
              <a:t>Can remote sensing predict site type </a:t>
            </a:r>
            <a:r>
              <a:rPr lang="en-US" sz="2800" b="1" dirty="0" smtClean="0">
                <a:latin typeface="Arial" pitchFamily="34" charset="0"/>
                <a:cs typeface="Arial" pitchFamily="34" charset="0"/>
              </a:rPr>
              <a:t>?</a:t>
            </a:r>
            <a:endParaRPr lang="en-US" sz="2800" b="1" dirty="0">
              <a:latin typeface="Arial" pitchFamily="34" charset="0"/>
              <a:cs typeface="Arial" pitchFamily="34" charset="0"/>
            </a:endParaRPr>
          </a:p>
        </p:txBody>
      </p:sp>
      <p:sp>
        <p:nvSpPr>
          <p:cNvPr id="63" name="TextBox 62"/>
          <p:cNvSpPr txBox="1"/>
          <p:nvPr/>
        </p:nvSpPr>
        <p:spPr>
          <a:xfrm>
            <a:off x="21572621" y="18923340"/>
            <a:ext cx="1685280" cy="369332"/>
          </a:xfrm>
          <a:prstGeom prst="rect">
            <a:avLst/>
          </a:prstGeom>
          <a:noFill/>
        </p:spPr>
        <p:txBody>
          <a:bodyPr wrap="square" rtlCol="0">
            <a:spAutoFit/>
          </a:bodyPr>
          <a:lstStyle/>
          <a:p>
            <a:r>
              <a:rPr lang="en-US" sz="1800" dirty="0" smtClean="0"/>
              <a:t>Table 2a. </a:t>
            </a:r>
            <a:endParaRPr lang="en-US" sz="1800" dirty="0"/>
          </a:p>
        </p:txBody>
      </p:sp>
      <p:sp>
        <p:nvSpPr>
          <p:cNvPr id="1031" name="TextBox 1030"/>
          <p:cNvSpPr txBox="1"/>
          <p:nvPr/>
        </p:nvSpPr>
        <p:spPr>
          <a:xfrm>
            <a:off x="21564600" y="22562425"/>
            <a:ext cx="10219679" cy="369332"/>
          </a:xfrm>
          <a:prstGeom prst="rect">
            <a:avLst/>
          </a:prstGeom>
          <a:noFill/>
        </p:spPr>
        <p:txBody>
          <a:bodyPr wrap="square" rtlCol="0">
            <a:spAutoFit/>
          </a:bodyPr>
          <a:lstStyle/>
          <a:p>
            <a:r>
              <a:rPr lang="en-US" sz="1800" dirty="0" smtClean="0"/>
              <a:t>(Forward stepwise regression estimates.)</a:t>
            </a:r>
            <a:endParaRPr lang="en-US" sz="1800" dirty="0"/>
          </a:p>
        </p:txBody>
      </p:sp>
      <p:graphicFrame>
        <p:nvGraphicFramePr>
          <p:cNvPr id="1034" name="Object 1033"/>
          <p:cNvGraphicFramePr>
            <a:graphicFrameLocks noChangeAspect="1"/>
          </p:cNvGraphicFramePr>
          <p:nvPr>
            <p:extLst>
              <p:ext uri="{D42A27DB-BD31-4B8C-83A1-F6EECF244321}">
                <p14:modId xmlns:p14="http://schemas.microsoft.com/office/powerpoint/2010/main" val="802501803"/>
              </p:ext>
            </p:extLst>
          </p:nvPr>
        </p:nvGraphicFramePr>
        <p:xfrm>
          <a:off x="21524494" y="23821632"/>
          <a:ext cx="9979574" cy="2818792"/>
        </p:xfrm>
        <a:graphic>
          <a:graphicData uri="http://schemas.openxmlformats.org/presentationml/2006/ole">
            <mc:AlternateContent xmlns:mc="http://schemas.openxmlformats.org/markup-compatibility/2006">
              <mc:Choice xmlns:v="urn:schemas-microsoft-com:vml" Requires="v">
                <p:oleObj spid="_x0000_s1064" name="Worksheet" r:id="rId27" imgW="5429094" imgH="1533497" progId="Excel.Sheet.12">
                  <p:embed/>
                </p:oleObj>
              </mc:Choice>
              <mc:Fallback>
                <p:oleObj name="Worksheet" r:id="rId27" imgW="5429094" imgH="1533497" progId="Excel.Sheet.12">
                  <p:embed/>
                  <p:pic>
                    <p:nvPicPr>
                      <p:cNvPr id="0" name=""/>
                      <p:cNvPicPr/>
                      <p:nvPr/>
                    </p:nvPicPr>
                    <p:blipFill>
                      <a:blip r:embed="rId28"/>
                      <a:stretch>
                        <a:fillRect/>
                      </a:stretch>
                    </p:blipFill>
                    <p:spPr>
                      <a:xfrm>
                        <a:off x="21524494" y="23821632"/>
                        <a:ext cx="9979574" cy="2818792"/>
                      </a:xfrm>
                      <a:prstGeom prst="rect">
                        <a:avLst/>
                      </a:prstGeom>
                    </p:spPr>
                  </p:pic>
                </p:oleObj>
              </mc:Fallback>
            </mc:AlternateContent>
          </a:graphicData>
        </a:graphic>
      </p:graphicFrame>
      <p:sp>
        <p:nvSpPr>
          <p:cNvPr id="1035" name="TextBox 1034"/>
          <p:cNvSpPr txBox="1"/>
          <p:nvPr/>
        </p:nvSpPr>
        <p:spPr>
          <a:xfrm>
            <a:off x="21572623" y="23514735"/>
            <a:ext cx="1439779" cy="369332"/>
          </a:xfrm>
          <a:prstGeom prst="rect">
            <a:avLst/>
          </a:prstGeom>
          <a:noFill/>
        </p:spPr>
        <p:txBody>
          <a:bodyPr wrap="square" rtlCol="0">
            <a:spAutoFit/>
          </a:bodyPr>
          <a:lstStyle/>
          <a:p>
            <a:r>
              <a:rPr lang="en-US" sz="1800" dirty="0" smtClean="0"/>
              <a:t>Table 2b. </a:t>
            </a:r>
            <a:endParaRPr lang="en-US" sz="1800" dirty="0"/>
          </a:p>
        </p:txBody>
      </p:sp>
      <p:sp>
        <p:nvSpPr>
          <p:cNvPr id="1036" name="TextBox 1035"/>
          <p:cNvSpPr txBox="1"/>
          <p:nvPr/>
        </p:nvSpPr>
        <p:spPr>
          <a:xfrm>
            <a:off x="21564601" y="26588213"/>
            <a:ext cx="4648201" cy="369332"/>
          </a:xfrm>
          <a:prstGeom prst="rect">
            <a:avLst/>
          </a:prstGeom>
          <a:noFill/>
        </p:spPr>
        <p:txBody>
          <a:bodyPr wrap="square" rtlCol="0">
            <a:spAutoFit/>
          </a:bodyPr>
          <a:lstStyle/>
          <a:p>
            <a:r>
              <a:rPr lang="en-US" sz="1800" dirty="0" smtClean="0"/>
              <a:t>Forward stepwise regression results </a:t>
            </a:r>
            <a:endParaRPr lang="en-US" sz="1800" dirty="0"/>
          </a:p>
        </p:txBody>
      </p:sp>
      <p:pic>
        <p:nvPicPr>
          <p:cNvPr id="1037" name="Picture 1036"/>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37229503" y="9156227"/>
            <a:ext cx="5991725" cy="4975219"/>
          </a:xfrm>
          <a:prstGeom prst="rect">
            <a:avLst/>
          </a:prstGeom>
        </p:spPr>
      </p:pic>
      <p:pic>
        <p:nvPicPr>
          <p:cNvPr id="1041" name="Picture 1040"/>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37200980" y="14982489"/>
            <a:ext cx="6048769" cy="4032512"/>
          </a:xfrm>
          <a:prstGeom prst="rect">
            <a:avLst/>
          </a:prstGeom>
        </p:spPr>
      </p:pic>
      <p:sp>
        <p:nvSpPr>
          <p:cNvPr id="1042" name="TextBox 1041"/>
          <p:cNvSpPr txBox="1"/>
          <p:nvPr/>
        </p:nvSpPr>
        <p:spPr>
          <a:xfrm>
            <a:off x="32600941" y="28194001"/>
            <a:ext cx="11362448" cy="954107"/>
          </a:xfrm>
          <a:prstGeom prst="rect">
            <a:avLst/>
          </a:prstGeom>
          <a:noFill/>
        </p:spPr>
        <p:txBody>
          <a:bodyPr wrap="square" rtlCol="0">
            <a:spAutoFit/>
          </a:bodyPr>
          <a:lstStyle/>
          <a:p>
            <a:pPr marL="457200" indent="-457200">
              <a:buFont typeface="Arial" pitchFamily="34" charset="0"/>
              <a:buChar char="•"/>
            </a:pPr>
            <a:r>
              <a:rPr lang="en-US" sz="2800" dirty="0" smtClean="0">
                <a:latin typeface="Arial" pitchFamily="34" charset="0"/>
                <a:cs typeface="Arial" pitchFamily="34" charset="0"/>
              </a:rPr>
              <a:t>Although the r</a:t>
            </a:r>
            <a:r>
              <a:rPr lang="en-US" sz="2800" baseline="30000" dirty="0" smtClean="0">
                <a:latin typeface="Arial" pitchFamily="34" charset="0"/>
                <a:cs typeface="Arial" pitchFamily="34" charset="0"/>
              </a:rPr>
              <a:t>2</a:t>
            </a:r>
            <a:r>
              <a:rPr lang="en-US" sz="2800" dirty="0" smtClean="0">
                <a:latin typeface="Arial" pitchFamily="34" charset="0"/>
                <a:cs typeface="Arial" pitchFamily="34" charset="0"/>
              </a:rPr>
              <a:t> values were low  the p-values made the </a:t>
            </a:r>
            <a:r>
              <a:rPr lang="en-US" sz="2800" smtClean="0">
                <a:latin typeface="Arial" pitchFamily="34" charset="0"/>
                <a:cs typeface="Arial" pitchFamily="34" charset="0"/>
              </a:rPr>
              <a:t>relationship significant at the level of &lt;0.001. </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93527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2431</TotalTime>
  <Words>888</Words>
  <Application>Microsoft Office PowerPoint</Application>
  <PresentationFormat>Custom</PresentationFormat>
  <Paragraphs>96</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Worksheet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Anderson</dc:creator>
  <cp:lastModifiedBy>Samantha Anderson</cp:lastModifiedBy>
  <cp:revision>81</cp:revision>
  <dcterms:created xsi:type="dcterms:W3CDTF">2013-08-05T19:39:51Z</dcterms:created>
  <dcterms:modified xsi:type="dcterms:W3CDTF">2013-08-08T20:29:58Z</dcterms:modified>
</cp:coreProperties>
</file>