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45720000" cy="320040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2787"/>
    <p:restoredTop sz="96234" autoAdjust="0"/>
  </p:normalViewPr>
  <p:slideViewPr>
    <p:cSldViewPr>
      <p:cViewPr>
        <p:scale>
          <a:sx n="20" d="100"/>
          <a:sy n="20" d="100"/>
        </p:scale>
        <p:origin x="-888" y="684"/>
      </p:cViewPr>
      <p:guideLst>
        <p:guide orient="horz" pos="10080"/>
        <p:guide pos="1440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E68C6A5-D435-4112-A17C-F5A1E8C3FCAD}" type="datetimeFigureOut">
              <a:rPr lang="en-US"/>
              <a:pPr>
                <a:defRPr/>
              </a:pPr>
              <a:t>8/8/2013</a:t>
            </a:fld>
            <a:endParaRPr lang="en-US"/>
          </a:p>
        </p:txBody>
      </p:sp>
      <p:sp>
        <p:nvSpPr>
          <p:cNvPr id="4" name="Slide Image Placeholder 3"/>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62CF90F-B9AD-4739-B22D-3B47D29DE7F2}" type="slidenum">
              <a:rPr lang="en-US"/>
              <a:pPr>
                <a:defRPr/>
              </a:pPr>
              <a:t>‹#›</a:t>
            </a:fld>
            <a:endParaRPr lang="en-US"/>
          </a:p>
        </p:txBody>
      </p:sp>
    </p:spTree>
    <p:extLst>
      <p:ext uri="{BB962C8B-B14F-4D97-AF65-F5344CB8AC3E}">
        <p14:creationId xmlns:p14="http://schemas.microsoft.com/office/powerpoint/2010/main" val="24381525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2173AC-A7D7-4CAE-B68C-EFD25AB5E921}" type="slidenum">
              <a:rPr lang="en-US" sz="1200" smtClean="0"/>
              <a:pPr eaLnBrk="1" hangingPunct="1"/>
              <a:t>1</a:t>
            </a:fld>
            <a:endParaRPr lang="en-US"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9941986"/>
            <a:ext cx="38862000" cy="6860117"/>
          </a:xfrm>
        </p:spPr>
        <p:txBody>
          <a:bodyPr/>
          <a:lstStyle/>
          <a:p>
            <a:r>
              <a:rPr lang="en-US" smtClean="0"/>
              <a:t>Click to edit Master title style</a:t>
            </a:r>
            <a:endParaRPr lang="en-US"/>
          </a:p>
        </p:txBody>
      </p:sp>
      <p:sp>
        <p:nvSpPr>
          <p:cNvPr id="3" name="Subtitle 2"/>
          <p:cNvSpPr>
            <a:spLocks noGrp="1"/>
          </p:cNvSpPr>
          <p:nvPr>
            <p:ph type="subTitle" idx="1"/>
          </p:nvPr>
        </p:nvSpPr>
        <p:spPr>
          <a:xfrm>
            <a:off x="6858000" y="18135600"/>
            <a:ext cx="32004000" cy="8178800"/>
          </a:xfrm>
        </p:spPr>
        <p:txBody>
          <a:bodyPr/>
          <a:lstStyle>
            <a:lvl1pPr marL="0" indent="0" algn="ctr">
              <a:buNone/>
              <a:defRPr>
                <a:solidFill>
                  <a:schemeClr val="tx1">
                    <a:tint val="75000"/>
                  </a:schemeClr>
                </a:solidFill>
              </a:defRPr>
            </a:lvl1pPr>
            <a:lvl2pPr marL="2220666" indent="0" algn="ctr">
              <a:buNone/>
              <a:defRPr>
                <a:solidFill>
                  <a:schemeClr val="tx1">
                    <a:tint val="75000"/>
                  </a:schemeClr>
                </a:solidFill>
              </a:defRPr>
            </a:lvl2pPr>
            <a:lvl3pPr marL="4441332" indent="0" algn="ctr">
              <a:buNone/>
              <a:defRPr>
                <a:solidFill>
                  <a:schemeClr val="tx1">
                    <a:tint val="75000"/>
                  </a:schemeClr>
                </a:solidFill>
              </a:defRPr>
            </a:lvl3pPr>
            <a:lvl4pPr marL="6661998" indent="0" algn="ctr">
              <a:buNone/>
              <a:defRPr>
                <a:solidFill>
                  <a:schemeClr val="tx1">
                    <a:tint val="75000"/>
                  </a:schemeClr>
                </a:solidFill>
              </a:defRPr>
            </a:lvl4pPr>
            <a:lvl5pPr marL="8882664" indent="0" algn="ctr">
              <a:buNone/>
              <a:defRPr>
                <a:solidFill>
                  <a:schemeClr val="tx1">
                    <a:tint val="75000"/>
                  </a:schemeClr>
                </a:solidFill>
              </a:defRPr>
            </a:lvl5pPr>
            <a:lvl6pPr marL="11103331" indent="0" algn="ctr">
              <a:buNone/>
              <a:defRPr>
                <a:solidFill>
                  <a:schemeClr val="tx1">
                    <a:tint val="75000"/>
                  </a:schemeClr>
                </a:solidFill>
              </a:defRPr>
            </a:lvl6pPr>
            <a:lvl7pPr marL="13323997" indent="0" algn="ctr">
              <a:buNone/>
              <a:defRPr>
                <a:solidFill>
                  <a:schemeClr val="tx1">
                    <a:tint val="75000"/>
                  </a:schemeClr>
                </a:solidFill>
              </a:defRPr>
            </a:lvl7pPr>
            <a:lvl8pPr marL="15544663" indent="0" algn="ctr">
              <a:buNone/>
              <a:defRPr>
                <a:solidFill>
                  <a:schemeClr val="tx1">
                    <a:tint val="75000"/>
                  </a:schemeClr>
                </a:solidFill>
              </a:defRPr>
            </a:lvl8pPr>
            <a:lvl9pPr marL="1776532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95BD5D0-8A88-4A6A-A151-3DB29B98595E}" type="slidenum">
              <a:rPr lang="en-US" smtClean="0"/>
              <a:pPr>
                <a:defRPr/>
              </a:pPr>
              <a:t>‹#›</a:t>
            </a:fld>
            <a:endParaRPr lang="en-US"/>
          </a:p>
        </p:txBody>
      </p:sp>
    </p:spTree>
    <p:extLst>
      <p:ext uri="{BB962C8B-B14F-4D97-AF65-F5344CB8AC3E}">
        <p14:creationId xmlns:p14="http://schemas.microsoft.com/office/powerpoint/2010/main" val="3801878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078DC61-F452-4D09-B0E6-24C95B56F4D9}" type="slidenum">
              <a:rPr lang="en-US" smtClean="0"/>
              <a:pPr>
                <a:defRPr/>
              </a:pPr>
              <a:t>‹#›</a:t>
            </a:fld>
            <a:endParaRPr lang="en-US"/>
          </a:p>
        </p:txBody>
      </p:sp>
    </p:spTree>
    <p:extLst>
      <p:ext uri="{BB962C8B-B14F-4D97-AF65-F5344CB8AC3E}">
        <p14:creationId xmlns:p14="http://schemas.microsoft.com/office/powerpoint/2010/main" val="454380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5" y="20565536"/>
            <a:ext cx="38862000" cy="6356350"/>
          </a:xfrm>
        </p:spPr>
        <p:txBody>
          <a:bodyPr anchor="t"/>
          <a:lstStyle>
            <a:lvl1pPr algn="l">
              <a:defRPr sz="19400" b="1" cap="all"/>
            </a:lvl1pPr>
          </a:lstStyle>
          <a:p>
            <a:r>
              <a:rPr lang="en-US" smtClean="0"/>
              <a:t>Click to edit Master title style</a:t>
            </a:r>
            <a:endParaRPr lang="en-US"/>
          </a:p>
        </p:txBody>
      </p:sp>
      <p:sp>
        <p:nvSpPr>
          <p:cNvPr id="3" name="Text Placeholder 2"/>
          <p:cNvSpPr>
            <a:spLocks noGrp="1"/>
          </p:cNvSpPr>
          <p:nvPr>
            <p:ph type="body" idx="1"/>
          </p:nvPr>
        </p:nvSpPr>
        <p:spPr>
          <a:xfrm>
            <a:off x="3611565" y="13564663"/>
            <a:ext cx="38862000" cy="7000873"/>
          </a:xfrm>
        </p:spPr>
        <p:txBody>
          <a:bodyPr anchor="b"/>
          <a:lstStyle>
            <a:lvl1pPr marL="0" indent="0">
              <a:buNone/>
              <a:defRPr sz="9700">
                <a:solidFill>
                  <a:schemeClr val="tx1">
                    <a:tint val="75000"/>
                  </a:schemeClr>
                </a:solidFill>
              </a:defRPr>
            </a:lvl1pPr>
            <a:lvl2pPr marL="2220666" indent="0">
              <a:buNone/>
              <a:defRPr sz="8700">
                <a:solidFill>
                  <a:schemeClr val="tx1">
                    <a:tint val="75000"/>
                  </a:schemeClr>
                </a:solidFill>
              </a:defRPr>
            </a:lvl2pPr>
            <a:lvl3pPr marL="4441332" indent="0">
              <a:buNone/>
              <a:defRPr sz="7800">
                <a:solidFill>
                  <a:schemeClr val="tx1">
                    <a:tint val="75000"/>
                  </a:schemeClr>
                </a:solidFill>
              </a:defRPr>
            </a:lvl3pPr>
            <a:lvl4pPr marL="6661998" indent="0">
              <a:buNone/>
              <a:defRPr sz="6800">
                <a:solidFill>
                  <a:schemeClr val="tx1">
                    <a:tint val="75000"/>
                  </a:schemeClr>
                </a:solidFill>
              </a:defRPr>
            </a:lvl4pPr>
            <a:lvl5pPr marL="8882664" indent="0">
              <a:buNone/>
              <a:defRPr sz="6800">
                <a:solidFill>
                  <a:schemeClr val="tx1">
                    <a:tint val="75000"/>
                  </a:schemeClr>
                </a:solidFill>
              </a:defRPr>
            </a:lvl5pPr>
            <a:lvl6pPr marL="11103331" indent="0">
              <a:buNone/>
              <a:defRPr sz="6800">
                <a:solidFill>
                  <a:schemeClr val="tx1">
                    <a:tint val="75000"/>
                  </a:schemeClr>
                </a:solidFill>
              </a:defRPr>
            </a:lvl6pPr>
            <a:lvl7pPr marL="13323997" indent="0">
              <a:buNone/>
              <a:defRPr sz="6800">
                <a:solidFill>
                  <a:schemeClr val="tx1">
                    <a:tint val="75000"/>
                  </a:schemeClr>
                </a:solidFill>
              </a:defRPr>
            </a:lvl7pPr>
            <a:lvl8pPr marL="15544663" indent="0">
              <a:buNone/>
              <a:defRPr sz="6800">
                <a:solidFill>
                  <a:schemeClr val="tx1">
                    <a:tint val="75000"/>
                  </a:schemeClr>
                </a:solidFill>
              </a:defRPr>
            </a:lvl8pPr>
            <a:lvl9pPr marL="17765329" indent="0">
              <a:buNone/>
              <a:defRPr sz="6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41D3432-F369-4853-9731-D54D7BB62BC1}" type="slidenum">
              <a:rPr lang="en-US" smtClean="0"/>
              <a:pPr>
                <a:defRPr/>
              </a:pPr>
              <a:t>‹#›</a:t>
            </a:fld>
            <a:endParaRPr lang="en-US"/>
          </a:p>
        </p:txBody>
      </p:sp>
    </p:spTree>
    <p:extLst>
      <p:ext uri="{BB962C8B-B14F-4D97-AF65-F5344CB8AC3E}">
        <p14:creationId xmlns:p14="http://schemas.microsoft.com/office/powerpoint/2010/main" val="2612098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86000" y="7467602"/>
            <a:ext cx="20193000" cy="21121161"/>
          </a:xfrm>
        </p:spPr>
        <p:txBody>
          <a:bodyPr/>
          <a:lstStyle>
            <a:lvl1pPr>
              <a:defRPr sz="13600"/>
            </a:lvl1pPr>
            <a:lvl2pPr>
              <a:defRPr sz="117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3241000" y="7467602"/>
            <a:ext cx="20193000" cy="21121161"/>
          </a:xfrm>
        </p:spPr>
        <p:txBody>
          <a:bodyPr/>
          <a:lstStyle>
            <a:lvl1pPr>
              <a:defRPr sz="13600"/>
            </a:lvl1pPr>
            <a:lvl2pPr>
              <a:defRPr sz="117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BF7CFC-BCC9-49B6-84BD-21036AD445DD}" type="slidenum">
              <a:rPr lang="en-US" smtClean="0"/>
              <a:pPr>
                <a:defRPr/>
              </a:pPr>
              <a:t>‹#›</a:t>
            </a:fld>
            <a:endParaRPr lang="en-US"/>
          </a:p>
        </p:txBody>
      </p:sp>
    </p:spTree>
    <p:extLst>
      <p:ext uri="{BB962C8B-B14F-4D97-AF65-F5344CB8AC3E}">
        <p14:creationId xmlns:p14="http://schemas.microsoft.com/office/powerpoint/2010/main" val="2965666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286000" y="7163861"/>
            <a:ext cx="20200940" cy="2985556"/>
          </a:xfrm>
        </p:spPr>
        <p:txBody>
          <a:bodyPr anchor="b"/>
          <a:lstStyle>
            <a:lvl1pPr marL="0" indent="0">
              <a:buNone/>
              <a:defRPr sz="11700" b="1"/>
            </a:lvl1pPr>
            <a:lvl2pPr marL="2220666" indent="0">
              <a:buNone/>
              <a:defRPr sz="9700" b="1"/>
            </a:lvl2pPr>
            <a:lvl3pPr marL="4441332" indent="0">
              <a:buNone/>
              <a:defRPr sz="8700" b="1"/>
            </a:lvl3pPr>
            <a:lvl4pPr marL="6661998" indent="0">
              <a:buNone/>
              <a:defRPr sz="7800" b="1"/>
            </a:lvl4pPr>
            <a:lvl5pPr marL="8882664" indent="0">
              <a:buNone/>
              <a:defRPr sz="7800" b="1"/>
            </a:lvl5pPr>
            <a:lvl6pPr marL="11103331" indent="0">
              <a:buNone/>
              <a:defRPr sz="7800" b="1"/>
            </a:lvl6pPr>
            <a:lvl7pPr marL="13323997" indent="0">
              <a:buNone/>
              <a:defRPr sz="7800" b="1"/>
            </a:lvl7pPr>
            <a:lvl8pPr marL="15544663" indent="0">
              <a:buNone/>
              <a:defRPr sz="7800" b="1"/>
            </a:lvl8pPr>
            <a:lvl9pPr marL="17765329" indent="0">
              <a:buNone/>
              <a:defRPr sz="7800" b="1"/>
            </a:lvl9pPr>
          </a:lstStyle>
          <a:p>
            <a:pPr lvl="0"/>
            <a:r>
              <a:rPr lang="en-US" smtClean="0"/>
              <a:t>Click to edit Master text styles</a:t>
            </a:r>
          </a:p>
        </p:txBody>
      </p:sp>
      <p:sp>
        <p:nvSpPr>
          <p:cNvPr id="4" name="Content Placeholder 3"/>
          <p:cNvSpPr>
            <a:spLocks noGrp="1"/>
          </p:cNvSpPr>
          <p:nvPr>
            <p:ph sz="half" idx="2"/>
          </p:nvPr>
        </p:nvSpPr>
        <p:spPr>
          <a:xfrm>
            <a:off x="2286000" y="10149417"/>
            <a:ext cx="20200940" cy="18439344"/>
          </a:xfrm>
        </p:spPr>
        <p:txBody>
          <a:bodyPr/>
          <a:lstStyle>
            <a:lvl1pPr>
              <a:defRPr sz="11700"/>
            </a:lvl1pPr>
            <a:lvl2pPr>
              <a:defRPr sz="97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3225128" y="7163861"/>
            <a:ext cx="20208875" cy="2985556"/>
          </a:xfrm>
        </p:spPr>
        <p:txBody>
          <a:bodyPr anchor="b"/>
          <a:lstStyle>
            <a:lvl1pPr marL="0" indent="0">
              <a:buNone/>
              <a:defRPr sz="11700" b="1"/>
            </a:lvl1pPr>
            <a:lvl2pPr marL="2220666" indent="0">
              <a:buNone/>
              <a:defRPr sz="9700" b="1"/>
            </a:lvl2pPr>
            <a:lvl3pPr marL="4441332" indent="0">
              <a:buNone/>
              <a:defRPr sz="8700" b="1"/>
            </a:lvl3pPr>
            <a:lvl4pPr marL="6661998" indent="0">
              <a:buNone/>
              <a:defRPr sz="7800" b="1"/>
            </a:lvl4pPr>
            <a:lvl5pPr marL="8882664" indent="0">
              <a:buNone/>
              <a:defRPr sz="7800" b="1"/>
            </a:lvl5pPr>
            <a:lvl6pPr marL="11103331" indent="0">
              <a:buNone/>
              <a:defRPr sz="7800" b="1"/>
            </a:lvl6pPr>
            <a:lvl7pPr marL="13323997" indent="0">
              <a:buNone/>
              <a:defRPr sz="7800" b="1"/>
            </a:lvl7pPr>
            <a:lvl8pPr marL="15544663" indent="0">
              <a:buNone/>
              <a:defRPr sz="7800" b="1"/>
            </a:lvl8pPr>
            <a:lvl9pPr marL="17765329" indent="0">
              <a:buNone/>
              <a:defRPr sz="7800" b="1"/>
            </a:lvl9pPr>
          </a:lstStyle>
          <a:p>
            <a:pPr lvl="0"/>
            <a:r>
              <a:rPr lang="en-US" smtClean="0"/>
              <a:t>Click to edit Master text styles</a:t>
            </a:r>
          </a:p>
        </p:txBody>
      </p:sp>
      <p:sp>
        <p:nvSpPr>
          <p:cNvPr id="6" name="Content Placeholder 5"/>
          <p:cNvSpPr>
            <a:spLocks noGrp="1"/>
          </p:cNvSpPr>
          <p:nvPr>
            <p:ph sz="quarter" idx="4"/>
          </p:nvPr>
        </p:nvSpPr>
        <p:spPr>
          <a:xfrm>
            <a:off x="23225128" y="10149417"/>
            <a:ext cx="20208875" cy="18439344"/>
          </a:xfrm>
        </p:spPr>
        <p:txBody>
          <a:bodyPr/>
          <a:lstStyle>
            <a:lvl1pPr>
              <a:defRPr sz="11700"/>
            </a:lvl1pPr>
            <a:lvl2pPr>
              <a:defRPr sz="97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5EE5C2-2F2C-44E5-A09D-14F1D2C23D61}" type="slidenum">
              <a:rPr lang="en-US" smtClean="0"/>
              <a:pPr>
                <a:defRPr/>
              </a:pPr>
              <a:t>‹#›</a:t>
            </a:fld>
            <a:endParaRPr lang="en-US"/>
          </a:p>
        </p:txBody>
      </p:sp>
    </p:spTree>
    <p:extLst>
      <p:ext uri="{BB962C8B-B14F-4D97-AF65-F5344CB8AC3E}">
        <p14:creationId xmlns:p14="http://schemas.microsoft.com/office/powerpoint/2010/main" val="1475506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AAAE095-3B53-476F-93A8-331946C5D0FC}" type="slidenum">
              <a:rPr lang="en-US" smtClean="0"/>
              <a:pPr>
                <a:defRPr/>
              </a:pPr>
              <a:t>‹#›</a:t>
            </a:fld>
            <a:endParaRPr lang="en-US"/>
          </a:p>
        </p:txBody>
      </p:sp>
    </p:spTree>
    <p:extLst>
      <p:ext uri="{BB962C8B-B14F-4D97-AF65-F5344CB8AC3E}">
        <p14:creationId xmlns:p14="http://schemas.microsoft.com/office/powerpoint/2010/main" val="3142029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B82B2911-4781-41D4-964E-141EADB46CC1}" type="slidenum">
              <a:rPr lang="en-US" smtClean="0"/>
              <a:pPr>
                <a:defRPr/>
              </a:pPr>
              <a:t>‹#›</a:t>
            </a:fld>
            <a:endParaRPr lang="en-US"/>
          </a:p>
        </p:txBody>
      </p:sp>
    </p:spTree>
    <p:extLst>
      <p:ext uri="{BB962C8B-B14F-4D97-AF65-F5344CB8AC3E}">
        <p14:creationId xmlns:p14="http://schemas.microsoft.com/office/powerpoint/2010/main" val="556636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3" y="1274233"/>
            <a:ext cx="15041565" cy="5422900"/>
          </a:xfrm>
        </p:spPr>
        <p:txBody>
          <a:bodyPr anchor="b"/>
          <a:lstStyle>
            <a:lvl1pPr algn="l">
              <a:defRPr sz="9700" b="1"/>
            </a:lvl1pPr>
          </a:lstStyle>
          <a:p>
            <a:r>
              <a:rPr lang="en-US" smtClean="0"/>
              <a:t>Click to edit Master title style</a:t>
            </a:r>
            <a:endParaRPr lang="en-US"/>
          </a:p>
        </p:txBody>
      </p:sp>
      <p:sp>
        <p:nvSpPr>
          <p:cNvPr id="3" name="Content Placeholder 2"/>
          <p:cNvSpPr>
            <a:spLocks noGrp="1"/>
          </p:cNvSpPr>
          <p:nvPr>
            <p:ph idx="1"/>
          </p:nvPr>
        </p:nvSpPr>
        <p:spPr>
          <a:xfrm>
            <a:off x="17875250" y="1274236"/>
            <a:ext cx="25558750" cy="27314527"/>
          </a:xfrm>
        </p:spPr>
        <p:txBody>
          <a:bodyPr/>
          <a:lstStyle>
            <a:lvl1pPr>
              <a:defRPr sz="15500"/>
            </a:lvl1pPr>
            <a:lvl2pPr>
              <a:defRPr sz="13600"/>
            </a:lvl2pPr>
            <a:lvl3pPr>
              <a:defRPr sz="11700"/>
            </a:lvl3pPr>
            <a:lvl4pPr>
              <a:defRPr sz="9700"/>
            </a:lvl4pPr>
            <a:lvl5pPr>
              <a:defRPr sz="9700"/>
            </a:lvl5pPr>
            <a:lvl6pPr>
              <a:defRPr sz="9700"/>
            </a:lvl6pPr>
            <a:lvl7pPr>
              <a:defRPr sz="9700"/>
            </a:lvl7pPr>
            <a:lvl8pPr>
              <a:defRPr sz="9700"/>
            </a:lvl8pPr>
            <a:lvl9pPr>
              <a:defRPr sz="9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86003" y="6697136"/>
            <a:ext cx="15041565" cy="21891627"/>
          </a:xfrm>
        </p:spPr>
        <p:txBody>
          <a:bodyPr/>
          <a:lstStyle>
            <a:lvl1pPr marL="0" indent="0">
              <a:buNone/>
              <a:defRPr sz="6800"/>
            </a:lvl1pPr>
            <a:lvl2pPr marL="2220666" indent="0">
              <a:buNone/>
              <a:defRPr sz="5800"/>
            </a:lvl2pPr>
            <a:lvl3pPr marL="4441332" indent="0">
              <a:buNone/>
              <a:defRPr sz="4900"/>
            </a:lvl3pPr>
            <a:lvl4pPr marL="6661998" indent="0">
              <a:buNone/>
              <a:defRPr sz="4400"/>
            </a:lvl4pPr>
            <a:lvl5pPr marL="8882664" indent="0">
              <a:buNone/>
              <a:defRPr sz="4400"/>
            </a:lvl5pPr>
            <a:lvl6pPr marL="11103331" indent="0">
              <a:buNone/>
              <a:defRPr sz="4400"/>
            </a:lvl6pPr>
            <a:lvl7pPr marL="13323997" indent="0">
              <a:buNone/>
              <a:defRPr sz="4400"/>
            </a:lvl7pPr>
            <a:lvl8pPr marL="15544663" indent="0">
              <a:buNone/>
              <a:defRPr sz="4400"/>
            </a:lvl8pPr>
            <a:lvl9pPr marL="17765329"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AF07E41-60F6-4184-B1B3-AB8D2E96F9BE}" type="slidenum">
              <a:rPr lang="en-US" smtClean="0"/>
              <a:pPr>
                <a:defRPr/>
              </a:pPr>
              <a:t>‹#›</a:t>
            </a:fld>
            <a:endParaRPr lang="en-US"/>
          </a:p>
        </p:txBody>
      </p:sp>
    </p:spTree>
    <p:extLst>
      <p:ext uri="{BB962C8B-B14F-4D97-AF65-F5344CB8AC3E}">
        <p14:creationId xmlns:p14="http://schemas.microsoft.com/office/powerpoint/2010/main" val="4062157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40" y="22402800"/>
            <a:ext cx="27432000" cy="2644777"/>
          </a:xfrm>
        </p:spPr>
        <p:txBody>
          <a:bodyPr anchor="b"/>
          <a:lstStyle>
            <a:lvl1pPr algn="l">
              <a:defRPr sz="9700" b="1"/>
            </a:lvl1pPr>
          </a:lstStyle>
          <a:p>
            <a:r>
              <a:rPr lang="en-US" smtClean="0"/>
              <a:t>Click to edit Master title style</a:t>
            </a:r>
            <a:endParaRPr lang="en-US"/>
          </a:p>
        </p:txBody>
      </p:sp>
      <p:sp>
        <p:nvSpPr>
          <p:cNvPr id="3" name="Picture Placeholder 2"/>
          <p:cNvSpPr>
            <a:spLocks noGrp="1"/>
          </p:cNvSpPr>
          <p:nvPr>
            <p:ph type="pic" idx="1"/>
          </p:nvPr>
        </p:nvSpPr>
        <p:spPr>
          <a:xfrm>
            <a:off x="8961440" y="2859617"/>
            <a:ext cx="27432000" cy="19202400"/>
          </a:xfrm>
        </p:spPr>
        <p:txBody>
          <a:bodyPr/>
          <a:lstStyle>
            <a:lvl1pPr marL="0" indent="0">
              <a:buNone/>
              <a:defRPr sz="15500"/>
            </a:lvl1pPr>
            <a:lvl2pPr marL="2220666" indent="0">
              <a:buNone/>
              <a:defRPr sz="13600"/>
            </a:lvl2pPr>
            <a:lvl3pPr marL="4441332" indent="0">
              <a:buNone/>
              <a:defRPr sz="11700"/>
            </a:lvl3pPr>
            <a:lvl4pPr marL="6661998" indent="0">
              <a:buNone/>
              <a:defRPr sz="9700"/>
            </a:lvl4pPr>
            <a:lvl5pPr marL="8882664" indent="0">
              <a:buNone/>
              <a:defRPr sz="9700"/>
            </a:lvl5pPr>
            <a:lvl6pPr marL="11103331" indent="0">
              <a:buNone/>
              <a:defRPr sz="9700"/>
            </a:lvl6pPr>
            <a:lvl7pPr marL="13323997" indent="0">
              <a:buNone/>
              <a:defRPr sz="9700"/>
            </a:lvl7pPr>
            <a:lvl8pPr marL="15544663" indent="0">
              <a:buNone/>
              <a:defRPr sz="9700"/>
            </a:lvl8pPr>
            <a:lvl9pPr marL="17765329" indent="0">
              <a:buNone/>
              <a:defRPr sz="9700"/>
            </a:lvl9pPr>
          </a:lstStyle>
          <a:p>
            <a:endParaRPr lang="en-US"/>
          </a:p>
        </p:txBody>
      </p:sp>
      <p:sp>
        <p:nvSpPr>
          <p:cNvPr id="4" name="Text Placeholder 3"/>
          <p:cNvSpPr>
            <a:spLocks noGrp="1"/>
          </p:cNvSpPr>
          <p:nvPr>
            <p:ph type="body" sz="half" idx="2"/>
          </p:nvPr>
        </p:nvSpPr>
        <p:spPr>
          <a:xfrm>
            <a:off x="8961440" y="25047577"/>
            <a:ext cx="27432000" cy="3756023"/>
          </a:xfrm>
        </p:spPr>
        <p:txBody>
          <a:bodyPr/>
          <a:lstStyle>
            <a:lvl1pPr marL="0" indent="0">
              <a:buNone/>
              <a:defRPr sz="6800"/>
            </a:lvl1pPr>
            <a:lvl2pPr marL="2220666" indent="0">
              <a:buNone/>
              <a:defRPr sz="5800"/>
            </a:lvl2pPr>
            <a:lvl3pPr marL="4441332" indent="0">
              <a:buNone/>
              <a:defRPr sz="4900"/>
            </a:lvl3pPr>
            <a:lvl4pPr marL="6661998" indent="0">
              <a:buNone/>
              <a:defRPr sz="4400"/>
            </a:lvl4pPr>
            <a:lvl5pPr marL="8882664" indent="0">
              <a:buNone/>
              <a:defRPr sz="4400"/>
            </a:lvl5pPr>
            <a:lvl6pPr marL="11103331" indent="0">
              <a:buNone/>
              <a:defRPr sz="4400"/>
            </a:lvl6pPr>
            <a:lvl7pPr marL="13323997" indent="0">
              <a:buNone/>
              <a:defRPr sz="4400"/>
            </a:lvl7pPr>
            <a:lvl8pPr marL="15544663" indent="0">
              <a:buNone/>
              <a:defRPr sz="4400"/>
            </a:lvl8pPr>
            <a:lvl9pPr marL="17765329"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1F9D0D5-07BF-44EB-B242-FC91B3763D7F}" type="slidenum">
              <a:rPr lang="en-US" smtClean="0"/>
              <a:pPr>
                <a:defRPr/>
              </a:pPr>
              <a:t>‹#›</a:t>
            </a:fld>
            <a:endParaRPr lang="en-US"/>
          </a:p>
        </p:txBody>
      </p:sp>
    </p:spTree>
    <p:extLst>
      <p:ext uri="{BB962C8B-B14F-4D97-AF65-F5344CB8AC3E}">
        <p14:creationId xmlns:p14="http://schemas.microsoft.com/office/powerpoint/2010/main" val="1256426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D990108-E5AC-44A6-91D9-DDFD60C3F186}" type="slidenum">
              <a:rPr lang="en-US" smtClean="0"/>
              <a:pPr>
                <a:defRPr/>
              </a:pPr>
              <a:t>‹#›</a:t>
            </a:fld>
            <a:endParaRPr lang="en-US"/>
          </a:p>
        </p:txBody>
      </p:sp>
    </p:spTree>
    <p:extLst>
      <p:ext uri="{BB962C8B-B14F-4D97-AF65-F5344CB8AC3E}">
        <p14:creationId xmlns:p14="http://schemas.microsoft.com/office/powerpoint/2010/main" val="3477011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147000" y="1281646"/>
            <a:ext cx="10287000" cy="273071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86000" y="1281646"/>
            <a:ext cx="30099000" cy="27307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D7B02E32-7510-4B87-84E2-5F974BDA92FF}" type="slidenum">
              <a:rPr lang="en-US" smtClean="0"/>
              <a:pPr>
                <a:defRPr/>
              </a:pPr>
              <a:t>‹#›</a:t>
            </a:fld>
            <a:endParaRPr lang="en-US"/>
          </a:p>
        </p:txBody>
      </p:sp>
    </p:spTree>
    <p:extLst>
      <p:ext uri="{BB962C8B-B14F-4D97-AF65-F5344CB8AC3E}">
        <p14:creationId xmlns:p14="http://schemas.microsoft.com/office/powerpoint/2010/main" val="3580701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0" y="1281644"/>
            <a:ext cx="41148000" cy="5334000"/>
          </a:xfrm>
          <a:prstGeom prst="rect">
            <a:avLst/>
          </a:prstGeom>
        </p:spPr>
        <p:txBody>
          <a:bodyPr vert="horz" lIns="444133" tIns="222067" rIns="444133" bIns="22206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286000" y="7467602"/>
            <a:ext cx="41148000" cy="21121161"/>
          </a:xfrm>
          <a:prstGeom prst="rect">
            <a:avLst/>
          </a:prstGeom>
        </p:spPr>
        <p:txBody>
          <a:bodyPr vert="horz" lIns="444133" tIns="222067" rIns="444133" bIns="22206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286000" y="29662969"/>
            <a:ext cx="10668000" cy="1703917"/>
          </a:xfrm>
          <a:prstGeom prst="rect">
            <a:avLst/>
          </a:prstGeom>
        </p:spPr>
        <p:txBody>
          <a:bodyPr vert="horz" lIns="444133" tIns="222067" rIns="444133" bIns="222067" rtlCol="0" anchor="ctr"/>
          <a:lstStyle>
            <a:lvl1pPr algn="l">
              <a:defRPr sz="58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5621000" y="29662969"/>
            <a:ext cx="14478000" cy="1703917"/>
          </a:xfrm>
          <a:prstGeom prst="rect">
            <a:avLst/>
          </a:prstGeom>
        </p:spPr>
        <p:txBody>
          <a:bodyPr vert="horz" lIns="444133" tIns="222067" rIns="444133" bIns="222067" rtlCol="0" anchor="ctr"/>
          <a:lstStyle>
            <a:lvl1pPr algn="ctr">
              <a:defRPr sz="58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32766000" y="29662969"/>
            <a:ext cx="10668000" cy="1703917"/>
          </a:xfrm>
          <a:prstGeom prst="rect">
            <a:avLst/>
          </a:prstGeom>
        </p:spPr>
        <p:txBody>
          <a:bodyPr vert="horz" lIns="444133" tIns="222067" rIns="444133" bIns="222067" rtlCol="0" anchor="ctr"/>
          <a:lstStyle>
            <a:lvl1pPr algn="r">
              <a:defRPr sz="5800">
                <a:solidFill>
                  <a:schemeClr val="tx1">
                    <a:tint val="75000"/>
                  </a:schemeClr>
                </a:solidFill>
              </a:defRPr>
            </a:lvl1pPr>
          </a:lstStyle>
          <a:p>
            <a:pPr>
              <a:defRPr/>
            </a:pPr>
            <a:fld id="{0CA133C8-BC58-4554-8AF5-8DE134673B64}" type="slidenum">
              <a:rPr lang="en-US" smtClean="0"/>
              <a:pPr>
                <a:defRPr/>
              </a:pPr>
              <a:t>‹#›</a:t>
            </a:fld>
            <a:endParaRPr lang="en-US"/>
          </a:p>
        </p:txBody>
      </p:sp>
    </p:spTree>
    <p:extLst>
      <p:ext uri="{BB962C8B-B14F-4D97-AF65-F5344CB8AC3E}">
        <p14:creationId xmlns:p14="http://schemas.microsoft.com/office/powerpoint/2010/main" val="90202470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441332" rtl="0" eaLnBrk="1" latinLnBrk="0" hangingPunct="1">
        <a:spcBef>
          <a:spcPct val="0"/>
        </a:spcBef>
        <a:buNone/>
        <a:defRPr sz="21400" kern="1200">
          <a:solidFill>
            <a:schemeClr val="tx1"/>
          </a:solidFill>
          <a:latin typeface="+mj-lt"/>
          <a:ea typeface="+mj-ea"/>
          <a:cs typeface="+mj-cs"/>
        </a:defRPr>
      </a:lvl1pPr>
    </p:titleStyle>
    <p:bodyStyle>
      <a:lvl1pPr marL="1665500" indent="-1665500" algn="l" defTabSz="4441332" rtl="0" eaLnBrk="1" latinLnBrk="0" hangingPunct="1">
        <a:spcBef>
          <a:spcPct val="20000"/>
        </a:spcBef>
        <a:buFont typeface="Arial" pitchFamily="34" charset="0"/>
        <a:buChar char="•"/>
        <a:defRPr sz="15500" kern="1200">
          <a:solidFill>
            <a:schemeClr val="tx1"/>
          </a:solidFill>
          <a:latin typeface="+mn-lt"/>
          <a:ea typeface="+mn-ea"/>
          <a:cs typeface="+mn-cs"/>
        </a:defRPr>
      </a:lvl1pPr>
      <a:lvl2pPr marL="3608582" indent="-1387916" algn="l" defTabSz="4441332" rtl="0" eaLnBrk="1" latinLnBrk="0" hangingPunct="1">
        <a:spcBef>
          <a:spcPct val="20000"/>
        </a:spcBef>
        <a:buFont typeface="Arial" pitchFamily="34" charset="0"/>
        <a:buChar char="–"/>
        <a:defRPr sz="13600" kern="1200">
          <a:solidFill>
            <a:schemeClr val="tx1"/>
          </a:solidFill>
          <a:latin typeface="+mn-lt"/>
          <a:ea typeface="+mn-ea"/>
          <a:cs typeface="+mn-cs"/>
        </a:defRPr>
      </a:lvl2pPr>
      <a:lvl3pPr marL="5551665" indent="-1110333" algn="l" defTabSz="4441332" rtl="0" eaLnBrk="1" latinLnBrk="0" hangingPunct="1">
        <a:spcBef>
          <a:spcPct val="20000"/>
        </a:spcBef>
        <a:buFont typeface="Arial" pitchFamily="34" charset="0"/>
        <a:buChar char="•"/>
        <a:defRPr sz="11700" kern="1200">
          <a:solidFill>
            <a:schemeClr val="tx1"/>
          </a:solidFill>
          <a:latin typeface="+mn-lt"/>
          <a:ea typeface="+mn-ea"/>
          <a:cs typeface="+mn-cs"/>
        </a:defRPr>
      </a:lvl3pPr>
      <a:lvl4pPr marL="7772331" indent="-1110333" algn="l" defTabSz="4441332"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992998" indent="-1110333" algn="l" defTabSz="4441332"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213664" indent="-1110333" algn="l" defTabSz="4441332"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434330" indent="-1110333" algn="l" defTabSz="4441332"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654996" indent="-1110333" algn="l" defTabSz="4441332"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875662" indent="-1110333" algn="l" defTabSz="4441332" rtl="0" eaLnBrk="1" latinLnBrk="0" hangingPunct="1">
        <a:spcBef>
          <a:spcPct val="20000"/>
        </a:spcBef>
        <a:buFont typeface="Arial" pitchFamily="34" charset="0"/>
        <a:buChar char="•"/>
        <a:defRPr sz="9700" kern="1200">
          <a:solidFill>
            <a:schemeClr val="tx1"/>
          </a:solidFill>
          <a:latin typeface="+mn-lt"/>
          <a:ea typeface="+mn-ea"/>
          <a:cs typeface="+mn-cs"/>
        </a:defRPr>
      </a:lvl9pPr>
    </p:bodyStyle>
    <p:otherStyle>
      <a:defPPr>
        <a:defRPr lang="en-US"/>
      </a:defPPr>
      <a:lvl1pPr marL="0" algn="l" defTabSz="4441332" rtl="0" eaLnBrk="1" latinLnBrk="0" hangingPunct="1">
        <a:defRPr sz="8700" kern="1200">
          <a:solidFill>
            <a:schemeClr val="tx1"/>
          </a:solidFill>
          <a:latin typeface="+mn-lt"/>
          <a:ea typeface="+mn-ea"/>
          <a:cs typeface="+mn-cs"/>
        </a:defRPr>
      </a:lvl1pPr>
      <a:lvl2pPr marL="2220666" algn="l" defTabSz="4441332" rtl="0" eaLnBrk="1" latinLnBrk="0" hangingPunct="1">
        <a:defRPr sz="8700" kern="1200">
          <a:solidFill>
            <a:schemeClr val="tx1"/>
          </a:solidFill>
          <a:latin typeface="+mn-lt"/>
          <a:ea typeface="+mn-ea"/>
          <a:cs typeface="+mn-cs"/>
        </a:defRPr>
      </a:lvl2pPr>
      <a:lvl3pPr marL="4441332" algn="l" defTabSz="4441332" rtl="0" eaLnBrk="1" latinLnBrk="0" hangingPunct="1">
        <a:defRPr sz="8700" kern="1200">
          <a:solidFill>
            <a:schemeClr val="tx1"/>
          </a:solidFill>
          <a:latin typeface="+mn-lt"/>
          <a:ea typeface="+mn-ea"/>
          <a:cs typeface="+mn-cs"/>
        </a:defRPr>
      </a:lvl3pPr>
      <a:lvl4pPr marL="6661998" algn="l" defTabSz="4441332" rtl="0" eaLnBrk="1" latinLnBrk="0" hangingPunct="1">
        <a:defRPr sz="8700" kern="1200">
          <a:solidFill>
            <a:schemeClr val="tx1"/>
          </a:solidFill>
          <a:latin typeface="+mn-lt"/>
          <a:ea typeface="+mn-ea"/>
          <a:cs typeface="+mn-cs"/>
        </a:defRPr>
      </a:lvl4pPr>
      <a:lvl5pPr marL="8882664" algn="l" defTabSz="4441332" rtl="0" eaLnBrk="1" latinLnBrk="0" hangingPunct="1">
        <a:defRPr sz="8700" kern="1200">
          <a:solidFill>
            <a:schemeClr val="tx1"/>
          </a:solidFill>
          <a:latin typeface="+mn-lt"/>
          <a:ea typeface="+mn-ea"/>
          <a:cs typeface="+mn-cs"/>
        </a:defRPr>
      </a:lvl5pPr>
      <a:lvl6pPr marL="11103331" algn="l" defTabSz="4441332" rtl="0" eaLnBrk="1" latinLnBrk="0" hangingPunct="1">
        <a:defRPr sz="8700" kern="1200">
          <a:solidFill>
            <a:schemeClr val="tx1"/>
          </a:solidFill>
          <a:latin typeface="+mn-lt"/>
          <a:ea typeface="+mn-ea"/>
          <a:cs typeface="+mn-cs"/>
        </a:defRPr>
      </a:lvl6pPr>
      <a:lvl7pPr marL="13323997" algn="l" defTabSz="4441332" rtl="0" eaLnBrk="1" latinLnBrk="0" hangingPunct="1">
        <a:defRPr sz="8700" kern="1200">
          <a:solidFill>
            <a:schemeClr val="tx1"/>
          </a:solidFill>
          <a:latin typeface="+mn-lt"/>
          <a:ea typeface="+mn-ea"/>
          <a:cs typeface="+mn-cs"/>
        </a:defRPr>
      </a:lvl7pPr>
      <a:lvl8pPr marL="15544663" algn="l" defTabSz="4441332" rtl="0" eaLnBrk="1" latinLnBrk="0" hangingPunct="1">
        <a:defRPr sz="8700" kern="1200">
          <a:solidFill>
            <a:schemeClr val="tx1"/>
          </a:solidFill>
          <a:latin typeface="+mn-lt"/>
          <a:ea typeface="+mn-ea"/>
          <a:cs typeface="+mn-cs"/>
        </a:defRPr>
      </a:lvl8pPr>
      <a:lvl9pPr marL="17765329" algn="l" defTabSz="4441332"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6"/>
          <p:cNvSpPr txBox="1">
            <a:spLocks noChangeArrowheads="1"/>
          </p:cNvSpPr>
          <p:nvPr/>
        </p:nvSpPr>
        <p:spPr bwMode="auto">
          <a:xfrm>
            <a:off x="1219200" y="741164"/>
            <a:ext cx="38400038" cy="29854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5400" b="1" dirty="0" smtClean="0">
                <a:solidFill>
                  <a:srgbClr val="000066"/>
                </a:solidFill>
                <a:latin typeface="Verdana" pitchFamily="34" charset="0"/>
              </a:rPr>
              <a:t>Estimation of Nitrate Removal in the Lamprey River Using Longitudinal Profiling </a:t>
            </a:r>
          </a:p>
          <a:p>
            <a:pPr algn="ctr" eaLnBrk="1" hangingPunct="1"/>
            <a:r>
              <a:rPr lang="en-US" sz="5400" b="1" dirty="0" smtClean="0">
                <a:solidFill>
                  <a:srgbClr val="000066"/>
                </a:solidFill>
                <a:latin typeface="Verdana" pitchFamily="34" charset="0"/>
              </a:rPr>
              <a:t>with High Frequency Sensors</a:t>
            </a:r>
            <a:endParaRPr lang="en-US" sz="6000" dirty="0" smtClean="0">
              <a:solidFill>
                <a:srgbClr val="000066"/>
              </a:solidFill>
              <a:latin typeface="Verdana" pitchFamily="34" charset="0"/>
              <a:cs typeface="Times New Roman" pitchFamily="18" charset="0"/>
            </a:endParaRPr>
          </a:p>
          <a:p>
            <a:pPr algn="ctr" eaLnBrk="1" hangingPunct="1">
              <a:spcBef>
                <a:spcPct val="25000"/>
              </a:spcBef>
            </a:pPr>
            <a:r>
              <a:rPr lang="en-US" sz="3600" b="1" dirty="0" smtClean="0">
                <a:solidFill>
                  <a:srgbClr val="993300"/>
                </a:solidFill>
                <a:latin typeface="Verdana" pitchFamily="34" charset="0"/>
              </a:rPr>
              <a:t>Jeffrey </a:t>
            </a:r>
            <a:r>
              <a:rPr lang="en-US" sz="3600" b="1" dirty="0" err="1" smtClean="0">
                <a:solidFill>
                  <a:srgbClr val="993300"/>
                </a:solidFill>
                <a:latin typeface="Verdana" pitchFamily="34" charset="0"/>
              </a:rPr>
              <a:t>Rano</a:t>
            </a:r>
            <a:r>
              <a:rPr lang="en-US" sz="3600" b="1" dirty="0" smtClean="0">
                <a:solidFill>
                  <a:srgbClr val="993300"/>
                </a:solidFill>
                <a:latin typeface="Verdana" pitchFamily="34" charset="0"/>
              </a:rPr>
              <a:t> 			 								Gopal Mulukutla</a:t>
            </a:r>
            <a:endParaRPr lang="en-US" sz="2800" dirty="0" smtClean="0">
              <a:solidFill>
                <a:srgbClr val="993300"/>
              </a:solidFill>
              <a:latin typeface="Verdana" pitchFamily="34" charset="0"/>
            </a:endParaRPr>
          </a:p>
          <a:p>
            <a:pPr eaLnBrk="1" hangingPunct="1">
              <a:spcBef>
                <a:spcPct val="25000"/>
              </a:spcBef>
            </a:pPr>
            <a:r>
              <a:rPr lang="en-US" sz="2800" b="1" dirty="0" smtClean="0">
                <a:solidFill>
                  <a:srgbClr val="993300"/>
                </a:solidFill>
                <a:latin typeface="Verdana" pitchFamily="34" charset="0"/>
              </a:rPr>
              <a:t>									 Department of Chemical Engineering, UNH 						 Earth Systems Research Center, UNH</a:t>
            </a:r>
          </a:p>
        </p:txBody>
      </p:sp>
      <p:pic>
        <p:nvPicPr>
          <p:cNvPr id="2051" name="Picture 116" descr="NSF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43400" y="533400"/>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TextBox 1"/>
          <p:cNvSpPr txBox="1">
            <a:spLocks noChangeArrowheads="1"/>
          </p:cNvSpPr>
          <p:nvPr/>
        </p:nvSpPr>
        <p:spPr bwMode="auto">
          <a:xfrm>
            <a:off x="5904611" y="3726598"/>
            <a:ext cx="33528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3600" b="1" dirty="0"/>
              <a:t>Abstract</a:t>
            </a:r>
          </a:p>
        </p:txBody>
      </p:sp>
      <p:sp>
        <p:nvSpPr>
          <p:cNvPr id="2053" name="TextBox 13"/>
          <p:cNvSpPr txBox="1">
            <a:spLocks noChangeArrowheads="1"/>
          </p:cNvSpPr>
          <p:nvPr/>
        </p:nvSpPr>
        <p:spPr bwMode="auto">
          <a:xfrm>
            <a:off x="5149125" y="7894581"/>
            <a:ext cx="5486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3600" b="1" dirty="0" smtClean="0"/>
              <a:t>Introduction/Background</a:t>
            </a:r>
            <a:endParaRPr lang="en-US" sz="3600" b="1" dirty="0"/>
          </a:p>
        </p:txBody>
      </p:sp>
      <p:sp>
        <p:nvSpPr>
          <p:cNvPr id="2054" name="TextBox 14"/>
          <p:cNvSpPr txBox="1">
            <a:spLocks noChangeArrowheads="1"/>
          </p:cNvSpPr>
          <p:nvPr/>
        </p:nvSpPr>
        <p:spPr bwMode="auto">
          <a:xfrm>
            <a:off x="20132734" y="3868557"/>
            <a:ext cx="48817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3600" b="1" dirty="0" smtClean="0"/>
              <a:t>Methods</a:t>
            </a:r>
            <a:endParaRPr lang="en-US" sz="3600" b="1" dirty="0"/>
          </a:p>
        </p:txBody>
      </p:sp>
      <p:sp>
        <p:nvSpPr>
          <p:cNvPr id="2055" name="TextBox 15"/>
          <p:cNvSpPr txBox="1">
            <a:spLocks noChangeArrowheads="1"/>
          </p:cNvSpPr>
          <p:nvPr/>
        </p:nvSpPr>
        <p:spPr bwMode="auto">
          <a:xfrm>
            <a:off x="21603494" y="15665826"/>
            <a:ext cx="274161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4000" b="1" dirty="0"/>
              <a:t>Results</a:t>
            </a:r>
          </a:p>
        </p:txBody>
      </p:sp>
      <p:cxnSp>
        <p:nvCxnSpPr>
          <p:cNvPr id="4" name="Straight Connector 3"/>
          <p:cNvCxnSpPr/>
          <p:nvPr/>
        </p:nvCxnSpPr>
        <p:spPr>
          <a:xfrm flipV="1">
            <a:off x="15011400" y="3726598"/>
            <a:ext cx="0" cy="2751540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30480000" y="3886200"/>
            <a:ext cx="0" cy="27355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58" name="TextBox 22"/>
          <p:cNvSpPr txBox="1">
            <a:spLocks noChangeArrowheads="1"/>
          </p:cNvSpPr>
          <p:nvPr/>
        </p:nvSpPr>
        <p:spPr bwMode="auto">
          <a:xfrm>
            <a:off x="36501517" y="14097000"/>
            <a:ext cx="27305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3600" b="1" dirty="0"/>
              <a:t>Discussion</a:t>
            </a:r>
          </a:p>
        </p:txBody>
      </p:sp>
      <p:sp>
        <p:nvSpPr>
          <p:cNvPr id="2059" name="TextBox 23"/>
          <p:cNvSpPr txBox="1">
            <a:spLocks noChangeArrowheads="1"/>
          </p:cNvSpPr>
          <p:nvPr/>
        </p:nvSpPr>
        <p:spPr bwMode="auto">
          <a:xfrm>
            <a:off x="31589663" y="12136438"/>
            <a:ext cx="93726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3600"/>
              <a:t>Conclusion/Summary</a:t>
            </a:r>
          </a:p>
        </p:txBody>
      </p:sp>
      <p:sp>
        <p:nvSpPr>
          <p:cNvPr id="2061" name="TextBox 25"/>
          <p:cNvSpPr txBox="1">
            <a:spLocks noChangeArrowheads="1"/>
          </p:cNvSpPr>
          <p:nvPr/>
        </p:nvSpPr>
        <p:spPr bwMode="auto">
          <a:xfrm>
            <a:off x="35663981" y="25152806"/>
            <a:ext cx="46863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3600" b="1" dirty="0"/>
              <a:t>Acknowledgements</a:t>
            </a:r>
          </a:p>
        </p:txBody>
      </p:sp>
      <p:pic>
        <p:nvPicPr>
          <p:cNvPr id="16" name="Picture 14" descr="C:\Users\Jeff\Documents\MATLAB\LampreyTransect\Interpolating\Figures\Nremoval.jpe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89663" y="5186063"/>
            <a:ext cx="12554211" cy="859593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3118984" y="4608513"/>
            <a:ext cx="9495566" cy="461665"/>
          </a:xfrm>
          <a:prstGeom prst="rect">
            <a:avLst/>
          </a:prstGeom>
          <a:noFill/>
        </p:spPr>
        <p:txBody>
          <a:bodyPr wrap="square" rtlCol="0">
            <a:spAutoFit/>
          </a:bodyPr>
          <a:lstStyle/>
          <a:p>
            <a:pPr algn="ctr"/>
            <a:r>
              <a:rPr lang="en-US" dirty="0" smtClean="0"/>
              <a:t>Figure 2: Nitrate removal model and calculated discharge over distance </a:t>
            </a:r>
            <a:endParaRPr lang="en-US" dirty="0"/>
          </a:p>
        </p:txBody>
      </p:sp>
      <mc:AlternateContent xmlns:mc="http://schemas.openxmlformats.org/markup-compatibility/2006">
        <mc:Choice xmlns:a14="http://schemas.microsoft.com/office/drawing/2010/main" Requires="a14">
          <p:sp>
            <p:nvSpPr>
              <p:cNvPr id="5" name="TextBox 4"/>
              <p:cNvSpPr txBox="1"/>
              <p:nvPr/>
            </p:nvSpPr>
            <p:spPr>
              <a:xfrm>
                <a:off x="16007211" y="4608513"/>
                <a:ext cx="13553170" cy="11051808"/>
              </a:xfrm>
              <a:prstGeom prst="rect">
                <a:avLst/>
              </a:prstGeom>
              <a:noFill/>
              <a:ln w="9525">
                <a:solidFill>
                  <a:schemeClr val="tx1"/>
                </a:solidFill>
              </a:ln>
            </p:spPr>
            <p:txBody>
              <a:bodyPr wrap="square" rtlCol="0">
                <a:spAutoFit/>
              </a:bodyPr>
              <a:lstStyle/>
              <a:p>
                <a:r>
                  <a:rPr lang="en-US" sz="2800" dirty="0" smtClean="0"/>
                  <a:t>	</a:t>
                </a:r>
              </a:p>
              <a:p>
                <a:r>
                  <a:rPr lang="en-US" sz="2800" dirty="0" smtClean="0"/>
                  <a:t>	</a:t>
                </a:r>
              </a:p>
              <a:p>
                <a:endParaRPr lang="en-US" sz="2800" dirty="0" smtClean="0"/>
              </a:p>
              <a:p>
                <a:endParaRPr lang="en-US" sz="2800" dirty="0"/>
              </a:p>
              <a:p>
                <a:endParaRPr lang="en-US" sz="2800" dirty="0"/>
              </a:p>
              <a:p>
                <a:endParaRPr lang="en-US" sz="2800" dirty="0" smtClean="0"/>
              </a:p>
              <a:p>
                <a:r>
                  <a:rPr lang="en-US" sz="2800" dirty="0" smtClean="0"/>
                  <a:t>	With </a:t>
                </a:r>
                <a:r>
                  <a:rPr lang="en-US" sz="2800" dirty="0"/>
                  <a:t>this data, an estimation of the mass of nitrate removed by the river was calculated </a:t>
                </a:r>
                <a:r>
                  <a:rPr lang="en-US" sz="2800" dirty="0" smtClean="0"/>
                  <a:t>developing a mass balance equation for Nitrate and applying it over  </a:t>
                </a:r>
                <a:r>
                  <a:rPr lang="en-US" sz="2800" dirty="0"/>
                  <a:t>100m segments</a:t>
                </a:r>
                <a:r>
                  <a:rPr lang="en-US" sz="2800" dirty="0" smtClean="0"/>
                  <a:t>:</a:t>
                </a:r>
              </a:p>
              <a:p>
                <a:endParaRPr lang="en-US" sz="2800" dirty="0"/>
              </a:p>
              <a:p>
                <a:pPr algn="ctr"/>
                <a14:m>
                  <m:oMath xmlns:m="http://schemas.openxmlformats.org/officeDocument/2006/math">
                    <m:sSub>
                      <m:sSubPr>
                        <m:ctrlPr>
                          <a:rPr lang="en-US" sz="2800" i="1">
                            <a:latin typeface="Cambria Math"/>
                          </a:rPr>
                        </m:ctrlPr>
                      </m:sSubPr>
                      <m:e>
                        <m:acc>
                          <m:accPr>
                            <m:chr m:val="̇"/>
                            <m:ctrlPr>
                              <a:rPr lang="en-US" sz="2800" i="1">
                                <a:latin typeface="Cambria Math"/>
                              </a:rPr>
                            </m:ctrlPr>
                          </m:accPr>
                          <m:e>
                            <m:r>
                              <a:rPr lang="en-US" sz="2800" i="1">
                                <a:latin typeface="Cambria Math"/>
                              </a:rPr>
                              <m:t>𝑚</m:t>
                            </m:r>
                          </m:e>
                        </m:acc>
                      </m:e>
                      <m:sub>
                        <m:r>
                          <a:rPr lang="en-US" sz="2800" i="1">
                            <a:latin typeface="Cambria Math"/>
                          </a:rPr>
                          <m:t>𝑢𝑝</m:t>
                        </m:r>
                      </m:sub>
                    </m:sSub>
                    <m:r>
                      <a:rPr lang="en-US" sz="2800" i="1">
                        <a:latin typeface="Cambria Math"/>
                      </a:rPr>
                      <m:t>+</m:t>
                    </m:r>
                    <m:sSub>
                      <m:sSubPr>
                        <m:ctrlPr>
                          <a:rPr lang="en-US" sz="2800" i="1">
                            <a:latin typeface="Cambria Math"/>
                          </a:rPr>
                        </m:ctrlPr>
                      </m:sSubPr>
                      <m:e>
                        <m:acc>
                          <m:accPr>
                            <m:chr m:val="̇"/>
                            <m:ctrlPr>
                              <a:rPr lang="en-US" sz="2800" i="1">
                                <a:latin typeface="Cambria Math"/>
                              </a:rPr>
                            </m:ctrlPr>
                          </m:accPr>
                          <m:e>
                            <m:r>
                              <a:rPr lang="en-US" sz="2800" i="1">
                                <a:latin typeface="Cambria Math"/>
                              </a:rPr>
                              <m:t>𝑚</m:t>
                            </m:r>
                          </m:e>
                        </m:acc>
                      </m:e>
                      <m:sub>
                        <m:r>
                          <a:rPr lang="en-US" sz="2800" i="1">
                            <a:latin typeface="Cambria Math"/>
                          </a:rPr>
                          <m:t>𝑎𝑑𝑑𝑒𝑑</m:t>
                        </m:r>
                      </m:sub>
                    </m:sSub>
                    <m:r>
                      <a:rPr lang="en-US" sz="2800" i="1">
                        <a:latin typeface="Cambria Math"/>
                      </a:rPr>
                      <m:t>−</m:t>
                    </m:r>
                    <m:sSub>
                      <m:sSubPr>
                        <m:ctrlPr>
                          <a:rPr lang="en-US" sz="2800" i="1">
                            <a:latin typeface="Cambria Math"/>
                          </a:rPr>
                        </m:ctrlPr>
                      </m:sSubPr>
                      <m:e>
                        <m:acc>
                          <m:accPr>
                            <m:chr m:val="̇"/>
                            <m:ctrlPr>
                              <a:rPr lang="en-US" sz="2800" i="1">
                                <a:latin typeface="Cambria Math"/>
                              </a:rPr>
                            </m:ctrlPr>
                          </m:accPr>
                          <m:e>
                            <m:r>
                              <a:rPr lang="en-US" sz="2800" i="1">
                                <a:latin typeface="Cambria Math"/>
                              </a:rPr>
                              <m:t>𝑚</m:t>
                            </m:r>
                          </m:e>
                        </m:acc>
                      </m:e>
                      <m:sub>
                        <m:r>
                          <a:rPr lang="en-US" sz="2800" i="1">
                            <a:latin typeface="Cambria Math"/>
                          </a:rPr>
                          <m:t>𝑟𝑒𝑚𝑜𝑣𝑒𝑑</m:t>
                        </m:r>
                      </m:sub>
                    </m:sSub>
                    <m:r>
                      <a:rPr lang="en-US" sz="2800" i="1">
                        <a:latin typeface="Cambria Math"/>
                      </a:rPr>
                      <m:t>=</m:t>
                    </m:r>
                    <m:sSub>
                      <m:sSubPr>
                        <m:ctrlPr>
                          <a:rPr lang="en-US" sz="2800" i="1">
                            <a:latin typeface="Cambria Math"/>
                          </a:rPr>
                        </m:ctrlPr>
                      </m:sSubPr>
                      <m:e>
                        <m:acc>
                          <m:accPr>
                            <m:chr m:val="̇"/>
                            <m:ctrlPr>
                              <a:rPr lang="en-US" sz="2800" i="1">
                                <a:latin typeface="Cambria Math"/>
                              </a:rPr>
                            </m:ctrlPr>
                          </m:accPr>
                          <m:e>
                            <m:r>
                              <a:rPr lang="en-US" sz="2800" i="1">
                                <a:latin typeface="Cambria Math"/>
                              </a:rPr>
                              <m:t>𝑚</m:t>
                            </m:r>
                          </m:e>
                        </m:acc>
                      </m:e>
                      <m:sub>
                        <m:r>
                          <a:rPr lang="en-US" sz="2800" i="1">
                            <a:latin typeface="Cambria Math"/>
                          </a:rPr>
                          <m:t>𝑑𝑜𝑤𝑛</m:t>
                        </m:r>
                      </m:sub>
                    </m:sSub>
                    <m:r>
                      <a:rPr lang="en-US" sz="2800" b="0" i="1" smtClean="0">
                        <a:latin typeface="Cambria Math"/>
                      </a:rPr>
                      <m:t> </m:t>
                    </m:r>
                  </m:oMath>
                </a14:m>
                <a:r>
                  <a:rPr lang="en-US" sz="2800" dirty="0" smtClean="0"/>
                  <a:t>         (1)               </a:t>
                </a:r>
                <a:endParaRPr lang="en-US" sz="2800" dirty="0"/>
              </a:p>
              <a:p>
                <a:pPr/>
                <a14:m>
                  <m:oMathPara xmlns:m="http://schemas.openxmlformats.org/officeDocument/2006/math">
                    <m:oMathParaPr>
                      <m:jc m:val="centerGroup"/>
                    </m:oMathParaPr>
                    <m:oMath xmlns:m="http://schemas.openxmlformats.org/officeDocument/2006/math">
                      <m:d>
                        <m:dPr>
                          <m:ctrlPr>
                            <a:rPr lang="en-US" sz="2800" i="1">
                              <a:latin typeface="Cambria Math"/>
                            </a:rPr>
                          </m:ctrlPr>
                        </m:dPr>
                        <m:e>
                          <m:sSub>
                            <m:sSubPr>
                              <m:ctrlPr>
                                <a:rPr lang="en-US" sz="2800" i="1">
                                  <a:latin typeface="Cambria Math"/>
                                </a:rPr>
                              </m:ctrlPr>
                            </m:sSubPr>
                            <m:e>
                              <m:r>
                                <a:rPr lang="en-US" sz="2800" i="1">
                                  <a:latin typeface="Cambria Math"/>
                                </a:rPr>
                                <m:t>𝑄</m:t>
                              </m:r>
                            </m:e>
                            <m:sub>
                              <m:r>
                                <a:rPr lang="en-US" sz="2800" i="1">
                                  <a:latin typeface="Cambria Math"/>
                                </a:rPr>
                                <m:t>𝑢𝑝</m:t>
                              </m:r>
                            </m:sub>
                          </m:sSub>
                        </m:e>
                      </m:d>
                      <m:d>
                        <m:dPr>
                          <m:ctrlPr>
                            <a:rPr lang="en-US" sz="2800" i="1">
                              <a:latin typeface="Cambria Math"/>
                            </a:rPr>
                          </m:ctrlPr>
                        </m:dPr>
                        <m:e>
                          <m:sSub>
                            <m:sSubPr>
                              <m:ctrlPr>
                                <a:rPr lang="en-US" sz="2800" i="1">
                                  <a:latin typeface="Cambria Math"/>
                                </a:rPr>
                              </m:ctrlPr>
                            </m:sSubPr>
                            <m:e>
                              <m:r>
                                <a:rPr lang="en-US" sz="2800" i="1">
                                  <a:latin typeface="Cambria Math"/>
                                </a:rPr>
                                <m:t>𝐶</m:t>
                              </m:r>
                            </m:e>
                            <m:sub>
                              <m:r>
                                <a:rPr lang="en-US" sz="2800" i="1">
                                  <a:latin typeface="Cambria Math"/>
                                </a:rPr>
                                <m:t>𝑢𝑝</m:t>
                              </m:r>
                            </m:sub>
                          </m:sSub>
                        </m:e>
                      </m:d>
                      <m:r>
                        <a:rPr lang="en-US" sz="2800" i="1">
                          <a:latin typeface="Cambria Math"/>
                        </a:rPr>
                        <m:t>+</m:t>
                      </m:r>
                      <m:d>
                        <m:dPr>
                          <m:ctrlPr>
                            <a:rPr lang="en-US" sz="2800" i="1">
                              <a:latin typeface="Cambria Math"/>
                            </a:rPr>
                          </m:ctrlPr>
                        </m:dPr>
                        <m:e>
                          <m:sSub>
                            <m:sSubPr>
                              <m:ctrlPr>
                                <a:rPr lang="en-US" sz="2800" i="1">
                                  <a:latin typeface="Cambria Math"/>
                                </a:rPr>
                              </m:ctrlPr>
                            </m:sSubPr>
                            <m:e>
                              <m:r>
                                <a:rPr lang="en-US" sz="2800" i="1">
                                  <a:latin typeface="Cambria Math"/>
                                </a:rPr>
                                <m:t>𝑄</m:t>
                              </m:r>
                            </m:e>
                            <m:sub>
                              <m:r>
                                <a:rPr lang="en-US" sz="2800" i="1">
                                  <a:latin typeface="Cambria Math"/>
                                </a:rPr>
                                <m:t>𝑎𝑑𝑑𝑒𝑑</m:t>
                              </m:r>
                            </m:sub>
                          </m:sSub>
                        </m:e>
                      </m:d>
                      <m:d>
                        <m:dPr>
                          <m:ctrlPr>
                            <a:rPr lang="en-US" sz="2800" i="1">
                              <a:latin typeface="Cambria Math"/>
                            </a:rPr>
                          </m:ctrlPr>
                        </m:dPr>
                        <m:e>
                          <m:sSub>
                            <m:sSubPr>
                              <m:ctrlPr>
                                <a:rPr lang="en-US" sz="2800" i="1">
                                  <a:latin typeface="Cambria Math"/>
                                </a:rPr>
                              </m:ctrlPr>
                            </m:sSubPr>
                            <m:e>
                              <m:r>
                                <a:rPr lang="en-US" sz="2800" i="1">
                                  <a:latin typeface="Cambria Math"/>
                                </a:rPr>
                                <m:t>𝐶</m:t>
                              </m:r>
                            </m:e>
                            <m:sub>
                              <m:r>
                                <a:rPr lang="en-US" sz="2800" i="1">
                                  <a:latin typeface="Cambria Math"/>
                                </a:rPr>
                                <m:t>𝑎𝑑𝑑𝑒𝑑</m:t>
                              </m:r>
                            </m:sub>
                          </m:sSub>
                        </m:e>
                      </m:d>
                      <m:r>
                        <a:rPr lang="en-US" sz="2800" i="1">
                          <a:latin typeface="Cambria Math"/>
                        </a:rPr>
                        <m:t>−</m:t>
                      </m:r>
                      <m:sSub>
                        <m:sSubPr>
                          <m:ctrlPr>
                            <a:rPr lang="en-US" sz="2800" i="1">
                              <a:latin typeface="Cambria Math"/>
                            </a:rPr>
                          </m:ctrlPr>
                        </m:sSubPr>
                        <m:e>
                          <m:acc>
                            <m:accPr>
                              <m:chr m:val="̇"/>
                              <m:ctrlPr>
                                <a:rPr lang="en-US" sz="2800" i="1">
                                  <a:latin typeface="Cambria Math"/>
                                </a:rPr>
                              </m:ctrlPr>
                            </m:accPr>
                            <m:e>
                              <m:r>
                                <a:rPr lang="en-US" sz="2800" i="1">
                                  <a:latin typeface="Cambria Math"/>
                                </a:rPr>
                                <m:t>𝑚</m:t>
                              </m:r>
                            </m:e>
                          </m:acc>
                        </m:e>
                        <m:sub>
                          <m:r>
                            <a:rPr lang="en-US" sz="2800" i="1">
                              <a:latin typeface="Cambria Math"/>
                            </a:rPr>
                            <m:t>𝑟𝑒𝑚𝑜𝑣𝑒𝑑</m:t>
                          </m:r>
                        </m:sub>
                      </m:sSub>
                      <m:r>
                        <a:rPr lang="en-US" sz="2800" i="1">
                          <a:latin typeface="Cambria Math"/>
                        </a:rPr>
                        <m:t>=</m:t>
                      </m:r>
                      <m:d>
                        <m:dPr>
                          <m:ctrlPr>
                            <a:rPr lang="en-US" sz="2800" i="1">
                              <a:latin typeface="Cambria Math"/>
                            </a:rPr>
                          </m:ctrlPr>
                        </m:dPr>
                        <m:e>
                          <m:sSub>
                            <m:sSubPr>
                              <m:ctrlPr>
                                <a:rPr lang="en-US" sz="2800" i="1">
                                  <a:latin typeface="Cambria Math"/>
                                </a:rPr>
                              </m:ctrlPr>
                            </m:sSubPr>
                            <m:e>
                              <m:r>
                                <a:rPr lang="en-US" sz="2800" i="1">
                                  <a:latin typeface="Cambria Math"/>
                                </a:rPr>
                                <m:t>𝑄</m:t>
                              </m:r>
                            </m:e>
                            <m:sub>
                              <m:r>
                                <a:rPr lang="en-US" sz="2800" i="1">
                                  <a:latin typeface="Cambria Math"/>
                                </a:rPr>
                                <m:t>𝑑𝑜𝑤𝑛</m:t>
                              </m:r>
                            </m:sub>
                          </m:sSub>
                        </m:e>
                      </m:d>
                      <m:d>
                        <m:dPr>
                          <m:ctrlPr>
                            <a:rPr lang="en-US" sz="2800" i="1">
                              <a:latin typeface="Cambria Math"/>
                            </a:rPr>
                          </m:ctrlPr>
                        </m:dPr>
                        <m:e>
                          <m:sSub>
                            <m:sSubPr>
                              <m:ctrlPr>
                                <a:rPr lang="en-US" sz="2800" i="1">
                                  <a:latin typeface="Cambria Math"/>
                                </a:rPr>
                              </m:ctrlPr>
                            </m:sSubPr>
                            <m:e>
                              <m:r>
                                <a:rPr lang="en-US" sz="2800" i="1">
                                  <a:latin typeface="Cambria Math"/>
                                </a:rPr>
                                <m:t>𝐶</m:t>
                              </m:r>
                            </m:e>
                            <m:sub>
                              <m:r>
                                <a:rPr lang="en-US" sz="2800" i="1">
                                  <a:latin typeface="Cambria Math"/>
                                </a:rPr>
                                <m:t>𝑑𝑜𝑤𝑛</m:t>
                              </m:r>
                            </m:sub>
                          </m:sSub>
                        </m:e>
                      </m:d>
                      <m:r>
                        <a:rPr lang="en-US" sz="2800" b="0" i="1" smtClean="0">
                          <a:latin typeface="Cambria Math"/>
                        </a:rPr>
                        <m:t>   (2)</m:t>
                      </m:r>
                    </m:oMath>
                  </m:oMathPara>
                </a14:m>
                <a:endParaRPr lang="en-US" sz="2800" dirty="0" smtClean="0"/>
              </a:p>
              <a:p>
                <a:endParaRPr lang="en-US" sz="2800" dirty="0"/>
              </a:p>
              <a:p>
                <a:r>
                  <a:rPr lang="en-US" sz="2800" dirty="0" smtClean="0"/>
                  <a:t>	The </a:t>
                </a:r>
                <a:r>
                  <a:rPr lang="en-US" sz="2800" dirty="0"/>
                  <a:t>use of this mass balance over 100 meter segments allows the mass of nitrate being removed by the system in each segment to be calculated. </a:t>
                </a:r>
                <a:r>
                  <a:rPr lang="en-US" sz="2800" dirty="0" smtClean="0"/>
                  <a:t>After this, a </a:t>
                </a:r>
                <a:r>
                  <a:rPr lang="en-US" sz="2800" dirty="0"/>
                  <a:t>total mass of nitrate removed </a:t>
                </a:r>
                <a:r>
                  <a:rPr lang="en-US" sz="2800" dirty="0" smtClean="0"/>
                  <a:t>in the studied section can </a:t>
                </a:r>
                <a:r>
                  <a:rPr lang="en-US" sz="2800" dirty="0"/>
                  <a:t>then be calculated. </a:t>
                </a:r>
              </a:p>
              <a:p>
                <a:r>
                  <a:rPr lang="en-US" sz="2800" dirty="0" smtClean="0"/>
                  <a:t>	Change in Specific Conductivity </a:t>
                </a:r>
                <a:r>
                  <a:rPr lang="en-US" sz="2800" dirty="0"/>
                  <a:t>was used to </a:t>
                </a:r>
                <a:r>
                  <a:rPr lang="en-US" sz="2800" dirty="0" smtClean="0"/>
                  <a:t>estimate discharge </a:t>
                </a:r>
                <a:r>
                  <a:rPr lang="en-US" sz="2800" dirty="0"/>
                  <a:t>at the end of each 100m segment using the formula</a:t>
                </a:r>
                <a:r>
                  <a:rPr lang="en-US" sz="2800" dirty="0" smtClean="0"/>
                  <a:t>:	</a:t>
                </a:r>
              </a:p>
              <a:p>
                <a:endParaRPr lang="en-US" sz="2800" dirty="0"/>
              </a:p>
              <a:p>
                <a:pPr algn="ctr"/>
                <a14:m>
                  <m:oMath xmlns:m="http://schemas.openxmlformats.org/officeDocument/2006/math">
                    <m:sSub>
                      <m:sSubPr>
                        <m:ctrlPr>
                          <a:rPr lang="en-US" sz="2800" i="1">
                            <a:latin typeface="Cambria Math"/>
                          </a:rPr>
                        </m:ctrlPr>
                      </m:sSubPr>
                      <m:e>
                        <m:r>
                          <a:rPr lang="en-US" sz="2800" i="1">
                            <a:latin typeface="Cambria Math"/>
                          </a:rPr>
                          <m:t>𝑄</m:t>
                        </m:r>
                      </m:e>
                      <m:sub>
                        <m:r>
                          <a:rPr lang="en-US" sz="2800" i="1">
                            <a:latin typeface="Cambria Math"/>
                          </a:rPr>
                          <m:t>𝑑𝑜𝑤𝑛</m:t>
                        </m:r>
                      </m:sub>
                    </m:sSub>
                    <m:r>
                      <a:rPr lang="en-US" sz="2800" i="1">
                        <a:latin typeface="Cambria Math"/>
                      </a:rPr>
                      <m:t>=</m:t>
                    </m:r>
                    <m:f>
                      <m:fPr>
                        <m:ctrlPr>
                          <a:rPr lang="en-US" sz="2800" i="1">
                            <a:latin typeface="Cambria Math"/>
                          </a:rPr>
                        </m:ctrlPr>
                      </m:fPr>
                      <m:num>
                        <m:r>
                          <a:rPr lang="en-US" sz="2800" i="1">
                            <a:latin typeface="Cambria Math"/>
                          </a:rPr>
                          <m:t>(</m:t>
                        </m:r>
                        <m:sSub>
                          <m:sSubPr>
                            <m:ctrlPr>
                              <a:rPr lang="en-US" sz="2800" i="1">
                                <a:latin typeface="Cambria Math"/>
                              </a:rPr>
                            </m:ctrlPr>
                          </m:sSubPr>
                          <m:e>
                            <m:r>
                              <a:rPr lang="en-US" sz="2800" i="1">
                                <a:latin typeface="Cambria Math"/>
                              </a:rPr>
                              <m:t>𝑄</m:t>
                            </m:r>
                          </m:e>
                          <m:sub>
                            <m:r>
                              <a:rPr lang="en-US" sz="2800" i="1">
                                <a:latin typeface="Cambria Math"/>
                              </a:rPr>
                              <m:t>𝑢𝑝</m:t>
                            </m:r>
                          </m:sub>
                        </m:sSub>
                        <m:r>
                          <a:rPr lang="en-US" sz="2800" i="1">
                            <a:latin typeface="Cambria Math"/>
                          </a:rPr>
                          <m:t>)(</m:t>
                        </m:r>
                        <m:sSub>
                          <m:sSubPr>
                            <m:ctrlPr>
                              <a:rPr lang="en-US" sz="2800" i="1">
                                <a:latin typeface="Cambria Math"/>
                              </a:rPr>
                            </m:ctrlPr>
                          </m:sSubPr>
                          <m:e>
                            <m:r>
                              <a:rPr lang="en-US" sz="2800" i="1">
                                <a:latin typeface="Cambria Math"/>
                              </a:rPr>
                              <m:t>𝑘</m:t>
                            </m:r>
                          </m:e>
                          <m:sub>
                            <m:r>
                              <a:rPr lang="en-US" sz="2800" i="1">
                                <a:latin typeface="Cambria Math"/>
                              </a:rPr>
                              <m:t>𝑑𝑜𝑤𝑛</m:t>
                            </m:r>
                          </m:sub>
                        </m:sSub>
                        <m:r>
                          <a:rPr lang="en-US" sz="2800" i="1">
                            <a:latin typeface="Cambria Math"/>
                          </a:rPr>
                          <m:t>)</m:t>
                        </m:r>
                      </m:num>
                      <m:den>
                        <m:r>
                          <a:rPr lang="en-US" sz="2800" i="1">
                            <a:latin typeface="Cambria Math"/>
                          </a:rPr>
                          <m:t>2</m:t>
                        </m:r>
                        <m:sSub>
                          <m:sSubPr>
                            <m:ctrlPr>
                              <a:rPr lang="en-US" sz="2800" i="1">
                                <a:latin typeface="Cambria Math"/>
                              </a:rPr>
                            </m:ctrlPr>
                          </m:sSubPr>
                          <m:e>
                            <m:r>
                              <a:rPr lang="en-US" sz="2800" i="1">
                                <a:latin typeface="Cambria Math"/>
                              </a:rPr>
                              <m:t>𝑘</m:t>
                            </m:r>
                          </m:e>
                          <m:sub>
                            <m:r>
                              <a:rPr lang="en-US" sz="2800" i="1">
                                <a:latin typeface="Cambria Math"/>
                              </a:rPr>
                              <m:t>𝑑𝑜𝑤𝑛</m:t>
                            </m:r>
                          </m:sub>
                        </m:sSub>
                        <m:r>
                          <a:rPr lang="en-US" sz="2800" i="1">
                            <a:latin typeface="Cambria Math"/>
                          </a:rPr>
                          <m:t>−</m:t>
                        </m:r>
                        <m:sSub>
                          <m:sSubPr>
                            <m:ctrlPr>
                              <a:rPr lang="en-US" sz="2800" i="1">
                                <a:latin typeface="Cambria Math"/>
                              </a:rPr>
                            </m:ctrlPr>
                          </m:sSubPr>
                          <m:e>
                            <m:r>
                              <a:rPr lang="en-US" sz="2800" i="1">
                                <a:latin typeface="Cambria Math"/>
                              </a:rPr>
                              <m:t>𝑘</m:t>
                            </m:r>
                          </m:e>
                          <m:sub>
                            <m:r>
                              <a:rPr lang="en-US" sz="2800" i="1">
                                <a:latin typeface="Cambria Math"/>
                              </a:rPr>
                              <m:t>𝑢𝑝</m:t>
                            </m:r>
                          </m:sub>
                        </m:sSub>
                      </m:den>
                    </m:f>
                  </m:oMath>
                </a14:m>
                <a:r>
                  <a:rPr lang="en-US" sz="2800" dirty="0" smtClean="0"/>
                  <a:t>     (3)</a:t>
                </a:r>
                <a:endParaRPr lang="en-US" sz="2800" dirty="0" smtClean="0"/>
              </a:p>
              <a:p>
                <a:endParaRPr lang="en-US" sz="2800" dirty="0"/>
              </a:p>
              <a:p>
                <a:r>
                  <a:rPr lang="en-US" sz="2800" dirty="0" smtClean="0"/>
                  <a:t>With </a:t>
                </a:r>
                <a:r>
                  <a:rPr lang="en-US" sz="2800" dirty="0"/>
                  <a:t>this data, the nitrate removal rate for each 100m segment </a:t>
                </a:r>
                <a:r>
                  <a:rPr lang="en-US" sz="2800" dirty="0" smtClean="0"/>
                  <a:t>was  </a:t>
                </a:r>
                <a:r>
                  <a:rPr lang="en-US" sz="2800" dirty="0"/>
                  <a:t>calculated, as well as the </a:t>
                </a:r>
                <a:r>
                  <a:rPr lang="en-US" sz="2800" dirty="0" smtClean="0"/>
                  <a:t> </a:t>
                </a:r>
                <a:r>
                  <a:rPr lang="en-US" sz="2800" dirty="0"/>
                  <a:t>uptake for the </a:t>
                </a:r>
                <a:r>
                  <a:rPr lang="en-US" sz="2800" dirty="0" smtClean="0"/>
                  <a:t>7km stretch </a:t>
                </a:r>
                <a:r>
                  <a:rPr lang="en-US" sz="2800" dirty="0"/>
                  <a:t>of the river. Calculating the volumetric flow rate at the end of each segment was necessary in order to calculate the volumetric flow rate of water being added during the 100 meters (</a:t>
                </a:r>
                <a:r>
                  <a:rPr lang="en-US" sz="2800" dirty="0" err="1"/>
                  <a:t>Q­</a:t>
                </a:r>
                <a:r>
                  <a:rPr lang="en-US" sz="2800" baseline="-25000" dirty="0" err="1"/>
                  <a:t>d</a:t>
                </a:r>
                <a:r>
                  <a:rPr lang="en-US" sz="2800" dirty="0"/>
                  <a:t>) and complete the mass balance. </a:t>
                </a:r>
              </a:p>
            </p:txBody>
          </p:sp>
        </mc:Choice>
        <mc:Fallback>
          <p:sp>
            <p:nvSpPr>
              <p:cNvPr id="5" name="TextBox 4"/>
              <p:cNvSpPr txBox="1">
                <a:spLocks noRot="1" noChangeAspect="1" noMove="1" noResize="1" noEditPoints="1" noAdjustHandles="1" noChangeArrowheads="1" noChangeShapeType="1" noTextEdit="1"/>
              </p:cNvSpPr>
              <p:nvPr/>
            </p:nvSpPr>
            <p:spPr>
              <a:xfrm>
                <a:off x="16007211" y="4608513"/>
                <a:ext cx="13553170" cy="11051808"/>
              </a:xfrm>
              <a:prstGeom prst="rect">
                <a:avLst/>
              </a:prstGeom>
              <a:blipFill rotWithShape="1">
                <a:blip r:embed="rId5"/>
                <a:stretch>
                  <a:fillRect l="-899" r="-944"/>
                </a:stretch>
              </a:blipFill>
              <a:ln w="9525">
                <a:solidFill>
                  <a:schemeClr val="tx1"/>
                </a:solidFill>
              </a:ln>
            </p:spPr>
            <p:txBody>
              <a:bodyPr/>
              <a:lstStyle/>
              <a:p>
                <a:r>
                  <a:rPr lang="en-US">
                    <a:noFill/>
                  </a:rPr>
                  <a:t> </a:t>
                </a:r>
              </a:p>
            </p:txBody>
          </p:sp>
        </mc:Fallback>
      </mc:AlternateContent>
      <p:sp>
        <p:nvSpPr>
          <p:cNvPr id="6" name="Rectangle 5"/>
          <p:cNvSpPr/>
          <p:nvPr/>
        </p:nvSpPr>
        <p:spPr>
          <a:xfrm>
            <a:off x="1129165" y="8536137"/>
            <a:ext cx="13591270" cy="7848302"/>
          </a:xfrm>
          <a:prstGeom prst="rect">
            <a:avLst/>
          </a:prstGeom>
          <a:ln w="9525">
            <a:solidFill>
              <a:schemeClr val="tx1"/>
            </a:solidFill>
          </a:ln>
        </p:spPr>
        <p:txBody>
          <a:bodyPr wrap="square">
            <a:spAutoFit/>
          </a:bodyPr>
          <a:lstStyle/>
          <a:p>
            <a:r>
              <a:rPr lang="en-US" sz="2800" dirty="0" smtClean="0"/>
              <a:t>	Nutrient Dynamics </a:t>
            </a:r>
            <a:r>
              <a:rPr lang="en-US" sz="2800" dirty="0"/>
              <a:t>in Rivers and Streams is a complex interaction process </a:t>
            </a:r>
            <a:r>
              <a:rPr lang="en-US" sz="2800" dirty="0" smtClean="0"/>
              <a:t>of </a:t>
            </a:r>
            <a:r>
              <a:rPr lang="en-US" sz="2800" dirty="0"/>
              <a:t>physical, chemical and biological processes occurring over many </a:t>
            </a:r>
            <a:r>
              <a:rPr lang="en-US" sz="2800" dirty="0" smtClean="0"/>
              <a:t>spatial </a:t>
            </a:r>
            <a:r>
              <a:rPr lang="en-US" sz="2800" dirty="0"/>
              <a:t>and temporal </a:t>
            </a:r>
            <a:r>
              <a:rPr lang="en-US" sz="2800" dirty="0" smtClean="0"/>
              <a:t>scales.</a:t>
            </a:r>
            <a:r>
              <a:rPr lang="en-US" sz="2800" dirty="0"/>
              <a:t> </a:t>
            </a:r>
            <a:r>
              <a:rPr lang="en-US" sz="2800" dirty="0" smtClean="0"/>
              <a:t>An understanding </a:t>
            </a:r>
            <a:r>
              <a:rPr lang="en-US" sz="2800" dirty="0"/>
              <a:t>of these interactions is essential to the prediction of </a:t>
            </a:r>
            <a:r>
              <a:rPr lang="en-US" sz="2800" dirty="0" smtClean="0"/>
              <a:t>nutrients quantities  </a:t>
            </a:r>
            <a:r>
              <a:rPr lang="en-US" sz="2800" dirty="0"/>
              <a:t>being exported from these water bodies and gain a better </a:t>
            </a:r>
            <a:r>
              <a:rPr lang="en-US" sz="2800" dirty="0" smtClean="0"/>
              <a:t>understanding </a:t>
            </a:r>
            <a:r>
              <a:rPr lang="en-US" sz="2800" dirty="0"/>
              <a:t>of global scale nutrient cycling and </a:t>
            </a:r>
            <a:r>
              <a:rPr lang="en-US" sz="2800" dirty="0" smtClean="0"/>
              <a:t>how</a:t>
            </a:r>
            <a:r>
              <a:rPr lang="en-US" sz="2800" dirty="0"/>
              <a:t> </a:t>
            </a:r>
            <a:r>
              <a:rPr lang="en-US" sz="2800" dirty="0" smtClean="0"/>
              <a:t>human </a:t>
            </a:r>
            <a:r>
              <a:rPr lang="en-US" sz="2800" dirty="0"/>
              <a:t>development and climate change are affecting the </a:t>
            </a:r>
            <a:r>
              <a:rPr lang="en-US" sz="2800" dirty="0" smtClean="0"/>
              <a:t>ecosystems.</a:t>
            </a:r>
            <a:r>
              <a:rPr lang="en-US" sz="2800" dirty="0"/>
              <a:t> </a:t>
            </a:r>
            <a:r>
              <a:rPr lang="en-US" sz="2800" dirty="0" smtClean="0"/>
              <a:t>High </a:t>
            </a:r>
            <a:r>
              <a:rPr lang="en-US" sz="2800" dirty="0"/>
              <a:t>temporal frequency sensors that measure biogeochemical water </a:t>
            </a:r>
            <a:r>
              <a:rPr lang="en-US" sz="2800" dirty="0" smtClean="0"/>
              <a:t>quality </a:t>
            </a:r>
            <a:r>
              <a:rPr lang="en-US" sz="2800" dirty="0"/>
              <a:t>parameters like Nitrate, Dissolved Organic Matter etc. are </a:t>
            </a:r>
            <a:r>
              <a:rPr lang="en-US" sz="2800" dirty="0" smtClean="0"/>
              <a:t>rapidly </a:t>
            </a:r>
            <a:r>
              <a:rPr lang="en-US" sz="2800" dirty="0"/>
              <a:t>becoming an integral part of scientific research .</a:t>
            </a:r>
            <a:r>
              <a:rPr lang="en-US" sz="2800" dirty="0" smtClean="0"/>
              <a:t/>
            </a:r>
            <a:br>
              <a:rPr lang="en-US" sz="2800" dirty="0" smtClean="0"/>
            </a:br>
            <a:r>
              <a:rPr lang="en-US" sz="2800" dirty="0" smtClean="0"/>
              <a:t>	But </a:t>
            </a:r>
            <a:r>
              <a:rPr lang="en-US" sz="2800" dirty="0"/>
              <a:t>almost all of the applications involve the use  of an </a:t>
            </a:r>
            <a:r>
              <a:rPr lang="en-US" sz="2800" b="1" dirty="0" err="1" smtClean="0"/>
              <a:t>Eulerian</a:t>
            </a:r>
            <a:r>
              <a:rPr lang="en-US" sz="2800" b="1" dirty="0" smtClean="0"/>
              <a:t> approach </a:t>
            </a:r>
            <a:r>
              <a:rPr lang="en-US" sz="2800" dirty="0"/>
              <a:t>to conduct the measurements </a:t>
            </a:r>
            <a:r>
              <a:rPr lang="en-US" sz="2800" dirty="0" smtClean="0"/>
              <a:t>i.e. </a:t>
            </a:r>
            <a:r>
              <a:rPr lang="en-US" sz="2800" dirty="0"/>
              <a:t>the sensors are deployed at a </a:t>
            </a:r>
            <a:r>
              <a:rPr lang="en-US" sz="2800" dirty="0" smtClean="0"/>
              <a:t>specific </a:t>
            </a:r>
            <a:r>
              <a:rPr lang="en-US" sz="2800" dirty="0"/>
              <a:t>location and variations in processes occurring </a:t>
            </a:r>
            <a:r>
              <a:rPr lang="en-US" sz="2800" dirty="0" smtClean="0"/>
              <a:t>over</a:t>
            </a:r>
            <a:r>
              <a:rPr lang="en-US" sz="2800" dirty="0"/>
              <a:t> </a:t>
            </a:r>
            <a:r>
              <a:rPr lang="en-US" sz="2800" dirty="0" smtClean="0"/>
              <a:t>time </a:t>
            </a:r>
            <a:r>
              <a:rPr lang="en-US" sz="2800" dirty="0"/>
              <a:t>scales ( hours, weeks, seasons and annual cycles) are </a:t>
            </a:r>
            <a:r>
              <a:rPr lang="en-US" sz="2800" dirty="0" smtClean="0"/>
              <a:t>studied. This</a:t>
            </a:r>
            <a:r>
              <a:rPr lang="en-US" sz="2800" dirty="0"/>
              <a:t> </a:t>
            </a:r>
            <a:r>
              <a:rPr lang="en-US" sz="2800" dirty="0" smtClean="0"/>
              <a:t>approach</a:t>
            </a:r>
            <a:r>
              <a:rPr lang="en-US" sz="2800" dirty="0"/>
              <a:t>, while producing new scientific insights is limited by the fact </a:t>
            </a:r>
            <a:r>
              <a:rPr lang="en-US" sz="2800" dirty="0" smtClean="0"/>
              <a:t>that the heterogeneous nature </a:t>
            </a:r>
            <a:r>
              <a:rPr lang="en-US" sz="2800" dirty="0"/>
              <a:t>of Rivers and Streams makes it difficult </a:t>
            </a:r>
            <a:r>
              <a:rPr lang="en-US" sz="2800" dirty="0" smtClean="0"/>
              <a:t>to </a:t>
            </a:r>
            <a:r>
              <a:rPr lang="en-US" sz="2800" dirty="0"/>
              <a:t>assess if the variations occurring are similar upstream or downstream </a:t>
            </a:r>
            <a:r>
              <a:rPr lang="en-US" sz="2800" dirty="0" smtClean="0"/>
              <a:t>of </a:t>
            </a:r>
            <a:r>
              <a:rPr lang="en-US" sz="2800" dirty="0"/>
              <a:t>the deployed location</a:t>
            </a:r>
            <a:r>
              <a:rPr lang="en-US" sz="2800" dirty="0" smtClean="0"/>
              <a:t>.</a:t>
            </a:r>
            <a:br>
              <a:rPr lang="en-US" sz="2800" dirty="0" smtClean="0"/>
            </a:br>
            <a:r>
              <a:rPr lang="en-US" sz="2800" dirty="0" smtClean="0"/>
              <a:t>	This </a:t>
            </a:r>
            <a:r>
              <a:rPr lang="en-US" sz="2800" dirty="0"/>
              <a:t>study documents one of the first attempts at setting up </a:t>
            </a:r>
            <a:r>
              <a:rPr lang="en-US" sz="2800" b="1" dirty="0" smtClean="0"/>
              <a:t>Lagrangian measurements </a:t>
            </a:r>
            <a:r>
              <a:rPr lang="en-US" sz="2800" dirty="0"/>
              <a:t>in </a:t>
            </a:r>
            <a:r>
              <a:rPr lang="en-US" sz="2800" dirty="0" smtClean="0"/>
              <a:t>a medium </a:t>
            </a:r>
            <a:r>
              <a:rPr lang="en-US" sz="2800" dirty="0"/>
              <a:t>sized </a:t>
            </a:r>
            <a:r>
              <a:rPr lang="en-US" sz="2800" dirty="0" err="1" smtClean="0"/>
              <a:t>hydrologically</a:t>
            </a:r>
            <a:r>
              <a:rPr lang="en-US" sz="2800" dirty="0" smtClean="0"/>
              <a:t> </a:t>
            </a:r>
            <a:r>
              <a:rPr lang="en-US" sz="2800" dirty="0" smtClean="0"/>
              <a:t>varying river </a:t>
            </a:r>
            <a:r>
              <a:rPr lang="en-US" sz="2800" dirty="0"/>
              <a:t>in order to </a:t>
            </a:r>
            <a:r>
              <a:rPr lang="en-US" sz="2800" dirty="0" smtClean="0"/>
              <a:t>examine ambient </a:t>
            </a:r>
            <a:r>
              <a:rPr lang="en-US" sz="2800" dirty="0" smtClean="0"/>
              <a:t>nutrient</a:t>
            </a:r>
            <a:r>
              <a:rPr lang="en-US" sz="2800" dirty="0"/>
              <a:t> </a:t>
            </a:r>
            <a:r>
              <a:rPr lang="en-US" sz="2800" dirty="0" smtClean="0"/>
              <a:t>concentration </a:t>
            </a:r>
            <a:r>
              <a:rPr lang="en-US" sz="2800" dirty="0"/>
              <a:t>variability and uptake in </a:t>
            </a:r>
            <a:r>
              <a:rPr lang="en-US" sz="2800" dirty="0" smtClean="0"/>
              <a:t>the time </a:t>
            </a:r>
            <a:r>
              <a:rPr lang="en-US" sz="2800" dirty="0"/>
              <a:t>scales of measurements </a:t>
            </a:r>
            <a:r>
              <a:rPr lang="en-US" sz="2800" dirty="0" smtClean="0"/>
              <a:t>(several </a:t>
            </a:r>
            <a:r>
              <a:rPr lang="en-US" sz="2800" dirty="0"/>
              <a:t>hours).</a:t>
            </a:r>
          </a:p>
        </p:txBody>
      </p:sp>
      <p:pic>
        <p:nvPicPr>
          <p:cNvPr id="1026" name="Picture 2" descr="E&amp;S 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619238" y="695325"/>
            <a:ext cx="2686050" cy="2124075"/>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5"/>
          <p:cNvGrpSpPr/>
          <p:nvPr/>
        </p:nvGrpSpPr>
        <p:grpSpPr>
          <a:xfrm>
            <a:off x="985266" y="16723822"/>
            <a:ext cx="9838690" cy="6879519"/>
            <a:chOff x="1792224" y="21104224"/>
            <a:chExt cx="10652125" cy="7782445"/>
          </a:xfrm>
        </p:grpSpPr>
        <p:grpSp>
          <p:nvGrpSpPr>
            <p:cNvPr id="25" name="Group 24"/>
            <p:cNvGrpSpPr/>
            <p:nvPr/>
          </p:nvGrpSpPr>
          <p:grpSpPr>
            <a:xfrm>
              <a:off x="1792224" y="21104224"/>
              <a:ext cx="10652125" cy="7477125"/>
              <a:chOff x="1792224" y="21104224"/>
              <a:chExt cx="10652125" cy="7477125"/>
            </a:xfrm>
          </p:grpSpPr>
          <p:pic>
            <p:nvPicPr>
              <p:cNvPr id="2071" name="Picture 23" descr="http://100yearfloods.org/resources/pdf/BaseMap.png"/>
              <p:cNvPicPr>
                <a:picLocks noChangeAspect="1" noChangeArrowheads="1"/>
              </p:cNvPicPr>
              <p:nvPr/>
            </p:nvPicPr>
            <p:blipFill rotWithShape="1">
              <a:blip r:embed="rId7">
                <a:extLst>
                  <a:ext uri="{28A0092B-C50C-407E-A947-70E740481C1C}">
                    <a14:useLocalDpi xmlns:a14="http://schemas.microsoft.com/office/drawing/2010/main" val="0"/>
                  </a:ext>
                </a:extLst>
              </a:blip>
              <a:srcRect t="6408"/>
              <a:stretch/>
            </p:blipFill>
            <p:spPr bwMode="auto">
              <a:xfrm>
                <a:off x="1792224" y="21104224"/>
                <a:ext cx="10652125" cy="7477125"/>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8763000" y="26269311"/>
                <a:ext cx="228600" cy="2286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9220200" y="25123439"/>
                <a:ext cx="228600" cy="2286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7"/>
            <p:cNvSpPr txBox="1"/>
            <p:nvPr/>
          </p:nvSpPr>
          <p:spPr>
            <a:xfrm>
              <a:off x="9601200" y="28468863"/>
              <a:ext cx="2843149" cy="417806"/>
            </a:xfrm>
            <a:prstGeom prst="rect">
              <a:avLst/>
            </a:prstGeom>
            <a:noFill/>
          </p:spPr>
          <p:txBody>
            <a:bodyPr wrap="square" rtlCol="0">
              <a:spAutoFit/>
            </a:bodyPr>
            <a:lstStyle/>
            <a:p>
              <a:r>
                <a:rPr lang="en-US" sz="1800" dirty="0" smtClean="0"/>
                <a:t>Source:100yearflood.org</a:t>
              </a:r>
              <a:endParaRPr lang="en-US" sz="1800" dirty="0"/>
            </a:p>
          </p:txBody>
        </p:sp>
      </p:grpSp>
      <p:grpSp>
        <p:nvGrpSpPr>
          <p:cNvPr id="29" name="Group 28"/>
          <p:cNvGrpSpPr/>
          <p:nvPr/>
        </p:nvGrpSpPr>
        <p:grpSpPr>
          <a:xfrm>
            <a:off x="15697196" y="16840200"/>
            <a:ext cx="14173200" cy="13485551"/>
            <a:chOff x="16101060" y="16555281"/>
            <a:chExt cx="10479024" cy="11695260"/>
          </a:xfrm>
        </p:grpSpPr>
        <p:grpSp>
          <p:nvGrpSpPr>
            <p:cNvPr id="2" name="Group 1"/>
            <p:cNvGrpSpPr/>
            <p:nvPr/>
          </p:nvGrpSpPr>
          <p:grpSpPr>
            <a:xfrm>
              <a:off x="16101060" y="16555281"/>
              <a:ext cx="10479024" cy="11695260"/>
              <a:chOff x="15846949" y="4975639"/>
              <a:chExt cx="13719053" cy="14729778"/>
            </a:xfrm>
          </p:grpSpPr>
          <p:pic>
            <p:nvPicPr>
              <p:cNvPr id="2072" name="Picture 24" descr="C:\Users\Jeff\Documents\MATLAB\LampreyTransect\Interpolating\Figures\AllData\AllData1.jpe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846950" y="4975639"/>
                <a:ext cx="13719047" cy="4895137"/>
              </a:xfrm>
              <a:prstGeom prst="rect">
                <a:avLst/>
              </a:prstGeom>
              <a:noFill/>
              <a:ln w="9525">
                <a:solidFill>
                  <a:schemeClr val="tx1"/>
                </a:solidFill>
              </a:ln>
              <a:extLst>
                <a:ext uri="{909E8E84-426E-40DD-AFC4-6F175D3DCCD1}">
                  <a14:hiddenFill xmlns:a14="http://schemas.microsoft.com/office/drawing/2010/main">
                    <a:solidFill>
                      <a:srgbClr val="FFFFFF"/>
                    </a:solidFill>
                  </a14:hiddenFill>
                </a:ext>
              </a:extLst>
            </p:spPr>
          </p:pic>
          <p:pic>
            <p:nvPicPr>
              <p:cNvPr id="2073" name="Picture 25" descr="C:\Users\Jeff\Documents\MATLAB\LampreyTransect\Interpolating\Figures\AllData\AllData2.jpe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5846949" y="9870776"/>
                <a:ext cx="13719047" cy="4890386"/>
              </a:xfrm>
              <a:prstGeom prst="rect">
                <a:avLst/>
              </a:prstGeom>
              <a:noFill/>
              <a:ln w="9525">
                <a:solidFill>
                  <a:schemeClr val="tx1"/>
                </a:solidFill>
              </a:ln>
              <a:extLst>
                <a:ext uri="{909E8E84-426E-40DD-AFC4-6F175D3DCCD1}">
                  <a14:hiddenFill xmlns:a14="http://schemas.microsoft.com/office/drawing/2010/main">
                    <a:solidFill>
                      <a:srgbClr val="FFFFFF"/>
                    </a:solidFill>
                  </a14:hiddenFill>
                </a:ext>
              </a:extLst>
            </p:spPr>
          </p:pic>
          <p:pic>
            <p:nvPicPr>
              <p:cNvPr id="2075" name="Picture 27" descr="C:\Users\Jeff\Documents\MATLAB\LampreyTransect\Interpolating\Figures\AllData\AllData4.jpe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846958" y="14761161"/>
                <a:ext cx="13719044" cy="4944256"/>
              </a:xfrm>
              <a:prstGeom prst="rect">
                <a:avLst/>
              </a:prstGeom>
              <a:noFill/>
              <a:ln w="9525">
                <a:solidFill>
                  <a:schemeClr val="tx1"/>
                </a:solidFill>
              </a:ln>
              <a:extLst>
                <a:ext uri="{909E8E84-426E-40DD-AFC4-6F175D3DCCD1}">
                  <a14:hiddenFill xmlns:a14="http://schemas.microsoft.com/office/drawing/2010/main">
                    <a:solidFill>
                      <a:srgbClr val="FFFFFF"/>
                    </a:solidFill>
                  </a14:hiddenFill>
                </a:ext>
              </a:extLst>
            </p:spPr>
          </p:pic>
        </p:grpSp>
        <p:grpSp>
          <p:nvGrpSpPr>
            <p:cNvPr id="28" name="Group 27"/>
            <p:cNvGrpSpPr/>
            <p:nvPr/>
          </p:nvGrpSpPr>
          <p:grpSpPr>
            <a:xfrm>
              <a:off x="21793200" y="17333267"/>
              <a:ext cx="2544555" cy="8826097"/>
              <a:chOff x="21793200" y="17333267"/>
              <a:chExt cx="2544555" cy="8826097"/>
            </a:xfrm>
          </p:grpSpPr>
          <p:cxnSp>
            <p:nvCxnSpPr>
              <p:cNvPr id="10" name="Straight Arrow Connector 9"/>
              <p:cNvCxnSpPr/>
              <p:nvPr/>
            </p:nvCxnSpPr>
            <p:spPr>
              <a:xfrm>
                <a:off x="23537654" y="25886228"/>
                <a:ext cx="685800" cy="27313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1793200" y="25720710"/>
                <a:ext cx="1952625" cy="400376"/>
              </a:xfrm>
              <a:prstGeom prst="rect">
                <a:avLst/>
              </a:prstGeom>
              <a:noFill/>
            </p:spPr>
            <p:txBody>
              <a:bodyPr wrap="square" rtlCol="0">
                <a:spAutoFit/>
              </a:bodyPr>
              <a:lstStyle/>
              <a:p>
                <a:r>
                  <a:rPr lang="en-US" dirty="0" smtClean="0"/>
                  <a:t>North River</a:t>
                </a:r>
                <a:endParaRPr lang="en-US" dirty="0"/>
              </a:p>
            </p:txBody>
          </p:sp>
          <p:cxnSp>
            <p:nvCxnSpPr>
              <p:cNvPr id="35" name="Straight Arrow Connector 34"/>
              <p:cNvCxnSpPr/>
              <p:nvPr/>
            </p:nvCxnSpPr>
            <p:spPr>
              <a:xfrm>
                <a:off x="23651955" y="17721640"/>
                <a:ext cx="685800" cy="27313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21927929" y="17333267"/>
                <a:ext cx="1952625" cy="400376"/>
              </a:xfrm>
              <a:prstGeom prst="rect">
                <a:avLst/>
              </a:prstGeom>
              <a:noFill/>
            </p:spPr>
            <p:txBody>
              <a:bodyPr wrap="square" rtlCol="0">
                <a:spAutoFit/>
              </a:bodyPr>
              <a:lstStyle/>
              <a:p>
                <a:r>
                  <a:rPr lang="en-US" dirty="0" smtClean="0"/>
                  <a:t>North River</a:t>
                </a:r>
                <a:endParaRPr lang="en-US" dirty="0"/>
              </a:p>
            </p:txBody>
          </p:sp>
        </p:grpSp>
      </p:grpSp>
      <p:sp>
        <p:nvSpPr>
          <p:cNvPr id="17" name="Rectangle 16"/>
          <p:cNvSpPr/>
          <p:nvPr/>
        </p:nvSpPr>
        <p:spPr>
          <a:xfrm>
            <a:off x="609600" y="533400"/>
            <a:ext cx="44729400" cy="307086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p:cNvCxnSpPr/>
          <p:nvPr/>
        </p:nvCxnSpPr>
        <p:spPr>
          <a:xfrm>
            <a:off x="609600" y="3696117"/>
            <a:ext cx="44729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980170" y="27408766"/>
            <a:ext cx="13487400" cy="3662541"/>
          </a:xfrm>
          <a:prstGeom prst="rect">
            <a:avLst/>
          </a:prstGeom>
          <a:ln>
            <a:solidFill>
              <a:schemeClr val="tx1"/>
            </a:solidFill>
          </a:ln>
        </p:spPr>
        <p:txBody>
          <a:bodyPr wrap="square">
            <a:spAutoFit/>
          </a:bodyPr>
          <a:lstStyle/>
          <a:p>
            <a:r>
              <a:rPr lang="en-US" sz="3600" b="1" dirty="0"/>
              <a:t>	</a:t>
            </a:r>
            <a:r>
              <a:rPr lang="en-US" sz="2800" dirty="0" smtClean="0"/>
              <a:t>In order to collect data on the Lamprey River, a canoe was outfitted with a YSI EXO2 water quality </a:t>
            </a:r>
            <a:r>
              <a:rPr lang="en-US" sz="2800" dirty="0" err="1" smtClean="0"/>
              <a:t>sonde</a:t>
            </a:r>
            <a:r>
              <a:rPr lang="en-US" sz="2800" dirty="0" smtClean="0"/>
              <a:t> (measuring Conductivity, DO, FDOM, Turbidity, pH and water temperature), a mobile GPS app on android tablet, SUNA  UV Nitrate Analyzer, and a Campbell Scientific CR1000 data logger. A submersible pump was used to bring water to the </a:t>
            </a:r>
            <a:r>
              <a:rPr lang="en-US" sz="2800" dirty="0" err="1" smtClean="0"/>
              <a:t>flowcell</a:t>
            </a:r>
            <a:r>
              <a:rPr lang="en-US" sz="2800" dirty="0" smtClean="0"/>
              <a:t> equipped SUNA. With these in place, the canoe was then floated down the river for roughly 9 kilometers while the sensors took data at varying intervals. Data from each sensor was then matched to one another using the timestamps for each measurement. Further data processing was performed using MATLAB.</a:t>
            </a:r>
            <a:endParaRPr lang="en-US" sz="2800" dirty="0"/>
          </a:p>
        </p:txBody>
      </p:sp>
      <p:pic>
        <p:nvPicPr>
          <p:cNvPr id="1028" name="Picture 4" descr="Satlantic SUNA V2"/>
          <p:cNvPicPr>
            <a:picLocks noChangeAspect="1" noChangeArrowheads="1"/>
          </p:cNvPicPr>
          <p:nvPr/>
        </p:nvPicPr>
        <p:blipFill rotWithShape="1">
          <a:blip r:embed="rId11">
            <a:extLst>
              <a:ext uri="{28A0092B-C50C-407E-A947-70E740481C1C}">
                <a14:useLocalDpi xmlns:a14="http://schemas.microsoft.com/office/drawing/2010/main" val="0"/>
              </a:ext>
            </a:extLst>
          </a:blip>
          <a:srcRect t="32295" b="33852"/>
          <a:stretch/>
        </p:blipFill>
        <p:spPr bwMode="auto">
          <a:xfrm>
            <a:off x="1219200" y="24003000"/>
            <a:ext cx="12192000" cy="2763361"/>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p:cNvPicPr>
            <a:picLocks noChangeAspect="1" noChangeArrowheads="1"/>
          </p:cNvPicPr>
          <p:nvPr/>
        </p:nvPicPr>
        <p:blipFill rotWithShape="1">
          <a:blip r:embed="rId12">
            <a:extLst>
              <a:ext uri="{28A0092B-C50C-407E-A947-70E740481C1C}">
                <a14:useLocalDpi xmlns:a14="http://schemas.microsoft.com/office/drawing/2010/main" val="0"/>
              </a:ext>
            </a:extLst>
          </a:blip>
          <a:srcRect l="58453" t="14771" r="36088" b="34186"/>
          <a:stretch/>
        </p:blipFill>
        <p:spPr bwMode="auto">
          <a:xfrm>
            <a:off x="12043578" y="17197443"/>
            <a:ext cx="1367622" cy="71910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3733800" y="23926800"/>
            <a:ext cx="4648200" cy="461665"/>
          </a:xfrm>
          <a:prstGeom prst="rect">
            <a:avLst/>
          </a:prstGeom>
          <a:noFill/>
        </p:spPr>
        <p:txBody>
          <a:bodyPr wrap="square" rtlCol="0">
            <a:spAutoFit/>
          </a:bodyPr>
          <a:lstStyle/>
          <a:p>
            <a:r>
              <a:rPr lang="en-US" b="1" dirty="0" smtClean="0"/>
              <a:t>SUNA –UV Nitrate Analyzer</a:t>
            </a:r>
            <a:endParaRPr lang="en-US" b="1" dirty="0"/>
          </a:p>
        </p:txBody>
      </p:sp>
      <p:sp>
        <p:nvSpPr>
          <p:cNvPr id="54" name="TextBox 53"/>
          <p:cNvSpPr txBox="1"/>
          <p:nvPr/>
        </p:nvSpPr>
        <p:spPr>
          <a:xfrm>
            <a:off x="10648950" y="16723822"/>
            <a:ext cx="4648200" cy="461665"/>
          </a:xfrm>
          <a:prstGeom prst="rect">
            <a:avLst/>
          </a:prstGeom>
          <a:noFill/>
        </p:spPr>
        <p:txBody>
          <a:bodyPr wrap="square" rtlCol="0">
            <a:spAutoFit/>
          </a:bodyPr>
          <a:lstStyle/>
          <a:p>
            <a:pPr algn="ctr"/>
            <a:r>
              <a:rPr lang="en-US" b="1" dirty="0" smtClean="0"/>
              <a:t>YSI - EXO2 SONDE</a:t>
            </a:r>
            <a:endParaRPr lang="en-US" b="1" dirty="0"/>
          </a:p>
        </p:txBody>
      </p:sp>
      <p:sp>
        <p:nvSpPr>
          <p:cNvPr id="11" name="TextBox 10"/>
          <p:cNvSpPr txBox="1"/>
          <p:nvPr/>
        </p:nvSpPr>
        <p:spPr>
          <a:xfrm rot="5400000">
            <a:off x="25364620" y="23341732"/>
            <a:ext cx="9520238" cy="523220"/>
          </a:xfrm>
          <a:prstGeom prst="rect">
            <a:avLst/>
          </a:prstGeom>
          <a:noFill/>
        </p:spPr>
        <p:txBody>
          <a:bodyPr wrap="square" rtlCol="0">
            <a:spAutoFit/>
          </a:bodyPr>
          <a:lstStyle/>
          <a:p>
            <a:pPr algn="ctr"/>
            <a:r>
              <a:rPr lang="en-US" sz="2800" dirty="0" smtClean="0"/>
              <a:t>Specific Conductivity (</a:t>
            </a:r>
            <a:r>
              <a:rPr lang="en-US" sz="2800" dirty="0" err="1" smtClean="0"/>
              <a:t>uS</a:t>
            </a:r>
            <a:r>
              <a:rPr lang="en-US" sz="2800" dirty="0" smtClean="0"/>
              <a:t>/cm)</a:t>
            </a:r>
            <a:endParaRPr lang="en-US" sz="2800" dirty="0"/>
          </a:p>
        </p:txBody>
      </p:sp>
      <p:sp>
        <p:nvSpPr>
          <p:cNvPr id="13" name="TextBox 12"/>
          <p:cNvSpPr txBox="1"/>
          <p:nvPr/>
        </p:nvSpPr>
        <p:spPr>
          <a:xfrm>
            <a:off x="15697205" y="30325751"/>
            <a:ext cx="14165924" cy="584775"/>
          </a:xfrm>
          <a:prstGeom prst="rect">
            <a:avLst/>
          </a:prstGeom>
          <a:noFill/>
        </p:spPr>
        <p:txBody>
          <a:bodyPr wrap="square" rtlCol="0">
            <a:spAutoFit/>
          </a:bodyPr>
          <a:lstStyle/>
          <a:p>
            <a:pPr algn="ctr"/>
            <a:r>
              <a:rPr lang="en-US" sz="3200" dirty="0" smtClean="0"/>
              <a:t>Distance Downstream from  Rt. 87 (m)</a:t>
            </a:r>
            <a:endParaRPr lang="en-US" sz="3200" dirty="0"/>
          </a:p>
        </p:txBody>
      </p:sp>
      <p:sp>
        <p:nvSpPr>
          <p:cNvPr id="14" name="TextBox 13"/>
          <p:cNvSpPr txBox="1"/>
          <p:nvPr/>
        </p:nvSpPr>
        <p:spPr>
          <a:xfrm>
            <a:off x="4845731" y="26810273"/>
            <a:ext cx="4862738" cy="646331"/>
          </a:xfrm>
          <a:prstGeom prst="rect">
            <a:avLst/>
          </a:prstGeom>
          <a:noFill/>
        </p:spPr>
        <p:txBody>
          <a:bodyPr wrap="square" rtlCol="0">
            <a:spAutoFit/>
          </a:bodyPr>
          <a:lstStyle/>
          <a:p>
            <a:pPr algn="ctr"/>
            <a:r>
              <a:rPr lang="en-US" sz="3600" b="1" dirty="0" smtClean="0"/>
              <a:t>Methods</a:t>
            </a:r>
            <a:endParaRPr lang="en-US" sz="3600" b="1" dirty="0"/>
          </a:p>
        </p:txBody>
      </p:sp>
      <p:sp>
        <p:nvSpPr>
          <p:cNvPr id="15" name="TextBox 14"/>
          <p:cNvSpPr txBox="1"/>
          <p:nvPr/>
        </p:nvSpPr>
        <p:spPr>
          <a:xfrm>
            <a:off x="15125700" y="16309412"/>
            <a:ext cx="15697200" cy="461665"/>
          </a:xfrm>
          <a:prstGeom prst="rect">
            <a:avLst/>
          </a:prstGeom>
          <a:noFill/>
        </p:spPr>
        <p:txBody>
          <a:bodyPr wrap="square" rtlCol="0">
            <a:spAutoFit/>
          </a:bodyPr>
          <a:lstStyle/>
          <a:p>
            <a:pPr algn="ctr"/>
            <a:r>
              <a:rPr lang="en-US" dirty="0" smtClean="0"/>
              <a:t>Figure 1: Plots of measured Nitrate, </a:t>
            </a:r>
            <a:r>
              <a:rPr lang="en-US" dirty="0" err="1" smtClean="0"/>
              <a:t>fDOM</a:t>
            </a:r>
            <a:r>
              <a:rPr lang="en-US" dirty="0" smtClean="0"/>
              <a:t>, and DO over distance compared to Specific Conductivity </a:t>
            </a:r>
            <a:endParaRPr lang="en-US" dirty="0"/>
          </a:p>
        </p:txBody>
      </p:sp>
      <p:sp>
        <p:nvSpPr>
          <p:cNvPr id="18" name="TextBox 17"/>
          <p:cNvSpPr txBox="1"/>
          <p:nvPr/>
        </p:nvSpPr>
        <p:spPr>
          <a:xfrm>
            <a:off x="34852105" y="3868556"/>
            <a:ext cx="6029325" cy="646331"/>
          </a:xfrm>
          <a:prstGeom prst="rect">
            <a:avLst/>
          </a:prstGeom>
          <a:noFill/>
        </p:spPr>
        <p:txBody>
          <a:bodyPr wrap="square" rtlCol="0">
            <a:spAutoFit/>
          </a:bodyPr>
          <a:lstStyle/>
          <a:p>
            <a:pPr algn="ctr"/>
            <a:r>
              <a:rPr lang="en-US" sz="3600" b="1" dirty="0" smtClean="0"/>
              <a:t>Results</a:t>
            </a:r>
            <a:endParaRPr lang="en-US" sz="3600" b="1" dirty="0"/>
          </a:p>
        </p:txBody>
      </p:sp>
      <p:sp>
        <p:nvSpPr>
          <p:cNvPr id="20" name="TextBox 19"/>
          <p:cNvSpPr txBox="1"/>
          <p:nvPr/>
        </p:nvSpPr>
        <p:spPr>
          <a:xfrm>
            <a:off x="31589663" y="14744700"/>
            <a:ext cx="12834937" cy="10433625"/>
          </a:xfrm>
          <a:prstGeom prst="rect">
            <a:avLst/>
          </a:prstGeom>
          <a:noFill/>
        </p:spPr>
        <p:txBody>
          <a:bodyPr wrap="square" rtlCol="0">
            <a:spAutoFit/>
          </a:bodyPr>
          <a:lstStyle/>
          <a:p>
            <a:r>
              <a:rPr lang="en-US" sz="2800" dirty="0" smtClean="0"/>
              <a:t>1. Missing </a:t>
            </a:r>
            <a:r>
              <a:rPr lang="en-US" sz="2800" dirty="0"/>
              <a:t>data caused by Interference due to the pump drawing in </a:t>
            </a:r>
            <a:r>
              <a:rPr lang="en-US" sz="2800" dirty="0" smtClean="0"/>
              <a:t>sediments</a:t>
            </a:r>
            <a:r>
              <a:rPr lang="en-US" sz="2800" dirty="0"/>
              <a:t>, portages , and GPS Logging </a:t>
            </a:r>
            <a:r>
              <a:rPr lang="en-US" sz="2800" dirty="0" smtClean="0"/>
              <a:t>errors </a:t>
            </a:r>
            <a:r>
              <a:rPr lang="en-US" sz="2800" dirty="0"/>
              <a:t>led to the loss of data for </a:t>
            </a:r>
            <a:r>
              <a:rPr lang="en-US" sz="2800" dirty="0" smtClean="0"/>
              <a:t>resulting </a:t>
            </a:r>
            <a:r>
              <a:rPr lang="en-US" sz="2800" dirty="0"/>
              <a:t>in the lack of a continuous 9 km profile of nutrient and other </a:t>
            </a:r>
            <a:r>
              <a:rPr lang="en-US" sz="2800" dirty="0" smtClean="0"/>
              <a:t>water </a:t>
            </a:r>
            <a:r>
              <a:rPr lang="en-US" sz="2800" dirty="0"/>
              <a:t>quality parameters</a:t>
            </a:r>
            <a:r>
              <a:rPr lang="en-US" sz="2800" dirty="0" smtClean="0"/>
              <a:t>.</a:t>
            </a:r>
          </a:p>
          <a:p>
            <a:pPr marL="514350" indent="-514350">
              <a:buAutoNum type="arabicPeriod"/>
            </a:pPr>
            <a:endParaRPr lang="en-US" sz="2800" dirty="0" smtClean="0"/>
          </a:p>
          <a:p>
            <a:r>
              <a:rPr lang="en-US" sz="2800" dirty="0" smtClean="0"/>
              <a:t>2</a:t>
            </a:r>
            <a:r>
              <a:rPr lang="en-US" sz="2800" dirty="0"/>
              <a:t>. The </a:t>
            </a:r>
            <a:r>
              <a:rPr lang="en-US" sz="2800" dirty="0" smtClean="0"/>
              <a:t>longitudinal </a:t>
            </a:r>
            <a:r>
              <a:rPr lang="en-US" sz="2800" dirty="0"/>
              <a:t>profiles were studied in three different segments for </a:t>
            </a:r>
            <a:r>
              <a:rPr lang="en-US" sz="2800" dirty="0" smtClean="0"/>
              <a:t>a total estimated </a:t>
            </a:r>
            <a:r>
              <a:rPr lang="en-US" sz="2800" dirty="0"/>
              <a:t>length of 7 kilometers (7000 m) , with an estimated </a:t>
            </a:r>
            <a:r>
              <a:rPr lang="en-US" sz="2800" dirty="0" smtClean="0"/>
              <a:t>minimum segment length </a:t>
            </a:r>
            <a:r>
              <a:rPr lang="en-US" sz="2800" dirty="0"/>
              <a:t>of 100 m. The North River segment is not reported </a:t>
            </a:r>
            <a:r>
              <a:rPr lang="en-US" sz="2800" dirty="0" smtClean="0"/>
              <a:t>in </a:t>
            </a:r>
            <a:r>
              <a:rPr lang="en-US" sz="2800" dirty="0"/>
              <a:t>this study, as a planned future survey will cover a longer segment of </a:t>
            </a:r>
            <a:r>
              <a:rPr lang="en-US" sz="2800" dirty="0" smtClean="0"/>
              <a:t>this </a:t>
            </a:r>
            <a:r>
              <a:rPr lang="en-US" sz="2800" dirty="0"/>
              <a:t>river.</a:t>
            </a:r>
            <a:r>
              <a:rPr lang="en-US" sz="2800" dirty="0"/>
              <a:t/>
            </a:r>
            <a:br>
              <a:rPr lang="en-US" sz="2800" dirty="0"/>
            </a:br>
            <a:r>
              <a:rPr lang="en-US" sz="2800" dirty="0"/>
              <a:t/>
            </a:r>
            <a:br>
              <a:rPr lang="en-US" sz="2800" dirty="0"/>
            </a:br>
            <a:r>
              <a:rPr lang="en-US" sz="2800" dirty="0"/>
              <a:t>3. The appearance of a tributary or an inlet to a headwater stream saw </a:t>
            </a:r>
            <a:r>
              <a:rPr lang="en-US" sz="2800" dirty="0" smtClean="0"/>
              <a:t>abrupt </a:t>
            </a:r>
            <a:r>
              <a:rPr lang="en-US" sz="2800" dirty="0"/>
              <a:t>changes in Specific Conductivity and in spike in Nitrate and </a:t>
            </a:r>
            <a:r>
              <a:rPr lang="en-US" sz="2800" dirty="0" smtClean="0"/>
              <a:t>dilution </a:t>
            </a:r>
            <a:r>
              <a:rPr lang="en-US" sz="2800" dirty="0"/>
              <a:t>in FDOM (</a:t>
            </a:r>
            <a:r>
              <a:rPr lang="en-US" sz="2800" dirty="0" err="1"/>
              <a:t>Chromophoric</a:t>
            </a:r>
            <a:r>
              <a:rPr lang="en-US" sz="2800" dirty="0"/>
              <a:t> Dissolved Organic Matter</a:t>
            </a:r>
            <a:r>
              <a:rPr lang="en-US" sz="2800" dirty="0" smtClean="0"/>
              <a:t>).</a:t>
            </a:r>
          </a:p>
          <a:p>
            <a:r>
              <a:rPr lang="en-US" sz="2800" dirty="0"/>
              <a:t/>
            </a:r>
            <a:br>
              <a:rPr lang="en-US" sz="2800" dirty="0"/>
            </a:br>
            <a:r>
              <a:rPr lang="en-US" sz="2800" dirty="0"/>
              <a:t>4. </a:t>
            </a:r>
            <a:r>
              <a:rPr lang="en-US" sz="2800" dirty="0" smtClean="0"/>
              <a:t>North </a:t>
            </a:r>
            <a:r>
              <a:rPr lang="en-US" sz="2800" dirty="0"/>
              <a:t>River, a major </a:t>
            </a:r>
            <a:r>
              <a:rPr lang="en-US" sz="2800" dirty="0" smtClean="0"/>
              <a:t>tributary </a:t>
            </a:r>
            <a:r>
              <a:rPr lang="en-US" sz="2800" dirty="0"/>
              <a:t>of the Lamprey River appears to be a </a:t>
            </a:r>
            <a:r>
              <a:rPr lang="en-US" sz="2800" dirty="0" smtClean="0"/>
              <a:t>major </a:t>
            </a:r>
            <a:r>
              <a:rPr lang="en-US" sz="2800" dirty="0"/>
              <a:t>source of DOC</a:t>
            </a:r>
            <a:r>
              <a:rPr lang="en-US" sz="2800" dirty="0" smtClean="0"/>
              <a:t>.</a:t>
            </a:r>
          </a:p>
          <a:p>
            <a:r>
              <a:rPr lang="en-US" sz="2800" dirty="0"/>
              <a:t/>
            </a:r>
            <a:br>
              <a:rPr lang="en-US" sz="2800" dirty="0"/>
            </a:br>
            <a:r>
              <a:rPr lang="en-US" sz="2800" dirty="0" smtClean="0"/>
              <a:t>5.</a:t>
            </a:r>
            <a:r>
              <a:rPr lang="en-US" sz="2800" dirty="0"/>
              <a:t> </a:t>
            </a:r>
            <a:r>
              <a:rPr lang="en-US" sz="2800" b="1" dirty="0" smtClean="0"/>
              <a:t>The </a:t>
            </a:r>
            <a:r>
              <a:rPr lang="en-US" sz="2800" b="1" dirty="0"/>
              <a:t>uptake value estimated for the 7 km stretch of the river is </a:t>
            </a:r>
            <a:r>
              <a:rPr lang="en-US" sz="2800" b="1" dirty="0" smtClean="0"/>
              <a:t>0.333 mg/m/day.</a:t>
            </a:r>
          </a:p>
          <a:p>
            <a:r>
              <a:rPr lang="en-US" sz="2800" dirty="0"/>
              <a:t/>
            </a:r>
            <a:br>
              <a:rPr lang="en-US" sz="2800" dirty="0"/>
            </a:br>
            <a:r>
              <a:rPr lang="en-US" sz="2800" dirty="0"/>
              <a:t>6. </a:t>
            </a:r>
            <a:r>
              <a:rPr lang="en-US" sz="2800" dirty="0" smtClean="0"/>
              <a:t>The </a:t>
            </a:r>
            <a:r>
              <a:rPr lang="en-US" sz="2800" dirty="0"/>
              <a:t>estimated amount of </a:t>
            </a:r>
            <a:r>
              <a:rPr lang="en-US" sz="2800" dirty="0" smtClean="0"/>
              <a:t>total </a:t>
            </a:r>
            <a:r>
              <a:rPr lang="en-US" sz="2800" dirty="0"/>
              <a:t>Nitrate input into the river is </a:t>
            </a:r>
            <a:r>
              <a:rPr lang="en-US" sz="2800" dirty="0" smtClean="0"/>
              <a:t>314.1 mg.</a:t>
            </a:r>
          </a:p>
          <a:p>
            <a:r>
              <a:rPr lang="en-US" sz="2800" dirty="0"/>
              <a:t/>
            </a:r>
            <a:br>
              <a:rPr lang="en-US" sz="2800" dirty="0"/>
            </a:br>
            <a:r>
              <a:rPr lang="en-US" sz="2800" dirty="0" smtClean="0"/>
              <a:t>7. Estimated amount </a:t>
            </a:r>
            <a:r>
              <a:rPr lang="en-US" sz="2800" dirty="0"/>
              <a:t>of total Nitrate removed </a:t>
            </a:r>
            <a:r>
              <a:rPr lang="en-US" sz="2800" dirty="0" smtClean="0"/>
              <a:t>is 114.7 mg.</a:t>
            </a:r>
          </a:p>
          <a:p>
            <a:endParaRPr lang="en-US" sz="2800" dirty="0"/>
          </a:p>
          <a:p>
            <a:r>
              <a:rPr lang="en-US" sz="2800" dirty="0" smtClean="0"/>
              <a:t>8. The estimated percentage of Nitrate removed by the river is 36.5%.</a:t>
            </a:r>
          </a:p>
          <a:p>
            <a:endParaRPr lang="en-US" sz="2800" dirty="0"/>
          </a:p>
        </p:txBody>
      </p:sp>
      <p:sp>
        <p:nvSpPr>
          <p:cNvPr id="21" name="TextBox 20"/>
          <p:cNvSpPr txBox="1"/>
          <p:nvPr/>
        </p:nvSpPr>
        <p:spPr>
          <a:xfrm>
            <a:off x="31284863" y="25847601"/>
            <a:ext cx="13444537" cy="4770537"/>
          </a:xfrm>
          <a:prstGeom prst="rect">
            <a:avLst/>
          </a:prstGeom>
          <a:noFill/>
        </p:spPr>
        <p:txBody>
          <a:bodyPr wrap="square" rtlCol="0">
            <a:spAutoFit/>
          </a:bodyPr>
          <a:lstStyle/>
          <a:p>
            <a:pPr marL="457200" lvl="0" indent="-457200">
              <a:buFont typeface="Arial" pitchFamily="34" charset="0"/>
              <a:buChar char="•"/>
            </a:pPr>
            <a:r>
              <a:rPr lang="en-US" sz="2800" dirty="0"/>
              <a:t>Profs. </a:t>
            </a:r>
            <a:r>
              <a:rPr lang="en-US" sz="2800" dirty="0" err="1"/>
              <a:t>Wil</a:t>
            </a:r>
            <a:r>
              <a:rPr lang="en-US" sz="2800" dirty="0"/>
              <a:t> </a:t>
            </a:r>
            <a:r>
              <a:rPr lang="en-US" sz="2800" dirty="0" err="1"/>
              <a:t>Wollheim</a:t>
            </a:r>
            <a:r>
              <a:rPr lang="en-US" sz="2800" dirty="0"/>
              <a:t>, and Bill McDowell for letting us borrow their sensors, pump and </a:t>
            </a:r>
            <a:r>
              <a:rPr lang="en-US" sz="2800" dirty="0" err="1"/>
              <a:t>datalogger</a:t>
            </a:r>
            <a:r>
              <a:rPr lang="en-US" sz="2800" dirty="0"/>
              <a:t>. </a:t>
            </a:r>
          </a:p>
          <a:p>
            <a:pPr marL="457200" lvl="0" indent="-457200">
              <a:buFont typeface="Arial" pitchFamily="34" charset="0"/>
              <a:buChar char="•"/>
            </a:pPr>
            <a:r>
              <a:rPr lang="en-US" sz="2800" dirty="0"/>
              <a:t>Chris Cook for assistance with the </a:t>
            </a:r>
            <a:r>
              <a:rPr lang="en-US" sz="2800" dirty="0" smtClean="0"/>
              <a:t>survey, </a:t>
            </a:r>
            <a:r>
              <a:rPr lang="en-US" sz="2800" dirty="0"/>
              <a:t>without which this study would not have been possible. </a:t>
            </a:r>
          </a:p>
          <a:p>
            <a:pPr marL="457200" lvl="0" indent="-457200">
              <a:buFont typeface="Arial" pitchFamily="34" charset="0"/>
              <a:buChar char="•"/>
            </a:pPr>
            <a:r>
              <a:rPr lang="en-US" sz="2800" dirty="0"/>
              <a:t>Brian </a:t>
            </a:r>
            <a:r>
              <a:rPr lang="en-US" sz="2800" dirty="0" err="1"/>
              <a:t>Godbois</a:t>
            </a:r>
            <a:r>
              <a:rPr lang="en-US" sz="2800" dirty="0"/>
              <a:t> for letting us borrow his Canoe. </a:t>
            </a:r>
          </a:p>
          <a:p>
            <a:pPr marL="457200" lvl="0" indent="-457200">
              <a:buFont typeface="Arial" pitchFamily="34" charset="0"/>
              <a:buChar char="•"/>
            </a:pPr>
            <a:r>
              <a:rPr lang="en-US" sz="2800" dirty="0"/>
              <a:t>Lisle </a:t>
            </a:r>
            <a:r>
              <a:rPr lang="en-US" sz="2800" dirty="0" err="1"/>
              <a:t>Synyder</a:t>
            </a:r>
            <a:r>
              <a:rPr lang="en-US" sz="2800" dirty="0"/>
              <a:t> for calibrating the SUNA and YSI EXO2 prior to deployment.</a:t>
            </a:r>
          </a:p>
          <a:p>
            <a:pPr marL="457200" lvl="0" indent="-457200">
              <a:buFont typeface="Arial" pitchFamily="34" charset="0"/>
              <a:buChar char="•"/>
            </a:pPr>
            <a:r>
              <a:rPr lang="en-US" sz="2800" dirty="0"/>
              <a:t>Raghu </a:t>
            </a:r>
            <a:r>
              <a:rPr lang="en-US" sz="2800" dirty="0" err="1"/>
              <a:t>Mulukutla</a:t>
            </a:r>
            <a:r>
              <a:rPr lang="en-US" sz="2800" dirty="0"/>
              <a:t>, and </a:t>
            </a:r>
            <a:r>
              <a:rPr lang="en-US" sz="2800" dirty="0" err="1"/>
              <a:t>Saurabh</a:t>
            </a:r>
            <a:r>
              <a:rPr lang="en-US" sz="2800" dirty="0"/>
              <a:t> </a:t>
            </a:r>
            <a:r>
              <a:rPr lang="en-US" sz="2800" dirty="0" err="1"/>
              <a:t>Bollapragada</a:t>
            </a:r>
            <a:r>
              <a:rPr lang="en-US" sz="2800" dirty="0"/>
              <a:t>., undergraduate students at GITAM University, Visakhapatnam, India for developing the </a:t>
            </a:r>
            <a:r>
              <a:rPr lang="en-US" sz="2800" dirty="0" err="1"/>
              <a:t>GPSlogger</a:t>
            </a:r>
            <a:r>
              <a:rPr lang="en-US" sz="2800" dirty="0"/>
              <a:t> Android App without which this study would not have been possible. </a:t>
            </a:r>
          </a:p>
          <a:p>
            <a:pPr marL="457200" lvl="0" indent="-457200">
              <a:buFont typeface="Arial" pitchFamily="34" charset="0"/>
              <a:buChar char="•"/>
            </a:pPr>
            <a:r>
              <a:rPr lang="en-US" sz="2800" dirty="0"/>
              <a:t>Steve Hale for providing support through the NH </a:t>
            </a:r>
            <a:r>
              <a:rPr lang="en-US" sz="2800" dirty="0" err="1"/>
              <a:t>EPSCoR</a:t>
            </a:r>
            <a:r>
              <a:rPr lang="en-US" sz="2800" dirty="0"/>
              <a:t> office.</a:t>
            </a:r>
          </a:p>
          <a:p>
            <a:endParaRPr lang="en-US" dirty="0"/>
          </a:p>
        </p:txBody>
      </p:sp>
      <p:sp>
        <p:nvSpPr>
          <p:cNvPr id="24" name="TextBox 23"/>
          <p:cNvSpPr txBox="1"/>
          <p:nvPr/>
        </p:nvSpPr>
        <p:spPr>
          <a:xfrm>
            <a:off x="1126580" y="4395956"/>
            <a:ext cx="13531490" cy="3477875"/>
          </a:xfrm>
          <a:prstGeom prst="rect">
            <a:avLst/>
          </a:prstGeom>
          <a:noFill/>
          <a:ln w="9525">
            <a:solidFill>
              <a:schemeClr val="tx1"/>
            </a:solidFill>
          </a:ln>
        </p:spPr>
        <p:txBody>
          <a:bodyPr wrap="square" rtlCol="0">
            <a:spAutoFit/>
          </a:bodyPr>
          <a:lstStyle/>
          <a:p>
            <a:r>
              <a:rPr lang="en-US" sz="2800" dirty="0" smtClean="0"/>
              <a:t>	The </a:t>
            </a:r>
            <a:r>
              <a:rPr lang="en-US" sz="2800" dirty="0"/>
              <a:t>objective of this work was to develop a methodology to determine Nitrate uptake rates at ambient concentrations in medium to large rivers at using longitudinal profiling (</a:t>
            </a:r>
            <a:r>
              <a:rPr lang="en-US" sz="2800" dirty="0" err="1"/>
              <a:t>Lagrangian</a:t>
            </a:r>
            <a:r>
              <a:rPr lang="en-US" sz="2800" dirty="0"/>
              <a:t> Measurements) with high temporal frequency water quality sensors. The data was collected by floating a canoe equipped with multiple sensors and taking data over a roughly 9 kilometer stretch. The data allows the examination of various nutrient concentrations and variations over distance. With the data collected, an estimation of the total amount of Nitrate removed in the river was made.</a:t>
            </a:r>
          </a:p>
          <a:p>
            <a:endParaRPr lang="en-US" dirty="0"/>
          </a:p>
        </p:txBody>
      </p:sp>
      <p:pic>
        <p:nvPicPr>
          <p:cNvPr id="2048" name="Picture 4" descr="http://gyazo.com/acb13516c3442aa6f1fa0a4eb00d9bd3.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857742" y="4698028"/>
            <a:ext cx="5431718" cy="24650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2670</TotalTime>
  <Words>122</Words>
  <Application>Microsoft Office PowerPoint</Application>
  <PresentationFormat>Custom</PresentationFormat>
  <Paragraphs>58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Jeff</cp:lastModifiedBy>
  <cp:revision>277</cp:revision>
  <dcterms:created xsi:type="dcterms:W3CDTF">2007-12-07T15:49:51Z</dcterms:created>
  <dcterms:modified xsi:type="dcterms:W3CDTF">2013-08-09T00:57:13Z</dcterms:modified>
</cp:coreProperties>
</file>