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7315200" cy="9601200"/>
  <p:defaultTextStyle>
    <a:defPPr>
      <a:defRPr lang="en-US"/>
    </a:defPPr>
    <a:lvl1pPr algn="l" rtl="0" fontAlgn="base">
      <a:spcBef>
        <a:spcPct val="0"/>
      </a:spcBef>
      <a:spcAft>
        <a:spcPct val="0"/>
      </a:spcAft>
      <a:defRPr sz="3800" kern="1200">
        <a:solidFill>
          <a:schemeClr val="tx1"/>
        </a:solidFill>
        <a:latin typeface="Arial" charset="0"/>
        <a:ea typeface="+mn-ea"/>
        <a:cs typeface="+mn-cs"/>
      </a:defRPr>
    </a:lvl1pPr>
    <a:lvl2pPr marL="457200" algn="l" rtl="0" fontAlgn="base">
      <a:spcBef>
        <a:spcPct val="0"/>
      </a:spcBef>
      <a:spcAft>
        <a:spcPct val="0"/>
      </a:spcAft>
      <a:defRPr sz="3800" kern="1200">
        <a:solidFill>
          <a:schemeClr val="tx1"/>
        </a:solidFill>
        <a:latin typeface="Arial" charset="0"/>
        <a:ea typeface="+mn-ea"/>
        <a:cs typeface="+mn-cs"/>
      </a:defRPr>
    </a:lvl2pPr>
    <a:lvl3pPr marL="914400" algn="l" rtl="0" fontAlgn="base">
      <a:spcBef>
        <a:spcPct val="0"/>
      </a:spcBef>
      <a:spcAft>
        <a:spcPct val="0"/>
      </a:spcAft>
      <a:defRPr sz="3800" kern="1200">
        <a:solidFill>
          <a:schemeClr val="tx1"/>
        </a:solidFill>
        <a:latin typeface="Arial" charset="0"/>
        <a:ea typeface="+mn-ea"/>
        <a:cs typeface="+mn-cs"/>
      </a:defRPr>
    </a:lvl3pPr>
    <a:lvl4pPr marL="1371600" algn="l" rtl="0" fontAlgn="base">
      <a:spcBef>
        <a:spcPct val="0"/>
      </a:spcBef>
      <a:spcAft>
        <a:spcPct val="0"/>
      </a:spcAft>
      <a:defRPr sz="3800" kern="1200">
        <a:solidFill>
          <a:schemeClr val="tx1"/>
        </a:solidFill>
        <a:latin typeface="Arial" charset="0"/>
        <a:ea typeface="+mn-ea"/>
        <a:cs typeface="+mn-cs"/>
      </a:defRPr>
    </a:lvl4pPr>
    <a:lvl5pPr marL="1828800" algn="l" rtl="0" fontAlgn="base">
      <a:spcBef>
        <a:spcPct val="0"/>
      </a:spcBef>
      <a:spcAft>
        <a:spcPct val="0"/>
      </a:spcAft>
      <a:defRPr sz="3800" kern="1200">
        <a:solidFill>
          <a:schemeClr val="tx1"/>
        </a:solidFill>
        <a:latin typeface="Arial" charset="0"/>
        <a:ea typeface="+mn-ea"/>
        <a:cs typeface="+mn-cs"/>
      </a:defRPr>
    </a:lvl5pPr>
    <a:lvl6pPr marL="2286000" algn="l" defTabSz="914400" rtl="0" eaLnBrk="1" latinLnBrk="0" hangingPunct="1">
      <a:defRPr sz="3800" kern="1200">
        <a:solidFill>
          <a:schemeClr val="tx1"/>
        </a:solidFill>
        <a:latin typeface="Arial" charset="0"/>
        <a:ea typeface="+mn-ea"/>
        <a:cs typeface="+mn-cs"/>
      </a:defRPr>
    </a:lvl6pPr>
    <a:lvl7pPr marL="2743200" algn="l" defTabSz="914400" rtl="0" eaLnBrk="1" latinLnBrk="0" hangingPunct="1">
      <a:defRPr sz="3800" kern="1200">
        <a:solidFill>
          <a:schemeClr val="tx1"/>
        </a:solidFill>
        <a:latin typeface="Arial" charset="0"/>
        <a:ea typeface="+mn-ea"/>
        <a:cs typeface="+mn-cs"/>
      </a:defRPr>
    </a:lvl7pPr>
    <a:lvl8pPr marL="3200400" algn="l" defTabSz="914400" rtl="0" eaLnBrk="1" latinLnBrk="0" hangingPunct="1">
      <a:defRPr sz="3800" kern="1200">
        <a:solidFill>
          <a:schemeClr val="tx1"/>
        </a:solidFill>
        <a:latin typeface="Arial" charset="0"/>
        <a:ea typeface="+mn-ea"/>
        <a:cs typeface="+mn-cs"/>
      </a:defRPr>
    </a:lvl8pPr>
    <a:lvl9pPr marL="3657600" algn="l" defTabSz="914400" rtl="0" eaLnBrk="1" latinLnBrk="0" hangingPunct="1">
      <a:defRPr sz="3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6D73"/>
    <a:srgbClr val="9999FF"/>
    <a:srgbClr val="EAEAEA"/>
    <a:srgbClr val="87C5CB"/>
    <a:srgbClr val="5BFFFF"/>
    <a:srgbClr val="CCFFFF"/>
    <a:srgbClr val="CCCC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06" autoAdjust="0"/>
    <p:restoredTop sz="97670" autoAdjust="0"/>
  </p:normalViewPr>
  <p:slideViewPr>
    <p:cSldViewPr>
      <p:cViewPr varScale="1">
        <p:scale>
          <a:sx n="23" d="100"/>
          <a:sy n="23" d="100"/>
        </p:scale>
        <p:origin x="-1884" y="-162"/>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18F5AA-4173-484C-87B7-96498E940F8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22045BF-AD31-4333-B1AD-B251BA5FCEF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FFAE5DB-1A4C-4806-9EF2-25BD2EC7D95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AE20EE0-1C42-4F7C-8620-C0C5D876424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67B6314-A314-46A1-A83B-128FFE844D9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A9E1EA-EFCF-4059-BC31-5996BD9BB6D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41491DC-164F-4052-AEDC-6B131124BF2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F56119A-07C6-4CC9-9E7F-62DDEF3E3CB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B33D6B1-BB8D-48D9-B472-53266E31912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2A347D-CAF5-441B-BA0D-FBC473EA2DF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7625"/>
            <a:ext cx="9875837" cy="28089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06AB822-486A-4CF8-B266-75BD5199F24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193925" y="7680325"/>
            <a:ext cx="19675475" cy="21726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6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DC638E7-DED4-409A-A2D2-D7D5051D27F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317625"/>
            <a:ext cx="39503350" cy="5486400"/>
          </a:xfrm>
          <a:prstGeom prst="rect">
            <a:avLst/>
          </a:prstGeom>
          <a:noFill/>
          <a:ln w="9525">
            <a:noFill/>
            <a:miter lim="800000"/>
            <a:headEnd/>
            <a:tailEnd/>
          </a:ln>
        </p:spPr>
        <p:txBody>
          <a:bodyPr vert="horz" wrap="square" lIns="470254" tIns="235127" rIns="470254" bIns="235127"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193925" y="7680325"/>
            <a:ext cx="39503350" cy="21726525"/>
          </a:xfrm>
          <a:prstGeom prst="rect">
            <a:avLst/>
          </a:prstGeom>
          <a:noFill/>
          <a:ln w="9525">
            <a:noFill/>
            <a:miter lim="800000"/>
            <a:headEnd/>
            <a:tailEnd/>
          </a:ln>
        </p:spPr>
        <p:txBody>
          <a:bodyPr vert="horz" wrap="square" lIns="470254" tIns="235127" rIns="470254" bIns="23512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193925" y="29978350"/>
            <a:ext cx="102425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defRPr sz="71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525" y="29978350"/>
            <a:ext cx="139001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lgn="ctr">
              <a:defRPr sz="71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78350"/>
            <a:ext cx="102425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lgn="r">
              <a:defRPr sz="7100">
                <a:latin typeface="Arial" pitchFamily="34" charset="0"/>
              </a:defRPr>
            </a:lvl1pPr>
          </a:lstStyle>
          <a:p>
            <a:pPr>
              <a:defRPr/>
            </a:pPr>
            <a:fld id="{0E76A058-CBFE-4A5A-A5CB-A7DC95F0BEB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703763" rtl="0" eaLnBrk="0" fontAlgn="base" hangingPunct="0">
        <a:spcBef>
          <a:spcPct val="0"/>
        </a:spcBef>
        <a:spcAft>
          <a:spcPct val="0"/>
        </a:spcAft>
        <a:defRPr sz="22700">
          <a:solidFill>
            <a:schemeClr val="tx2"/>
          </a:solidFill>
          <a:latin typeface="+mj-lt"/>
          <a:ea typeface="+mj-ea"/>
          <a:cs typeface="+mj-cs"/>
        </a:defRPr>
      </a:lvl1pPr>
      <a:lvl2pPr algn="ctr" defTabSz="4703763" rtl="0" eaLnBrk="0" fontAlgn="base" hangingPunct="0">
        <a:spcBef>
          <a:spcPct val="0"/>
        </a:spcBef>
        <a:spcAft>
          <a:spcPct val="0"/>
        </a:spcAft>
        <a:defRPr sz="22700">
          <a:solidFill>
            <a:schemeClr val="tx2"/>
          </a:solidFill>
          <a:latin typeface="Arial" charset="0"/>
        </a:defRPr>
      </a:lvl2pPr>
      <a:lvl3pPr algn="ctr" defTabSz="4703763" rtl="0" eaLnBrk="0" fontAlgn="base" hangingPunct="0">
        <a:spcBef>
          <a:spcPct val="0"/>
        </a:spcBef>
        <a:spcAft>
          <a:spcPct val="0"/>
        </a:spcAft>
        <a:defRPr sz="22700">
          <a:solidFill>
            <a:schemeClr val="tx2"/>
          </a:solidFill>
          <a:latin typeface="Arial" charset="0"/>
        </a:defRPr>
      </a:lvl3pPr>
      <a:lvl4pPr algn="ctr" defTabSz="4703763" rtl="0" eaLnBrk="0" fontAlgn="base" hangingPunct="0">
        <a:spcBef>
          <a:spcPct val="0"/>
        </a:spcBef>
        <a:spcAft>
          <a:spcPct val="0"/>
        </a:spcAft>
        <a:defRPr sz="22700">
          <a:solidFill>
            <a:schemeClr val="tx2"/>
          </a:solidFill>
          <a:latin typeface="Arial" charset="0"/>
        </a:defRPr>
      </a:lvl4pPr>
      <a:lvl5pPr algn="ctr" defTabSz="4703763" rtl="0" eaLnBrk="0" fontAlgn="base" hangingPunct="0">
        <a:spcBef>
          <a:spcPct val="0"/>
        </a:spcBef>
        <a:spcAft>
          <a:spcPct val="0"/>
        </a:spcAft>
        <a:defRPr sz="22700">
          <a:solidFill>
            <a:schemeClr val="tx2"/>
          </a:solidFill>
          <a:latin typeface="Arial" charset="0"/>
        </a:defRPr>
      </a:lvl5pPr>
      <a:lvl6pPr marL="457200" algn="ctr" defTabSz="4703763" rtl="0" fontAlgn="base">
        <a:spcBef>
          <a:spcPct val="0"/>
        </a:spcBef>
        <a:spcAft>
          <a:spcPct val="0"/>
        </a:spcAft>
        <a:defRPr sz="22700">
          <a:solidFill>
            <a:schemeClr val="tx2"/>
          </a:solidFill>
          <a:latin typeface="Arial" charset="0"/>
        </a:defRPr>
      </a:lvl6pPr>
      <a:lvl7pPr marL="914400" algn="ctr" defTabSz="4703763" rtl="0" fontAlgn="base">
        <a:spcBef>
          <a:spcPct val="0"/>
        </a:spcBef>
        <a:spcAft>
          <a:spcPct val="0"/>
        </a:spcAft>
        <a:defRPr sz="22700">
          <a:solidFill>
            <a:schemeClr val="tx2"/>
          </a:solidFill>
          <a:latin typeface="Arial" charset="0"/>
        </a:defRPr>
      </a:lvl7pPr>
      <a:lvl8pPr marL="1371600" algn="ctr" defTabSz="4703763" rtl="0" fontAlgn="base">
        <a:spcBef>
          <a:spcPct val="0"/>
        </a:spcBef>
        <a:spcAft>
          <a:spcPct val="0"/>
        </a:spcAft>
        <a:defRPr sz="22700">
          <a:solidFill>
            <a:schemeClr val="tx2"/>
          </a:solidFill>
          <a:latin typeface="Arial" charset="0"/>
        </a:defRPr>
      </a:lvl8pPr>
      <a:lvl9pPr marL="1828800" algn="ctr" defTabSz="4703763" rtl="0" fontAlgn="base">
        <a:spcBef>
          <a:spcPct val="0"/>
        </a:spcBef>
        <a:spcAft>
          <a:spcPct val="0"/>
        </a:spcAft>
        <a:defRPr sz="22700">
          <a:solidFill>
            <a:schemeClr val="tx2"/>
          </a:solidFill>
          <a:latin typeface="Arial" charset="0"/>
        </a:defRPr>
      </a:lvl9pPr>
    </p:titleStyle>
    <p:bodyStyle>
      <a:lvl1pPr marL="1762125" indent="-1762125" algn="l" defTabSz="4703763" rtl="0" eaLnBrk="0" fontAlgn="base" hangingPunct="0">
        <a:spcBef>
          <a:spcPct val="20000"/>
        </a:spcBef>
        <a:spcAft>
          <a:spcPct val="0"/>
        </a:spcAft>
        <a:buChar char="•"/>
        <a:defRPr sz="16500">
          <a:solidFill>
            <a:schemeClr val="tx1"/>
          </a:solidFill>
          <a:latin typeface="+mn-lt"/>
          <a:ea typeface="+mn-ea"/>
          <a:cs typeface="+mn-cs"/>
        </a:defRPr>
      </a:lvl1pPr>
      <a:lvl2pPr marL="3822700" indent="-1471613" algn="l" defTabSz="4703763" rtl="0" eaLnBrk="0" fontAlgn="base" hangingPunct="0">
        <a:spcBef>
          <a:spcPct val="20000"/>
        </a:spcBef>
        <a:spcAft>
          <a:spcPct val="0"/>
        </a:spcAft>
        <a:buChar char="–"/>
        <a:defRPr sz="14400">
          <a:solidFill>
            <a:schemeClr val="tx1"/>
          </a:solidFill>
          <a:latin typeface="+mn-lt"/>
        </a:defRPr>
      </a:lvl2pPr>
      <a:lvl3pPr marL="5878513" indent="-1174750" algn="l" defTabSz="4703763" rtl="0" eaLnBrk="0" fontAlgn="base" hangingPunct="0">
        <a:spcBef>
          <a:spcPct val="20000"/>
        </a:spcBef>
        <a:spcAft>
          <a:spcPct val="0"/>
        </a:spcAft>
        <a:buChar char="•"/>
        <a:defRPr sz="12400">
          <a:solidFill>
            <a:schemeClr val="tx1"/>
          </a:solidFill>
          <a:latin typeface="+mn-lt"/>
        </a:defRPr>
      </a:lvl3pPr>
      <a:lvl4pPr marL="8229600" indent="-1174750" algn="l" defTabSz="4703763" rtl="0" eaLnBrk="0" fontAlgn="base" hangingPunct="0">
        <a:spcBef>
          <a:spcPct val="20000"/>
        </a:spcBef>
        <a:spcAft>
          <a:spcPct val="0"/>
        </a:spcAft>
        <a:buChar char="–"/>
        <a:defRPr sz="10300">
          <a:solidFill>
            <a:schemeClr val="tx1"/>
          </a:solidFill>
          <a:latin typeface="+mn-lt"/>
        </a:defRPr>
      </a:lvl4pPr>
      <a:lvl5pPr marL="10582275" indent="-1176338" algn="l" defTabSz="4703763" rtl="0" eaLnBrk="0" fontAlgn="base" hangingPunct="0">
        <a:spcBef>
          <a:spcPct val="20000"/>
        </a:spcBef>
        <a:spcAft>
          <a:spcPct val="0"/>
        </a:spcAft>
        <a:buChar char="»"/>
        <a:defRPr sz="10300">
          <a:solidFill>
            <a:schemeClr val="tx1"/>
          </a:solidFill>
          <a:latin typeface="+mn-lt"/>
        </a:defRPr>
      </a:lvl5pPr>
      <a:lvl6pPr marL="11039475" indent="-1176338" algn="l" defTabSz="4703763" rtl="0" fontAlgn="base">
        <a:spcBef>
          <a:spcPct val="20000"/>
        </a:spcBef>
        <a:spcAft>
          <a:spcPct val="0"/>
        </a:spcAft>
        <a:buChar char="»"/>
        <a:defRPr sz="10300">
          <a:solidFill>
            <a:schemeClr val="tx1"/>
          </a:solidFill>
          <a:latin typeface="+mn-lt"/>
        </a:defRPr>
      </a:lvl6pPr>
      <a:lvl7pPr marL="11496675" indent="-1176338" algn="l" defTabSz="4703763" rtl="0" fontAlgn="base">
        <a:spcBef>
          <a:spcPct val="20000"/>
        </a:spcBef>
        <a:spcAft>
          <a:spcPct val="0"/>
        </a:spcAft>
        <a:buChar char="»"/>
        <a:defRPr sz="10300">
          <a:solidFill>
            <a:schemeClr val="tx1"/>
          </a:solidFill>
          <a:latin typeface="+mn-lt"/>
        </a:defRPr>
      </a:lvl7pPr>
      <a:lvl8pPr marL="11953875" indent="-1176338" algn="l" defTabSz="4703763" rtl="0" fontAlgn="base">
        <a:spcBef>
          <a:spcPct val="20000"/>
        </a:spcBef>
        <a:spcAft>
          <a:spcPct val="0"/>
        </a:spcAft>
        <a:buChar char="»"/>
        <a:defRPr sz="10300">
          <a:solidFill>
            <a:schemeClr val="tx1"/>
          </a:solidFill>
          <a:latin typeface="+mn-lt"/>
        </a:defRPr>
      </a:lvl8pPr>
      <a:lvl9pPr marL="12411075" indent="-1176338" algn="l" defTabSz="4703763" rtl="0" fontAlgn="base">
        <a:spcBef>
          <a:spcPct val="20000"/>
        </a:spcBef>
        <a:spcAft>
          <a:spcPct val="0"/>
        </a:spcAft>
        <a:buChar char="»"/>
        <a:defRPr sz="10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oleObject" Target="../embeddings/oleObject1.bin"/><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png"/><Relationship Id="rId2" Type="http://schemas.openxmlformats.org/officeDocument/2006/relationships/slideLayout" Target="../slideLayouts/slideLayout12.xml"/><Relationship Id="rId16" Type="http://schemas.openxmlformats.org/officeDocument/2006/relationships/image" Target="../media/image14.jpeg"/><Relationship Id="rId1" Type="http://schemas.openxmlformats.org/officeDocument/2006/relationships/vmlDrawing" Target="../drawings/vmlDrawing1.v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oleObject" Target="../embeddings/oleObject3.bin"/><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oleObject" Target="../embeddings/oleObject2.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62" name="Rectangle 61"/>
          <p:cNvSpPr/>
          <p:nvPr/>
        </p:nvSpPr>
        <p:spPr bwMode="auto">
          <a:xfrm>
            <a:off x="25831800" y="7010400"/>
            <a:ext cx="13639800" cy="17068800"/>
          </a:xfrm>
          <a:prstGeom prst="rect">
            <a:avLst/>
          </a:prstGeom>
          <a:solidFill>
            <a:schemeClr val="accent2">
              <a:lumMod val="20000"/>
              <a:lumOff val="80000"/>
            </a:schemeClr>
          </a:solidFill>
          <a:ln w="9525" cap="flat" cmpd="sng" algn="ctr">
            <a:solidFill>
              <a:schemeClr val="accent2">
                <a:lumMod val="75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71" name="Rectangle 70"/>
          <p:cNvSpPr/>
          <p:nvPr/>
        </p:nvSpPr>
        <p:spPr bwMode="auto">
          <a:xfrm>
            <a:off x="25908000" y="31394400"/>
            <a:ext cx="17754600" cy="11430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dirty="0"/>
          </a:p>
        </p:txBody>
      </p:sp>
      <p:sp>
        <p:nvSpPr>
          <p:cNvPr id="69" name="Rectangle 68"/>
          <p:cNvSpPr/>
          <p:nvPr/>
        </p:nvSpPr>
        <p:spPr bwMode="auto">
          <a:xfrm>
            <a:off x="25831800" y="24536400"/>
            <a:ext cx="17830800" cy="64008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70" name="Rectangle 69"/>
          <p:cNvSpPr/>
          <p:nvPr/>
        </p:nvSpPr>
        <p:spPr bwMode="auto">
          <a:xfrm>
            <a:off x="26212800" y="24917400"/>
            <a:ext cx="16916400" cy="914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64" name="Rectangle 63"/>
          <p:cNvSpPr/>
          <p:nvPr/>
        </p:nvSpPr>
        <p:spPr bwMode="auto">
          <a:xfrm>
            <a:off x="381000" y="7010400"/>
            <a:ext cx="14478000" cy="115062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2" name="Rectangle 61"/>
          <p:cNvSpPr/>
          <p:nvPr/>
        </p:nvSpPr>
        <p:spPr bwMode="auto">
          <a:xfrm>
            <a:off x="15240000" y="7010400"/>
            <a:ext cx="10134600" cy="11506200"/>
          </a:xfrm>
          <a:prstGeom prst="rect">
            <a:avLst/>
          </a:prstGeom>
          <a:solidFill>
            <a:schemeClr val="accent2">
              <a:lumMod val="20000"/>
              <a:lumOff val="80000"/>
            </a:schemeClr>
          </a:solidFill>
          <a:ln w="9525" cap="flat" cmpd="sng" algn="ctr">
            <a:solidFill>
              <a:schemeClr val="accent2">
                <a:lumMod val="75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14537" name="Rectangle 13"/>
          <p:cNvSpPr>
            <a:spLocks noGrp="1" noChangeArrowheads="1"/>
          </p:cNvSpPr>
          <p:nvPr>
            <p:ph type="title"/>
          </p:nvPr>
        </p:nvSpPr>
        <p:spPr>
          <a:xfrm>
            <a:off x="0" y="762000"/>
            <a:ext cx="43891200" cy="5943600"/>
          </a:xfrm>
          <a:solidFill>
            <a:schemeClr val="accent2"/>
          </a:solidFill>
        </p:spPr>
        <p:txBody>
          <a:bodyPr/>
          <a:lstStyle/>
          <a:p>
            <a:pPr>
              <a:lnSpc>
                <a:spcPct val="115000"/>
              </a:lnSpc>
            </a:pPr>
            <a:r>
              <a:rPr lang="en-US" sz="8000" b="1" smtClean="0">
                <a:solidFill>
                  <a:schemeClr val="bg1"/>
                </a:solidFill>
              </a:rPr>
              <a:t>Methane Concentrations and Biogeochemistry in Lake Sediments from </a:t>
            </a:r>
            <a:br>
              <a:rPr lang="en-US" sz="8000" b="1" smtClean="0">
                <a:solidFill>
                  <a:schemeClr val="bg1"/>
                </a:solidFill>
              </a:rPr>
            </a:br>
            <a:r>
              <a:rPr lang="en-US" sz="8000" b="1" smtClean="0">
                <a:solidFill>
                  <a:schemeClr val="bg1"/>
                </a:solidFill>
              </a:rPr>
              <a:t>Stordalen Mire in Sub-Arctic Sweden </a:t>
            </a:r>
            <a:r>
              <a:rPr lang="en-US" sz="9600" smtClean="0"/>
              <a:t/>
            </a:r>
            <a:br>
              <a:rPr lang="en-US" sz="9600" smtClean="0"/>
            </a:br>
            <a:r>
              <a:rPr lang="en-US" sz="4000" smtClean="0"/>
              <a:t/>
            </a:r>
            <a:br>
              <a:rPr lang="en-US" sz="4000" smtClean="0"/>
            </a:br>
            <a:r>
              <a:rPr lang="en-US" sz="4000" smtClean="0">
                <a:solidFill>
                  <a:schemeClr val="bg1"/>
                </a:solidFill>
              </a:rPr>
              <a:t>Madison Halloran¹ , Joel DeStasio², Lance Erickson³ , Joel E. Johnson</a:t>
            </a:r>
            <a:r>
              <a:rPr lang="en-US" sz="4000" baseline="30000" smtClean="0">
                <a:solidFill>
                  <a:schemeClr val="bg1"/>
                </a:solidFill>
              </a:rPr>
              <a:t>4</a:t>
            </a:r>
            <a:r>
              <a:rPr lang="en-US" sz="4000" smtClean="0">
                <a:solidFill>
                  <a:schemeClr val="bg1"/>
                </a:solidFill>
              </a:rPr>
              <a:t>,  Ruth K.Varner², </a:t>
            </a:r>
            <a:r>
              <a:rPr lang="en-US" sz="4000" smtClean="0">
                <a:solidFill>
                  <a:schemeClr val="bg1"/>
                </a:solidFill>
                <a:ea typeface="Calibri" pitchFamily="34" charset="0"/>
                <a:cs typeface="Times New Roman" pitchFamily="18" charset="0"/>
              </a:rPr>
              <a:t>Jacob B. Setera</a:t>
            </a:r>
            <a:r>
              <a:rPr lang="en-US" sz="4000" baseline="30000" smtClean="0">
                <a:solidFill>
                  <a:schemeClr val="bg1"/>
                </a:solidFill>
              </a:rPr>
              <a:t>4</a:t>
            </a:r>
            <a:r>
              <a:rPr lang="en-US" sz="4000" smtClean="0">
                <a:solidFill>
                  <a:schemeClr val="bg1"/>
                </a:solidFill>
              </a:rPr>
              <a:t>, Martin Wik</a:t>
            </a:r>
            <a:r>
              <a:rPr lang="en-US" sz="4000" baseline="30000" smtClean="0">
                <a:solidFill>
                  <a:schemeClr val="bg1"/>
                </a:solidFill>
              </a:rPr>
              <a:t>5</a:t>
            </a:r>
            <a:r>
              <a:rPr lang="en-US" sz="4000" smtClean="0">
                <a:solidFill>
                  <a:schemeClr val="bg1"/>
                </a:solidFill>
              </a:rPr>
              <a:t>, Florencia Meana-Prado</a:t>
            </a:r>
            <a:r>
              <a:rPr lang="en-US" sz="4000" baseline="30000" smtClean="0">
                <a:solidFill>
                  <a:schemeClr val="bg1"/>
                </a:solidFill>
              </a:rPr>
              <a:t>4</a:t>
            </a:r>
            <a:r>
              <a:rPr lang="en-US" sz="4000" smtClean="0">
                <a:solidFill>
                  <a:schemeClr val="bg1"/>
                </a:solidFill>
              </a:rPr>
              <a:t>, Patrick Crill</a:t>
            </a:r>
            <a:r>
              <a:rPr lang="en-US" sz="3600" baseline="30000" smtClean="0">
                <a:solidFill>
                  <a:schemeClr val="bg1"/>
                </a:solidFill>
              </a:rPr>
              <a:t>5</a:t>
            </a:r>
            <a:r>
              <a:rPr lang="en-US" sz="3600" i="1" baseline="30000" smtClean="0">
                <a:solidFill>
                  <a:schemeClr val="bg1"/>
                </a:solidFill>
              </a:rPr>
              <a:t/>
            </a:r>
            <a:br>
              <a:rPr lang="en-US" sz="3600" i="1" baseline="30000" smtClean="0">
                <a:solidFill>
                  <a:schemeClr val="bg1"/>
                </a:solidFill>
              </a:rPr>
            </a:br>
            <a:r>
              <a:rPr lang="en-US" sz="3600" smtClean="0">
                <a:latin typeface="Calibri" pitchFamily="34" charset="0"/>
              </a:rPr>
              <a:t/>
            </a:r>
            <a:br>
              <a:rPr lang="en-US" sz="3600" smtClean="0">
                <a:latin typeface="Calibri" pitchFamily="34" charset="0"/>
              </a:rPr>
            </a:br>
            <a:r>
              <a:rPr lang="en-US" sz="3200" smtClean="0">
                <a:solidFill>
                  <a:schemeClr val="bg2"/>
                </a:solidFill>
              </a:rPr>
              <a:t>¹ Department of Environmental Studies, Carleton College, Northfield, MN ² Institute for the Study of Earth, Oceans, and Space, University of New Hampshire, Durham, NH ³Department of Geology, Gustavus Adolphus College, St Peter, MN </a:t>
            </a:r>
            <a:br>
              <a:rPr lang="en-US" sz="3200" smtClean="0">
                <a:solidFill>
                  <a:schemeClr val="bg2"/>
                </a:solidFill>
              </a:rPr>
            </a:br>
            <a:r>
              <a:rPr lang="en-US" sz="3200" baseline="30000" smtClean="0">
                <a:solidFill>
                  <a:schemeClr val="bg2"/>
                </a:solidFill>
              </a:rPr>
              <a:t>4 </a:t>
            </a:r>
            <a:r>
              <a:rPr lang="en-US" sz="3200" smtClean="0">
                <a:solidFill>
                  <a:schemeClr val="bg2"/>
                </a:solidFill>
              </a:rPr>
              <a:t>Department of Earth Sciences, University of New Hampshire, Durham, NH </a:t>
            </a:r>
            <a:r>
              <a:rPr lang="en-US" sz="3200" i="1" baseline="30000" smtClean="0">
                <a:solidFill>
                  <a:schemeClr val="bg1"/>
                </a:solidFill>
              </a:rPr>
              <a:t>5 </a:t>
            </a:r>
            <a:r>
              <a:rPr lang="en-US" sz="3200" smtClean="0">
                <a:solidFill>
                  <a:schemeClr val="bg2"/>
                </a:solidFill>
              </a:rPr>
              <a:t>Department of Geological Sciences, Stockholm University, Stockholm, Sweden</a:t>
            </a:r>
            <a:endParaRPr lang="en-US" sz="3200" i="1" smtClean="0">
              <a:solidFill>
                <a:schemeClr val="bg2"/>
              </a:solidFill>
            </a:endParaRPr>
          </a:p>
        </p:txBody>
      </p:sp>
      <p:sp>
        <p:nvSpPr>
          <p:cNvPr id="14538" name="Rectangle 20"/>
          <p:cNvSpPr>
            <a:spLocks noChangeArrowheads="1"/>
          </p:cNvSpPr>
          <p:nvPr/>
        </p:nvSpPr>
        <p:spPr bwMode="auto">
          <a:xfrm>
            <a:off x="28270200" y="24688800"/>
            <a:ext cx="13893800" cy="13716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Summary and Future Work</a:t>
            </a:r>
          </a:p>
        </p:txBody>
      </p:sp>
      <p:sp>
        <p:nvSpPr>
          <p:cNvPr id="14539" name="Text Box 21"/>
          <p:cNvSpPr txBox="1">
            <a:spLocks noChangeArrowheads="1"/>
          </p:cNvSpPr>
          <p:nvPr/>
        </p:nvSpPr>
        <p:spPr bwMode="auto">
          <a:xfrm>
            <a:off x="730250" y="16681450"/>
            <a:ext cx="13290550" cy="1573213"/>
          </a:xfrm>
          <a:prstGeom prst="rect">
            <a:avLst/>
          </a:prstGeom>
          <a:noFill/>
          <a:ln w="9525">
            <a:noFill/>
            <a:miter lim="800000"/>
            <a:headEnd/>
            <a:tailEnd/>
          </a:ln>
        </p:spPr>
        <p:txBody>
          <a:bodyPr lIns="171450" tIns="85725" rIns="171450" bIns="85725">
            <a:spAutoFit/>
          </a:bodyPr>
          <a:lstStyle/>
          <a:p>
            <a:pPr defTabSz="4703763"/>
            <a:endParaRPr lang="en-US" sz="9200"/>
          </a:p>
        </p:txBody>
      </p:sp>
      <p:sp>
        <p:nvSpPr>
          <p:cNvPr id="14540" name="Text Box 22"/>
          <p:cNvSpPr txBox="1">
            <a:spLocks noChangeArrowheads="1"/>
          </p:cNvSpPr>
          <p:nvPr/>
        </p:nvSpPr>
        <p:spPr bwMode="auto">
          <a:xfrm>
            <a:off x="609600" y="16529050"/>
            <a:ext cx="13776325" cy="1573213"/>
          </a:xfrm>
          <a:prstGeom prst="rect">
            <a:avLst/>
          </a:prstGeom>
          <a:noFill/>
          <a:ln w="9525">
            <a:noFill/>
            <a:miter lim="800000"/>
            <a:headEnd/>
            <a:tailEnd/>
          </a:ln>
        </p:spPr>
        <p:txBody>
          <a:bodyPr lIns="171450" tIns="85725" rIns="171450" bIns="85725">
            <a:spAutoFit/>
          </a:bodyPr>
          <a:lstStyle/>
          <a:p>
            <a:pPr defTabSz="4703763"/>
            <a:endParaRPr lang="en-US" sz="9200"/>
          </a:p>
        </p:txBody>
      </p:sp>
      <p:sp>
        <p:nvSpPr>
          <p:cNvPr id="14541" name="Text Box 36"/>
          <p:cNvSpPr txBox="1">
            <a:spLocks noChangeArrowheads="1"/>
          </p:cNvSpPr>
          <p:nvPr/>
        </p:nvSpPr>
        <p:spPr bwMode="auto">
          <a:xfrm>
            <a:off x="26212800" y="26073100"/>
            <a:ext cx="17297400" cy="4559300"/>
          </a:xfrm>
          <a:prstGeom prst="rect">
            <a:avLst/>
          </a:prstGeom>
          <a:noFill/>
          <a:ln w="9525">
            <a:noFill/>
            <a:miter lim="800000"/>
            <a:headEnd/>
            <a:tailEnd/>
          </a:ln>
        </p:spPr>
        <p:txBody>
          <a:bodyPr lIns="171450" tIns="85725" rIns="171450" bIns="85725">
            <a:spAutoFit/>
          </a:bodyPr>
          <a:lstStyle/>
          <a:p>
            <a:pPr defTabSz="4703763">
              <a:spcBef>
                <a:spcPct val="50000"/>
              </a:spcBef>
              <a:buFont typeface="Arial" charset="0"/>
              <a:buChar char="•"/>
            </a:pPr>
            <a:r>
              <a:rPr lang="en-US" sz="3200"/>
              <a:t> Maximum TOC, TS, and CH</a:t>
            </a:r>
            <a:r>
              <a:rPr lang="en-US" sz="3200" baseline="-25000"/>
              <a:t>4</a:t>
            </a:r>
            <a:r>
              <a:rPr lang="en-US" sz="3200"/>
              <a:t> is in the upper 40 cm of the lake sediments. Methane is  diffusing away from this maximum zone.</a:t>
            </a:r>
          </a:p>
          <a:p>
            <a:pPr defTabSz="4703763">
              <a:spcBef>
                <a:spcPct val="50000"/>
              </a:spcBef>
              <a:buFont typeface="Arial" charset="0"/>
              <a:buChar char="•"/>
            </a:pPr>
            <a:r>
              <a:rPr lang="en-US" sz="3200"/>
              <a:t> Core sites with known high lake surface methane fluxes from bubble trap measurements also show high methane concentrations in the sediment, high DIC concentrations in the pore fluids, and  δ</a:t>
            </a:r>
            <a:r>
              <a:rPr lang="en-US" sz="3200" baseline="30000"/>
              <a:t> 13</a:t>
            </a:r>
            <a:r>
              <a:rPr lang="en-US" sz="3200"/>
              <a:t>C signatures of DIC ranging from 0 to 10, consistent with methanogenesis. </a:t>
            </a:r>
          </a:p>
          <a:p>
            <a:pPr defTabSz="4703763">
              <a:spcBef>
                <a:spcPct val="50000"/>
              </a:spcBef>
              <a:buFont typeface="Arial" charset="0"/>
              <a:buChar char="•"/>
            </a:pPr>
            <a:r>
              <a:rPr lang="en-US" sz="3200"/>
              <a:t> Future work, including </a:t>
            </a:r>
            <a:r>
              <a:rPr lang="en-US" sz="3200" baseline="30000"/>
              <a:t>14</a:t>
            </a:r>
            <a:r>
              <a:rPr lang="en-US" sz="3200"/>
              <a:t>C dating, microbial community profiling, and δ</a:t>
            </a:r>
            <a:r>
              <a:rPr lang="en-US" sz="3200" baseline="30000"/>
              <a:t>13</a:t>
            </a:r>
            <a:r>
              <a:rPr lang="en-US" sz="3200"/>
              <a:t>C signatures of CH</a:t>
            </a:r>
            <a:r>
              <a:rPr lang="en-US" sz="3200" baseline="-25000"/>
              <a:t>4</a:t>
            </a:r>
            <a:r>
              <a:rPr lang="en-US" sz="3200"/>
              <a:t> will yield more insight into the biogeochemical mechanisms that regulate sediment methane distributions.</a:t>
            </a:r>
          </a:p>
        </p:txBody>
      </p:sp>
      <p:graphicFrame>
        <p:nvGraphicFramePr>
          <p:cNvPr id="14427" name="Group 91"/>
          <p:cNvGraphicFramePr>
            <a:graphicFrameLocks noGrp="1"/>
          </p:cNvGraphicFramePr>
          <p:nvPr/>
        </p:nvGraphicFramePr>
        <p:xfrm>
          <a:off x="381000" y="19050000"/>
          <a:ext cx="24993600" cy="9394825"/>
        </p:xfrm>
        <a:graphic>
          <a:graphicData uri="http://schemas.openxmlformats.org/drawingml/2006/table">
            <a:tbl>
              <a:tblPr/>
              <a:tblGrid>
                <a:gridCol w="2216150"/>
                <a:gridCol w="8718550"/>
                <a:gridCol w="14058900"/>
              </a:tblGrid>
              <a:tr h="746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600" b="1" i="0" u="none" strike="noStrike" cap="none" normalizeH="0" baseline="0" smtClean="0">
                          <a:ln>
                            <a:noFill/>
                          </a:ln>
                          <a:solidFill>
                            <a:srgbClr val="FFFFFF"/>
                          </a:solidFill>
                          <a:effectLst/>
                          <a:latin typeface="Arial" charset="0"/>
                        </a:rPr>
                        <a:t>  Core</a:t>
                      </a:r>
                    </a:p>
                  </a:txBody>
                  <a:tcPr horzOverflow="overflow">
                    <a:lnL>
                      <a:noFill/>
                    </a:lnL>
                    <a:lnR>
                      <a:noFill/>
                    </a:lnR>
                    <a:lnT>
                      <a:noFill/>
                    </a:lnT>
                    <a:lnB>
                      <a:noFill/>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600" b="1" i="0" u="none" strike="noStrike" cap="none" normalizeH="0" baseline="0" smtClean="0">
                          <a:ln>
                            <a:noFill/>
                          </a:ln>
                          <a:solidFill>
                            <a:srgbClr val="FFFFFF"/>
                          </a:solidFill>
                          <a:effectLst/>
                          <a:latin typeface="Arial" charset="0"/>
                        </a:rPr>
                        <a:t>Analysis</a:t>
                      </a:r>
                    </a:p>
                  </a:txBody>
                  <a:tcPr horzOverflow="overflow">
                    <a:lnL>
                      <a:noFill/>
                    </a:lnL>
                    <a:lnR>
                      <a:noFill/>
                    </a:lnR>
                    <a:lnT>
                      <a:noFill/>
                    </a:lnT>
                    <a:lnB>
                      <a:noFill/>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4600" b="1" i="0" u="none" strike="noStrike" cap="none" normalizeH="0" baseline="0" smtClean="0">
                          <a:ln>
                            <a:noFill/>
                          </a:ln>
                          <a:solidFill>
                            <a:srgbClr val="FFFFFF"/>
                          </a:solidFill>
                          <a:effectLst/>
                          <a:latin typeface="Arial" charset="0"/>
                        </a:rPr>
                        <a:t> Method</a:t>
                      </a:r>
                    </a:p>
                  </a:txBody>
                  <a:tcPr horzOverflow="overflow">
                    <a:lnL>
                      <a:noFill/>
                    </a:lnL>
                    <a:lnR>
                      <a:noFill/>
                    </a:lnR>
                    <a:lnT>
                      <a:noFill/>
                    </a:lnT>
                    <a:lnB>
                      <a:noFill/>
                    </a:lnB>
                    <a:lnTlToBr>
                      <a:noFill/>
                    </a:lnTlToBr>
                    <a:lnBlToTr>
                      <a:noFill/>
                    </a:lnBlToTr>
                    <a:solidFill>
                      <a:schemeClr val="accent2"/>
                    </a:solidFill>
                  </a:tcPr>
                </a:tc>
              </a:tr>
              <a:tr h="2530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0000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0000"/>
                          </a:solidFill>
                          <a:effectLst/>
                          <a:latin typeface="Arial" charset="0"/>
                        </a:rPr>
                        <a:t>1</a:t>
                      </a:r>
                    </a:p>
                  </a:txBody>
                  <a:tcPr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CHNS and grain size</a:t>
                      </a:r>
                    </a:p>
                  </a:txBody>
                  <a:tcPr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split core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take 1 cm</a:t>
                      </a:r>
                      <a:r>
                        <a:rPr kumimoji="0" lang="en-US" sz="3200" b="0" i="0" u="none" strike="noStrike" cap="none" normalizeH="0" baseline="30000" smtClean="0">
                          <a:ln>
                            <a:noFill/>
                          </a:ln>
                          <a:solidFill>
                            <a:srgbClr val="000000"/>
                          </a:solidFill>
                          <a:effectLst/>
                          <a:latin typeface="Arial" charset="0"/>
                        </a:rPr>
                        <a:t>3</a:t>
                      </a:r>
                      <a:r>
                        <a:rPr kumimoji="0" lang="en-US" sz="3200" b="0" i="0" u="none" strike="noStrike" cap="none" normalizeH="0" baseline="0" smtClean="0">
                          <a:ln>
                            <a:noFill/>
                          </a:ln>
                          <a:solidFill>
                            <a:srgbClr val="000000"/>
                          </a:solidFill>
                          <a:effectLst/>
                          <a:latin typeface="Arial" charset="0"/>
                        </a:rPr>
                        <a:t> sample every 5 cm down the core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bulk TOC, TC, TN, TS, and CaCO3 (by difference) using a CHNS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  Elemental Analyzer</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Grain size fractions using a laser particle size analyzer</a:t>
                      </a:r>
                      <a:endParaRPr kumimoji="0" lang="en-US" sz="3200" b="0" i="0" u="none" strike="noStrike" cap="none" normalizeH="0" baseline="0" smtClean="0">
                        <a:ln>
                          <a:noFill/>
                        </a:ln>
                        <a:solidFill>
                          <a:srgbClr val="FF0000"/>
                        </a:solidFill>
                        <a:effectLst/>
                        <a:latin typeface="Arial" charset="0"/>
                      </a:endParaRPr>
                    </a:p>
                  </a:txBody>
                  <a:tcPr horzOverflow="overflow">
                    <a:lnL>
                      <a:noFill/>
                    </a:lnL>
                    <a:lnR>
                      <a:noFill/>
                    </a:lnR>
                    <a:lnT>
                      <a:noFill/>
                    </a:lnT>
                    <a:lnB>
                      <a:noFill/>
                    </a:lnB>
                    <a:lnTlToBr>
                      <a:noFill/>
                    </a:lnTlToBr>
                    <a:lnBlToTr>
                      <a:noFill/>
                    </a:lnBlToTr>
                    <a:solidFill>
                      <a:srgbClr val="ADD2D6"/>
                    </a:solidFill>
                  </a:tcPr>
                </a:tc>
              </a:tr>
              <a:tr h="2530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0000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0000"/>
                          </a:solidFill>
                          <a:effectLst/>
                          <a:latin typeface="Arial" charset="0"/>
                        </a:rPr>
                        <a:t>2</a:t>
                      </a:r>
                    </a:p>
                  </a:txBody>
                  <a:tcPr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CO</a:t>
                      </a:r>
                      <a:r>
                        <a:rPr kumimoji="0" lang="en-US" sz="3200" b="0" i="0" u="none" strike="noStrike" cap="none" normalizeH="0" baseline="-25000" smtClean="0">
                          <a:ln>
                            <a:noFill/>
                          </a:ln>
                          <a:solidFill>
                            <a:srgbClr val="000000"/>
                          </a:solidFill>
                          <a:effectLst/>
                          <a:latin typeface="Arial" charset="0"/>
                        </a:rPr>
                        <a:t>2</a:t>
                      </a:r>
                      <a:r>
                        <a:rPr kumimoji="0" lang="en-US" sz="3200" b="0" i="0" u="none" strike="noStrike" cap="none" normalizeH="0" baseline="0" smtClean="0">
                          <a:ln>
                            <a:noFill/>
                          </a:ln>
                          <a:solidFill>
                            <a:srgbClr val="000000"/>
                          </a:solidFill>
                          <a:effectLst/>
                          <a:latin typeface="Arial" charset="0"/>
                        </a:rPr>
                        <a:t> and CH</a:t>
                      </a:r>
                      <a:r>
                        <a:rPr kumimoji="0" lang="en-US" sz="3200" b="0" i="0" u="none" strike="noStrike" cap="none" normalizeH="0" baseline="-25000" smtClean="0">
                          <a:ln>
                            <a:noFill/>
                          </a:ln>
                          <a:solidFill>
                            <a:srgbClr val="000000"/>
                          </a:solidFill>
                          <a:effectLst/>
                          <a:latin typeface="Arial" charset="0"/>
                        </a:rPr>
                        <a:t>4</a:t>
                      </a:r>
                      <a:r>
                        <a:rPr kumimoji="0" lang="en-US" sz="3200" b="0" i="0" u="none" strike="noStrike" cap="none" normalizeH="0" baseline="0" smtClean="0">
                          <a:ln>
                            <a:noFill/>
                          </a:ln>
                          <a:solidFill>
                            <a:srgbClr val="000000"/>
                          </a:solidFill>
                          <a:effectLst/>
                          <a:latin typeface="Arial" charset="0"/>
                        </a:rPr>
                        <a:t>  production rates</a:t>
                      </a:r>
                    </a:p>
                  </a:txBody>
                  <a:tcPr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2 cm</a:t>
                      </a:r>
                      <a:r>
                        <a:rPr kumimoji="0" lang="en-US" sz="3200" b="0" i="0" u="none" strike="noStrike" cap="none" normalizeH="0" baseline="30000" smtClean="0">
                          <a:ln>
                            <a:noFill/>
                          </a:ln>
                          <a:solidFill>
                            <a:srgbClr val="000000"/>
                          </a:solidFill>
                          <a:effectLst/>
                          <a:latin typeface="Arial" charset="0"/>
                        </a:rPr>
                        <a:t>3 </a:t>
                      </a:r>
                      <a:r>
                        <a:rPr kumimoji="0" lang="en-US" sz="3200" b="0" i="0" u="none" strike="noStrike" cap="none" normalizeH="0" baseline="0" smtClean="0">
                          <a:ln>
                            <a:noFill/>
                          </a:ln>
                          <a:solidFill>
                            <a:srgbClr val="000000"/>
                          </a:solidFill>
                          <a:effectLst/>
                          <a:latin typeface="Arial" charset="0"/>
                        </a:rPr>
                        <a:t> sample “plug” of sediment taken every 5 cm of length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Duplicates from three depths in the core stored at +5</a:t>
                      </a:r>
                      <a:r>
                        <a:rPr kumimoji="0" lang="en-US" sz="3200" b="0" i="0" u="none" strike="noStrike" cap="none" normalizeH="0" baseline="0" smtClean="0">
                          <a:ln>
                            <a:noFill/>
                          </a:ln>
                          <a:solidFill>
                            <a:srgbClr val="000000"/>
                          </a:solidFill>
                          <a:effectLst/>
                          <a:latin typeface="Calibri" pitchFamily="34" charset="0"/>
                        </a:rPr>
                        <a:t>⁰C</a:t>
                      </a:r>
                      <a:r>
                        <a:rPr kumimoji="0" lang="en-US" sz="3200" b="0" i="0" u="none" strike="noStrike" cap="none" normalizeH="0" baseline="0" smtClean="0">
                          <a:ln>
                            <a:noFill/>
                          </a:ln>
                          <a:solidFill>
                            <a:srgbClr val="000000"/>
                          </a:solidFill>
                          <a:effectLst/>
                          <a:latin typeface="Arial" charset="0"/>
                        </a:rPr>
                        <a:t> and +20</a:t>
                      </a:r>
                      <a:r>
                        <a:rPr kumimoji="0" lang="en-US" sz="3200" b="0" i="0" u="none" strike="noStrike" cap="none" normalizeH="0" baseline="0" smtClean="0">
                          <a:ln>
                            <a:noFill/>
                          </a:ln>
                          <a:solidFill>
                            <a:srgbClr val="000000"/>
                          </a:solidFill>
                          <a:effectLst/>
                          <a:latin typeface="Calibri" pitchFamily="34" charset="0"/>
                        </a:rPr>
                        <a:t>⁰C</a:t>
                      </a:r>
                      <a:endParaRPr kumimoji="0" lang="en-US" sz="3200" b="0" i="0" u="none" strike="noStrike" cap="none" normalizeH="0" baseline="0" smtClean="0">
                        <a:ln>
                          <a:noFill/>
                        </a:ln>
                        <a:solidFill>
                          <a:srgbClr val="000000"/>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10 mL samples of headspace collected daily for 5 days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5 mL sample run on GC</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1 mL sample (with duplicates) run on IRGA</a:t>
                      </a:r>
                    </a:p>
                  </a:txBody>
                  <a:tcPr horzOverflow="overflow">
                    <a:lnL>
                      <a:noFill/>
                    </a:lnL>
                    <a:lnR>
                      <a:noFill/>
                    </a:lnR>
                    <a:lnT>
                      <a:noFill/>
                    </a:lnT>
                    <a:lnB>
                      <a:noFill/>
                    </a:lnB>
                    <a:lnTlToBr>
                      <a:noFill/>
                    </a:lnTlToBr>
                    <a:lnBlToTr>
                      <a:noFill/>
                    </a:lnBlToTr>
                    <a:solidFill>
                      <a:srgbClr val="D6E9EA"/>
                    </a:solidFill>
                  </a:tcPr>
                </a:tc>
              </a:tr>
              <a:tr h="1066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0000"/>
                          </a:solidFill>
                          <a:effectLst/>
                          <a:latin typeface="Arial" charset="0"/>
                        </a:rPr>
                        <a:t>3</a:t>
                      </a:r>
                    </a:p>
                  </a:txBody>
                  <a:tcPr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CH</a:t>
                      </a:r>
                      <a:r>
                        <a:rPr kumimoji="0" lang="en-US" sz="3200" b="0" i="0" u="none" strike="noStrike" cap="none" normalizeH="0" baseline="-25000" smtClean="0">
                          <a:ln>
                            <a:noFill/>
                          </a:ln>
                          <a:solidFill>
                            <a:srgbClr val="000000"/>
                          </a:solidFill>
                          <a:effectLst/>
                          <a:latin typeface="Arial" charset="0"/>
                        </a:rPr>
                        <a:t>4 </a:t>
                      </a:r>
                      <a:r>
                        <a:rPr kumimoji="0" lang="en-US" sz="3200" b="0" i="0" u="none" strike="noStrike" cap="none" normalizeH="0" baseline="0" smtClean="0">
                          <a:ln>
                            <a:noFill/>
                          </a:ln>
                          <a:solidFill>
                            <a:srgbClr val="000000"/>
                          </a:solidFill>
                          <a:effectLst/>
                          <a:latin typeface="Arial" charset="0"/>
                        </a:rPr>
                        <a:t>sediment concentrations</a:t>
                      </a:r>
                    </a:p>
                  </a:txBody>
                  <a:tcPr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2 cm</a:t>
                      </a:r>
                      <a:r>
                        <a:rPr kumimoji="0" lang="en-US" sz="3200" b="0" i="0" u="none" strike="noStrike" cap="none" normalizeH="0" baseline="30000" smtClean="0">
                          <a:ln>
                            <a:noFill/>
                          </a:ln>
                          <a:solidFill>
                            <a:srgbClr val="000000"/>
                          </a:solidFill>
                          <a:effectLst/>
                          <a:latin typeface="Arial" charset="0"/>
                        </a:rPr>
                        <a:t>3 </a:t>
                      </a:r>
                      <a:r>
                        <a:rPr kumimoji="0" lang="en-US" sz="3200" b="0" i="0" u="none" strike="noStrike" cap="none" normalizeH="0" baseline="0" smtClean="0">
                          <a:ln>
                            <a:noFill/>
                          </a:ln>
                          <a:solidFill>
                            <a:srgbClr val="000000"/>
                          </a:solidFill>
                          <a:effectLst/>
                          <a:latin typeface="Arial" charset="0"/>
                        </a:rPr>
                        <a:t> sample plug taken every 5 cm of length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GC</a:t>
                      </a:r>
                    </a:p>
                  </a:txBody>
                  <a:tcPr horzOverflow="overflow">
                    <a:lnL>
                      <a:noFill/>
                    </a:lnL>
                    <a:lnR>
                      <a:noFill/>
                    </a:lnR>
                    <a:lnT>
                      <a:noFill/>
                    </a:lnT>
                    <a:lnB>
                      <a:noFill/>
                    </a:lnB>
                    <a:lnTlToBr>
                      <a:noFill/>
                    </a:lnTlToBr>
                    <a:lnBlToTr>
                      <a:noFill/>
                    </a:lnBlToTr>
                    <a:solidFill>
                      <a:srgbClr val="ADD2D6"/>
                    </a:solidFill>
                  </a:tcPr>
                </a:tc>
              </a:tr>
              <a:tr h="2474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0000"/>
                          </a:solidFill>
                          <a:effectLst/>
                          <a:latin typeface="Arial" charset="0"/>
                        </a:rPr>
                        <a:t>4</a:t>
                      </a:r>
                    </a:p>
                  </a:txBody>
                  <a:tcPr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Dissolved Inorganic Carbon (DIC)</a:t>
                      </a:r>
                    </a:p>
                  </a:txBody>
                  <a:tcPr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Rhizons used to extract 10mL  of porewater, then added to 0.2mL 30%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  phosphoric acid (H</a:t>
                      </a:r>
                      <a:r>
                        <a:rPr kumimoji="0" lang="en-US" sz="3200" b="0" i="0" u="none" strike="noStrike" cap="none" normalizeH="0" baseline="-25000" smtClean="0">
                          <a:ln>
                            <a:noFill/>
                          </a:ln>
                          <a:solidFill>
                            <a:srgbClr val="000000"/>
                          </a:solidFill>
                          <a:effectLst/>
                          <a:latin typeface="Arial" charset="0"/>
                        </a:rPr>
                        <a:t>3</a:t>
                      </a:r>
                      <a:r>
                        <a:rPr kumimoji="0" lang="en-US" sz="3200" b="0" i="0" u="none" strike="noStrike" cap="none" normalizeH="0" baseline="0" smtClean="0">
                          <a:ln>
                            <a:noFill/>
                          </a:ln>
                          <a:solidFill>
                            <a:srgbClr val="000000"/>
                          </a:solidFill>
                          <a:effectLst/>
                          <a:latin typeface="Arial" charset="0"/>
                        </a:rPr>
                        <a:t>PO</a:t>
                      </a:r>
                      <a:r>
                        <a:rPr kumimoji="0" lang="en-US" sz="3200" b="0" i="0" u="none" strike="noStrike" cap="none" normalizeH="0" baseline="-25000" smtClean="0">
                          <a:ln>
                            <a:noFill/>
                          </a:ln>
                          <a:solidFill>
                            <a:srgbClr val="000000"/>
                          </a:solidFill>
                          <a:effectLst/>
                          <a:latin typeface="Arial" charset="0"/>
                        </a:rPr>
                        <a:t>4</a:t>
                      </a:r>
                      <a:r>
                        <a:rPr kumimoji="0" lang="en-US" sz="3200" b="0" i="0" u="none" strike="noStrike" cap="none" normalizeH="0" baseline="0" smtClean="0">
                          <a:ln>
                            <a:noFill/>
                          </a:ln>
                          <a:solidFill>
                            <a:srgbClr val="000000"/>
                          </a:solidFill>
                          <a:effectLst/>
                          <a:latin typeface="Arial" charset="0"/>
                        </a:rPr>
                        <a:t>)  in  vials flushed with N</a:t>
                      </a:r>
                      <a:r>
                        <a:rPr kumimoji="0" lang="en-US" sz="3200" b="0" i="0" u="none" strike="noStrike" cap="none" normalizeH="0" baseline="-25000" smtClean="0">
                          <a:ln>
                            <a:noFill/>
                          </a:ln>
                          <a:solidFill>
                            <a:srgbClr val="000000"/>
                          </a:solidFill>
                          <a:effectLst/>
                          <a:latin typeface="Arial" charset="0"/>
                        </a:rPr>
                        <a:t>2 </a:t>
                      </a:r>
                      <a:r>
                        <a:rPr kumimoji="0" lang="en-US" sz="3200" b="0" i="0" u="none" strike="noStrike" cap="none" normalizeH="0" baseline="0" smtClean="0">
                          <a:ln>
                            <a:noFill/>
                          </a:ln>
                          <a:solidFill>
                            <a:srgbClr val="000000"/>
                          </a:solidFill>
                          <a:effectLst/>
                          <a:latin typeface="Arial" charset="0"/>
                        </a:rPr>
                        <a:t> gas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0000"/>
                          </a:solidFill>
                          <a:effectLst/>
                          <a:latin typeface="Arial" charset="0"/>
                        </a:rPr>
                        <a:t>• Samples degassed CO</a:t>
                      </a:r>
                      <a:r>
                        <a:rPr kumimoji="0" lang="en-US" sz="3200" b="0" i="0" u="none" strike="noStrike" cap="none" normalizeH="0" baseline="-25000" smtClean="0">
                          <a:ln>
                            <a:noFill/>
                          </a:ln>
                          <a:solidFill>
                            <a:srgbClr val="000000"/>
                          </a:solidFill>
                          <a:effectLst/>
                          <a:latin typeface="Arial" charset="0"/>
                        </a:rPr>
                        <a:t>2</a:t>
                      </a:r>
                      <a:endParaRPr kumimoji="0" lang="en-US" sz="3200" b="0" i="0" u="none" strike="noStrike" cap="none" normalizeH="0" baseline="0" smtClean="0">
                        <a:ln>
                          <a:noFill/>
                        </a:ln>
                        <a:solidFill>
                          <a:srgbClr val="000000"/>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0000"/>
                          </a:solidFill>
                          <a:effectLst/>
                          <a:latin typeface="Arial" charset="0"/>
                        </a:rPr>
                        <a:t> 1.0 mL sample of vial headspace run on IRGA </a:t>
                      </a:r>
                    </a:p>
                  </a:txBody>
                  <a:tcPr horzOverflow="overflow">
                    <a:lnL>
                      <a:noFill/>
                    </a:lnL>
                    <a:lnR>
                      <a:noFill/>
                    </a:lnR>
                    <a:lnT>
                      <a:noFill/>
                    </a:lnT>
                    <a:lnB>
                      <a:noFill/>
                    </a:lnB>
                    <a:lnTlToBr>
                      <a:noFill/>
                    </a:lnTlToBr>
                    <a:lnBlToTr>
                      <a:noFill/>
                    </a:lnBlToTr>
                    <a:solidFill>
                      <a:srgbClr val="D6E9EA"/>
                    </a:solidFill>
                  </a:tcPr>
                </a:tc>
              </a:tr>
            </a:tbl>
          </a:graphicData>
        </a:graphic>
      </p:graphicFrame>
      <p:sp>
        <p:nvSpPr>
          <p:cNvPr id="14558" name="Text Box 33"/>
          <p:cNvSpPr txBox="1">
            <a:spLocks noChangeArrowheads="1"/>
          </p:cNvSpPr>
          <p:nvPr/>
        </p:nvSpPr>
        <p:spPr bwMode="auto">
          <a:xfrm>
            <a:off x="26060400" y="31470600"/>
            <a:ext cx="17678400" cy="1085850"/>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000" b="1"/>
              <a:t>References: </a:t>
            </a:r>
            <a:r>
              <a:rPr lang="en-US" sz="2000"/>
              <a:t>1. Downing et al., 2008; 2. Gorham, Eville. "Northern Peatlands: Role in the Carbon Cycle and Probable Responses to Climatic Warming." </a:t>
            </a:r>
            <a:r>
              <a:rPr lang="en-US" sz="2000" i="1"/>
              <a:t>Ecological Applications 1.2 (1991): 182-95. Print;</a:t>
            </a:r>
            <a:r>
              <a:rPr lang="en-US" sz="2000"/>
              <a:t> 3. Gore, A.J.P., editor. 1983. Ecosystems of the world. Mires: swamp, bog, fen and moor. 4A, General studies, and 4B, Regional studies. Elsevier, Amsterdam, The Netherlands.</a:t>
            </a:r>
          </a:p>
        </p:txBody>
      </p:sp>
      <p:sp>
        <p:nvSpPr>
          <p:cNvPr id="14559" name="Text Box 32"/>
          <p:cNvSpPr txBox="1">
            <a:spLocks noChangeArrowheads="1"/>
          </p:cNvSpPr>
          <p:nvPr/>
        </p:nvSpPr>
        <p:spPr bwMode="auto">
          <a:xfrm>
            <a:off x="15621000" y="16535400"/>
            <a:ext cx="9601200" cy="1390650"/>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000"/>
              <a:t>Figure 1. Map of shallow and deep coring sites in Inre Harrsjön (IS1 and ID1) and Mellan Harrsjön (MS1 and MD1) as well as coring transects in Villasjön (VM1-6, VP1-6). Site IS1 is approximate, all other locations were plotted using GPS waypoints. Images courtesy of Google Earth, 2013.</a:t>
            </a:r>
          </a:p>
        </p:txBody>
      </p:sp>
      <p:pic>
        <p:nvPicPr>
          <p:cNvPr id="14560" name="Picture 4" descr="https://sphotos-a-iad.xx.fbcdn.net/hphotos-frc3/996509_10151753275196318_1468862630_n.jpg"/>
          <p:cNvPicPr>
            <a:picLocks noChangeAspect="1" noChangeArrowheads="1"/>
          </p:cNvPicPr>
          <p:nvPr/>
        </p:nvPicPr>
        <p:blipFill>
          <a:blip r:embed="rId3"/>
          <a:srcRect l="4597" t="18391" r="3448" b="26437"/>
          <a:stretch>
            <a:fillRect/>
          </a:stretch>
        </p:blipFill>
        <p:spPr bwMode="auto">
          <a:xfrm>
            <a:off x="9982200" y="29032200"/>
            <a:ext cx="7281863" cy="3276600"/>
          </a:xfrm>
          <a:prstGeom prst="rect">
            <a:avLst/>
          </a:prstGeom>
          <a:noFill/>
          <a:ln w="9525">
            <a:noFill/>
            <a:miter lim="800000"/>
            <a:headEnd/>
            <a:tailEnd/>
          </a:ln>
        </p:spPr>
      </p:pic>
      <p:sp>
        <p:nvSpPr>
          <p:cNvPr id="14561" name="Text Box 32"/>
          <p:cNvSpPr txBox="1">
            <a:spLocks noChangeArrowheads="1"/>
          </p:cNvSpPr>
          <p:nvPr/>
        </p:nvSpPr>
        <p:spPr bwMode="auto">
          <a:xfrm>
            <a:off x="17297400" y="29867225"/>
            <a:ext cx="1752600" cy="1450975"/>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000"/>
              <a:t>Figure 4b. Lance and Joel coring on Villasjön</a:t>
            </a:r>
            <a:r>
              <a:rPr lang="en-US" sz="2400"/>
              <a:t>  </a:t>
            </a:r>
          </a:p>
        </p:txBody>
      </p:sp>
      <p:pic>
        <p:nvPicPr>
          <p:cNvPr id="14562" name="Picture 2" descr="https://sphotos-b-iad.xx.fbcdn.net/hphotos-ash3/r90/1017467_10151753274711318_1053290141_n.jpg"/>
          <p:cNvPicPr>
            <a:picLocks noChangeAspect="1" noChangeArrowheads="1"/>
          </p:cNvPicPr>
          <p:nvPr/>
        </p:nvPicPr>
        <p:blipFill>
          <a:blip r:embed="rId4"/>
          <a:srcRect l="10989" t="20512" r="1099" b="15018"/>
          <a:stretch>
            <a:fillRect/>
          </a:stretch>
        </p:blipFill>
        <p:spPr bwMode="auto">
          <a:xfrm>
            <a:off x="762000" y="28956000"/>
            <a:ext cx="6096000" cy="3352800"/>
          </a:xfrm>
          <a:prstGeom prst="rect">
            <a:avLst/>
          </a:prstGeom>
          <a:noFill/>
          <a:ln w="9525">
            <a:noFill/>
            <a:miter lim="800000"/>
            <a:headEnd/>
            <a:tailEnd/>
          </a:ln>
        </p:spPr>
      </p:pic>
      <p:sp>
        <p:nvSpPr>
          <p:cNvPr id="14563" name="Text Box 32"/>
          <p:cNvSpPr txBox="1">
            <a:spLocks noChangeArrowheads="1"/>
          </p:cNvSpPr>
          <p:nvPr/>
        </p:nvSpPr>
        <p:spPr bwMode="auto">
          <a:xfrm>
            <a:off x="6858000" y="29546550"/>
            <a:ext cx="3429000" cy="2000250"/>
          </a:xfrm>
          <a:prstGeom prst="rect">
            <a:avLst/>
          </a:prstGeom>
          <a:noFill/>
          <a:ln w="9525">
            <a:noFill/>
            <a:miter lim="800000"/>
            <a:headEnd/>
            <a:tailEnd/>
          </a:ln>
        </p:spPr>
        <p:txBody>
          <a:bodyPr lIns="171450" tIns="85725" rIns="171450" bIns="85725">
            <a:spAutoFit/>
          </a:bodyPr>
          <a:lstStyle/>
          <a:p>
            <a:pPr defTabSz="4703763">
              <a:spcBef>
                <a:spcPct val="50000"/>
              </a:spcBef>
            </a:pPr>
            <a:r>
              <a:rPr lang="en-US" sz="2000"/>
              <a:t>Figure 4a. The AMS soil coring kit, which was adapted using only one piece of the stainless barrel, duct taped to a plastic core liner</a:t>
            </a:r>
          </a:p>
        </p:txBody>
      </p:sp>
      <p:sp>
        <p:nvSpPr>
          <p:cNvPr id="34" name="Text Box 32"/>
          <p:cNvSpPr txBox="1">
            <a:spLocks noChangeArrowheads="1"/>
          </p:cNvSpPr>
          <p:nvPr/>
        </p:nvSpPr>
        <p:spPr bwMode="auto">
          <a:xfrm>
            <a:off x="914400" y="31397575"/>
            <a:ext cx="1219200" cy="911225"/>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600" b="1" dirty="0" smtClean="0">
                <a:solidFill>
                  <a:schemeClr val="accent2">
                    <a:lumMod val="40000"/>
                    <a:lumOff val="60000"/>
                  </a:schemeClr>
                </a:solidFill>
              </a:rPr>
              <a:t>4a</a:t>
            </a:r>
            <a:r>
              <a:rPr lang="en-US" sz="4800" dirty="0" smtClean="0">
                <a:solidFill>
                  <a:schemeClr val="accent2">
                    <a:lumMod val="40000"/>
                    <a:lumOff val="60000"/>
                  </a:schemeClr>
                </a:solidFill>
              </a:rPr>
              <a:t>.</a:t>
            </a:r>
            <a:endParaRPr lang="en-US" sz="4800" dirty="0">
              <a:solidFill>
                <a:schemeClr val="accent2">
                  <a:lumMod val="40000"/>
                  <a:lumOff val="60000"/>
                </a:schemeClr>
              </a:solidFill>
            </a:endParaRPr>
          </a:p>
        </p:txBody>
      </p:sp>
      <p:sp>
        <p:nvSpPr>
          <p:cNvPr id="35" name="Text Box 32"/>
          <p:cNvSpPr txBox="1">
            <a:spLocks noChangeArrowheads="1"/>
          </p:cNvSpPr>
          <p:nvPr/>
        </p:nvSpPr>
        <p:spPr bwMode="auto">
          <a:xfrm>
            <a:off x="10058400" y="31394400"/>
            <a:ext cx="1219200" cy="903288"/>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600" b="1" dirty="0" smtClean="0">
                <a:solidFill>
                  <a:schemeClr val="accent2">
                    <a:lumMod val="40000"/>
                    <a:lumOff val="60000"/>
                  </a:schemeClr>
                </a:solidFill>
              </a:rPr>
              <a:t>4b</a:t>
            </a:r>
            <a:r>
              <a:rPr lang="en-US" sz="4800" dirty="0" smtClean="0">
                <a:solidFill>
                  <a:schemeClr val="accent2">
                    <a:lumMod val="40000"/>
                    <a:lumOff val="60000"/>
                  </a:schemeClr>
                </a:solidFill>
              </a:rPr>
              <a:t>.</a:t>
            </a:r>
            <a:endParaRPr lang="en-US" sz="4800" dirty="0">
              <a:solidFill>
                <a:schemeClr val="accent2">
                  <a:lumMod val="40000"/>
                  <a:lumOff val="60000"/>
                </a:schemeClr>
              </a:solidFill>
            </a:endParaRPr>
          </a:p>
        </p:txBody>
      </p:sp>
      <p:pic>
        <p:nvPicPr>
          <p:cNvPr id="14566" name="Picture 8" descr="C:\Users\Maddie Halloran\Desktop\NEW STUFFS\Ruth Pictures\DSCN3842.JPG"/>
          <p:cNvPicPr>
            <a:picLocks noChangeAspect="1" noChangeArrowheads="1"/>
          </p:cNvPicPr>
          <p:nvPr/>
        </p:nvPicPr>
        <p:blipFill>
          <a:blip r:embed="rId5"/>
          <a:srcRect/>
          <a:stretch>
            <a:fillRect/>
          </a:stretch>
        </p:blipFill>
        <p:spPr bwMode="auto">
          <a:xfrm>
            <a:off x="19050000" y="28956000"/>
            <a:ext cx="4470400" cy="3352800"/>
          </a:xfrm>
          <a:prstGeom prst="rect">
            <a:avLst/>
          </a:prstGeom>
          <a:noFill/>
          <a:ln w="9525">
            <a:noFill/>
            <a:miter lim="800000"/>
            <a:headEnd/>
            <a:tailEnd/>
          </a:ln>
        </p:spPr>
      </p:pic>
      <p:sp>
        <p:nvSpPr>
          <p:cNvPr id="36" name="Text Box 32"/>
          <p:cNvSpPr txBox="1">
            <a:spLocks noChangeArrowheads="1"/>
          </p:cNvSpPr>
          <p:nvPr/>
        </p:nvSpPr>
        <p:spPr bwMode="auto">
          <a:xfrm>
            <a:off x="19050000" y="31394400"/>
            <a:ext cx="1219200" cy="903288"/>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600" b="1" dirty="0" smtClean="0">
                <a:solidFill>
                  <a:schemeClr val="accent2">
                    <a:lumMod val="40000"/>
                    <a:lumOff val="60000"/>
                  </a:schemeClr>
                </a:solidFill>
              </a:rPr>
              <a:t>4c</a:t>
            </a:r>
            <a:r>
              <a:rPr lang="en-US" sz="4800" dirty="0" smtClean="0">
                <a:solidFill>
                  <a:schemeClr val="accent2">
                    <a:lumMod val="40000"/>
                    <a:lumOff val="60000"/>
                  </a:schemeClr>
                </a:solidFill>
              </a:rPr>
              <a:t>.</a:t>
            </a:r>
            <a:endParaRPr lang="en-US" sz="4800" dirty="0">
              <a:solidFill>
                <a:schemeClr val="accent2">
                  <a:lumMod val="40000"/>
                  <a:lumOff val="60000"/>
                </a:schemeClr>
              </a:solidFill>
            </a:endParaRPr>
          </a:p>
        </p:txBody>
      </p:sp>
      <p:sp>
        <p:nvSpPr>
          <p:cNvPr id="14568" name="Text Box 32"/>
          <p:cNvSpPr txBox="1">
            <a:spLocks noChangeArrowheads="1"/>
          </p:cNvSpPr>
          <p:nvPr/>
        </p:nvSpPr>
        <p:spPr bwMode="auto">
          <a:xfrm>
            <a:off x="23545800" y="29241750"/>
            <a:ext cx="2286000" cy="2914650"/>
          </a:xfrm>
          <a:prstGeom prst="rect">
            <a:avLst/>
          </a:prstGeom>
          <a:noFill/>
          <a:ln w="9525">
            <a:noFill/>
            <a:miter lim="800000"/>
            <a:headEnd/>
            <a:tailEnd/>
          </a:ln>
        </p:spPr>
        <p:txBody>
          <a:bodyPr lIns="171450" tIns="85725" rIns="171450" bIns="85725">
            <a:spAutoFit/>
          </a:bodyPr>
          <a:lstStyle/>
          <a:p>
            <a:pPr defTabSz="4703763"/>
            <a:r>
              <a:rPr lang="en-US" sz="2000"/>
              <a:t>Figure 4c. Taking a sediment sample to analyze for methane concentration</a:t>
            </a:r>
          </a:p>
          <a:p>
            <a:pPr defTabSz="4703763"/>
            <a:r>
              <a:rPr lang="en-US" sz="2000"/>
              <a:t>from holes drilled into a plastic core liner</a:t>
            </a:r>
          </a:p>
        </p:txBody>
      </p:sp>
      <p:pic>
        <p:nvPicPr>
          <p:cNvPr id="14569" name="Picture 37" descr="CloseUpAllThree.jpg"/>
          <p:cNvPicPr>
            <a:picLocks noChangeAspect="1"/>
          </p:cNvPicPr>
          <p:nvPr/>
        </p:nvPicPr>
        <p:blipFill>
          <a:blip r:embed="rId6"/>
          <a:srcRect l="13441" r="17464" b="17223"/>
          <a:stretch>
            <a:fillRect/>
          </a:stretch>
        </p:blipFill>
        <p:spPr bwMode="auto">
          <a:xfrm>
            <a:off x="15621000" y="8797925"/>
            <a:ext cx="9296400" cy="7127875"/>
          </a:xfrm>
          <a:prstGeom prst="rect">
            <a:avLst/>
          </a:prstGeom>
          <a:noFill/>
          <a:ln w="9525">
            <a:noFill/>
            <a:miter lim="800000"/>
            <a:headEnd/>
            <a:tailEnd/>
          </a:ln>
        </p:spPr>
      </p:pic>
      <p:sp>
        <p:nvSpPr>
          <p:cNvPr id="14570" name="Text Box 35"/>
          <p:cNvSpPr txBox="1">
            <a:spLocks noChangeArrowheads="1"/>
          </p:cNvSpPr>
          <p:nvPr/>
        </p:nvSpPr>
        <p:spPr bwMode="auto">
          <a:xfrm>
            <a:off x="22275800" y="13109575"/>
            <a:ext cx="2459038" cy="941388"/>
          </a:xfrm>
          <a:prstGeom prst="rect">
            <a:avLst/>
          </a:prstGeom>
          <a:noFill/>
          <a:ln w="9525">
            <a:noFill/>
            <a:miter lim="800000"/>
            <a:headEnd/>
            <a:tailEnd/>
          </a:ln>
        </p:spPr>
        <p:txBody>
          <a:bodyPr lIns="171450" tIns="85725" rIns="171450" bIns="85725"/>
          <a:lstStyle/>
          <a:p>
            <a:pPr defTabSz="4703763">
              <a:spcBef>
                <a:spcPct val="50000"/>
              </a:spcBef>
            </a:pPr>
            <a:r>
              <a:rPr lang="en-US" sz="2800" b="1">
                <a:solidFill>
                  <a:schemeClr val="bg1"/>
                </a:solidFill>
              </a:rPr>
              <a:t>Villasjön</a:t>
            </a:r>
          </a:p>
        </p:txBody>
      </p:sp>
      <p:sp>
        <p:nvSpPr>
          <p:cNvPr id="14571" name="Text Box 35"/>
          <p:cNvSpPr txBox="1">
            <a:spLocks noChangeArrowheads="1"/>
          </p:cNvSpPr>
          <p:nvPr/>
        </p:nvSpPr>
        <p:spPr bwMode="auto">
          <a:xfrm>
            <a:off x="17502188" y="9190038"/>
            <a:ext cx="2459037" cy="941387"/>
          </a:xfrm>
          <a:prstGeom prst="rect">
            <a:avLst/>
          </a:prstGeom>
          <a:noFill/>
          <a:ln w="9525">
            <a:noFill/>
            <a:miter lim="800000"/>
            <a:headEnd/>
            <a:tailEnd/>
          </a:ln>
        </p:spPr>
        <p:txBody>
          <a:bodyPr lIns="171450" tIns="85725" rIns="171450" bIns="85725"/>
          <a:lstStyle/>
          <a:p>
            <a:pPr defTabSz="4703763">
              <a:spcBef>
                <a:spcPct val="50000"/>
              </a:spcBef>
            </a:pPr>
            <a:r>
              <a:rPr lang="en-US" sz="1800" b="1">
                <a:solidFill>
                  <a:schemeClr val="bg1"/>
                </a:solidFill>
              </a:rPr>
              <a:t>Inre Harrsjön</a:t>
            </a:r>
          </a:p>
        </p:txBody>
      </p:sp>
      <p:sp>
        <p:nvSpPr>
          <p:cNvPr id="14572" name="Text Box 35"/>
          <p:cNvSpPr txBox="1">
            <a:spLocks noChangeArrowheads="1"/>
          </p:cNvSpPr>
          <p:nvPr/>
        </p:nvSpPr>
        <p:spPr bwMode="auto">
          <a:xfrm>
            <a:off x="16163925" y="9158288"/>
            <a:ext cx="1952625" cy="549275"/>
          </a:xfrm>
          <a:prstGeom prst="rect">
            <a:avLst/>
          </a:prstGeom>
          <a:noFill/>
          <a:ln w="9525">
            <a:noFill/>
            <a:miter lim="800000"/>
            <a:headEnd/>
            <a:tailEnd/>
          </a:ln>
        </p:spPr>
        <p:txBody>
          <a:bodyPr lIns="171450" tIns="85725" rIns="171450" bIns="85725"/>
          <a:lstStyle/>
          <a:p>
            <a:pPr defTabSz="4703763">
              <a:spcBef>
                <a:spcPct val="50000"/>
              </a:spcBef>
            </a:pPr>
            <a:r>
              <a:rPr lang="en-US" sz="1800" b="1">
                <a:solidFill>
                  <a:schemeClr val="bg1"/>
                </a:solidFill>
              </a:rPr>
              <a:t>Mellan Harrsjön</a:t>
            </a:r>
          </a:p>
        </p:txBody>
      </p:sp>
      <p:pic>
        <p:nvPicPr>
          <p:cNvPr id="14573" name="Picture 10" descr="http://www.higheredjobs.com/images/AccountImages/5047_1.jpg"/>
          <p:cNvPicPr>
            <a:picLocks noChangeAspect="1" noChangeArrowheads="1"/>
          </p:cNvPicPr>
          <p:nvPr/>
        </p:nvPicPr>
        <p:blipFill>
          <a:blip r:embed="rId7"/>
          <a:srcRect/>
          <a:stretch>
            <a:fillRect/>
          </a:stretch>
        </p:blipFill>
        <p:spPr bwMode="auto">
          <a:xfrm>
            <a:off x="41833800" y="1066800"/>
            <a:ext cx="1752600" cy="1752600"/>
          </a:xfrm>
          <a:prstGeom prst="rect">
            <a:avLst/>
          </a:prstGeom>
          <a:noFill/>
          <a:ln w="9525">
            <a:noFill/>
            <a:miter lim="800000"/>
            <a:headEnd/>
            <a:tailEnd/>
          </a:ln>
        </p:spPr>
      </p:pic>
      <p:pic>
        <p:nvPicPr>
          <p:cNvPr id="14574" name="Picture 50" descr="anslogo.jpg"/>
          <p:cNvPicPr>
            <a:picLocks noChangeAspect="1"/>
          </p:cNvPicPr>
          <p:nvPr/>
        </p:nvPicPr>
        <p:blipFill>
          <a:blip r:embed="rId8"/>
          <a:srcRect/>
          <a:stretch>
            <a:fillRect/>
          </a:stretch>
        </p:blipFill>
        <p:spPr bwMode="auto">
          <a:xfrm>
            <a:off x="217488" y="1219200"/>
            <a:ext cx="3516312" cy="914400"/>
          </a:xfrm>
          <a:prstGeom prst="rect">
            <a:avLst/>
          </a:prstGeom>
          <a:noFill/>
          <a:ln w="9525">
            <a:noFill/>
            <a:miter lim="800000"/>
            <a:headEnd/>
            <a:tailEnd/>
          </a:ln>
        </p:spPr>
      </p:pic>
      <p:pic>
        <p:nvPicPr>
          <p:cNvPr id="14575" name="Picture 51" descr="nerulogo.jpg"/>
          <p:cNvPicPr>
            <a:picLocks noChangeAspect="1"/>
          </p:cNvPicPr>
          <p:nvPr/>
        </p:nvPicPr>
        <p:blipFill>
          <a:blip r:embed="rId9"/>
          <a:srcRect/>
          <a:stretch>
            <a:fillRect/>
          </a:stretch>
        </p:blipFill>
        <p:spPr bwMode="auto">
          <a:xfrm>
            <a:off x="228600" y="4267200"/>
            <a:ext cx="2309813" cy="914400"/>
          </a:xfrm>
          <a:prstGeom prst="rect">
            <a:avLst/>
          </a:prstGeom>
          <a:noFill/>
          <a:ln w="9525">
            <a:noFill/>
            <a:miter lim="800000"/>
            <a:headEnd/>
            <a:tailEnd/>
          </a:ln>
        </p:spPr>
      </p:pic>
      <p:pic>
        <p:nvPicPr>
          <p:cNvPr id="14576" name="Picture 52" descr="nsf-logo.jpg"/>
          <p:cNvPicPr>
            <a:picLocks noChangeAspect="1"/>
          </p:cNvPicPr>
          <p:nvPr/>
        </p:nvPicPr>
        <p:blipFill>
          <a:blip r:embed="rId10"/>
          <a:srcRect/>
          <a:stretch>
            <a:fillRect/>
          </a:stretch>
        </p:blipFill>
        <p:spPr bwMode="auto">
          <a:xfrm>
            <a:off x="228600" y="2286000"/>
            <a:ext cx="1828800" cy="1828800"/>
          </a:xfrm>
          <a:prstGeom prst="rect">
            <a:avLst/>
          </a:prstGeom>
          <a:noFill/>
          <a:ln w="9525">
            <a:noFill/>
            <a:miter lim="800000"/>
            <a:headEnd/>
            <a:tailEnd/>
          </a:ln>
        </p:spPr>
      </p:pic>
      <p:pic>
        <p:nvPicPr>
          <p:cNvPr id="14577" name="Picture 54" descr="unhlogo.jpg"/>
          <p:cNvPicPr>
            <a:picLocks noChangeAspect="1"/>
          </p:cNvPicPr>
          <p:nvPr/>
        </p:nvPicPr>
        <p:blipFill>
          <a:blip r:embed="rId11"/>
          <a:srcRect/>
          <a:stretch>
            <a:fillRect/>
          </a:stretch>
        </p:blipFill>
        <p:spPr bwMode="auto">
          <a:xfrm>
            <a:off x="39319200" y="3200400"/>
            <a:ext cx="4343400" cy="925513"/>
          </a:xfrm>
          <a:prstGeom prst="rect">
            <a:avLst/>
          </a:prstGeom>
          <a:noFill/>
          <a:ln w="9525">
            <a:noFill/>
            <a:miter lim="800000"/>
            <a:headEnd/>
            <a:tailEnd/>
          </a:ln>
        </p:spPr>
      </p:pic>
      <p:sp>
        <p:nvSpPr>
          <p:cNvPr id="63" name="Rectangle 62"/>
          <p:cNvSpPr/>
          <p:nvPr/>
        </p:nvSpPr>
        <p:spPr bwMode="auto">
          <a:xfrm>
            <a:off x="15621000" y="7315200"/>
            <a:ext cx="9296400" cy="914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dirty="0"/>
          </a:p>
        </p:txBody>
      </p:sp>
      <p:sp>
        <p:nvSpPr>
          <p:cNvPr id="14579" name="Rectangle 25"/>
          <p:cNvSpPr>
            <a:spLocks noChangeArrowheads="1"/>
          </p:cNvSpPr>
          <p:nvPr/>
        </p:nvSpPr>
        <p:spPr bwMode="auto">
          <a:xfrm>
            <a:off x="16078200" y="7086600"/>
            <a:ext cx="9372600" cy="12954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Site</a:t>
            </a:r>
            <a:r>
              <a:rPr lang="en-US" sz="5400" b="1"/>
              <a:t> </a:t>
            </a:r>
            <a:r>
              <a:rPr lang="en-US" sz="5400" b="1">
                <a:solidFill>
                  <a:schemeClr val="bg1"/>
                </a:solidFill>
              </a:rPr>
              <a:t>Map</a:t>
            </a:r>
          </a:p>
        </p:txBody>
      </p:sp>
      <p:sp>
        <p:nvSpPr>
          <p:cNvPr id="65" name="Rectangle 64"/>
          <p:cNvSpPr/>
          <p:nvPr/>
        </p:nvSpPr>
        <p:spPr bwMode="auto">
          <a:xfrm>
            <a:off x="685800" y="7315200"/>
            <a:ext cx="13868400" cy="9144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14581" name="Rectangle 17"/>
          <p:cNvSpPr>
            <a:spLocks noChangeArrowheads="1"/>
          </p:cNvSpPr>
          <p:nvPr/>
        </p:nvSpPr>
        <p:spPr bwMode="auto">
          <a:xfrm>
            <a:off x="203200" y="7086600"/>
            <a:ext cx="13893800" cy="13716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Introduction</a:t>
            </a:r>
          </a:p>
        </p:txBody>
      </p:sp>
      <p:sp>
        <p:nvSpPr>
          <p:cNvPr id="14582" name="TextBox 67"/>
          <p:cNvSpPr txBox="1">
            <a:spLocks noChangeArrowheads="1"/>
          </p:cNvSpPr>
          <p:nvPr/>
        </p:nvSpPr>
        <p:spPr bwMode="auto">
          <a:xfrm>
            <a:off x="1066800" y="8305800"/>
            <a:ext cx="13639800" cy="9839325"/>
          </a:xfrm>
          <a:prstGeom prst="rect">
            <a:avLst/>
          </a:prstGeom>
          <a:noFill/>
          <a:ln w="9525">
            <a:noFill/>
            <a:miter lim="800000"/>
            <a:headEnd/>
            <a:tailEnd/>
          </a:ln>
        </p:spPr>
        <p:txBody>
          <a:bodyPr>
            <a:spAutoFit/>
          </a:bodyPr>
          <a:lstStyle/>
          <a:p>
            <a:pPr>
              <a:buFont typeface="Arial" charset="0"/>
              <a:buChar char="•"/>
            </a:pPr>
            <a:r>
              <a:rPr lang="en-US" sz="3200"/>
              <a:t> Lake sediments are an important global carbon sink, storing carbon from both allochthonous and autochthonous inputs</a:t>
            </a:r>
            <a:r>
              <a:rPr lang="en-US" sz="3200" baseline="30000"/>
              <a:t>1</a:t>
            </a:r>
            <a:r>
              <a:rPr lang="en-US" sz="3200"/>
              <a:t>. </a:t>
            </a:r>
          </a:p>
          <a:p>
            <a:endParaRPr lang="en-US" sz="3200"/>
          </a:p>
          <a:p>
            <a:pPr>
              <a:buFont typeface="Arial" charset="0"/>
              <a:buChar char="•"/>
            </a:pPr>
            <a:r>
              <a:rPr lang="en-US" sz="3200"/>
              <a:t> The burial of organic carbon in natural lake sediments globally is estimated in the range of 30 to 70 Tg C/a </a:t>
            </a:r>
            <a:r>
              <a:rPr lang="en-US" sz="3200" baseline="30000"/>
              <a:t>1</a:t>
            </a:r>
            <a:r>
              <a:rPr lang="en-US" sz="3200"/>
              <a:t>.This organic carbon can be mobilized into the atmosphere through the movement of gases, particularly methane (CH</a:t>
            </a:r>
            <a:r>
              <a:rPr lang="en-US" sz="3200" baseline="-25000"/>
              <a:t>4</a:t>
            </a:r>
            <a:r>
              <a:rPr lang="en-US" sz="3200"/>
              <a:t>)</a:t>
            </a:r>
            <a:r>
              <a:rPr lang="en-US" sz="3200" baseline="30000"/>
              <a:t>2</a:t>
            </a:r>
            <a:r>
              <a:rPr lang="en-US" sz="3200"/>
              <a:t>.</a:t>
            </a:r>
          </a:p>
          <a:p>
            <a:r>
              <a:rPr lang="en-US" sz="3200"/>
              <a:t> </a:t>
            </a:r>
          </a:p>
          <a:p>
            <a:pPr>
              <a:buFont typeface="Arial" charset="0"/>
              <a:buChar char="•"/>
            </a:pPr>
            <a:r>
              <a:rPr lang="en-US" sz="3200"/>
              <a:t> Although freshwater lakes cover a large area in northern peatlands</a:t>
            </a:r>
            <a:r>
              <a:rPr lang="en-US" sz="3200" baseline="30000"/>
              <a:t>3</a:t>
            </a:r>
            <a:r>
              <a:rPr lang="en-US" sz="3200"/>
              <a:t>, few studies have quantified their contribution of greenhouse gas emissions to the atmospheric carbon budget. </a:t>
            </a:r>
          </a:p>
          <a:p>
            <a:pPr>
              <a:buFont typeface="Arial" charset="0"/>
              <a:buChar char="•"/>
            </a:pPr>
            <a:endParaRPr lang="en-US" sz="3200"/>
          </a:p>
          <a:p>
            <a:pPr>
              <a:buFont typeface="Arial" charset="0"/>
              <a:buChar char="•"/>
            </a:pPr>
            <a:r>
              <a:rPr lang="en-US" sz="3200"/>
              <a:t> In July of 2013 we took 48 cores at 16 sites throughout three lakes in the Stordalen Mire, Abisko, Sweden to characterize the sedimentology and geochemistry of the lake sediments in order to understand the production, distribution,and flux of CO</a:t>
            </a:r>
            <a:r>
              <a:rPr lang="en-US" sz="3200" baseline="-25000"/>
              <a:t>2</a:t>
            </a:r>
            <a:r>
              <a:rPr lang="en-US" sz="3200"/>
              <a:t> and CH</a:t>
            </a:r>
            <a:r>
              <a:rPr lang="en-US" sz="3200" baseline="-25000"/>
              <a:t>4</a:t>
            </a:r>
            <a:r>
              <a:rPr lang="en-US" sz="3200"/>
              <a:t> from these lakes. These sites differed in water depth and ebullition (bubbling) rates. Concentrations of dissolved inorganic carbon (DIC), dissolved CH</a:t>
            </a:r>
            <a:r>
              <a:rPr lang="en-US" sz="3200" baseline="-25000"/>
              <a:t>4</a:t>
            </a:r>
            <a:r>
              <a:rPr lang="en-US" sz="3200"/>
              <a:t> and potential production rates of CO</a:t>
            </a:r>
            <a:r>
              <a:rPr lang="en-US" sz="3200" baseline="-25000"/>
              <a:t>2</a:t>
            </a:r>
            <a:r>
              <a:rPr lang="en-US" sz="3200"/>
              <a:t> and CH</a:t>
            </a:r>
            <a:r>
              <a:rPr lang="en-US" sz="3200" baseline="-25000"/>
              <a:t>4</a:t>
            </a:r>
            <a:r>
              <a:rPr lang="en-US" sz="3200"/>
              <a:t> were determined, and are linked to bulk TOC, TC, TN, TS, and CaCO</a:t>
            </a:r>
            <a:r>
              <a:rPr lang="en-US" sz="3200" baseline="-25000"/>
              <a:t>3</a:t>
            </a:r>
            <a:r>
              <a:rPr lang="en-US" sz="3200"/>
              <a:t>, as well as grain size fractions.</a:t>
            </a:r>
          </a:p>
        </p:txBody>
      </p:sp>
      <p:sp>
        <p:nvSpPr>
          <p:cNvPr id="72" name="Rectangle 71"/>
          <p:cNvSpPr/>
          <p:nvPr/>
        </p:nvSpPr>
        <p:spPr bwMode="auto">
          <a:xfrm>
            <a:off x="40005000" y="7010400"/>
            <a:ext cx="3581400" cy="170688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73" name="Rectangle 72"/>
          <p:cNvSpPr/>
          <p:nvPr/>
        </p:nvSpPr>
        <p:spPr bwMode="auto">
          <a:xfrm>
            <a:off x="40309800" y="7353300"/>
            <a:ext cx="2895600" cy="14859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a:p>
        </p:txBody>
      </p:sp>
      <p:sp>
        <p:nvSpPr>
          <p:cNvPr id="14585" name="Rectangle 48"/>
          <p:cNvSpPr>
            <a:spLocks noChangeArrowheads="1"/>
          </p:cNvSpPr>
          <p:nvPr/>
        </p:nvSpPr>
        <p:spPr bwMode="auto">
          <a:xfrm>
            <a:off x="40474900" y="6705600"/>
            <a:ext cx="2489200" cy="2728913"/>
          </a:xfrm>
          <a:prstGeom prst="rect">
            <a:avLst/>
          </a:prstGeom>
          <a:noFill/>
          <a:ln w="9525">
            <a:noFill/>
            <a:miter lim="800000"/>
            <a:headEnd/>
            <a:tailEnd/>
          </a:ln>
        </p:spPr>
        <p:txBody>
          <a:bodyPr wrap="none" lIns="171450" tIns="85725" rIns="171450" bIns="85725" anchor="ctr"/>
          <a:lstStyle/>
          <a:p>
            <a:pPr algn="ctr" defTabSz="4703763"/>
            <a:r>
              <a:rPr lang="en-US" sz="3600" b="1">
                <a:solidFill>
                  <a:schemeClr val="bg1"/>
                </a:solidFill>
              </a:rPr>
              <a:t>Core </a:t>
            </a:r>
          </a:p>
          <a:p>
            <a:pPr algn="ctr" defTabSz="4703763"/>
            <a:r>
              <a:rPr lang="en-US" sz="3600" b="1">
                <a:solidFill>
                  <a:schemeClr val="bg1"/>
                </a:solidFill>
              </a:rPr>
              <a:t>Stratigraphy</a:t>
            </a:r>
          </a:p>
        </p:txBody>
      </p:sp>
      <p:sp>
        <p:nvSpPr>
          <p:cNvPr id="3" name="Rectangle 62"/>
          <p:cNvSpPr/>
          <p:nvPr/>
        </p:nvSpPr>
        <p:spPr bwMode="auto">
          <a:xfrm>
            <a:off x="26136600" y="7391400"/>
            <a:ext cx="13030200" cy="8382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a:ext uri="{AF507438-7753-43E0-B8FC-AC1667EBCBE1}"/>
          </a:extLst>
        </p:spPr>
        <p:txBody>
          <a:bodyPr/>
          <a:lstStyle/>
          <a:p>
            <a:pPr defTabSz="4703763">
              <a:defRPr/>
            </a:pPr>
            <a:endParaRPr lang="en-US" dirty="0"/>
          </a:p>
        </p:txBody>
      </p:sp>
      <p:pic>
        <p:nvPicPr>
          <p:cNvPr id="14587" name="Picture 105"/>
          <p:cNvPicPr>
            <a:picLocks noChangeAspect="1" noChangeArrowheads="1"/>
          </p:cNvPicPr>
          <p:nvPr/>
        </p:nvPicPr>
        <p:blipFill>
          <a:blip r:embed="rId12"/>
          <a:srcRect l="11456"/>
          <a:stretch>
            <a:fillRect/>
          </a:stretch>
        </p:blipFill>
        <p:spPr bwMode="auto">
          <a:xfrm>
            <a:off x="15849600" y="12801600"/>
            <a:ext cx="3733800" cy="2847975"/>
          </a:xfrm>
          <a:prstGeom prst="rect">
            <a:avLst/>
          </a:prstGeom>
          <a:noFill/>
          <a:ln w="9525">
            <a:noFill/>
            <a:miter lim="800000"/>
            <a:headEnd/>
            <a:tailEnd/>
          </a:ln>
        </p:spPr>
      </p:pic>
      <p:sp>
        <p:nvSpPr>
          <p:cNvPr id="14588" name="Rectangle 25"/>
          <p:cNvSpPr>
            <a:spLocks noChangeArrowheads="1"/>
          </p:cNvSpPr>
          <p:nvPr/>
        </p:nvSpPr>
        <p:spPr bwMode="auto">
          <a:xfrm>
            <a:off x="31394400" y="7086600"/>
            <a:ext cx="3962400" cy="1371600"/>
          </a:xfrm>
          <a:prstGeom prst="rect">
            <a:avLst/>
          </a:prstGeom>
          <a:noFill/>
          <a:ln w="9525">
            <a:noFill/>
            <a:miter lim="800000"/>
            <a:headEnd/>
            <a:tailEnd/>
          </a:ln>
        </p:spPr>
        <p:txBody>
          <a:bodyPr wrap="none" lIns="171450" tIns="85725" rIns="171450" bIns="85725" anchor="ctr"/>
          <a:lstStyle/>
          <a:p>
            <a:pPr algn="ctr" defTabSz="4703763"/>
            <a:r>
              <a:rPr lang="en-US" sz="5400" b="1">
                <a:solidFill>
                  <a:schemeClr val="bg1"/>
                </a:solidFill>
              </a:rPr>
              <a:t>Results</a:t>
            </a:r>
          </a:p>
        </p:txBody>
      </p:sp>
      <p:sp>
        <p:nvSpPr>
          <p:cNvPr id="14589" name="Text Box 180"/>
          <p:cNvSpPr txBox="1">
            <a:spLocks noChangeArrowheads="1"/>
          </p:cNvSpPr>
          <p:nvPr/>
        </p:nvSpPr>
        <p:spPr bwMode="auto">
          <a:xfrm rot="-5400000">
            <a:off x="25025351" y="10790237"/>
            <a:ext cx="2436812" cy="671513"/>
          </a:xfrm>
          <a:prstGeom prst="rect">
            <a:avLst/>
          </a:prstGeom>
          <a:noFill/>
          <a:ln w="9525">
            <a:noFill/>
            <a:miter lim="800000"/>
            <a:headEnd/>
            <a:tailEnd/>
          </a:ln>
        </p:spPr>
        <p:txBody>
          <a:bodyPr>
            <a:spAutoFit/>
          </a:bodyPr>
          <a:lstStyle/>
          <a:p>
            <a:pPr>
              <a:spcBef>
                <a:spcPct val="50000"/>
              </a:spcBef>
            </a:pPr>
            <a:r>
              <a:rPr lang="en-US" b="1">
                <a:solidFill>
                  <a:schemeClr val="hlink"/>
                </a:solidFill>
              </a:rPr>
              <a:t>Villasj</a:t>
            </a:r>
            <a:r>
              <a:rPr lang="en-US" b="1">
                <a:solidFill>
                  <a:schemeClr val="hlink"/>
                </a:solidFill>
                <a:cs typeface="Arial" charset="0"/>
              </a:rPr>
              <a:t>ön</a:t>
            </a:r>
          </a:p>
        </p:txBody>
      </p:sp>
      <p:sp>
        <p:nvSpPr>
          <p:cNvPr id="14590" name="Text Box 181"/>
          <p:cNvSpPr txBox="1">
            <a:spLocks noChangeArrowheads="1"/>
          </p:cNvSpPr>
          <p:nvPr/>
        </p:nvSpPr>
        <p:spPr bwMode="auto">
          <a:xfrm rot="-5400000">
            <a:off x="24301450" y="15398750"/>
            <a:ext cx="3884613" cy="671513"/>
          </a:xfrm>
          <a:prstGeom prst="rect">
            <a:avLst/>
          </a:prstGeom>
          <a:noFill/>
          <a:ln w="9525">
            <a:noFill/>
            <a:miter lim="800000"/>
            <a:headEnd/>
            <a:tailEnd/>
          </a:ln>
        </p:spPr>
        <p:txBody>
          <a:bodyPr>
            <a:spAutoFit/>
          </a:bodyPr>
          <a:lstStyle/>
          <a:p>
            <a:pPr>
              <a:spcBef>
                <a:spcPct val="50000"/>
              </a:spcBef>
            </a:pPr>
            <a:r>
              <a:rPr lang="en-US" b="1">
                <a:solidFill>
                  <a:schemeClr val="hlink"/>
                </a:solidFill>
              </a:rPr>
              <a:t>Inre Harrsj</a:t>
            </a:r>
            <a:r>
              <a:rPr lang="en-US" b="1">
                <a:solidFill>
                  <a:schemeClr val="hlink"/>
                </a:solidFill>
                <a:cs typeface="Arial" charset="0"/>
              </a:rPr>
              <a:t>ön</a:t>
            </a:r>
          </a:p>
        </p:txBody>
      </p:sp>
      <p:sp>
        <p:nvSpPr>
          <p:cNvPr id="14591" name="Text Box 182"/>
          <p:cNvSpPr txBox="1">
            <a:spLocks noChangeArrowheads="1"/>
          </p:cNvSpPr>
          <p:nvPr/>
        </p:nvSpPr>
        <p:spPr bwMode="auto">
          <a:xfrm rot="-5400000">
            <a:off x="24301451" y="20962937"/>
            <a:ext cx="3884612" cy="671513"/>
          </a:xfrm>
          <a:prstGeom prst="rect">
            <a:avLst/>
          </a:prstGeom>
          <a:noFill/>
          <a:ln w="9525">
            <a:noFill/>
            <a:miter lim="800000"/>
            <a:headEnd/>
            <a:tailEnd/>
          </a:ln>
        </p:spPr>
        <p:txBody>
          <a:bodyPr>
            <a:spAutoFit/>
          </a:bodyPr>
          <a:lstStyle/>
          <a:p>
            <a:pPr>
              <a:spcBef>
                <a:spcPct val="50000"/>
              </a:spcBef>
            </a:pPr>
            <a:r>
              <a:rPr lang="en-US" b="1">
                <a:solidFill>
                  <a:schemeClr val="hlink"/>
                </a:solidFill>
              </a:rPr>
              <a:t>Mellan Harrsj</a:t>
            </a:r>
            <a:r>
              <a:rPr lang="en-US" b="1">
                <a:solidFill>
                  <a:schemeClr val="hlink"/>
                </a:solidFill>
                <a:cs typeface="Arial" charset="0"/>
              </a:rPr>
              <a:t>ön</a:t>
            </a:r>
          </a:p>
        </p:txBody>
      </p:sp>
      <p:graphicFrame>
        <p:nvGraphicFramePr>
          <p:cNvPr id="14526" name="Object 190"/>
          <p:cNvGraphicFramePr>
            <a:graphicFrameLocks noChangeAspect="1"/>
          </p:cNvGraphicFramePr>
          <p:nvPr/>
        </p:nvGraphicFramePr>
        <p:xfrm>
          <a:off x="26746200" y="8639175"/>
          <a:ext cx="12344400" cy="4841875"/>
        </p:xfrm>
        <a:graphic>
          <a:graphicData uri="http://schemas.openxmlformats.org/presentationml/2006/ole">
            <p:oleObj spid="_x0000_s14526" name="SPW 11.0 Graph" r:id="rId13" imgW="13454640" imgH="5279040" progId="SigmaPlotGraphicObject.10">
              <p:embed/>
            </p:oleObj>
          </a:graphicData>
        </a:graphic>
      </p:graphicFrame>
      <p:graphicFrame>
        <p:nvGraphicFramePr>
          <p:cNvPr id="14528" name="Object 192"/>
          <p:cNvGraphicFramePr>
            <a:graphicFrameLocks noChangeAspect="1"/>
          </p:cNvGraphicFramePr>
          <p:nvPr/>
        </p:nvGraphicFramePr>
        <p:xfrm>
          <a:off x="26746200" y="13716000"/>
          <a:ext cx="12344400" cy="4906963"/>
        </p:xfrm>
        <a:graphic>
          <a:graphicData uri="http://schemas.openxmlformats.org/presentationml/2006/ole">
            <p:oleObj spid="_x0000_s14528" name="SPW 11.0 Graph" r:id="rId14" imgW="13767840" imgH="5190480" progId="SigmaPlotGraphicObject.10">
              <p:embed/>
            </p:oleObj>
          </a:graphicData>
        </a:graphic>
      </p:graphicFrame>
      <p:graphicFrame>
        <p:nvGraphicFramePr>
          <p:cNvPr id="14529" name="Object 193"/>
          <p:cNvGraphicFramePr>
            <a:graphicFrameLocks noChangeAspect="1"/>
          </p:cNvGraphicFramePr>
          <p:nvPr/>
        </p:nvGraphicFramePr>
        <p:xfrm>
          <a:off x="26746200" y="18842038"/>
          <a:ext cx="12344400" cy="4932362"/>
        </p:xfrm>
        <a:graphic>
          <a:graphicData uri="http://schemas.openxmlformats.org/presentationml/2006/ole">
            <p:oleObj spid="_x0000_s14529" name="SPW 11.0 Graph" r:id="rId15" imgW="13810680" imgH="5518080" progId="SigmaPlotGraphicObject.10">
              <p:embed/>
            </p:oleObj>
          </a:graphicData>
        </a:graphic>
      </p:graphicFrame>
      <p:pic>
        <p:nvPicPr>
          <p:cNvPr id="14592" name="Picture 3" descr="C:\Users\Maddie Halloran\Desktop\NEW STUFFS\Ruth Pictures\VM1.JPG"/>
          <p:cNvPicPr>
            <a:picLocks noChangeAspect="1" noChangeArrowheads="1"/>
          </p:cNvPicPr>
          <p:nvPr/>
        </p:nvPicPr>
        <p:blipFill>
          <a:blip r:embed="rId16"/>
          <a:srcRect l="6250" r="6250" b="3444"/>
          <a:stretch>
            <a:fillRect/>
          </a:stretch>
        </p:blipFill>
        <p:spPr bwMode="auto">
          <a:xfrm>
            <a:off x="40309800" y="9448800"/>
            <a:ext cx="2895600" cy="13944600"/>
          </a:xfrm>
          <a:prstGeom prst="rect">
            <a:avLst/>
          </a:prstGeom>
          <a:noFill/>
          <a:ln w="9525">
            <a:noFill/>
            <a:miter lim="800000"/>
            <a:headEnd/>
            <a:tailEnd/>
          </a:ln>
        </p:spPr>
      </p:pic>
      <p:sp>
        <p:nvSpPr>
          <p:cNvPr id="14593" name="Text Box 35"/>
          <p:cNvSpPr txBox="1">
            <a:spLocks noChangeArrowheads="1"/>
          </p:cNvSpPr>
          <p:nvPr/>
        </p:nvSpPr>
        <p:spPr bwMode="auto">
          <a:xfrm>
            <a:off x="40386000" y="14643100"/>
            <a:ext cx="1866900" cy="11036300"/>
          </a:xfrm>
          <a:prstGeom prst="rect">
            <a:avLst/>
          </a:prstGeom>
          <a:noFill/>
          <a:ln w="9525">
            <a:noFill/>
            <a:miter lim="800000"/>
            <a:headEnd/>
            <a:tailEnd/>
          </a:ln>
        </p:spPr>
        <p:txBody>
          <a:bodyPr lIns="171450" tIns="85725" rIns="171450" bIns="85725"/>
          <a:lstStyle/>
          <a:p>
            <a:pPr defTabSz="4703763">
              <a:spcBef>
                <a:spcPct val="50000"/>
              </a:spcBef>
            </a:pPr>
            <a:r>
              <a:rPr lang="en-US" sz="1800">
                <a:solidFill>
                  <a:schemeClr val="bg1"/>
                </a:solidFill>
              </a:rPr>
              <a:t>Upper layer: organic rich sediment </a:t>
            </a: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r>
              <a:rPr lang="en-US" sz="1800">
                <a:solidFill>
                  <a:schemeClr val="bg1"/>
                </a:solidFill>
              </a:rPr>
              <a:t>Middle layer: transition of mixed organic and lithogenic materials </a:t>
            </a: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endParaRPr lang="en-US" sz="1800">
              <a:solidFill>
                <a:schemeClr val="bg1"/>
              </a:solidFill>
            </a:endParaRPr>
          </a:p>
          <a:p>
            <a:pPr defTabSz="4703763">
              <a:spcBef>
                <a:spcPct val="50000"/>
              </a:spcBef>
            </a:pPr>
            <a:r>
              <a:rPr lang="en-US" sz="1800">
                <a:solidFill>
                  <a:schemeClr val="bg1"/>
                </a:solidFill>
              </a:rPr>
              <a:t>Deep layer:</a:t>
            </a:r>
          </a:p>
          <a:p>
            <a:pPr defTabSz="4703763"/>
            <a:r>
              <a:rPr lang="en-US" sz="1800">
                <a:solidFill>
                  <a:schemeClr val="bg1"/>
                </a:solidFill>
              </a:rPr>
              <a:t>grey lithogenic clay with less organic carbon</a:t>
            </a:r>
          </a:p>
        </p:txBody>
      </p:sp>
      <p:sp>
        <p:nvSpPr>
          <p:cNvPr id="74" name="Text Box 32"/>
          <p:cNvSpPr txBox="1">
            <a:spLocks noChangeArrowheads="1"/>
          </p:cNvSpPr>
          <p:nvPr/>
        </p:nvSpPr>
        <p:spPr bwMode="auto">
          <a:xfrm>
            <a:off x="40538400" y="9963150"/>
            <a:ext cx="2419350" cy="476250"/>
          </a:xfrm>
          <a:prstGeom prst="rect">
            <a:avLst/>
          </a:prstGeom>
          <a:noFill/>
          <a:ln>
            <a:noFill/>
          </a:ln>
          <a:extLst>
            <a:ext uri="{909E8E84-426E-40DD-AFC4-6F175D3DCCD1}"/>
            <a:ext uri="{91240B29-F687-4F45-9708-019B960494DF}"/>
          </a:extLst>
        </p:spPr>
        <p:txBody>
          <a:bodyPr lIns="171450" tIns="85725" rIns="171450" bIns="8572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2000" b="1" dirty="0" smtClean="0">
                <a:solidFill>
                  <a:schemeClr val="bg1">
                    <a:lumMod val="85000"/>
                  </a:schemeClr>
                </a:solidFill>
              </a:rPr>
              <a:t>Core Site: VM1</a:t>
            </a:r>
            <a:endParaRPr lang="en-US" sz="2000" b="1" dirty="0">
              <a:solidFill>
                <a:schemeClr val="bg1">
                  <a:lumMod val="85000"/>
                </a:schemeClr>
              </a:solidFill>
            </a:endParaRPr>
          </a:p>
        </p:txBody>
      </p:sp>
      <p:sp>
        <p:nvSpPr>
          <p:cNvPr id="14595" name="Line 266"/>
          <p:cNvSpPr>
            <a:spLocks noChangeShapeType="1"/>
          </p:cNvSpPr>
          <p:nvPr/>
        </p:nvSpPr>
        <p:spPr bwMode="auto">
          <a:xfrm flipH="1">
            <a:off x="40309800" y="15773400"/>
            <a:ext cx="2286000" cy="0"/>
          </a:xfrm>
          <a:prstGeom prst="line">
            <a:avLst/>
          </a:prstGeom>
          <a:noFill/>
          <a:ln w="9525">
            <a:solidFill>
              <a:schemeClr val="accent2"/>
            </a:solidFill>
            <a:round/>
            <a:headEnd/>
            <a:tailEnd/>
          </a:ln>
        </p:spPr>
        <p:txBody>
          <a:bodyPr/>
          <a:lstStyle/>
          <a:p>
            <a:endParaRPr lang="en-US"/>
          </a:p>
        </p:txBody>
      </p:sp>
      <p:sp>
        <p:nvSpPr>
          <p:cNvPr id="14596" name="Line 267"/>
          <p:cNvSpPr>
            <a:spLocks noChangeShapeType="1"/>
          </p:cNvSpPr>
          <p:nvPr/>
        </p:nvSpPr>
        <p:spPr bwMode="auto">
          <a:xfrm flipH="1">
            <a:off x="40309800" y="19964400"/>
            <a:ext cx="2209800" cy="0"/>
          </a:xfrm>
          <a:prstGeom prst="line">
            <a:avLst/>
          </a:prstGeom>
          <a:noFill/>
          <a:ln w="9525">
            <a:solidFill>
              <a:schemeClr val="accent2"/>
            </a:solidFill>
            <a:round/>
            <a:headEnd/>
            <a:tailEnd/>
          </a:ln>
        </p:spPr>
        <p:txBody>
          <a:bodyPr/>
          <a:lstStyle/>
          <a:p>
            <a:endParaRPr lang="en-US"/>
          </a:p>
        </p:txBody>
      </p:sp>
    </p:spTree>
  </p:cSld>
  <p:clrMapOvr>
    <a:masterClrMapping/>
  </p:clrMapOvr>
</p:sld>
</file>

<file path=ppt/theme/theme1.xml><?xml version="1.0" encoding="utf-8"?>
<a:theme xmlns:a="http://schemas.openxmlformats.org/drawingml/2006/main" name="Default Desig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3395</TotalTime>
  <Words>702</Words>
  <Application>Microsoft Office PowerPoint</Application>
  <PresentationFormat>Custom</PresentationFormat>
  <Paragraphs>77</Paragraphs>
  <Slides>1</Slides>
  <Notes>0</Notes>
  <HiddenSlides>0</HiddenSlides>
  <MMClips>0</MMClips>
  <ScaleCrop>false</ScaleCrop>
  <HeadingPairs>
    <vt:vector size="8" baseType="variant">
      <vt:variant>
        <vt:lpstr>Fonts Used</vt:lpstr>
      </vt:variant>
      <vt:variant>
        <vt:i4>3</vt:i4>
      </vt: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Default Design</vt:lpstr>
      <vt:lpstr>SPW 11.0 Graph</vt:lpstr>
      <vt:lpstr>Methane Concentrations and Biogeochemistry in Lake Sediments from  Stordalen Mire in Sub-Arctic Sweden   Madison Halloran¹ , Joel DeStasio², Lance Erickson³ , Joel E. Johnson4,  Ruth K.Varner², Jacob B. Setera4, Martin Wik5, Florencia Meana-Prado4, Patrick Crill5  ¹ Department of Environmental Studies, Carleton College, Northfield, MN ² Institute for the Study of Earth, Oceans, and Space, University of New Hampshire, Durham, NH ³Department of Geology, Gustavus Adolphus College, St Peter, MN  4 Department of Earth Sciences, University of New Hampshire, Durham, NH 5 Department of Geological Sciences, Stockholm University, Stockholm, Sweden</vt:lpstr>
    </vt:vector>
  </TitlesOfParts>
  <Company>Graphicsland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Research Poster</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user</cp:lastModifiedBy>
  <cp:revision>87</cp:revision>
  <dcterms:created xsi:type="dcterms:W3CDTF">2004-07-26T21:45:23Z</dcterms:created>
  <dcterms:modified xsi:type="dcterms:W3CDTF">2013-08-09T13:06:46Z</dcterms:modified>
  <cp:category>templates for scientific poster</cp:category>
</cp:coreProperties>
</file>