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1148000" cy="32004000"/>
  <p:notesSz cx="6858000" cy="9144000"/>
  <p:defaultTextStyle>
    <a:defPPr>
      <a:defRPr lang="en-US"/>
    </a:defPPr>
    <a:lvl1pPr marL="0" algn="l" defTabSz="2090044" rtl="0" eaLnBrk="1" latinLnBrk="0" hangingPunct="1">
      <a:defRPr sz="8200" kern="1200">
        <a:solidFill>
          <a:schemeClr val="tx1"/>
        </a:solidFill>
        <a:latin typeface="+mn-lt"/>
        <a:ea typeface="+mn-ea"/>
        <a:cs typeface="+mn-cs"/>
      </a:defRPr>
    </a:lvl1pPr>
    <a:lvl2pPr marL="2090044" algn="l" defTabSz="2090044" rtl="0" eaLnBrk="1" latinLnBrk="0" hangingPunct="1">
      <a:defRPr sz="8200" kern="1200">
        <a:solidFill>
          <a:schemeClr val="tx1"/>
        </a:solidFill>
        <a:latin typeface="+mn-lt"/>
        <a:ea typeface="+mn-ea"/>
        <a:cs typeface="+mn-cs"/>
      </a:defRPr>
    </a:lvl2pPr>
    <a:lvl3pPr marL="4180088" algn="l" defTabSz="2090044" rtl="0" eaLnBrk="1" latinLnBrk="0" hangingPunct="1">
      <a:defRPr sz="8200" kern="1200">
        <a:solidFill>
          <a:schemeClr val="tx1"/>
        </a:solidFill>
        <a:latin typeface="+mn-lt"/>
        <a:ea typeface="+mn-ea"/>
        <a:cs typeface="+mn-cs"/>
      </a:defRPr>
    </a:lvl3pPr>
    <a:lvl4pPr marL="6270132" algn="l" defTabSz="2090044" rtl="0" eaLnBrk="1" latinLnBrk="0" hangingPunct="1">
      <a:defRPr sz="8200" kern="1200">
        <a:solidFill>
          <a:schemeClr val="tx1"/>
        </a:solidFill>
        <a:latin typeface="+mn-lt"/>
        <a:ea typeface="+mn-ea"/>
        <a:cs typeface="+mn-cs"/>
      </a:defRPr>
    </a:lvl4pPr>
    <a:lvl5pPr marL="8360176" algn="l" defTabSz="2090044" rtl="0" eaLnBrk="1" latinLnBrk="0" hangingPunct="1">
      <a:defRPr sz="8200" kern="1200">
        <a:solidFill>
          <a:schemeClr val="tx1"/>
        </a:solidFill>
        <a:latin typeface="+mn-lt"/>
        <a:ea typeface="+mn-ea"/>
        <a:cs typeface="+mn-cs"/>
      </a:defRPr>
    </a:lvl5pPr>
    <a:lvl6pPr marL="10450220" algn="l" defTabSz="2090044" rtl="0" eaLnBrk="1" latinLnBrk="0" hangingPunct="1">
      <a:defRPr sz="8200" kern="1200">
        <a:solidFill>
          <a:schemeClr val="tx1"/>
        </a:solidFill>
        <a:latin typeface="+mn-lt"/>
        <a:ea typeface="+mn-ea"/>
        <a:cs typeface="+mn-cs"/>
      </a:defRPr>
    </a:lvl6pPr>
    <a:lvl7pPr marL="12540264" algn="l" defTabSz="2090044" rtl="0" eaLnBrk="1" latinLnBrk="0" hangingPunct="1">
      <a:defRPr sz="8200" kern="1200">
        <a:solidFill>
          <a:schemeClr val="tx1"/>
        </a:solidFill>
        <a:latin typeface="+mn-lt"/>
        <a:ea typeface="+mn-ea"/>
        <a:cs typeface="+mn-cs"/>
      </a:defRPr>
    </a:lvl7pPr>
    <a:lvl8pPr marL="14630309" algn="l" defTabSz="2090044" rtl="0" eaLnBrk="1" latinLnBrk="0" hangingPunct="1">
      <a:defRPr sz="8200" kern="1200">
        <a:solidFill>
          <a:schemeClr val="tx1"/>
        </a:solidFill>
        <a:latin typeface="+mn-lt"/>
        <a:ea typeface="+mn-ea"/>
        <a:cs typeface="+mn-cs"/>
      </a:defRPr>
    </a:lvl8pPr>
    <a:lvl9pPr marL="16720353" algn="l" defTabSz="2090044" rtl="0" eaLnBrk="1" latinLnBrk="0" hangingPunct="1">
      <a:defRPr sz="82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5F5836"/>
    <a:srgbClr val="38BAE5"/>
    <a:srgbClr val="00CC02"/>
    <a:srgbClr val="6CD207"/>
    <a:srgbClr val="FFED77"/>
    <a:srgbClr val="FF4B2F"/>
    <a:srgbClr val="FF412D"/>
    <a:srgbClr val="F8F8F2"/>
  </p:clrMru>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Lst>
</p:presentationPr>
</file>

<file path=ppt/tableStyles.xml><?xml version="1.0" encoding="utf-8"?>
<a:tblStyleLst xmlns:a="http://schemas.openxmlformats.org/drawingml/2006/main" def="{5C22544A-7EE6-4342-B048-85BDC9FD1C3A}">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2721" autoAdjust="0"/>
    <p:restoredTop sz="98706" autoAdjust="0"/>
  </p:normalViewPr>
  <p:slideViewPr>
    <p:cSldViewPr snapToGrid="0" snapToObjects="1">
      <p:cViewPr>
        <p:scale>
          <a:sx n="50" d="100"/>
          <a:sy n="50" d="100"/>
        </p:scale>
        <p:origin x="1518" y="4134"/>
      </p:cViewPr>
      <p:guideLst>
        <p:guide orient="horz" pos="9063"/>
        <p:guide/>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E85B6F4-109D-4A44-8218-EA8AC98B9F26}" type="datetimeFigureOut">
              <a:rPr lang="en-US" smtClean="0"/>
              <a:t>8/12/2013</a:t>
            </a:fld>
            <a:endParaRPr lang="en-US"/>
          </a:p>
        </p:txBody>
      </p:sp>
      <p:sp>
        <p:nvSpPr>
          <p:cNvPr id="4" name="Slide Image Placeholder 3"/>
          <p:cNvSpPr>
            <a:spLocks noGrp="1" noRot="1" noChangeAspect="1"/>
          </p:cNvSpPr>
          <p:nvPr>
            <p:ph type="sldImg" idx="2"/>
          </p:nvPr>
        </p:nvSpPr>
        <p:spPr>
          <a:xfrm>
            <a:off x="1223963" y="685800"/>
            <a:ext cx="4410075"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5C5DB32-AF28-48FA-A385-6850276A550C}"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C5DB32-AF28-48FA-A385-6850276A550C}"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86100" y="9941986"/>
            <a:ext cx="34975800" cy="6860117"/>
          </a:xfrm>
        </p:spPr>
        <p:txBody>
          <a:bodyPr/>
          <a:lstStyle/>
          <a:p>
            <a:r>
              <a:rPr lang="en-US" smtClean="0"/>
              <a:t>Click to edit Master title style</a:t>
            </a:r>
            <a:endParaRPr lang="en-US"/>
          </a:p>
        </p:txBody>
      </p:sp>
      <p:sp>
        <p:nvSpPr>
          <p:cNvPr id="3" name="Subtitle 2"/>
          <p:cNvSpPr>
            <a:spLocks noGrp="1"/>
          </p:cNvSpPr>
          <p:nvPr>
            <p:ph type="subTitle" idx="1"/>
          </p:nvPr>
        </p:nvSpPr>
        <p:spPr>
          <a:xfrm>
            <a:off x="6172200" y="18135600"/>
            <a:ext cx="28803600" cy="8178800"/>
          </a:xfrm>
        </p:spPr>
        <p:txBody>
          <a:bodyPr/>
          <a:lstStyle>
            <a:lvl1pPr marL="0" indent="0" algn="ctr">
              <a:buNone/>
              <a:defRPr>
                <a:solidFill>
                  <a:schemeClr val="tx1">
                    <a:tint val="75000"/>
                  </a:schemeClr>
                </a:solidFill>
              </a:defRPr>
            </a:lvl1pPr>
            <a:lvl2pPr marL="2090044" indent="0" algn="ctr">
              <a:buNone/>
              <a:defRPr>
                <a:solidFill>
                  <a:schemeClr val="tx1">
                    <a:tint val="75000"/>
                  </a:schemeClr>
                </a:solidFill>
              </a:defRPr>
            </a:lvl2pPr>
            <a:lvl3pPr marL="4180088" indent="0" algn="ctr">
              <a:buNone/>
              <a:defRPr>
                <a:solidFill>
                  <a:schemeClr val="tx1">
                    <a:tint val="75000"/>
                  </a:schemeClr>
                </a:solidFill>
              </a:defRPr>
            </a:lvl3pPr>
            <a:lvl4pPr marL="6270132" indent="0" algn="ctr">
              <a:buNone/>
              <a:defRPr>
                <a:solidFill>
                  <a:schemeClr val="tx1">
                    <a:tint val="75000"/>
                  </a:schemeClr>
                </a:solidFill>
              </a:defRPr>
            </a:lvl4pPr>
            <a:lvl5pPr marL="8360176" indent="0" algn="ctr">
              <a:buNone/>
              <a:defRPr>
                <a:solidFill>
                  <a:schemeClr val="tx1">
                    <a:tint val="75000"/>
                  </a:schemeClr>
                </a:solidFill>
              </a:defRPr>
            </a:lvl5pPr>
            <a:lvl6pPr marL="10450220" indent="0" algn="ctr">
              <a:buNone/>
              <a:defRPr>
                <a:solidFill>
                  <a:schemeClr val="tx1">
                    <a:tint val="75000"/>
                  </a:schemeClr>
                </a:solidFill>
              </a:defRPr>
            </a:lvl6pPr>
            <a:lvl7pPr marL="12540264" indent="0" algn="ctr">
              <a:buNone/>
              <a:defRPr>
                <a:solidFill>
                  <a:schemeClr val="tx1">
                    <a:tint val="75000"/>
                  </a:schemeClr>
                </a:solidFill>
              </a:defRPr>
            </a:lvl7pPr>
            <a:lvl8pPr marL="14630309" indent="0" algn="ctr">
              <a:buNone/>
              <a:defRPr>
                <a:solidFill>
                  <a:schemeClr val="tx1">
                    <a:tint val="75000"/>
                  </a:schemeClr>
                </a:solidFill>
              </a:defRPr>
            </a:lvl8pPr>
            <a:lvl9pPr marL="16720353"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D713B63-111F-5E4C-93C2-DD981D85FAC1}" type="datetimeFigureOut">
              <a:rPr lang="en-US" smtClean="0"/>
              <a:pPr/>
              <a:t>8/12/2013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D43BCC-8D00-2C4A-A39D-DBC2362B9051}" type="slidenum">
              <a:rPr lang="en-US" smtClean="0"/>
              <a:pPr/>
              <a:t>‹#›</a:t>
            </a:fld>
            <a:endParaRPr lang="en-US"/>
          </a:p>
        </p:txBody>
      </p:sp>
    </p:spTree>
    <p:extLst>
      <p:ext uri="{BB962C8B-B14F-4D97-AF65-F5344CB8AC3E}">
        <p14:creationId xmlns:p14="http://schemas.microsoft.com/office/powerpoint/2010/main" xmlns="" val="31501145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D713B63-111F-5E4C-93C2-DD981D85FAC1}" type="datetimeFigureOut">
              <a:rPr lang="en-US" smtClean="0"/>
              <a:pPr/>
              <a:t>8/12/2013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D43BCC-8D00-2C4A-A39D-DBC2362B9051}" type="slidenum">
              <a:rPr lang="en-US" smtClean="0"/>
              <a:pPr/>
              <a:t>‹#›</a:t>
            </a:fld>
            <a:endParaRPr lang="en-US"/>
          </a:p>
        </p:txBody>
      </p:sp>
    </p:spTree>
    <p:extLst>
      <p:ext uri="{BB962C8B-B14F-4D97-AF65-F5344CB8AC3E}">
        <p14:creationId xmlns:p14="http://schemas.microsoft.com/office/powerpoint/2010/main" xmlns="" val="1982795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250409" y="20565536"/>
            <a:ext cx="34975800" cy="6356350"/>
          </a:xfrm>
        </p:spPr>
        <p:txBody>
          <a:bodyPr anchor="t"/>
          <a:lstStyle>
            <a:lvl1pPr algn="l">
              <a:defRPr sz="18300" b="1" cap="all"/>
            </a:lvl1pPr>
          </a:lstStyle>
          <a:p>
            <a:r>
              <a:rPr lang="en-US" smtClean="0"/>
              <a:t>Click to edit Master title style</a:t>
            </a:r>
            <a:endParaRPr lang="en-US"/>
          </a:p>
        </p:txBody>
      </p:sp>
      <p:sp>
        <p:nvSpPr>
          <p:cNvPr id="3" name="Text Placeholder 2"/>
          <p:cNvSpPr>
            <a:spLocks noGrp="1"/>
          </p:cNvSpPr>
          <p:nvPr>
            <p:ph type="body" idx="1"/>
          </p:nvPr>
        </p:nvSpPr>
        <p:spPr>
          <a:xfrm>
            <a:off x="3250409" y="13564663"/>
            <a:ext cx="34975800" cy="7000873"/>
          </a:xfrm>
        </p:spPr>
        <p:txBody>
          <a:bodyPr anchor="b"/>
          <a:lstStyle>
            <a:lvl1pPr marL="0" indent="0">
              <a:buNone/>
              <a:defRPr sz="9100">
                <a:solidFill>
                  <a:schemeClr val="tx1">
                    <a:tint val="75000"/>
                  </a:schemeClr>
                </a:solidFill>
              </a:defRPr>
            </a:lvl1pPr>
            <a:lvl2pPr marL="2090044" indent="0">
              <a:buNone/>
              <a:defRPr sz="8200">
                <a:solidFill>
                  <a:schemeClr val="tx1">
                    <a:tint val="75000"/>
                  </a:schemeClr>
                </a:solidFill>
              </a:defRPr>
            </a:lvl2pPr>
            <a:lvl3pPr marL="4180088" indent="0">
              <a:buNone/>
              <a:defRPr sz="7300">
                <a:solidFill>
                  <a:schemeClr val="tx1">
                    <a:tint val="75000"/>
                  </a:schemeClr>
                </a:solidFill>
              </a:defRPr>
            </a:lvl3pPr>
            <a:lvl4pPr marL="6270132" indent="0">
              <a:buNone/>
              <a:defRPr sz="6400">
                <a:solidFill>
                  <a:schemeClr val="tx1">
                    <a:tint val="75000"/>
                  </a:schemeClr>
                </a:solidFill>
              </a:defRPr>
            </a:lvl4pPr>
            <a:lvl5pPr marL="8360176" indent="0">
              <a:buNone/>
              <a:defRPr sz="6400">
                <a:solidFill>
                  <a:schemeClr val="tx1">
                    <a:tint val="75000"/>
                  </a:schemeClr>
                </a:solidFill>
              </a:defRPr>
            </a:lvl5pPr>
            <a:lvl6pPr marL="10450220" indent="0">
              <a:buNone/>
              <a:defRPr sz="6400">
                <a:solidFill>
                  <a:schemeClr val="tx1">
                    <a:tint val="75000"/>
                  </a:schemeClr>
                </a:solidFill>
              </a:defRPr>
            </a:lvl6pPr>
            <a:lvl7pPr marL="12540264" indent="0">
              <a:buNone/>
              <a:defRPr sz="6400">
                <a:solidFill>
                  <a:schemeClr val="tx1">
                    <a:tint val="75000"/>
                  </a:schemeClr>
                </a:solidFill>
              </a:defRPr>
            </a:lvl7pPr>
            <a:lvl8pPr marL="14630309" indent="0">
              <a:buNone/>
              <a:defRPr sz="6400">
                <a:solidFill>
                  <a:schemeClr val="tx1">
                    <a:tint val="75000"/>
                  </a:schemeClr>
                </a:solidFill>
              </a:defRPr>
            </a:lvl8pPr>
            <a:lvl9pPr marL="16720353" indent="0">
              <a:buNone/>
              <a:defRPr sz="6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D713B63-111F-5E4C-93C2-DD981D85FAC1}" type="datetimeFigureOut">
              <a:rPr lang="en-US" smtClean="0"/>
              <a:pPr/>
              <a:t>8/12/2013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D43BCC-8D00-2C4A-A39D-DBC2362B9051}" type="slidenum">
              <a:rPr lang="en-US" smtClean="0"/>
              <a:pPr/>
              <a:t>‹#›</a:t>
            </a:fld>
            <a:endParaRPr lang="en-US"/>
          </a:p>
        </p:txBody>
      </p:sp>
    </p:spTree>
    <p:extLst>
      <p:ext uri="{BB962C8B-B14F-4D97-AF65-F5344CB8AC3E}">
        <p14:creationId xmlns:p14="http://schemas.microsoft.com/office/powerpoint/2010/main" xmlns="" val="2897021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58300" y="34848800"/>
            <a:ext cx="82981800" cy="98567877"/>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92925900" y="34848800"/>
            <a:ext cx="82981800" cy="98567877"/>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D713B63-111F-5E4C-93C2-DD981D85FAC1}" type="datetimeFigureOut">
              <a:rPr lang="en-US" smtClean="0"/>
              <a:pPr/>
              <a:t>8/12/2013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D43BCC-8D00-2C4A-A39D-DBC2362B9051}" type="slidenum">
              <a:rPr lang="en-US" smtClean="0"/>
              <a:pPr/>
              <a:t>‹#›</a:t>
            </a:fld>
            <a:endParaRPr lang="en-US"/>
          </a:p>
        </p:txBody>
      </p:sp>
    </p:spTree>
    <p:extLst>
      <p:ext uri="{BB962C8B-B14F-4D97-AF65-F5344CB8AC3E}">
        <p14:creationId xmlns:p14="http://schemas.microsoft.com/office/powerpoint/2010/main" xmlns="" val="5196644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57400" y="1281644"/>
            <a:ext cx="37033200" cy="5334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057400" y="7163861"/>
            <a:ext cx="18180846" cy="2985556"/>
          </a:xfrm>
        </p:spPr>
        <p:txBody>
          <a:bodyPr anchor="b"/>
          <a:lstStyle>
            <a:lvl1pPr marL="0" indent="0">
              <a:buNone/>
              <a:defRPr sz="11000" b="1"/>
            </a:lvl1pPr>
            <a:lvl2pPr marL="2090044" indent="0">
              <a:buNone/>
              <a:defRPr sz="9100" b="1"/>
            </a:lvl2pPr>
            <a:lvl3pPr marL="4180088" indent="0">
              <a:buNone/>
              <a:defRPr sz="8200" b="1"/>
            </a:lvl3pPr>
            <a:lvl4pPr marL="6270132" indent="0">
              <a:buNone/>
              <a:defRPr sz="7300" b="1"/>
            </a:lvl4pPr>
            <a:lvl5pPr marL="8360176" indent="0">
              <a:buNone/>
              <a:defRPr sz="7300" b="1"/>
            </a:lvl5pPr>
            <a:lvl6pPr marL="10450220" indent="0">
              <a:buNone/>
              <a:defRPr sz="7300" b="1"/>
            </a:lvl6pPr>
            <a:lvl7pPr marL="12540264" indent="0">
              <a:buNone/>
              <a:defRPr sz="7300" b="1"/>
            </a:lvl7pPr>
            <a:lvl8pPr marL="14630309" indent="0">
              <a:buNone/>
              <a:defRPr sz="7300" b="1"/>
            </a:lvl8pPr>
            <a:lvl9pPr marL="16720353" indent="0">
              <a:buNone/>
              <a:defRPr sz="7300" b="1"/>
            </a:lvl9pPr>
          </a:lstStyle>
          <a:p>
            <a:pPr lvl="0"/>
            <a:r>
              <a:rPr lang="en-US" smtClean="0"/>
              <a:t>Click to edit Master text styles</a:t>
            </a:r>
          </a:p>
        </p:txBody>
      </p:sp>
      <p:sp>
        <p:nvSpPr>
          <p:cNvPr id="4" name="Content Placeholder 3"/>
          <p:cNvSpPr>
            <a:spLocks noGrp="1"/>
          </p:cNvSpPr>
          <p:nvPr>
            <p:ph sz="half" idx="2"/>
          </p:nvPr>
        </p:nvSpPr>
        <p:spPr>
          <a:xfrm>
            <a:off x="2057400" y="10149417"/>
            <a:ext cx="18180846" cy="18439344"/>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0902615" y="7163861"/>
            <a:ext cx="18187988" cy="2985556"/>
          </a:xfrm>
        </p:spPr>
        <p:txBody>
          <a:bodyPr anchor="b"/>
          <a:lstStyle>
            <a:lvl1pPr marL="0" indent="0">
              <a:buNone/>
              <a:defRPr sz="11000" b="1"/>
            </a:lvl1pPr>
            <a:lvl2pPr marL="2090044" indent="0">
              <a:buNone/>
              <a:defRPr sz="9100" b="1"/>
            </a:lvl2pPr>
            <a:lvl3pPr marL="4180088" indent="0">
              <a:buNone/>
              <a:defRPr sz="8200" b="1"/>
            </a:lvl3pPr>
            <a:lvl4pPr marL="6270132" indent="0">
              <a:buNone/>
              <a:defRPr sz="7300" b="1"/>
            </a:lvl4pPr>
            <a:lvl5pPr marL="8360176" indent="0">
              <a:buNone/>
              <a:defRPr sz="7300" b="1"/>
            </a:lvl5pPr>
            <a:lvl6pPr marL="10450220" indent="0">
              <a:buNone/>
              <a:defRPr sz="7300" b="1"/>
            </a:lvl6pPr>
            <a:lvl7pPr marL="12540264" indent="0">
              <a:buNone/>
              <a:defRPr sz="7300" b="1"/>
            </a:lvl7pPr>
            <a:lvl8pPr marL="14630309" indent="0">
              <a:buNone/>
              <a:defRPr sz="7300" b="1"/>
            </a:lvl8pPr>
            <a:lvl9pPr marL="16720353" indent="0">
              <a:buNone/>
              <a:defRPr sz="7300" b="1"/>
            </a:lvl9pPr>
          </a:lstStyle>
          <a:p>
            <a:pPr lvl="0"/>
            <a:r>
              <a:rPr lang="en-US" smtClean="0"/>
              <a:t>Click to edit Master text styles</a:t>
            </a:r>
          </a:p>
        </p:txBody>
      </p:sp>
      <p:sp>
        <p:nvSpPr>
          <p:cNvPr id="6" name="Content Placeholder 5"/>
          <p:cNvSpPr>
            <a:spLocks noGrp="1"/>
          </p:cNvSpPr>
          <p:nvPr>
            <p:ph sz="quarter" idx="4"/>
          </p:nvPr>
        </p:nvSpPr>
        <p:spPr>
          <a:xfrm>
            <a:off x="20902615" y="10149417"/>
            <a:ext cx="18187988" cy="18439344"/>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D713B63-111F-5E4C-93C2-DD981D85FAC1}" type="datetimeFigureOut">
              <a:rPr lang="en-US" smtClean="0"/>
              <a:pPr/>
              <a:t>8/12/2013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3D43BCC-8D00-2C4A-A39D-DBC2362B9051}" type="slidenum">
              <a:rPr lang="en-US" smtClean="0"/>
              <a:pPr/>
              <a:t>‹#›</a:t>
            </a:fld>
            <a:endParaRPr lang="en-US"/>
          </a:p>
        </p:txBody>
      </p:sp>
    </p:spTree>
    <p:extLst>
      <p:ext uri="{BB962C8B-B14F-4D97-AF65-F5344CB8AC3E}">
        <p14:creationId xmlns:p14="http://schemas.microsoft.com/office/powerpoint/2010/main" xmlns="" val="1780875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D713B63-111F-5E4C-93C2-DD981D85FAC1}" type="datetimeFigureOut">
              <a:rPr lang="en-US" smtClean="0"/>
              <a:pPr/>
              <a:t>8/12/2013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3D43BCC-8D00-2C4A-A39D-DBC2362B9051}" type="slidenum">
              <a:rPr lang="en-US" smtClean="0"/>
              <a:pPr/>
              <a:t>‹#›</a:t>
            </a:fld>
            <a:endParaRPr lang="en-US"/>
          </a:p>
        </p:txBody>
      </p:sp>
    </p:spTree>
    <p:extLst>
      <p:ext uri="{BB962C8B-B14F-4D97-AF65-F5344CB8AC3E}">
        <p14:creationId xmlns:p14="http://schemas.microsoft.com/office/powerpoint/2010/main" xmlns="" val="3211301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713B63-111F-5E4C-93C2-DD981D85FAC1}" type="datetimeFigureOut">
              <a:rPr lang="en-US" smtClean="0"/>
              <a:pPr/>
              <a:t>8/12/2013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3D43BCC-8D00-2C4A-A39D-DBC2362B9051}" type="slidenum">
              <a:rPr lang="en-US" smtClean="0"/>
              <a:pPr/>
              <a:t>‹#›</a:t>
            </a:fld>
            <a:endParaRPr lang="en-US"/>
          </a:p>
        </p:txBody>
      </p:sp>
    </p:spTree>
    <p:extLst>
      <p:ext uri="{BB962C8B-B14F-4D97-AF65-F5344CB8AC3E}">
        <p14:creationId xmlns:p14="http://schemas.microsoft.com/office/powerpoint/2010/main" xmlns="" val="11093006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57402" y="1274233"/>
            <a:ext cx="13537409" cy="5422900"/>
          </a:xfrm>
        </p:spPr>
        <p:txBody>
          <a:bodyPr anchor="b"/>
          <a:lstStyle>
            <a:lvl1pPr algn="l">
              <a:defRPr sz="9100" b="1"/>
            </a:lvl1pPr>
          </a:lstStyle>
          <a:p>
            <a:r>
              <a:rPr lang="en-US" smtClean="0"/>
              <a:t>Click to edit Master title style</a:t>
            </a:r>
            <a:endParaRPr lang="en-US"/>
          </a:p>
        </p:txBody>
      </p:sp>
      <p:sp>
        <p:nvSpPr>
          <p:cNvPr id="3" name="Content Placeholder 2"/>
          <p:cNvSpPr>
            <a:spLocks noGrp="1"/>
          </p:cNvSpPr>
          <p:nvPr>
            <p:ph idx="1"/>
          </p:nvPr>
        </p:nvSpPr>
        <p:spPr>
          <a:xfrm>
            <a:off x="16087725" y="1274236"/>
            <a:ext cx="23002875" cy="27314527"/>
          </a:xfrm>
        </p:spPr>
        <p:txBody>
          <a:bodyPr/>
          <a:lstStyle>
            <a:lvl1pPr>
              <a:defRPr sz="14600"/>
            </a:lvl1pPr>
            <a:lvl2pPr>
              <a:defRPr sz="12800"/>
            </a:lvl2pPr>
            <a:lvl3pPr>
              <a:defRPr sz="11000"/>
            </a:lvl3pPr>
            <a:lvl4pPr>
              <a:defRPr sz="9100"/>
            </a:lvl4pPr>
            <a:lvl5pPr>
              <a:defRPr sz="9100"/>
            </a:lvl5pPr>
            <a:lvl6pPr>
              <a:defRPr sz="9100"/>
            </a:lvl6pPr>
            <a:lvl7pPr>
              <a:defRPr sz="9100"/>
            </a:lvl7pPr>
            <a:lvl8pPr>
              <a:defRPr sz="9100"/>
            </a:lvl8pPr>
            <a:lvl9pPr>
              <a:defRPr sz="9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057402" y="6697136"/>
            <a:ext cx="13537409" cy="21891627"/>
          </a:xfrm>
        </p:spPr>
        <p:txBody>
          <a:bodyPr/>
          <a:lstStyle>
            <a:lvl1pPr marL="0" indent="0">
              <a:buNone/>
              <a:defRPr sz="6400"/>
            </a:lvl1pPr>
            <a:lvl2pPr marL="2090044" indent="0">
              <a:buNone/>
              <a:defRPr sz="5500"/>
            </a:lvl2pPr>
            <a:lvl3pPr marL="4180088" indent="0">
              <a:buNone/>
              <a:defRPr sz="4600"/>
            </a:lvl3pPr>
            <a:lvl4pPr marL="6270132" indent="0">
              <a:buNone/>
              <a:defRPr sz="4100"/>
            </a:lvl4pPr>
            <a:lvl5pPr marL="8360176" indent="0">
              <a:buNone/>
              <a:defRPr sz="4100"/>
            </a:lvl5pPr>
            <a:lvl6pPr marL="10450220" indent="0">
              <a:buNone/>
              <a:defRPr sz="4100"/>
            </a:lvl6pPr>
            <a:lvl7pPr marL="12540264" indent="0">
              <a:buNone/>
              <a:defRPr sz="4100"/>
            </a:lvl7pPr>
            <a:lvl8pPr marL="14630309" indent="0">
              <a:buNone/>
              <a:defRPr sz="4100"/>
            </a:lvl8pPr>
            <a:lvl9pPr marL="16720353"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713B63-111F-5E4C-93C2-DD981D85FAC1}" type="datetimeFigureOut">
              <a:rPr lang="en-US" smtClean="0"/>
              <a:pPr/>
              <a:t>8/12/2013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D43BCC-8D00-2C4A-A39D-DBC2362B9051}" type="slidenum">
              <a:rPr lang="en-US" smtClean="0"/>
              <a:pPr/>
              <a:t>‹#›</a:t>
            </a:fld>
            <a:endParaRPr lang="en-US"/>
          </a:p>
        </p:txBody>
      </p:sp>
    </p:spTree>
    <p:extLst>
      <p:ext uri="{BB962C8B-B14F-4D97-AF65-F5344CB8AC3E}">
        <p14:creationId xmlns:p14="http://schemas.microsoft.com/office/powerpoint/2010/main" xmlns="" val="12142453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065296" y="22402800"/>
            <a:ext cx="24688800" cy="2644777"/>
          </a:xfrm>
        </p:spPr>
        <p:txBody>
          <a:bodyPr anchor="b"/>
          <a:lstStyle>
            <a:lvl1pPr algn="l">
              <a:defRPr sz="9100" b="1"/>
            </a:lvl1pPr>
          </a:lstStyle>
          <a:p>
            <a:r>
              <a:rPr lang="en-US" smtClean="0"/>
              <a:t>Click to edit Master title style</a:t>
            </a:r>
            <a:endParaRPr lang="en-US"/>
          </a:p>
        </p:txBody>
      </p:sp>
      <p:sp>
        <p:nvSpPr>
          <p:cNvPr id="3" name="Picture Placeholder 2"/>
          <p:cNvSpPr>
            <a:spLocks noGrp="1"/>
          </p:cNvSpPr>
          <p:nvPr>
            <p:ph type="pic" idx="1"/>
          </p:nvPr>
        </p:nvSpPr>
        <p:spPr>
          <a:xfrm>
            <a:off x="8065296" y="2859617"/>
            <a:ext cx="24688800" cy="19202400"/>
          </a:xfrm>
        </p:spPr>
        <p:txBody>
          <a:bodyPr/>
          <a:lstStyle>
            <a:lvl1pPr marL="0" indent="0">
              <a:buNone/>
              <a:defRPr sz="14600"/>
            </a:lvl1pPr>
            <a:lvl2pPr marL="2090044" indent="0">
              <a:buNone/>
              <a:defRPr sz="12800"/>
            </a:lvl2pPr>
            <a:lvl3pPr marL="4180088" indent="0">
              <a:buNone/>
              <a:defRPr sz="11000"/>
            </a:lvl3pPr>
            <a:lvl4pPr marL="6270132" indent="0">
              <a:buNone/>
              <a:defRPr sz="9100"/>
            </a:lvl4pPr>
            <a:lvl5pPr marL="8360176" indent="0">
              <a:buNone/>
              <a:defRPr sz="9100"/>
            </a:lvl5pPr>
            <a:lvl6pPr marL="10450220" indent="0">
              <a:buNone/>
              <a:defRPr sz="9100"/>
            </a:lvl6pPr>
            <a:lvl7pPr marL="12540264" indent="0">
              <a:buNone/>
              <a:defRPr sz="9100"/>
            </a:lvl7pPr>
            <a:lvl8pPr marL="14630309" indent="0">
              <a:buNone/>
              <a:defRPr sz="9100"/>
            </a:lvl8pPr>
            <a:lvl9pPr marL="16720353" indent="0">
              <a:buNone/>
              <a:defRPr sz="9100"/>
            </a:lvl9pPr>
          </a:lstStyle>
          <a:p>
            <a:endParaRPr lang="en-US"/>
          </a:p>
        </p:txBody>
      </p:sp>
      <p:sp>
        <p:nvSpPr>
          <p:cNvPr id="4" name="Text Placeholder 3"/>
          <p:cNvSpPr>
            <a:spLocks noGrp="1"/>
          </p:cNvSpPr>
          <p:nvPr>
            <p:ph type="body" sz="half" idx="2"/>
          </p:nvPr>
        </p:nvSpPr>
        <p:spPr>
          <a:xfrm>
            <a:off x="8065296" y="25047577"/>
            <a:ext cx="24688800" cy="3756023"/>
          </a:xfrm>
        </p:spPr>
        <p:txBody>
          <a:bodyPr/>
          <a:lstStyle>
            <a:lvl1pPr marL="0" indent="0">
              <a:buNone/>
              <a:defRPr sz="6400"/>
            </a:lvl1pPr>
            <a:lvl2pPr marL="2090044" indent="0">
              <a:buNone/>
              <a:defRPr sz="5500"/>
            </a:lvl2pPr>
            <a:lvl3pPr marL="4180088" indent="0">
              <a:buNone/>
              <a:defRPr sz="4600"/>
            </a:lvl3pPr>
            <a:lvl4pPr marL="6270132" indent="0">
              <a:buNone/>
              <a:defRPr sz="4100"/>
            </a:lvl4pPr>
            <a:lvl5pPr marL="8360176" indent="0">
              <a:buNone/>
              <a:defRPr sz="4100"/>
            </a:lvl5pPr>
            <a:lvl6pPr marL="10450220" indent="0">
              <a:buNone/>
              <a:defRPr sz="4100"/>
            </a:lvl6pPr>
            <a:lvl7pPr marL="12540264" indent="0">
              <a:buNone/>
              <a:defRPr sz="4100"/>
            </a:lvl7pPr>
            <a:lvl8pPr marL="14630309" indent="0">
              <a:buNone/>
              <a:defRPr sz="4100"/>
            </a:lvl8pPr>
            <a:lvl9pPr marL="16720353"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713B63-111F-5E4C-93C2-DD981D85FAC1}" type="datetimeFigureOut">
              <a:rPr lang="en-US" smtClean="0"/>
              <a:pPr/>
              <a:t>8/12/2013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D43BCC-8D00-2C4A-A39D-DBC2362B9051}" type="slidenum">
              <a:rPr lang="en-US" smtClean="0"/>
              <a:pPr/>
              <a:t>‹#›</a:t>
            </a:fld>
            <a:endParaRPr lang="en-US"/>
          </a:p>
        </p:txBody>
      </p:sp>
    </p:spTree>
    <p:extLst>
      <p:ext uri="{BB962C8B-B14F-4D97-AF65-F5344CB8AC3E}">
        <p14:creationId xmlns:p14="http://schemas.microsoft.com/office/powerpoint/2010/main" xmlns="" val="16064233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D713B63-111F-5E4C-93C2-DD981D85FAC1}" type="datetimeFigureOut">
              <a:rPr lang="en-US" smtClean="0"/>
              <a:pPr/>
              <a:t>8/12/2013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D43BCC-8D00-2C4A-A39D-DBC2362B9051}" type="slidenum">
              <a:rPr lang="en-US" smtClean="0"/>
              <a:pPr/>
              <a:t>‹#›</a:t>
            </a:fld>
            <a:endParaRPr lang="en-US"/>
          </a:p>
        </p:txBody>
      </p:sp>
    </p:spTree>
    <p:extLst>
      <p:ext uri="{BB962C8B-B14F-4D97-AF65-F5344CB8AC3E}">
        <p14:creationId xmlns:p14="http://schemas.microsoft.com/office/powerpoint/2010/main" xmlns="" val="4052463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4245350" y="5978530"/>
            <a:ext cx="41662350" cy="1274381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58300" y="5978530"/>
            <a:ext cx="124301250" cy="1274381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D713B63-111F-5E4C-93C2-DD981D85FAC1}" type="datetimeFigureOut">
              <a:rPr lang="en-US" smtClean="0"/>
              <a:pPr/>
              <a:t>8/12/2013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D43BCC-8D00-2C4A-A39D-DBC2362B9051}" type="slidenum">
              <a:rPr lang="en-US" smtClean="0"/>
              <a:pPr/>
              <a:t>‹#›</a:t>
            </a:fld>
            <a:endParaRPr lang="en-US"/>
          </a:p>
        </p:txBody>
      </p:sp>
    </p:spTree>
    <p:extLst>
      <p:ext uri="{BB962C8B-B14F-4D97-AF65-F5344CB8AC3E}">
        <p14:creationId xmlns:p14="http://schemas.microsoft.com/office/powerpoint/2010/main" xmlns="" val="8910740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57400" y="1281644"/>
            <a:ext cx="37033200" cy="5334000"/>
          </a:xfrm>
          <a:prstGeom prst="rect">
            <a:avLst/>
          </a:prstGeom>
        </p:spPr>
        <p:txBody>
          <a:bodyPr vert="horz" lIns="418009" tIns="209004" rIns="418009" bIns="209004"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057400" y="7467602"/>
            <a:ext cx="37033200" cy="21121161"/>
          </a:xfrm>
          <a:prstGeom prst="rect">
            <a:avLst/>
          </a:prstGeom>
        </p:spPr>
        <p:txBody>
          <a:bodyPr vert="horz" lIns="418009" tIns="209004" rIns="418009" bIns="20900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057400" y="29662969"/>
            <a:ext cx="9601200" cy="1703917"/>
          </a:xfrm>
          <a:prstGeom prst="rect">
            <a:avLst/>
          </a:prstGeom>
        </p:spPr>
        <p:txBody>
          <a:bodyPr vert="horz" lIns="418009" tIns="209004" rIns="418009" bIns="209004" rtlCol="0" anchor="ctr"/>
          <a:lstStyle>
            <a:lvl1pPr algn="l">
              <a:defRPr sz="5500">
                <a:solidFill>
                  <a:schemeClr val="tx1">
                    <a:tint val="75000"/>
                  </a:schemeClr>
                </a:solidFill>
              </a:defRPr>
            </a:lvl1pPr>
          </a:lstStyle>
          <a:p>
            <a:fld id="{8D713B63-111F-5E4C-93C2-DD981D85FAC1}" type="datetimeFigureOut">
              <a:rPr lang="en-US" smtClean="0"/>
              <a:pPr/>
              <a:t>8/12/2013</a:t>
            </a:fld>
            <a:endParaRPr lang="en-US"/>
          </a:p>
        </p:txBody>
      </p:sp>
      <p:sp>
        <p:nvSpPr>
          <p:cNvPr id="5" name="Footer Placeholder 4"/>
          <p:cNvSpPr>
            <a:spLocks noGrp="1"/>
          </p:cNvSpPr>
          <p:nvPr>
            <p:ph type="ftr" sz="quarter" idx="3"/>
          </p:nvPr>
        </p:nvSpPr>
        <p:spPr>
          <a:xfrm>
            <a:off x="14058900" y="29662969"/>
            <a:ext cx="13030200" cy="1703917"/>
          </a:xfrm>
          <a:prstGeom prst="rect">
            <a:avLst/>
          </a:prstGeom>
        </p:spPr>
        <p:txBody>
          <a:bodyPr vert="horz" lIns="418009" tIns="209004" rIns="418009" bIns="209004" rtlCol="0" anchor="ctr"/>
          <a:lstStyle>
            <a:lvl1pPr algn="ctr">
              <a:defRPr sz="55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9489400" y="29662969"/>
            <a:ext cx="9601200" cy="1703917"/>
          </a:xfrm>
          <a:prstGeom prst="rect">
            <a:avLst/>
          </a:prstGeom>
        </p:spPr>
        <p:txBody>
          <a:bodyPr vert="horz" lIns="418009" tIns="209004" rIns="418009" bIns="209004" rtlCol="0" anchor="ctr"/>
          <a:lstStyle>
            <a:lvl1pPr algn="r">
              <a:defRPr sz="5500">
                <a:solidFill>
                  <a:schemeClr val="tx1">
                    <a:tint val="75000"/>
                  </a:schemeClr>
                </a:solidFill>
              </a:defRPr>
            </a:lvl1pPr>
          </a:lstStyle>
          <a:p>
            <a:fld id="{43D43BCC-8D00-2C4A-A39D-DBC2362B9051}" type="slidenum">
              <a:rPr lang="en-US" smtClean="0"/>
              <a:pPr/>
              <a:t>‹#›</a:t>
            </a:fld>
            <a:endParaRPr lang="en-US"/>
          </a:p>
        </p:txBody>
      </p:sp>
    </p:spTree>
    <p:extLst>
      <p:ext uri="{BB962C8B-B14F-4D97-AF65-F5344CB8AC3E}">
        <p14:creationId xmlns:p14="http://schemas.microsoft.com/office/powerpoint/2010/main" xmlns="" val="6557012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090044" rtl="0" eaLnBrk="1" latinLnBrk="0" hangingPunct="1">
        <a:spcBef>
          <a:spcPct val="0"/>
        </a:spcBef>
        <a:buNone/>
        <a:defRPr sz="20100" kern="1200">
          <a:solidFill>
            <a:schemeClr val="tx1"/>
          </a:solidFill>
          <a:latin typeface="+mj-lt"/>
          <a:ea typeface="+mj-ea"/>
          <a:cs typeface="+mj-cs"/>
        </a:defRPr>
      </a:lvl1pPr>
    </p:titleStyle>
    <p:bodyStyle>
      <a:lvl1pPr marL="1567533" indent="-1567533" algn="l" defTabSz="2090044" rtl="0" eaLnBrk="1" latinLnBrk="0" hangingPunct="1">
        <a:spcBef>
          <a:spcPct val="20000"/>
        </a:spcBef>
        <a:buFont typeface="Arial"/>
        <a:buChar char="•"/>
        <a:defRPr sz="14600" kern="1200">
          <a:solidFill>
            <a:schemeClr val="tx1"/>
          </a:solidFill>
          <a:latin typeface="+mn-lt"/>
          <a:ea typeface="+mn-ea"/>
          <a:cs typeface="+mn-cs"/>
        </a:defRPr>
      </a:lvl1pPr>
      <a:lvl2pPr marL="3396322" indent="-1306278" algn="l" defTabSz="2090044" rtl="0" eaLnBrk="1" latinLnBrk="0" hangingPunct="1">
        <a:spcBef>
          <a:spcPct val="20000"/>
        </a:spcBef>
        <a:buFont typeface="Arial"/>
        <a:buChar char="–"/>
        <a:defRPr sz="12800" kern="1200">
          <a:solidFill>
            <a:schemeClr val="tx1"/>
          </a:solidFill>
          <a:latin typeface="+mn-lt"/>
          <a:ea typeface="+mn-ea"/>
          <a:cs typeface="+mn-cs"/>
        </a:defRPr>
      </a:lvl2pPr>
      <a:lvl3pPr marL="5225110" indent="-1045022" algn="l" defTabSz="2090044" rtl="0" eaLnBrk="1" latinLnBrk="0" hangingPunct="1">
        <a:spcBef>
          <a:spcPct val="20000"/>
        </a:spcBef>
        <a:buFont typeface="Arial"/>
        <a:buChar char="•"/>
        <a:defRPr sz="11000" kern="1200">
          <a:solidFill>
            <a:schemeClr val="tx1"/>
          </a:solidFill>
          <a:latin typeface="+mn-lt"/>
          <a:ea typeface="+mn-ea"/>
          <a:cs typeface="+mn-cs"/>
        </a:defRPr>
      </a:lvl3pPr>
      <a:lvl4pPr marL="7315154" indent="-1045022" algn="l" defTabSz="2090044" rtl="0" eaLnBrk="1" latinLnBrk="0" hangingPunct="1">
        <a:spcBef>
          <a:spcPct val="20000"/>
        </a:spcBef>
        <a:buFont typeface="Arial"/>
        <a:buChar char="–"/>
        <a:defRPr sz="9100" kern="1200">
          <a:solidFill>
            <a:schemeClr val="tx1"/>
          </a:solidFill>
          <a:latin typeface="+mn-lt"/>
          <a:ea typeface="+mn-ea"/>
          <a:cs typeface="+mn-cs"/>
        </a:defRPr>
      </a:lvl4pPr>
      <a:lvl5pPr marL="9405198" indent="-1045022" algn="l" defTabSz="2090044" rtl="0" eaLnBrk="1" latinLnBrk="0" hangingPunct="1">
        <a:spcBef>
          <a:spcPct val="20000"/>
        </a:spcBef>
        <a:buFont typeface="Arial"/>
        <a:buChar char="»"/>
        <a:defRPr sz="9100" kern="1200">
          <a:solidFill>
            <a:schemeClr val="tx1"/>
          </a:solidFill>
          <a:latin typeface="+mn-lt"/>
          <a:ea typeface="+mn-ea"/>
          <a:cs typeface="+mn-cs"/>
        </a:defRPr>
      </a:lvl5pPr>
      <a:lvl6pPr marL="11495242" indent="-1045022" algn="l" defTabSz="2090044" rtl="0" eaLnBrk="1" latinLnBrk="0" hangingPunct="1">
        <a:spcBef>
          <a:spcPct val="20000"/>
        </a:spcBef>
        <a:buFont typeface="Arial"/>
        <a:buChar char="•"/>
        <a:defRPr sz="9100" kern="1200">
          <a:solidFill>
            <a:schemeClr val="tx1"/>
          </a:solidFill>
          <a:latin typeface="+mn-lt"/>
          <a:ea typeface="+mn-ea"/>
          <a:cs typeface="+mn-cs"/>
        </a:defRPr>
      </a:lvl6pPr>
      <a:lvl7pPr marL="13585287" indent="-1045022" algn="l" defTabSz="2090044" rtl="0" eaLnBrk="1" latinLnBrk="0" hangingPunct="1">
        <a:spcBef>
          <a:spcPct val="20000"/>
        </a:spcBef>
        <a:buFont typeface="Arial"/>
        <a:buChar char="•"/>
        <a:defRPr sz="9100" kern="1200">
          <a:solidFill>
            <a:schemeClr val="tx1"/>
          </a:solidFill>
          <a:latin typeface="+mn-lt"/>
          <a:ea typeface="+mn-ea"/>
          <a:cs typeface="+mn-cs"/>
        </a:defRPr>
      </a:lvl7pPr>
      <a:lvl8pPr marL="15675331" indent="-1045022" algn="l" defTabSz="2090044" rtl="0" eaLnBrk="1" latinLnBrk="0" hangingPunct="1">
        <a:spcBef>
          <a:spcPct val="20000"/>
        </a:spcBef>
        <a:buFont typeface="Arial"/>
        <a:buChar char="•"/>
        <a:defRPr sz="9100" kern="1200">
          <a:solidFill>
            <a:schemeClr val="tx1"/>
          </a:solidFill>
          <a:latin typeface="+mn-lt"/>
          <a:ea typeface="+mn-ea"/>
          <a:cs typeface="+mn-cs"/>
        </a:defRPr>
      </a:lvl8pPr>
      <a:lvl9pPr marL="17765375" indent="-1045022" algn="l" defTabSz="2090044" rtl="0" eaLnBrk="1" latinLnBrk="0" hangingPunct="1">
        <a:spcBef>
          <a:spcPct val="20000"/>
        </a:spcBef>
        <a:buFont typeface="Arial"/>
        <a:buChar char="•"/>
        <a:defRPr sz="9100" kern="1200">
          <a:solidFill>
            <a:schemeClr val="tx1"/>
          </a:solidFill>
          <a:latin typeface="+mn-lt"/>
          <a:ea typeface="+mn-ea"/>
          <a:cs typeface="+mn-cs"/>
        </a:defRPr>
      </a:lvl9pPr>
    </p:bodyStyle>
    <p:otherStyle>
      <a:defPPr>
        <a:defRPr lang="en-US"/>
      </a:defPPr>
      <a:lvl1pPr marL="0" algn="l" defTabSz="2090044" rtl="0" eaLnBrk="1" latinLnBrk="0" hangingPunct="1">
        <a:defRPr sz="8200" kern="1200">
          <a:solidFill>
            <a:schemeClr val="tx1"/>
          </a:solidFill>
          <a:latin typeface="+mn-lt"/>
          <a:ea typeface="+mn-ea"/>
          <a:cs typeface="+mn-cs"/>
        </a:defRPr>
      </a:lvl1pPr>
      <a:lvl2pPr marL="2090044" algn="l" defTabSz="2090044" rtl="0" eaLnBrk="1" latinLnBrk="0" hangingPunct="1">
        <a:defRPr sz="8200" kern="1200">
          <a:solidFill>
            <a:schemeClr val="tx1"/>
          </a:solidFill>
          <a:latin typeface="+mn-lt"/>
          <a:ea typeface="+mn-ea"/>
          <a:cs typeface="+mn-cs"/>
        </a:defRPr>
      </a:lvl2pPr>
      <a:lvl3pPr marL="4180088" algn="l" defTabSz="2090044" rtl="0" eaLnBrk="1" latinLnBrk="0" hangingPunct="1">
        <a:defRPr sz="8200" kern="1200">
          <a:solidFill>
            <a:schemeClr val="tx1"/>
          </a:solidFill>
          <a:latin typeface="+mn-lt"/>
          <a:ea typeface="+mn-ea"/>
          <a:cs typeface="+mn-cs"/>
        </a:defRPr>
      </a:lvl3pPr>
      <a:lvl4pPr marL="6270132" algn="l" defTabSz="2090044" rtl="0" eaLnBrk="1" latinLnBrk="0" hangingPunct="1">
        <a:defRPr sz="8200" kern="1200">
          <a:solidFill>
            <a:schemeClr val="tx1"/>
          </a:solidFill>
          <a:latin typeface="+mn-lt"/>
          <a:ea typeface="+mn-ea"/>
          <a:cs typeface="+mn-cs"/>
        </a:defRPr>
      </a:lvl4pPr>
      <a:lvl5pPr marL="8360176" algn="l" defTabSz="2090044" rtl="0" eaLnBrk="1" latinLnBrk="0" hangingPunct="1">
        <a:defRPr sz="8200" kern="1200">
          <a:solidFill>
            <a:schemeClr val="tx1"/>
          </a:solidFill>
          <a:latin typeface="+mn-lt"/>
          <a:ea typeface="+mn-ea"/>
          <a:cs typeface="+mn-cs"/>
        </a:defRPr>
      </a:lvl5pPr>
      <a:lvl6pPr marL="10450220" algn="l" defTabSz="2090044" rtl="0" eaLnBrk="1" latinLnBrk="0" hangingPunct="1">
        <a:defRPr sz="8200" kern="1200">
          <a:solidFill>
            <a:schemeClr val="tx1"/>
          </a:solidFill>
          <a:latin typeface="+mn-lt"/>
          <a:ea typeface="+mn-ea"/>
          <a:cs typeface="+mn-cs"/>
        </a:defRPr>
      </a:lvl6pPr>
      <a:lvl7pPr marL="12540264" algn="l" defTabSz="2090044" rtl="0" eaLnBrk="1" latinLnBrk="0" hangingPunct="1">
        <a:defRPr sz="8200" kern="1200">
          <a:solidFill>
            <a:schemeClr val="tx1"/>
          </a:solidFill>
          <a:latin typeface="+mn-lt"/>
          <a:ea typeface="+mn-ea"/>
          <a:cs typeface="+mn-cs"/>
        </a:defRPr>
      </a:lvl7pPr>
      <a:lvl8pPr marL="14630309" algn="l" defTabSz="2090044" rtl="0" eaLnBrk="1" latinLnBrk="0" hangingPunct="1">
        <a:defRPr sz="8200" kern="1200">
          <a:solidFill>
            <a:schemeClr val="tx1"/>
          </a:solidFill>
          <a:latin typeface="+mn-lt"/>
          <a:ea typeface="+mn-ea"/>
          <a:cs typeface="+mn-cs"/>
        </a:defRPr>
      </a:lvl8pPr>
      <a:lvl9pPr marL="16720353" algn="l" defTabSz="2090044" rtl="0" eaLnBrk="1" latinLnBrk="0" hangingPunct="1">
        <a:defRPr sz="8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emf"/><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emf"/><Relationship Id="rId10" Type="http://schemas.openxmlformats.org/officeDocument/2006/relationships/image" Target="../media/image8.jpeg"/><Relationship Id="rId4" Type="http://schemas.openxmlformats.org/officeDocument/2006/relationships/image" Target="../media/image2.emf"/><Relationship Id="rId9"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15205770" y="24197729"/>
            <a:ext cx="9178230" cy="6629400"/>
          </a:xfrm>
          <a:prstGeom prst="rect">
            <a:avLst/>
          </a:prstGeom>
          <a:solidFill>
            <a:schemeClr val="bg2">
              <a:lumMod val="9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Rectangle 1"/>
          <p:cNvSpPr/>
          <p:nvPr/>
        </p:nvSpPr>
        <p:spPr>
          <a:xfrm>
            <a:off x="25095200" y="25264530"/>
            <a:ext cx="15494887" cy="3520807"/>
          </a:xfrm>
          <a:prstGeom prst="rect">
            <a:avLst/>
          </a:prstGeom>
          <a:solidFill>
            <a:schemeClr val="bg2">
              <a:lumMod val="2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Rectangle 20"/>
          <p:cNvSpPr/>
          <p:nvPr/>
        </p:nvSpPr>
        <p:spPr>
          <a:xfrm>
            <a:off x="0" y="0"/>
            <a:ext cx="41148000" cy="6248400"/>
          </a:xfrm>
          <a:prstGeom prst="rect">
            <a:avLst/>
          </a:prstGeom>
          <a:solidFill>
            <a:schemeClr val="tx2">
              <a:lumMod val="75000"/>
              <a:alpha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ectangle 11"/>
          <p:cNvSpPr/>
          <p:nvPr/>
        </p:nvSpPr>
        <p:spPr>
          <a:xfrm>
            <a:off x="914400" y="15392400"/>
            <a:ext cx="12917477" cy="2056796"/>
          </a:xfrm>
          <a:prstGeom prst="rect">
            <a:avLst/>
          </a:prstGeom>
          <a:solidFill>
            <a:schemeClr val="tx2">
              <a:lumMod val="50000"/>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 name="Rectangle 33"/>
          <p:cNvSpPr/>
          <p:nvPr/>
        </p:nvSpPr>
        <p:spPr>
          <a:xfrm>
            <a:off x="15087600" y="8229600"/>
            <a:ext cx="25384317" cy="15316200"/>
          </a:xfrm>
          <a:prstGeom prst="rect">
            <a:avLst/>
          </a:prstGeom>
          <a:solidFill>
            <a:schemeClr val="bg2">
              <a:lumMod val="2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3" name="Picture 32" descr="Rplot- OLD DATA.pdf"/>
          <p:cNvPicPr>
            <a:picLocks noChangeAspect="1"/>
          </p:cNvPicPr>
          <p:nvPr/>
        </p:nvPicPr>
        <p:blipFill rotWithShape="1">
          <a:blip r:embed="rId3">
            <a:extLst>
              <a:ext uri="{28A0092B-C50C-407E-A947-70E740481C1C}">
                <a14:useLocalDpi xmlns:a14="http://schemas.microsoft.com/office/drawing/2010/main" xmlns="" val="0"/>
              </a:ext>
            </a:extLst>
          </a:blip>
          <a:srcRect l="4038" r="18880" b="4273"/>
          <a:stretch/>
        </p:blipFill>
        <p:spPr>
          <a:xfrm>
            <a:off x="35128200" y="8481427"/>
            <a:ext cx="4992624" cy="5349240"/>
          </a:xfrm>
          <a:prstGeom prst="rect">
            <a:avLst/>
          </a:prstGeom>
        </p:spPr>
      </p:pic>
      <p:sp>
        <p:nvSpPr>
          <p:cNvPr id="4" name="TextBox 3"/>
          <p:cNvSpPr txBox="1"/>
          <p:nvPr/>
        </p:nvSpPr>
        <p:spPr>
          <a:xfrm>
            <a:off x="16306800" y="685800"/>
            <a:ext cx="22642891" cy="2739211"/>
          </a:xfrm>
          <a:prstGeom prst="rect">
            <a:avLst/>
          </a:prstGeom>
          <a:noFill/>
        </p:spPr>
        <p:txBody>
          <a:bodyPr wrap="square" rtlCol="0">
            <a:spAutoFit/>
          </a:bodyPr>
          <a:lstStyle/>
          <a:p>
            <a:r>
              <a:rPr lang="en-US" sz="8600" dirty="0" smtClean="0">
                <a:solidFill>
                  <a:schemeClr val="bg2">
                    <a:lumMod val="25000"/>
                  </a:schemeClr>
                </a:solidFill>
                <a:latin typeface="Tahoma"/>
                <a:cs typeface="Tahoma"/>
              </a:rPr>
              <a:t>Developing a Genetic Hybrid Index for Saltmarsh and Nelson’s Sparrows</a:t>
            </a:r>
            <a:endParaRPr lang="en-US" sz="8600" dirty="0">
              <a:solidFill>
                <a:schemeClr val="bg2">
                  <a:lumMod val="25000"/>
                </a:schemeClr>
              </a:solidFill>
              <a:latin typeface="Tahoma"/>
              <a:cs typeface="Tahoma"/>
            </a:endParaRPr>
          </a:p>
        </p:txBody>
      </p:sp>
      <p:sp>
        <p:nvSpPr>
          <p:cNvPr id="5" name="TextBox 4"/>
          <p:cNvSpPr txBox="1"/>
          <p:nvPr/>
        </p:nvSpPr>
        <p:spPr>
          <a:xfrm>
            <a:off x="-9253197" y="9251983"/>
            <a:ext cx="184666" cy="1354217"/>
          </a:xfrm>
          <a:prstGeom prst="rect">
            <a:avLst/>
          </a:prstGeom>
          <a:noFill/>
        </p:spPr>
        <p:txBody>
          <a:bodyPr wrap="none" rtlCol="0">
            <a:spAutoFit/>
          </a:bodyPr>
          <a:lstStyle/>
          <a:p>
            <a:endParaRPr lang="en-US" dirty="0"/>
          </a:p>
        </p:txBody>
      </p:sp>
      <p:sp>
        <p:nvSpPr>
          <p:cNvPr id="6" name="TextBox 5"/>
          <p:cNvSpPr txBox="1"/>
          <p:nvPr/>
        </p:nvSpPr>
        <p:spPr>
          <a:xfrm>
            <a:off x="16323031" y="3739573"/>
            <a:ext cx="18592800" cy="1015663"/>
          </a:xfrm>
          <a:prstGeom prst="rect">
            <a:avLst/>
          </a:prstGeom>
          <a:noFill/>
        </p:spPr>
        <p:txBody>
          <a:bodyPr wrap="square" rtlCol="0">
            <a:spAutoFit/>
          </a:bodyPr>
          <a:lstStyle/>
          <a:p>
            <a:r>
              <a:rPr lang="en-US" sz="6000" dirty="0" smtClean="0">
                <a:solidFill>
                  <a:schemeClr val="bg2">
                    <a:lumMod val="25000"/>
                  </a:schemeClr>
                </a:solidFill>
                <a:latin typeface="Tahoma"/>
                <a:cs typeface="Tahoma"/>
              </a:rPr>
              <a:t>Jennifer Walsh and Adrienne I. Kovach</a:t>
            </a:r>
            <a:endParaRPr lang="en-US" sz="6000" dirty="0">
              <a:solidFill>
                <a:schemeClr val="bg2">
                  <a:lumMod val="25000"/>
                </a:schemeClr>
              </a:solidFill>
              <a:latin typeface="Tahoma"/>
              <a:cs typeface="Tahoma"/>
            </a:endParaRPr>
          </a:p>
        </p:txBody>
      </p:sp>
      <p:sp>
        <p:nvSpPr>
          <p:cNvPr id="7" name="TextBox 6"/>
          <p:cNvSpPr txBox="1"/>
          <p:nvPr/>
        </p:nvSpPr>
        <p:spPr>
          <a:xfrm>
            <a:off x="16323031" y="4673932"/>
            <a:ext cx="14554200" cy="923330"/>
          </a:xfrm>
          <a:prstGeom prst="rect">
            <a:avLst/>
          </a:prstGeom>
          <a:noFill/>
        </p:spPr>
        <p:txBody>
          <a:bodyPr wrap="square" rtlCol="0">
            <a:spAutoFit/>
          </a:bodyPr>
          <a:lstStyle/>
          <a:p>
            <a:r>
              <a:rPr lang="en-US" sz="5400" dirty="0" smtClean="0">
                <a:solidFill>
                  <a:schemeClr val="bg2">
                    <a:lumMod val="25000"/>
                  </a:schemeClr>
                </a:solidFill>
                <a:latin typeface="Tahoma"/>
                <a:cs typeface="Tahoma"/>
              </a:rPr>
              <a:t>Natural Resources and Earth Systems Science</a:t>
            </a:r>
          </a:p>
        </p:txBody>
      </p:sp>
      <p:sp>
        <p:nvSpPr>
          <p:cNvPr id="8" name="TextBox 7"/>
          <p:cNvSpPr txBox="1"/>
          <p:nvPr/>
        </p:nvSpPr>
        <p:spPr>
          <a:xfrm>
            <a:off x="941503" y="7009281"/>
            <a:ext cx="5926052" cy="1369606"/>
          </a:xfrm>
          <a:prstGeom prst="rect">
            <a:avLst/>
          </a:prstGeom>
          <a:noFill/>
        </p:spPr>
        <p:txBody>
          <a:bodyPr wrap="none" rtlCol="0">
            <a:spAutoFit/>
          </a:bodyPr>
          <a:lstStyle/>
          <a:p>
            <a:r>
              <a:rPr lang="en-US" sz="8000" dirty="0" smtClean="0">
                <a:solidFill>
                  <a:schemeClr val="tx2">
                    <a:lumMod val="75000"/>
                  </a:schemeClr>
                </a:solidFill>
                <a:latin typeface="Tahoma"/>
                <a:cs typeface="Tahoma"/>
              </a:rPr>
              <a:t>Introduction</a:t>
            </a:r>
            <a:endParaRPr lang="en-US" sz="8000" dirty="0">
              <a:solidFill>
                <a:schemeClr val="tx2">
                  <a:lumMod val="75000"/>
                </a:schemeClr>
              </a:solidFill>
              <a:latin typeface="Tahoma"/>
              <a:cs typeface="Tahoma"/>
            </a:endParaRPr>
          </a:p>
        </p:txBody>
      </p:sp>
      <p:pic>
        <p:nvPicPr>
          <p:cNvPr id="14" name="Picture 13" descr="UNH_stacked_black.eps"/>
          <p:cNvPicPr>
            <a:picLocks noChangeAspect="1"/>
          </p:cNvPicPr>
          <p:nvPr/>
        </p:nvPicPr>
        <p:blipFill>
          <a:blip r:embed="rId4"/>
          <a:stretch>
            <a:fillRect/>
          </a:stretch>
        </p:blipFill>
        <p:spPr>
          <a:xfrm>
            <a:off x="32050981" y="4143083"/>
            <a:ext cx="6908619" cy="1325639"/>
          </a:xfrm>
          <a:prstGeom prst="rect">
            <a:avLst/>
          </a:prstGeom>
        </p:spPr>
      </p:pic>
      <p:sp>
        <p:nvSpPr>
          <p:cNvPr id="11" name="TextBox 10"/>
          <p:cNvSpPr txBox="1"/>
          <p:nvPr/>
        </p:nvSpPr>
        <p:spPr>
          <a:xfrm>
            <a:off x="941503" y="8382052"/>
            <a:ext cx="12917476" cy="6786473"/>
          </a:xfrm>
          <a:prstGeom prst="rect">
            <a:avLst/>
          </a:prstGeom>
          <a:noFill/>
        </p:spPr>
        <p:txBody>
          <a:bodyPr wrap="square" rtlCol="0">
            <a:spAutoFit/>
          </a:bodyPr>
          <a:lstStyle/>
          <a:p>
            <a:pPr algn="just">
              <a:spcAft>
                <a:spcPts val="1800"/>
              </a:spcAft>
            </a:pPr>
            <a:r>
              <a:rPr lang="en-US" sz="3000" dirty="0" smtClean="0">
                <a:latin typeface="Tahoma"/>
                <a:cs typeface="Tahoma"/>
              </a:rPr>
              <a:t>Hybridization is influential in shaping species dynamics and has a number of conservation and evolutionary implications. Investigating patterns of interspecific hybridization requires the accurate identification of genotypic classes of hybrid individuals (e.g. F1s and F2 backcrosses), for estimating rates of introgression and inferring spatial and temporal patterns. </a:t>
            </a:r>
          </a:p>
          <a:p>
            <a:pPr algn="just"/>
            <a:r>
              <a:rPr lang="en-US" sz="3000" dirty="0" smtClean="0">
                <a:latin typeface="Tahoma"/>
                <a:cs typeface="Tahoma"/>
              </a:rPr>
              <a:t>Our research seeks to characterize hybrid zone dynamics between two tidal marsh birds endemic to the Northeast Atlantic coast, the Nelson’s (</a:t>
            </a:r>
            <a:r>
              <a:rPr lang="en-US" sz="3000" i="1" dirty="0" smtClean="0">
                <a:latin typeface="Tahoma"/>
                <a:cs typeface="Tahoma"/>
              </a:rPr>
              <a:t>Ammodramus nelsoni</a:t>
            </a:r>
            <a:r>
              <a:rPr lang="en-US" sz="3000" dirty="0" smtClean="0">
                <a:latin typeface="Tahoma"/>
                <a:cs typeface="Tahoma"/>
              </a:rPr>
              <a:t>) and Saltmarsh (</a:t>
            </a:r>
            <a:r>
              <a:rPr lang="en-US" sz="3000" i="1" dirty="0" smtClean="0">
                <a:latin typeface="Tahoma"/>
                <a:cs typeface="Tahoma"/>
              </a:rPr>
              <a:t>A. caudacutus</a:t>
            </a:r>
            <a:r>
              <a:rPr lang="en-US" sz="3000" dirty="0" smtClean="0">
                <a:latin typeface="Tahoma"/>
                <a:cs typeface="Tahoma"/>
              </a:rPr>
              <a:t>) sparrow. The two species occur sympatrically and hybridize in an overlap zone extending from Southern Maine to Northern Massachusetts</a:t>
            </a:r>
            <a:r>
              <a:rPr lang="en-US" sz="3000" baseline="30000" dirty="0" smtClean="0">
                <a:latin typeface="Tahoma"/>
                <a:cs typeface="Tahoma"/>
              </a:rPr>
              <a:t>1</a:t>
            </a:r>
            <a:r>
              <a:rPr lang="en-US" sz="3000" dirty="0" smtClean="0">
                <a:latin typeface="Tahoma"/>
                <a:cs typeface="Tahoma"/>
              </a:rPr>
              <a:t>. The parental species can be identified by morphological differences, while the hybrids exhibit a gradient of variation. </a:t>
            </a:r>
            <a:r>
              <a:rPr lang="en-US" sz="3000" dirty="0">
                <a:latin typeface="Tahoma"/>
                <a:cs typeface="Tahoma"/>
              </a:rPr>
              <a:t>S</a:t>
            </a:r>
            <a:r>
              <a:rPr lang="en-US" sz="3000" dirty="0" smtClean="0">
                <a:latin typeface="Tahoma"/>
                <a:cs typeface="Tahoma"/>
              </a:rPr>
              <a:t>equence variation of 1.2% at the mitochondrial COI gene and limited differentiation (FST = 0.15) using neutral, non-diagnostic microsatellite markers present challenges for studying introgression. </a:t>
            </a:r>
          </a:p>
        </p:txBody>
      </p:sp>
      <p:sp>
        <p:nvSpPr>
          <p:cNvPr id="13" name="TextBox 12"/>
          <p:cNvSpPr txBox="1"/>
          <p:nvPr/>
        </p:nvSpPr>
        <p:spPr>
          <a:xfrm>
            <a:off x="914401" y="15392399"/>
            <a:ext cx="5868926" cy="553998"/>
          </a:xfrm>
          <a:prstGeom prst="rect">
            <a:avLst/>
          </a:prstGeom>
          <a:noFill/>
        </p:spPr>
        <p:txBody>
          <a:bodyPr wrap="square" rtlCol="0">
            <a:spAutoFit/>
          </a:bodyPr>
          <a:lstStyle/>
          <a:p>
            <a:r>
              <a:rPr lang="en-US" sz="3000" b="1" dirty="0" smtClean="0">
                <a:solidFill>
                  <a:srgbClr val="DDD9C3"/>
                </a:solidFill>
                <a:latin typeface="Tahoma"/>
                <a:cs typeface="Tahoma"/>
              </a:rPr>
              <a:t>The Purpose of this Study:</a:t>
            </a:r>
          </a:p>
        </p:txBody>
      </p:sp>
      <p:sp>
        <p:nvSpPr>
          <p:cNvPr id="15" name="TextBox 14"/>
          <p:cNvSpPr txBox="1"/>
          <p:nvPr/>
        </p:nvSpPr>
        <p:spPr>
          <a:xfrm>
            <a:off x="914400" y="15946397"/>
            <a:ext cx="12917477" cy="1477328"/>
          </a:xfrm>
          <a:prstGeom prst="rect">
            <a:avLst/>
          </a:prstGeom>
          <a:noFill/>
        </p:spPr>
        <p:txBody>
          <a:bodyPr wrap="square" rtlCol="0">
            <a:spAutoFit/>
          </a:bodyPr>
          <a:lstStyle/>
          <a:p>
            <a:r>
              <a:rPr lang="en-US" sz="3000" dirty="0" smtClean="0">
                <a:solidFill>
                  <a:schemeClr val="bg2">
                    <a:lumMod val="90000"/>
                  </a:schemeClr>
                </a:solidFill>
                <a:latin typeface="Tahoma"/>
                <a:cs typeface="Tahoma"/>
              </a:rPr>
              <a:t>Use next generation sequencing to develop a panel of high resolution, diagnostic, microsatellite markers for accurate assignment of pure Nelson’s and Saltmarsh Sparrows and their hybrids to genotypic classes. </a:t>
            </a:r>
          </a:p>
        </p:txBody>
      </p:sp>
      <p:sp>
        <p:nvSpPr>
          <p:cNvPr id="17" name="TextBox 16"/>
          <p:cNvSpPr txBox="1"/>
          <p:nvPr/>
        </p:nvSpPr>
        <p:spPr>
          <a:xfrm>
            <a:off x="941503" y="17843152"/>
            <a:ext cx="4012336" cy="1323439"/>
          </a:xfrm>
          <a:prstGeom prst="rect">
            <a:avLst/>
          </a:prstGeom>
          <a:noFill/>
        </p:spPr>
        <p:txBody>
          <a:bodyPr wrap="none" rtlCol="0">
            <a:spAutoFit/>
          </a:bodyPr>
          <a:lstStyle/>
          <a:p>
            <a:r>
              <a:rPr lang="en-US" sz="8000" dirty="0" smtClean="0">
                <a:solidFill>
                  <a:schemeClr val="tx2">
                    <a:lumMod val="75000"/>
                  </a:schemeClr>
                </a:solidFill>
                <a:latin typeface="Tahoma"/>
                <a:cs typeface="Tahoma"/>
              </a:rPr>
              <a:t>Methods</a:t>
            </a:r>
            <a:endParaRPr lang="en-US" sz="8000" dirty="0">
              <a:solidFill>
                <a:schemeClr val="tx2">
                  <a:lumMod val="75000"/>
                </a:schemeClr>
              </a:solidFill>
              <a:latin typeface="Tahoma"/>
              <a:cs typeface="Tahoma"/>
            </a:endParaRPr>
          </a:p>
        </p:txBody>
      </p:sp>
      <p:sp>
        <p:nvSpPr>
          <p:cNvPr id="18" name="TextBox 17"/>
          <p:cNvSpPr txBox="1"/>
          <p:nvPr/>
        </p:nvSpPr>
        <p:spPr>
          <a:xfrm>
            <a:off x="941502" y="19281189"/>
            <a:ext cx="10239868" cy="707886"/>
          </a:xfrm>
          <a:prstGeom prst="rect">
            <a:avLst/>
          </a:prstGeom>
          <a:noFill/>
        </p:spPr>
        <p:txBody>
          <a:bodyPr wrap="square" rtlCol="0">
            <a:spAutoFit/>
          </a:bodyPr>
          <a:lstStyle/>
          <a:p>
            <a:r>
              <a:rPr lang="en-US" sz="4000" i="1" dirty="0" smtClean="0">
                <a:solidFill>
                  <a:schemeClr val="bg2">
                    <a:lumMod val="50000"/>
                  </a:schemeClr>
                </a:solidFill>
                <a:latin typeface="Tahoma"/>
                <a:cs typeface="Tahoma"/>
              </a:rPr>
              <a:t>Sample Collection and Marker Development</a:t>
            </a:r>
            <a:endParaRPr lang="en-US" sz="4000" i="1" dirty="0">
              <a:solidFill>
                <a:schemeClr val="bg2">
                  <a:lumMod val="50000"/>
                </a:schemeClr>
              </a:solidFill>
              <a:latin typeface="Tahoma"/>
              <a:cs typeface="Tahoma"/>
            </a:endParaRPr>
          </a:p>
        </p:txBody>
      </p:sp>
      <p:sp>
        <p:nvSpPr>
          <p:cNvPr id="19" name="TextBox 18"/>
          <p:cNvSpPr txBox="1"/>
          <p:nvPr/>
        </p:nvSpPr>
        <p:spPr>
          <a:xfrm>
            <a:off x="941502" y="23758965"/>
            <a:ext cx="10239868" cy="707886"/>
          </a:xfrm>
          <a:prstGeom prst="rect">
            <a:avLst/>
          </a:prstGeom>
          <a:noFill/>
        </p:spPr>
        <p:txBody>
          <a:bodyPr wrap="square" rtlCol="0">
            <a:spAutoFit/>
          </a:bodyPr>
          <a:lstStyle/>
          <a:p>
            <a:r>
              <a:rPr lang="en-US" sz="4000" i="1" dirty="0" smtClean="0">
                <a:solidFill>
                  <a:srgbClr val="948A54"/>
                </a:solidFill>
                <a:latin typeface="Tahoma"/>
                <a:cs typeface="Tahoma"/>
              </a:rPr>
              <a:t>Screening and Marker Validation</a:t>
            </a:r>
            <a:endParaRPr lang="en-US" sz="4000" i="1" dirty="0">
              <a:solidFill>
                <a:srgbClr val="948A54"/>
              </a:solidFill>
              <a:latin typeface="Tahoma"/>
              <a:cs typeface="Tahoma"/>
            </a:endParaRPr>
          </a:p>
        </p:txBody>
      </p:sp>
      <p:sp>
        <p:nvSpPr>
          <p:cNvPr id="20" name="TextBox 19"/>
          <p:cNvSpPr txBox="1"/>
          <p:nvPr/>
        </p:nvSpPr>
        <p:spPr>
          <a:xfrm>
            <a:off x="15217054" y="6961195"/>
            <a:ext cx="3410208" cy="1323439"/>
          </a:xfrm>
          <a:prstGeom prst="rect">
            <a:avLst/>
          </a:prstGeom>
          <a:noFill/>
        </p:spPr>
        <p:txBody>
          <a:bodyPr wrap="none" rtlCol="0">
            <a:spAutoFit/>
          </a:bodyPr>
          <a:lstStyle/>
          <a:p>
            <a:r>
              <a:rPr lang="en-US" sz="8000" dirty="0" smtClean="0">
                <a:solidFill>
                  <a:schemeClr val="tx2">
                    <a:lumMod val="75000"/>
                  </a:schemeClr>
                </a:solidFill>
                <a:latin typeface="Tahoma"/>
                <a:cs typeface="Tahoma"/>
              </a:rPr>
              <a:t>Results</a:t>
            </a:r>
            <a:endParaRPr lang="en-US" sz="8000" dirty="0">
              <a:solidFill>
                <a:schemeClr val="tx2">
                  <a:lumMod val="75000"/>
                </a:schemeClr>
              </a:solidFill>
              <a:latin typeface="Tahoma"/>
              <a:cs typeface="Tahoma"/>
            </a:endParaRPr>
          </a:p>
        </p:txBody>
      </p:sp>
      <p:graphicFrame>
        <p:nvGraphicFramePr>
          <p:cNvPr id="25" name="Table 24"/>
          <p:cNvGraphicFramePr>
            <a:graphicFrameLocks noGrp="1"/>
          </p:cNvGraphicFramePr>
          <p:nvPr>
            <p:extLst>
              <p:ext uri="{D42A27DB-BD31-4B8C-83A1-F6EECF244321}">
                <p14:modId xmlns:p14="http://schemas.microsoft.com/office/powerpoint/2010/main" xmlns="" val="3750786778"/>
              </p:ext>
            </p:extLst>
          </p:nvPr>
        </p:nvGraphicFramePr>
        <p:xfrm>
          <a:off x="15458208" y="9988729"/>
          <a:ext cx="13100274" cy="13208000"/>
        </p:xfrm>
        <a:graphic>
          <a:graphicData uri="http://schemas.openxmlformats.org/drawingml/2006/table">
            <a:tbl>
              <a:tblPr/>
              <a:tblGrid>
                <a:gridCol w="730474"/>
                <a:gridCol w="901700"/>
                <a:gridCol w="1041400"/>
                <a:gridCol w="2552700"/>
                <a:gridCol w="711200"/>
                <a:gridCol w="622300"/>
                <a:gridCol w="660400"/>
                <a:gridCol w="838200"/>
                <a:gridCol w="787400"/>
                <a:gridCol w="1003300"/>
                <a:gridCol w="1092200"/>
                <a:gridCol w="1104900"/>
                <a:gridCol w="1054100"/>
              </a:tblGrid>
              <a:tr h="685800">
                <a:tc>
                  <a:txBody>
                    <a:bodyPr/>
                    <a:lstStyle/>
                    <a:p>
                      <a:pPr algn="l" fontAlgn="b"/>
                      <a:r>
                        <a:rPr lang="en-US" sz="1100" b="1" i="0" u="none" strike="noStrike" dirty="0">
                          <a:solidFill>
                            <a:schemeClr val="tx1"/>
                          </a:solidFill>
                          <a:effectLst/>
                          <a:latin typeface="Times New Roman"/>
                        </a:rPr>
                        <a:t>Locus</a:t>
                      </a:r>
                    </a:p>
                  </a:txBody>
                  <a:tcPr marL="12700" marR="12700" marT="1270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2"/>
                    </a:solidFill>
                  </a:tcPr>
                </a:tc>
                <a:tc>
                  <a:txBody>
                    <a:bodyPr/>
                    <a:lstStyle/>
                    <a:p>
                      <a:pPr algn="ctr" fontAlgn="b"/>
                      <a:r>
                        <a:rPr lang="en-US" sz="1100" b="1" i="0" u="none" strike="noStrike" dirty="0">
                          <a:solidFill>
                            <a:schemeClr val="tx1"/>
                          </a:solidFill>
                          <a:effectLst/>
                          <a:latin typeface="Times New Roman"/>
                        </a:rPr>
                        <a:t>Repeat motif</a:t>
                      </a:r>
                    </a:p>
                  </a:txBody>
                  <a:tcPr marL="12700" marR="12700" marT="1270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2"/>
                    </a:solidFill>
                  </a:tcPr>
                </a:tc>
                <a:tc>
                  <a:txBody>
                    <a:bodyPr/>
                    <a:lstStyle/>
                    <a:p>
                      <a:pPr algn="ctr" fontAlgn="b"/>
                      <a:r>
                        <a:rPr lang="en-US" sz="1100" b="1" i="0" u="none" strike="noStrike" dirty="0">
                          <a:solidFill>
                            <a:schemeClr val="tx1"/>
                          </a:solidFill>
                          <a:effectLst/>
                          <a:latin typeface="Times New Roman"/>
                        </a:rPr>
                        <a:t>Size Range (bp)</a:t>
                      </a:r>
                    </a:p>
                  </a:txBody>
                  <a:tcPr marL="12700" marR="12700" marT="1270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2"/>
                    </a:solidFill>
                  </a:tcPr>
                </a:tc>
                <a:tc>
                  <a:txBody>
                    <a:bodyPr/>
                    <a:lstStyle/>
                    <a:p>
                      <a:pPr algn="ctr" fontAlgn="b"/>
                      <a:r>
                        <a:rPr lang="en-US" sz="1100" b="1" i="0" u="none" strike="noStrike" dirty="0">
                          <a:solidFill>
                            <a:schemeClr val="tx1"/>
                          </a:solidFill>
                          <a:effectLst/>
                          <a:latin typeface="Times New Roman"/>
                        </a:rPr>
                        <a:t>Primer sequences (5' - 3')</a:t>
                      </a:r>
                    </a:p>
                  </a:txBody>
                  <a:tcPr marL="12700" marR="12700" marT="1270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2"/>
                    </a:solidFill>
                  </a:tcPr>
                </a:tc>
                <a:tc>
                  <a:txBody>
                    <a:bodyPr/>
                    <a:lstStyle/>
                    <a:p>
                      <a:pPr algn="ctr" fontAlgn="b"/>
                      <a:r>
                        <a:rPr lang="en-US" sz="1100" b="1" i="0" u="none" strike="noStrike" dirty="0">
                          <a:solidFill>
                            <a:schemeClr val="tx1"/>
                          </a:solidFill>
                          <a:effectLst/>
                          <a:latin typeface="Times New Roman"/>
                        </a:rPr>
                        <a:t>TA (°C)</a:t>
                      </a:r>
                    </a:p>
                  </a:txBody>
                  <a:tcPr marL="12700" marR="12700" marT="1270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2"/>
                    </a:solidFill>
                  </a:tcPr>
                </a:tc>
                <a:tc>
                  <a:txBody>
                    <a:bodyPr/>
                    <a:lstStyle/>
                    <a:p>
                      <a:pPr algn="ctr" fontAlgn="b"/>
                      <a:r>
                        <a:rPr lang="en-US" sz="1100" b="1" i="1" u="none" strike="noStrike" dirty="0">
                          <a:solidFill>
                            <a:schemeClr val="tx1"/>
                          </a:solidFill>
                          <a:effectLst/>
                          <a:latin typeface="Times New Roman"/>
                        </a:rPr>
                        <a:t>n</a:t>
                      </a:r>
                    </a:p>
                  </a:txBody>
                  <a:tcPr marL="12700" marR="12700" marT="1270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2"/>
                    </a:solidFill>
                  </a:tcPr>
                </a:tc>
                <a:tc>
                  <a:txBody>
                    <a:bodyPr/>
                    <a:lstStyle/>
                    <a:p>
                      <a:pPr algn="ctr" fontAlgn="b"/>
                      <a:r>
                        <a:rPr lang="en-US" sz="1100" b="1" i="0" u="none" strike="noStrike" dirty="0">
                          <a:solidFill>
                            <a:schemeClr val="tx1"/>
                          </a:solidFill>
                          <a:effectLst/>
                          <a:latin typeface="Times New Roman"/>
                        </a:rPr>
                        <a:t>NA</a:t>
                      </a:r>
                    </a:p>
                  </a:txBody>
                  <a:tcPr marL="12700" marR="12700" marT="1270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2"/>
                    </a:solidFill>
                  </a:tcPr>
                </a:tc>
                <a:tc>
                  <a:txBody>
                    <a:bodyPr/>
                    <a:lstStyle/>
                    <a:p>
                      <a:pPr algn="ctr" fontAlgn="b"/>
                      <a:r>
                        <a:rPr lang="en-US" sz="1100" b="1" i="0" u="none" strike="noStrike" dirty="0">
                          <a:solidFill>
                            <a:schemeClr val="tx1"/>
                          </a:solidFill>
                          <a:effectLst/>
                          <a:latin typeface="Times New Roman"/>
                        </a:rPr>
                        <a:t>H</a:t>
                      </a:r>
                      <a:r>
                        <a:rPr lang="en-US" sz="1100" b="1" i="0" u="none" strike="noStrike" baseline="-25000" dirty="0">
                          <a:solidFill>
                            <a:schemeClr val="tx1"/>
                          </a:solidFill>
                          <a:effectLst/>
                          <a:latin typeface="Times New Roman"/>
                        </a:rPr>
                        <a:t>O</a:t>
                      </a:r>
                      <a:endParaRPr lang="en-US" sz="1100" b="1" i="0" u="none" strike="noStrike" dirty="0">
                        <a:solidFill>
                          <a:schemeClr val="tx1"/>
                        </a:solidFill>
                        <a:effectLst/>
                        <a:latin typeface="Times New Roman"/>
                      </a:endParaRPr>
                    </a:p>
                  </a:txBody>
                  <a:tcPr marL="12700" marR="12700" marT="1270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2"/>
                    </a:solidFill>
                  </a:tcPr>
                </a:tc>
                <a:tc>
                  <a:txBody>
                    <a:bodyPr/>
                    <a:lstStyle/>
                    <a:p>
                      <a:pPr algn="ctr" fontAlgn="b"/>
                      <a:r>
                        <a:rPr lang="en-US" sz="1100" b="1" i="0" u="none" strike="noStrike" dirty="0">
                          <a:solidFill>
                            <a:schemeClr val="tx1"/>
                          </a:solidFill>
                          <a:effectLst/>
                          <a:latin typeface="Times New Roman"/>
                        </a:rPr>
                        <a:t>H</a:t>
                      </a:r>
                      <a:r>
                        <a:rPr lang="en-US" sz="1100" b="1" i="0" u="none" strike="noStrike" baseline="-25000" dirty="0">
                          <a:solidFill>
                            <a:schemeClr val="tx1"/>
                          </a:solidFill>
                          <a:effectLst/>
                          <a:latin typeface="Times New Roman"/>
                        </a:rPr>
                        <a:t>E</a:t>
                      </a:r>
                      <a:endParaRPr lang="en-US" sz="1100" b="1" i="0" u="none" strike="noStrike" dirty="0">
                        <a:solidFill>
                          <a:schemeClr val="tx1"/>
                        </a:solidFill>
                        <a:effectLst/>
                        <a:latin typeface="Times New Roman"/>
                      </a:endParaRPr>
                    </a:p>
                  </a:txBody>
                  <a:tcPr marL="12700" marR="12700" marT="1270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2"/>
                    </a:solidFill>
                  </a:tcPr>
                </a:tc>
                <a:tc>
                  <a:txBody>
                    <a:bodyPr/>
                    <a:lstStyle/>
                    <a:p>
                      <a:pPr algn="ctr" fontAlgn="b"/>
                      <a:r>
                        <a:rPr lang="en-US" sz="1100" b="1" i="0" u="none" strike="noStrike" dirty="0">
                          <a:solidFill>
                            <a:schemeClr val="tx1"/>
                          </a:solidFill>
                          <a:effectLst/>
                          <a:latin typeface="Times New Roman"/>
                        </a:rPr>
                        <a:t>Private Alleles</a:t>
                      </a:r>
                    </a:p>
                  </a:txBody>
                  <a:tcPr marL="12700" marR="12700" marT="1270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2"/>
                    </a:solidFill>
                  </a:tcPr>
                </a:tc>
                <a:tc>
                  <a:txBody>
                    <a:bodyPr/>
                    <a:lstStyle/>
                    <a:p>
                      <a:pPr algn="ctr" fontAlgn="b"/>
                      <a:r>
                        <a:rPr lang="en-US" sz="1100" b="1" i="0" u="none" strike="noStrike" dirty="0">
                          <a:solidFill>
                            <a:schemeClr val="tx1"/>
                          </a:solidFill>
                          <a:effectLst/>
                          <a:latin typeface="Times New Roman"/>
                        </a:rPr>
                        <a:t>Proportion of Shared alleles</a:t>
                      </a:r>
                    </a:p>
                  </a:txBody>
                  <a:tcPr marL="12700" marR="12700" marT="1270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2"/>
                    </a:solidFill>
                  </a:tcPr>
                </a:tc>
                <a:tc>
                  <a:txBody>
                    <a:bodyPr/>
                    <a:lstStyle/>
                    <a:p>
                      <a:pPr algn="ctr" fontAlgn="b"/>
                      <a:r>
                        <a:rPr lang="en-US" sz="1100" b="1" i="0" u="none" strike="noStrike" dirty="0">
                          <a:solidFill>
                            <a:schemeClr val="tx1"/>
                          </a:solidFill>
                          <a:effectLst/>
                          <a:latin typeface="Times New Roman"/>
                        </a:rPr>
                        <a:t>Most Common Allele/Frequency in </a:t>
                      </a:r>
                      <a:r>
                        <a:rPr lang="en-US" sz="1100" b="1" i="1" u="none" strike="noStrike" dirty="0">
                          <a:solidFill>
                            <a:schemeClr val="tx1"/>
                          </a:solidFill>
                          <a:effectLst/>
                          <a:latin typeface="Times New Roman"/>
                        </a:rPr>
                        <a:t>nelsoni</a:t>
                      </a:r>
                      <a:endParaRPr lang="en-US" sz="1100" b="1" i="0" u="none" strike="noStrike" dirty="0">
                        <a:solidFill>
                          <a:schemeClr val="tx1"/>
                        </a:solidFill>
                        <a:effectLst/>
                        <a:latin typeface="Times New Roman"/>
                      </a:endParaRPr>
                    </a:p>
                  </a:txBody>
                  <a:tcPr marL="12700" marR="12700" marT="1270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2"/>
                    </a:solidFill>
                  </a:tcPr>
                </a:tc>
                <a:tc>
                  <a:txBody>
                    <a:bodyPr/>
                    <a:lstStyle/>
                    <a:p>
                      <a:pPr algn="ctr" fontAlgn="b"/>
                      <a:r>
                        <a:rPr lang="en-US" sz="1100" b="1" i="0" u="none" strike="noStrike" dirty="0">
                          <a:solidFill>
                            <a:schemeClr val="tx1"/>
                          </a:solidFill>
                          <a:effectLst/>
                          <a:latin typeface="Times New Roman"/>
                        </a:rPr>
                        <a:t>Most Common Allele/Frequency in </a:t>
                      </a:r>
                      <a:r>
                        <a:rPr lang="en-US" sz="1100" b="1" i="1" u="none" strike="noStrike" dirty="0">
                          <a:solidFill>
                            <a:schemeClr val="tx1"/>
                          </a:solidFill>
                          <a:effectLst/>
                          <a:latin typeface="Times New Roman"/>
                        </a:rPr>
                        <a:t>caudacutus</a:t>
                      </a:r>
                      <a:endParaRPr lang="en-US" sz="1100" b="1" i="0" u="none" strike="noStrike" dirty="0">
                        <a:solidFill>
                          <a:schemeClr val="tx1"/>
                        </a:solidFill>
                        <a:effectLst/>
                        <a:latin typeface="Times New Roman"/>
                      </a:endParaRPr>
                    </a:p>
                  </a:txBody>
                  <a:tcPr marL="12700" marR="12700" marT="1270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2"/>
                    </a:solidFill>
                  </a:tcPr>
                </a:tc>
              </a:tr>
              <a:tr h="368300">
                <a:tc>
                  <a:txBody>
                    <a:bodyPr/>
                    <a:lstStyle/>
                    <a:p>
                      <a:pPr algn="l" fontAlgn="b"/>
                      <a:r>
                        <a:rPr lang="en-US" sz="1100" b="0" i="1" u="none" strike="noStrike" dirty="0">
                          <a:solidFill>
                            <a:schemeClr val="tx1"/>
                          </a:solidFill>
                          <a:effectLst/>
                          <a:latin typeface="Times New Roman"/>
                        </a:rPr>
                        <a:t>Ammo</a:t>
                      </a:r>
                      <a:r>
                        <a:rPr lang="en-US" sz="1100" b="0" i="0" u="none" strike="noStrike" dirty="0">
                          <a:solidFill>
                            <a:schemeClr val="tx1"/>
                          </a:solidFill>
                          <a:effectLst/>
                          <a:latin typeface="Times New Roman"/>
                        </a:rPr>
                        <a:t>001</a:t>
                      </a:r>
                    </a:p>
                  </a:txBody>
                  <a:tcPr marL="12700" marR="12700" marT="12700"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ctr" fontAlgn="b"/>
                      <a:r>
                        <a:rPr lang="en-US" sz="1100" b="0" i="0" u="none" strike="noStrike" dirty="0">
                          <a:solidFill>
                            <a:schemeClr val="tx1"/>
                          </a:solidFill>
                          <a:effectLst/>
                          <a:latin typeface="Times New Roman"/>
                        </a:rPr>
                        <a:t>ACTC</a:t>
                      </a:r>
                    </a:p>
                  </a:txBody>
                  <a:tcPr marL="12700" marR="12700" marT="12700"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ctr" fontAlgn="b"/>
                      <a:r>
                        <a:rPr lang="en-US" sz="1100" b="0" i="0" u="none" strike="noStrike" dirty="0">
                          <a:solidFill>
                            <a:schemeClr val="tx1"/>
                          </a:solidFill>
                          <a:effectLst/>
                          <a:latin typeface="Times New Roman"/>
                        </a:rPr>
                        <a:t>118-154</a:t>
                      </a:r>
                    </a:p>
                  </a:txBody>
                  <a:tcPr marL="12700" marR="12700" marT="12700"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l" fontAlgn="b"/>
                      <a:r>
                        <a:rPr lang="en-US" sz="1100" b="0" i="0" u="none" strike="noStrike" dirty="0">
                          <a:solidFill>
                            <a:schemeClr val="tx1"/>
                          </a:solidFill>
                          <a:effectLst/>
                          <a:latin typeface="Times New Roman"/>
                        </a:rPr>
                        <a:t>F: CTTTCATCCATCCCTGTGCT                R: AGGTCAAGCCTTGCATCTGT</a:t>
                      </a:r>
                    </a:p>
                  </a:txBody>
                  <a:tcPr marL="12700" marR="12700" marT="12700"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ctr" fontAlgn="b"/>
                      <a:r>
                        <a:rPr lang="en-US" sz="1100" b="0" i="0" u="none" strike="noStrike" dirty="0">
                          <a:solidFill>
                            <a:schemeClr val="tx1"/>
                          </a:solidFill>
                          <a:effectLst/>
                          <a:latin typeface="Times New Roman"/>
                        </a:rPr>
                        <a:t>63</a:t>
                      </a:r>
                    </a:p>
                  </a:txBody>
                  <a:tcPr marL="12700" marR="12700" marT="12700"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ctr" fontAlgn="b"/>
                      <a:r>
                        <a:rPr lang="en-US" sz="1100" b="0" i="0" u="none" strike="noStrike" dirty="0">
                          <a:solidFill>
                            <a:schemeClr val="tx1"/>
                          </a:solidFill>
                          <a:effectLst/>
                          <a:latin typeface="Times New Roman"/>
                        </a:rPr>
                        <a:t>95</a:t>
                      </a:r>
                    </a:p>
                  </a:txBody>
                  <a:tcPr marL="12700" marR="12700" marT="12700"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ctr" fontAlgn="b"/>
                      <a:r>
                        <a:rPr lang="en-US" sz="1100" b="0" i="0" u="none" strike="noStrike" dirty="0">
                          <a:solidFill>
                            <a:schemeClr val="tx1"/>
                          </a:solidFill>
                          <a:effectLst/>
                          <a:latin typeface="Times New Roman"/>
                        </a:rPr>
                        <a:t>9</a:t>
                      </a:r>
                    </a:p>
                  </a:txBody>
                  <a:tcPr marL="12700" marR="12700" marT="12700"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ctr" fontAlgn="b"/>
                      <a:r>
                        <a:rPr lang="en-US" sz="1100" b="0" i="0" u="none" strike="noStrike" dirty="0">
                          <a:solidFill>
                            <a:schemeClr val="tx1"/>
                          </a:solidFill>
                          <a:effectLst/>
                          <a:latin typeface="Times New Roman"/>
                        </a:rPr>
                        <a:t>0.649</a:t>
                      </a:r>
                    </a:p>
                  </a:txBody>
                  <a:tcPr marL="12700" marR="12700" marT="12700"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ctr" fontAlgn="b"/>
                      <a:r>
                        <a:rPr lang="en-US" sz="1100" b="0" i="0" u="none" strike="noStrike" dirty="0">
                          <a:solidFill>
                            <a:schemeClr val="tx1"/>
                          </a:solidFill>
                          <a:effectLst/>
                          <a:latin typeface="Times New Roman"/>
                        </a:rPr>
                        <a:t>0.626</a:t>
                      </a:r>
                    </a:p>
                  </a:txBody>
                  <a:tcPr marL="12700" marR="12700" marT="12700"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ctr" fontAlgn="b"/>
                      <a:r>
                        <a:rPr lang="en-US" sz="1100" b="0" i="0" u="none" strike="noStrike" dirty="0">
                          <a:solidFill>
                            <a:schemeClr val="tx1"/>
                          </a:solidFill>
                          <a:effectLst/>
                          <a:latin typeface="Times New Roman"/>
                        </a:rPr>
                        <a:t>1</a:t>
                      </a:r>
                    </a:p>
                  </a:txBody>
                  <a:tcPr marL="12700" marR="12700" marT="12700"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ctr" fontAlgn="b"/>
                      <a:r>
                        <a:rPr lang="en-US" sz="1100" b="0" i="0" u="none" strike="noStrike" dirty="0">
                          <a:solidFill>
                            <a:schemeClr val="tx1"/>
                          </a:solidFill>
                          <a:effectLst/>
                          <a:latin typeface="Times New Roman"/>
                        </a:rPr>
                        <a:t>0.57</a:t>
                      </a:r>
                    </a:p>
                  </a:txBody>
                  <a:tcPr marL="12700" marR="12700" marT="12700"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ctr" fontAlgn="b"/>
                      <a:r>
                        <a:rPr lang="en-US" sz="1100" b="0" i="0" u="none" strike="noStrike" dirty="0">
                          <a:solidFill>
                            <a:schemeClr val="tx1"/>
                          </a:solidFill>
                          <a:effectLst/>
                          <a:latin typeface="Times New Roman"/>
                        </a:rPr>
                        <a:t>138/0.361</a:t>
                      </a:r>
                    </a:p>
                  </a:txBody>
                  <a:tcPr marL="12700" marR="12700" marT="12700"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ctr" fontAlgn="b"/>
                      <a:r>
                        <a:rPr lang="en-US" sz="1100" b="0" i="0" u="none" strike="noStrike" dirty="0">
                          <a:solidFill>
                            <a:schemeClr val="tx1"/>
                          </a:solidFill>
                          <a:effectLst/>
                          <a:latin typeface="Times New Roman"/>
                        </a:rPr>
                        <a:t>118/0.556</a:t>
                      </a:r>
                    </a:p>
                  </a:txBody>
                  <a:tcPr marL="12700" marR="12700" marT="12700"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r>
              <a:tr h="368300">
                <a:tc>
                  <a:txBody>
                    <a:bodyPr/>
                    <a:lstStyle/>
                    <a:p>
                      <a:pPr algn="l" fontAlgn="b"/>
                      <a:r>
                        <a:rPr lang="en-US" sz="1100" b="0" i="1" u="none" strike="noStrike">
                          <a:solidFill>
                            <a:srgbClr val="000000"/>
                          </a:solidFill>
                          <a:effectLst/>
                          <a:latin typeface="Times New Roman"/>
                        </a:rPr>
                        <a:t>Ammo</a:t>
                      </a:r>
                      <a:r>
                        <a:rPr lang="en-US" sz="1100" b="0" i="0" u="none" strike="noStrike">
                          <a:solidFill>
                            <a:srgbClr val="000000"/>
                          </a:solidFill>
                          <a:effectLst/>
                          <a:latin typeface="Times New Roman"/>
                        </a:rPr>
                        <a:t>002</a:t>
                      </a:r>
                    </a:p>
                  </a:txBody>
                  <a:tcPr marL="12700" marR="12700" marT="12700" marB="0" anchor="b">
                    <a:lnL>
                      <a:noFill/>
                    </a:lnL>
                    <a:lnR>
                      <a:noFill/>
                    </a:lnR>
                    <a:lnT>
                      <a:noFill/>
                    </a:lnT>
                    <a:lnB>
                      <a:noFill/>
                    </a:lnB>
                    <a:solidFill>
                      <a:schemeClr val="bg1"/>
                    </a:solidFill>
                  </a:tcPr>
                </a:tc>
                <a:tc>
                  <a:txBody>
                    <a:bodyPr/>
                    <a:lstStyle/>
                    <a:p>
                      <a:pPr algn="ctr" fontAlgn="b"/>
                      <a:r>
                        <a:rPr lang="en-US" sz="1100" b="0" i="0" u="none" strike="noStrike" dirty="0">
                          <a:solidFill>
                            <a:srgbClr val="000000"/>
                          </a:solidFill>
                          <a:effectLst/>
                          <a:latin typeface="Times New Roman"/>
                        </a:rPr>
                        <a:t>AAT</a:t>
                      </a:r>
                    </a:p>
                  </a:txBody>
                  <a:tcPr marL="12700" marR="12700" marT="12700" marB="0" anchor="b">
                    <a:lnL>
                      <a:noFill/>
                    </a:lnL>
                    <a:lnR>
                      <a:noFill/>
                    </a:lnR>
                    <a:lnT>
                      <a:noFill/>
                    </a:lnT>
                    <a:lnB>
                      <a:noFill/>
                    </a:lnB>
                    <a:solidFill>
                      <a:schemeClr val="bg1"/>
                    </a:solidFill>
                  </a:tcPr>
                </a:tc>
                <a:tc>
                  <a:txBody>
                    <a:bodyPr/>
                    <a:lstStyle/>
                    <a:p>
                      <a:pPr algn="ctr" fontAlgn="b"/>
                      <a:r>
                        <a:rPr lang="en-US" sz="1100" b="0" i="0" u="none" strike="noStrike">
                          <a:solidFill>
                            <a:srgbClr val="000000"/>
                          </a:solidFill>
                          <a:effectLst/>
                          <a:latin typeface="Times New Roman"/>
                        </a:rPr>
                        <a:t>194-242</a:t>
                      </a:r>
                    </a:p>
                  </a:txBody>
                  <a:tcPr marL="12700" marR="12700" marT="12700" marB="0" anchor="b">
                    <a:lnL>
                      <a:noFill/>
                    </a:lnL>
                    <a:lnR>
                      <a:noFill/>
                    </a:lnR>
                    <a:lnT>
                      <a:noFill/>
                    </a:lnT>
                    <a:lnB>
                      <a:noFill/>
                    </a:lnB>
                    <a:solidFill>
                      <a:schemeClr val="bg1"/>
                    </a:solidFill>
                  </a:tcPr>
                </a:tc>
                <a:tc>
                  <a:txBody>
                    <a:bodyPr/>
                    <a:lstStyle/>
                    <a:p>
                      <a:pPr algn="l" fontAlgn="b"/>
                      <a:r>
                        <a:rPr lang="en-US" sz="1100" b="0" i="0" u="none" strike="noStrike" dirty="0">
                          <a:solidFill>
                            <a:srgbClr val="000000"/>
                          </a:solidFill>
                          <a:effectLst/>
                          <a:latin typeface="Times New Roman"/>
                        </a:rPr>
                        <a:t>F: GGTGTTAGCAGCCCAGGTAT              R: CCTCAGGAGGTCAGTTTTGC</a:t>
                      </a:r>
                    </a:p>
                  </a:txBody>
                  <a:tcPr marL="12700" marR="12700" marT="12700" marB="0" anchor="b">
                    <a:lnL>
                      <a:noFill/>
                    </a:lnL>
                    <a:lnR>
                      <a:noFill/>
                    </a:lnR>
                    <a:lnT>
                      <a:noFill/>
                    </a:lnT>
                    <a:lnB>
                      <a:noFill/>
                    </a:lnB>
                    <a:solidFill>
                      <a:schemeClr val="bg1"/>
                    </a:solidFill>
                  </a:tcPr>
                </a:tc>
                <a:tc>
                  <a:txBody>
                    <a:bodyPr/>
                    <a:lstStyle/>
                    <a:p>
                      <a:pPr algn="ctr" fontAlgn="b"/>
                      <a:r>
                        <a:rPr lang="en-US" sz="1100" b="0" i="0" u="none" strike="noStrike">
                          <a:solidFill>
                            <a:srgbClr val="000000"/>
                          </a:solidFill>
                          <a:effectLst/>
                          <a:latin typeface="Times New Roman"/>
                        </a:rPr>
                        <a:t>60</a:t>
                      </a:r>
                    </a:p>
                  </a:txBody>
                  <a:tcPr marL="12700" marR="12700" marT="12700" marB="0" anchor="b">
                    <a:lnL>
                      <a:noFill/>
                    </a:lnL>
                    <a:lnR>
                      <a:noFill/>
                    </a:lnR>
                    <a:lnT>
                      <a:noFill/>
                    </a:lnT>
                    <a:lnB>
                      <a:noFill/>
                    </a:lnB>
                    <a:solidFill>
                      <a:schemeClr val="bg1"/>
                    </a:solidFill>
                  </a:tcPr>
                </a:tc>
                <a:tc>
                  <a:txBody>
                    <a:bodyPr/>
                    <a:lstStyle/>
                    <a:p>
                      <a:pPr algn="ctr" fontAlgn="b"/>
                      <a:r>
                        <a:rPr lang="en-US" sz="1100" b="0" i="0" u="none" strike="noStrike" dirty="0">
                          <a:solidFill>
                            <a:srgbClr val="000000"/>
                          </a:solidFill>
                          <a:effectLst/>
                          <a:latin typeface="Times New Roman"/>
                        </a:rPr>
                        <a:t>23</a:t>
                      </a:r>
                    </a:p>
                  </a:txBody>
                  <a:tcPr marL="12700" marR="12700" marT="12700" marB="0" anchor="b">
                    <a:lnL>
                      <a:noFill/>
                    </a:lnL>
                    <a:lnR>
                      <a:noFill/>
                    </a:lnR>
                    <a:lnT>
                      <a:noFill/>
                    </a:lnT>
                    <a:lnB>
                      <a:noFill/>
                    </a:lnB>
                    <a:solidFill>
                      <a:schemeClr val="bg1"/>
                    </a:solidFill>
                  </a:tcPr>
                </a:tc>
                <a:tc>
                  <a:txBody>
                    <a:bodyPr/>
                    <a:lstStyle/>
                    <a:p>
                      <a:pPr algn="ctr" fontAlgn="b"/>
                      <a:r>
                        <a:rPr lang="en-US" sz="1100" b="0" i="0" u="none" strike="noStrike">
                          <a:solidFill>
                            <a:srgbClr val="000000"/>
                          </a:solidFill>
                          <a:effectLst/>
                          <a:latin typeface="Times New Roman"/>
                        </a:rPr>
                        <a:t>9</a:t>
                      </a:r>
                    </a:p>
                  </a:txBody>
                  <a:tcPr marL="12700" marR="12700" marT="12700" marB="0" anchor="b">
                    <a:lnL>
                      <a:noFill/>
                    </a:lnL>
                    <a:lnR>
                      <a:noFill/>
                    </a:lnR>
                    <a:lnT>
                      <a:noFill/>
                    </a:lnT>
                    <a:lnB>
                      <a:noFill/>
                    </a:lnB>
                    <a:solidFill>
                      <a:schemeClr val="bg1"/>
                    </a:solidFill>
                  </a:tcPr>
                </a:tc>
                <a:tc>
                  <a:txBody>
                    <a:bodyPr/>
                    <a:lstStyle/>
                    <a:p>
                      <a:pPr algn="ctr" fontAlgn="b"/>
                      <a:r>
                        <a:rPr lang="en-US" sz="1100" b="0" i="0" u="none" strike="noStrike" dirty="0">
                          <a:solidFill>
                            <a:srgbClr val="000000"/>
                          </a:solidFill>
                          <a:effectLst/>
                          <a:latin typeface="Times New Roman"/>
                        </a:rPr>
                        <a:t>0.436</a:t>
                      </a:r>
                    </a:p>
                  </a:txBody>
                  <a:tcPr marL="12700" marR="12700" marT="12700" marB="0" anchor="b">
                    <a:lnL>
                      <a:noFill/>
                    </a:lnL>
                    <a:lnR>
                      <a:noFill/>
                    </a:lnR>
                    <a:lnT>
                      <a:noFill/>
                    </a:lnT>
                    <a:lnB>
                      <a:noFill/>
                    </a:lnB>
                    <a:solidFill>
                      <a:schemeClr val="bg1"/>
                    </a:solidFill>
                  </a:tcPr>
                </a:tc>
                <a:tc>
                  <a:txBody>
                    <a:bodyPr/>
                    <a:lstStyle/>
                    <a:p>
                      <a:pPr algn="ctr" fontAlgn="b"/>
                      <a:r>
                        <a:rPr lang="en-US" sz="1100" b="0" i="0" u="none" strike="noStrike">
                          <a:solidFill>
                            <a:srgbClr val="000000"/>
                          </a:solidFill>
                          <a:effectLst/>
                          <a:latin typeface="Times New Roman"/>
                        </a:rPr>
                        <a:t>0.684</a:t>
                      </a:r>
                    </a:p>
                  </a:txBody>
                  <a:tcPr marL="12700" marR="12700" marT="12700" marB="0" anchor="b">
                    <a:lnL>
                      <a:noFill/>
                    </a:lnL>
                    <a:lnR>
                      <a:noFill/>
                    </a:lnR>
                    <a:lnT>
                      <a:noFill/>
                    </a:lnT>
                    <a:lnB>
                      <a:noFill/>
                    </a:lnB>
                    <a:solidFill>
                      <a:schemeClr val="bg1"/>
                    </a:solidFill>
                  </a:tcPr>
                </a:tc>
                <a:tc>
                  <a:txBody>
                    <a:bodyPr/>
                    <a:lstStyle/>
                    <a:p>
                      <a:pPr algn="ctr" fontAlgn="b"/>
                      <a:r>
                        <a:rPr lang="en-US" sz="1100" b="0" i="0" u="none" strike="noStrike" dirty="0">
                          <a:solidFill>
                            <a:srgbClr val="000000"/>
                          </a:solidFill>
                          <a:effectLst/>
                          <a:latin typeface="Times New Roman"/>
                        </a:rPr>
                        <a:t>7</a:t>
                      </a:r>
                    </a:p>
                  </a:txBody>
                  <a:tcPr marL="12700" marR="12700" marT="12700" marB="0" anchor="b">
                    <a:lnL>
                      <a:noFill/>
                    </a:lnL>
                    <a:lnR>
                      <a:noFill/>
                    </a:lnR>
                    <a:lnT>
                      <a:noFill/>
                    </a:lnT>
                    <a:lnB>
                      <a:noFill/>
                    </a:lnB>
                    <a:solidFill>
                      <a:schemeClr val="bg1"/>
                    </a:solidFill>
                  </a:tcPr>
                </a:tc>
                <a:tc>
                  <a:txBody>
                    <a:bodyPr/>
                    <a:lstStyle/>
                    <a:p>
                      <a:pPr algn="ctr" fontAlgn="b"/>
                      <a:r>
                        <a:rPr lang="en-US" sz="1100" b="0" i="0" u="none" strike="noStrike" dirty="0">
                          <a:solidFill>
                            <a:srgbClr val="000000"/>
                          </a:solidFill>
                          <a:effectLst/>
                          <a:latin typeface="Times New Roman"/>
                        </a:rPr>
                        <a:t>0.63</a:t>
                      </a:r>
                    </a:p>
                  </a:txBody>
                  <a:tcPr marL="12700" marR="12700" marT="12700" marB="0" anchor="b">
                    <a:lnL>
                      <a:noFill/>
                    </a:lnL>
                    <a:lnR>
                      <a:noFill/>
                    </a:lnR>
                    <a:lnT>
                      <a:noFill/>
                    </a:lnT>
                    <a:lnB>
                      <a:noFill/>
                    </a:lnB>
                    <a:solidFill>
                      <a:schemeClr val="bg1"/>
                    </a:solidFill>
                  </a:tcPr>
                </a:tc>
                <a:tc>
                  <a:txBody>
                    <a:bodyPr/>
                    <a:lstStyle/>
                    <a:p>
                      <a:pPr algn="ctr" fontAlgn="b"/>
                      <a:r>
                        <a:rPr lang="en-US" sz="1100" b="0" i="0" u="none" strike="noStrike" dirty="0">
                          <a:solidFill>
                            <a:srgbClr val="000000"/>
                          </a:solidFill>
                          <a:effectLst/>
                          <a:latin typeface="Times New Roman"/>
                        </a:rPr>
                        <a:t>209/0.318</a:t>
                      </a:r>
                    </a:p>
                  </a:txBody>
                  <a:tcPr marL="12700" marR="12700" marT="12700" marB="0" anchor="b">
                    <a:lnL>
                      <a:noFill/>
                    </a:lnL>
                    <a:lnR>
                      <a:noFill/>
                    </a:lnR>
                    <a:lnT>
                      <a:noFill/>
                    </a:lnT>
                    <a:lnB>
                      <a:noFill/>
                    </a:lnB>
                    <a:solidFill>
                      <a:schemeClr val="bg1"/>
                    </a:solidFill>
                  </a:tcPr>
                </a:tc>
                <a:tc>
                  <a:txBody>
                    <a:bodyPr/>
                    <a:lstStyle/>
                    <a:p>
                      <a:pPr algn="ctr" fontAlgn="b"/>
                      <a:r>
                        <a:rPr lang="en-US" sz="1100" b="0" i="0" u="none" strike="noStrike" dirty="0">
                          <a:solidFill>
                            <a:srgbClr val="000000"/>
                          </a:solidFill>
                          <a:effectLst/>
                          <a:latin typeface="Times New Roman"/>
                        </a:rPr>
                        <a:t>197/0.542</a:t>
                      </a:r>
                    </a:p>
                  </a:txBody>
                  <a:tcPr marL="12700" marR="12700" marT="12700" marB="0" anchor="b">
                    <a:lnL>
                      <a:noFill/>
                    </a:lnL>
                    <a:lnR>
                      <a:noFill/>
                    </a:lnR>
                    <a:lnT>
                      <a:noFill/>
                    </a:lnT>
                    <a:lnB>
                      <a:noFill/>
                    </a:lnB>
                    <a:solidFill>
                      <a:schemeClr val="bg1"/>
                    </a:solidFill>
                  </a:tcPr>
                </a:tc>
              </a:tr>
              <a:tr h="368300">
                <a:tc>
                  <a:txBody>
                    <a:bodyPr/>
                    <a:lstStyle/>
                    <a:p>
                      <a:pPr algn="l" fontAlgn="b"/>
                      <a:r>
                        <a:rPr lang="en-US" sz="1100" b="0" i="1" u="none" strike="noStrike" dirty="0">
                          <a:solidFill>
                            <a:srgbClr val="000000"/>
                          </a:solidFill>
                          <a:effectLst/>
                          <a:latin typeface="Times New Roman"/>
                        </a:rPr>
                        <a:t>Ammo</a:t>
                      </a:r>
                      <a:r>
                        <a:rPr lang="en-US" sz="1100" b="0" i="0" u="none" strike="noStrike" dirty="0">
                          <a:solidFill>
                            <a:srgbClr val="000000"/>
                          </a:solidFill>
                          <a:effectLst/>
                          <a:latin typeface="Times New Roman"/>
                        </a:rPr>
                        <a:t>003</a:t>
                      </a:r>
                      <a:endParaRPr lang="en-US" sz="1100" b="0" i="1"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GAT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139-157</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dirty="0">
                          <a:solidFill>
                            <a:srgbClr val="000000"/>
                          </a:solidFill>
                          <a:effectLst/>
                          <a:latin typeface="Times New Roman"/>
                        </a:rPr>
                        <a:t>F: TGTTTGAGAAACAAAAGCCAAT       R: CCCATTTCTCTCAAGGACCA</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95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0.513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0.494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0.93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154/0.806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151/0.471</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a:solidFill>
                            <a:srgbClr val="000000"/>
                          </a:solidFill>
                          <a:effectLst/>
                          <a:latin typeface="Times New Roman"/>
                        </a:rPr>
                        <a:t>Ammo</a:t>
                      </a:r>
                      <a:r>
                        <a:rPr lang="en-US" sz="1100" b="0" i="0" u="none" strike="noStrike">
                          <a:solidFill>
                            <a:srgbClr val="000000"/>
                          </a:solidFill>
                          <a:effectLst/>
                          <a:latin typeface="Times New Roman"/>
                        </a:rPr>
                        <a:t>005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AAAT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184-224</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a:solidFill>
                            <a:srgbClr val="000000"/>
                          </a:solidFill>
                          <a:effectLst/>
                          <a:latin typeface="Times New Roman"/>
                        </a:rPr>
                        <a:t>F: TGCCTTTTCCTGTGGAGACT              R: CCTGTCGCTTGCTAATGGAT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0.523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0.601</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8</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0.24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196/0.409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184/0.667</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dirty="0">
                          <a:solidFill>
                            <a:srgbClr val="000000"/>
                          </a:solidFill>
                          <a:effectLst/>
                          <a:latin typeface="Times New Roman"/>
                        </a:rPr>
                        <a:t>Ammo</a:t>
                      </a:r>
                      <a:r>
                        <a:rPr lang="en-US" sz="1100" b="0" i="0" u="none" strike="noStrike" dirty="0">
                          <a:solidFill>
                            <a:srgbClr val="000000"/>
                          </a:solidFill>
                          <a:effectLst/>
                          <a:latin typeface="Times New Roman"/>
                        </a:rPr>
                        <a:t>006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ACAT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228-264</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dirty="0">
                          <a:solidFill>
                            <a:srgbClr val="000000"/>
                          </a:solidFill>
                          <a:effectLst/>
                          <a:latin typeface="Times New Roman"/>
                        </a:rPr>
                        <a:t>F: TTCCAGCCCTTTTTGTTGAG               R: GCAAGGAAATCAGGCTGTGT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95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0.520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0.716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0.49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244/0.403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260/0.347</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a:solidFill>
                            <a:srgbClr val="000000"/>
                          </a:solidFill>
                          <a:effectLst/>
                          <a:latin typeface="Times New Roman"/>
                        </a:rPr>
                        <a:t>Ammo</a:t>
                      </a:r>
                      <a:r>
                        <a:rPr lang="en-US" sz="1100" b="0" i="0" u="none" strike="noStrike">
                          <a:solidFill>
                            <a:srgbClr val="000000"/>
                          </a:solidFill>
                          <a:effectLst/>
                          <a:latin typeface="Times New Roman"/>
                        </a:rPr>
                        <a:t>008</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GAT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238-250</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a:solidFill>
                            <a:srgbClr val="000000"/>
                          </a:solidFill>
                          <a:effectLst/>
                          <a:latin typeface="Times New Roman"/>
                        </a:rPr>
                        <a:t>F: AAGGCAGATGTTCCCAACAC             R: CGCAAACTCCCAGAACTGTA</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95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0.377</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0.337</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0.98</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244/0.569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250/0.944</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dirty="0">
                          <a:solidFill>
                            <a:srgbClr val="000000"/>
                          </a:solidFill>
                          <a:effectLst/>
                          <a:latin typeface="Times New Roman"/>
                        </a:rPr>
                        <a:t>Ammo</a:t>
                      </a:r>
                      <a:r>
                        <a:rPr lang="en-US" sz="1100" b="0" i="0" u="none" strike="noStrike" dirty="0">
                          <a:solidFill>
                            <a:srgbClr val="000000"/>
                          </a:solidFill>
                          <a:effectLst/>
                          <a:latin typeface="Times New Roman"/>
                        </a:rPr>
                        <a:t>009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AAAC</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242-270</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dirty="0">
                          <a:solidFill>
                            <a:srgbClr val="000000"/>
                          </a:solidFill>
                          <a:effectLst/>
                          <a:latin typeface="Times New Roman"/>
                        </a:rPr>
                        <a:t>F: TGGGTGACTTAAGGGTGTCAG          R: GGGCTTGAAAAGCTTGTAATTG</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56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7</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0.545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0.636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0.52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246/0.364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262/0.636</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a:solidFill>
                            <a:srgbClr val="000000"/>
                          </a:solidFill>
                          <a:effectLst/>
                          <a:latin typeface="Times New Roman"/>
                        </a:rPr>
                        <a:t>Ammo</a:t>
                      </a:r>
                      <a:r>
                        <a:rPr lang="en-US" sz="1100" b="0" i="0" u="none" strike="noStrike">
                          <a:solidFill>
                            <a:srgbClr val="000000"/>
                          </a:solidFill>
                          <a:effectLst/>
                          <a:latin typeface="Times New Roman"/>
                        </a:rPr>
                        <a:t>010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AAAC</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230-254</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a:solidFill>
                            <a:srgbClr val="000000"/>
                          </a:solidFill>
                          <a:effectLst/>
                          <a:latin typeface="Times New Roman"/>
                        </a:rPr>
                        <a:t>F: AGCCCTCATGCAGGTAAGAA             R: TCCAGAGGGTTTGCTCAACT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7</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0.275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0.597</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0.66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230/0.550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242/0.625</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dirty="0">
                          <a:solidFill>
                            <a:srgbClr val="000000"/>
                          </a:solidFill>
                          <a:effectLst/>
                          <a:latin typeface="Times New Roman"/>
                        </a:rPr>
                        <a:t>Ammo</a:t>
                      </a:r>
                      <a:r>
                        <a:rPr lang="en-US" sz="1100" b="0" i="0" u="none" strike="noStrike" dirty="0">
                          <a:solidFill>
                            <a:srgbClr val="000000"/>
                          </a:solidFill>
                          <a:effectLst/>
                          <a:latin typeface="Times New Roman"/>
                        </a:rPr>
                        <a:t>011</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AAT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206-236</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dirty="0">
                          <a:solidFill>
                            <a:srgbClr val="000000"/>
                          </a:solidFill>
                          <a:effectLst/>
                          <a:latin typeface="Times New Roman"/>
                        </a:rPr>
                        <a:t>F: GGCACCTCTGACGATCAAAT              R: ATAACAGCAAGACCGCCACT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0.424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0.503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7</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0.58</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206/0.909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215/0.250</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dirty="0">
                          <a:solidFill>
                            <a:srgbClr val="000000"/>
                          </a:solidFill>
                          <a:effectLst/>
                          <a:latin typeface="Times New Roman"/>
                        </a:rPr>
                        <a:t>Ammo</a:t>
                      </a:r>
                      <a:r>
                        <a:rPr lang="en-US" sz="1100" b="0" i="0" u="none" strike="noStrike" dirty="0">
                          <a:solidFill>
                            <a:srgbClr val="000000"/>
                          </a:solidFill>
                          <a:effectLst/>
                          <a:latin typeface="Times New Roman"/>
                        </a:rPr>
                        <a:t>012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GTT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smtClean="0">
                          <a:solidFill>
                            <a:srgbClr val="000000"/>
                          </a:solidFill>
                          <a:effectLst/>
                          <a:latin typeface="Times New Roman"/>
                        </a:rPr>
                        <a:t>177-201</a:t>
                      </a:r>
                      <a:r>
                        <a:rPr lang="en-US" sz="1100" b="0" i="0" u="none" strike="noStrike" dirty="0">
                          <a:solidFill>
                            <a:srgbClr val="000000"/>
                          </a:solidFill>
                          <a:effectLst/>
                          <a:latin typeface="Times New Roman"/>
                        </a:rPr>
                        <a:t> </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a:solidFill>
                            <a:srgbClr val="000000"/>
                          </a:solidFill>
                          <a:effectLst/>
                          <a:latin typeface="Times New Roman"/>
                        </a:rPr>
                        <a:t>F: TTTGAACAATTCCTTCAATGG            R: CAGCATTCCGCAAGTCATAA</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56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 </a:t>
                      </a:r>
                      <a:r>
                        <a:rPr lang="en-US" sz="1100" b="0" i="0" u="none" strike="noStrike" dirty="0" smtClean="0">
                          <a:solidFill>
                            <a:srgbClr val="000000"/>
                          </a:solidFill>
                          <a:effectLst/>
                          <a:latin typeface="Times New Roman"/>
                        </a:rPr>
                        <a:t>87</a:t>
                      </a:r>
                      <a:endParaRPr lang="en-US" sz="1100" b="0" i="0"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 </a:t>
                      </a:r>
                      <a:r>
                        <a:rPr lang="en-US" sz="1100" b="0" i="0" u="none" strike="noStrike" dirty="0" smtClean="0">
                          <a:solidFill>
                            <a:srgbClr val="000000"/>
                          </a:solidFill>
                          <a:effectLst/>
                          <a:latin typeface="Times New Roman"/>
                        </a:rPr>
                        <a:t>5</a:t>
                      </a:r>
                      <a:endParaRPr lang="en-US" sz="1100" b="0" i="0"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 </a:t>
                      </a:r>
                      <a:r>
                        <a:rPr lang="en-US" sz="1100" b="0" i="0" u="none" strike="noStrike" dirty="0" smtClean="0">
                          <a:solidFill>
                            <a:srgbClr val="000000"/>
                          </a:solidFill>
                          <a:effectLst/>
                          <a:latin typeface="Times New Roman"/>
                        </a:rPr>
                        <a:t>0.292</a:t>
                      </a:r>
                      <a:endParaRPr lang="en-US" sz="1100" b="0" i="0"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 </a:t>
                      </a:r>
                      <a:r>
                        <a:rPr lang="en-US" sz="1100" b="0" i="0" u="none" strike="noStrike" dirty="0" smtClean="0">
                          <a:solidFill>
                            <a:srgbClr val="000000"/>
                          </a:solidFill>
                          <a:effectLst/>
                          <a:latin typeface="Times New Roman"/>
                        </a:rPr>
                        <a:t>0.311</a:t>
                      </a:r>
                      <a:endParaRPr lang="en-US" sz="1100" b="0" i="0"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smtClean="0">
                          <a:solidFill>
                            <a:srgbClr val="000000"/>
                          </a:solidFill>
                          <a:effectLst/>
                          <a:latin typeface="Times New Roman"/>
                        </a:rPr>
                        <a:t>2</a:t>
                      </a:r>
                      <a:r>
                        <a:rPr lang="en-US" sz="1100" b="0" i="0" u="none" strike="noStrike" dirty="0">
                          <a:solidFill>
                            <a:srgbClr val="000000"/>
                          </a:solidFill>
                          <a:effectLst/>
                          <a:latin typeface="Times New Roman"/>
                        </a:rPr>
                        <a:t> </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 </a:t>
                      </a:r>
                      <a:r>
                        <a:rPr lang="en-US" sz="1100" b="0" i="0" u="none" strike="noStrike" dirty="0" smtClean="0">
                          <a:solidFill>
                            <a:srgbClr val="000000"/>
                          </a:solidFill>
                          <a:effectLst/>
                          <a:latin typeface="Times New Roman"/>
                        </a:rPr>
                        <a:t>0.11</a:t>
                      </a:r>
                      <a:endParaRPr lang="en-US" sz="1100" b="0" i="0"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smtClean="0">
                          <a:solidFill>
                            <a:srgbClr val="000000"/>
                          </a:solidFill>
                          <a:effectLst/>
                          <a:latin typeface="Times New Roman"/>
                        </a:rPr>
                        <a:t>177/0.984</a:t>
                      </a:r>
                      <a:r>
                        <a:rPr lang="en-US" sz="1100" b="0" i="0" u="none" strike="noStrike" dirty="0">
                          <a:solidFill>
                            <a:srgbClr val="000000"/>
                          </a:solidFill>
                          <a:effectLst/>
                          <a:latin typeface="Times New Roman"/>
                        </a:rPr>
                        <a:t> </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smtClean="0">
                          <a:solidFill>
                            <a:srgbClr val="000000"/>
                          </a:solidFill>
                          <a:effectLst/>
                          <a:latin typeface="Times New Roman"/>
                        </a:rPr>
                        <a:t>189/0.803</a:t>
                      </a:r>
                      <a:r>
                        <a:rPr lang="en-US" sz="1100" b="0" i="0" u="none" strike="noStrike" dirty="0">
                          <a:solidFill>
                            <a:srgbClr val="000000"/>
                          </a:solidFill>
                          <a:effectLst/>
                          <a:latin typeface="Times New Roman"/>
                        </a:rPr>
                        <a:t> </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dirty="0">
                          <a:solidFill>
                            <a:srgbClr val="000000"/>
                          </a:solidFill>
                          <a:effectLst/>
                          <a:latin typeface="Times New Roman"/>
                        </a:rPr>
                        <a:t>Ammo</a:t>
                      </a:r>
                      <a:r>
                        <a:rPr lang="en-US" sz="1100" b="0" i="0" u="none" strike="noStrike" dirty="0">
                          <a:solidFill>
                            <a:srgbClr val="000000"/>
                          </a:solidFill>
                          <a:effectLst/>
                          <a:latin typeface="Times New Roman"/>
                        </a:rPr>
                        <a:t>013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ACCT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252-272</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dirty="0">
                          <a:solidFill>
                            <a:srgbClr val="000000"/>
                          </a:solidFill>
                          <a:effectLst/>
                          <a:latin typeface="Times New Roman"/>
                        </a:rPr>
                        <a:t>F: GAAGCAATGCAGGAGGAAAC           R: CTGAAAATGTGCTTGCCATC</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0.254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0.466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0.19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256/0.818</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268/0.542</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a:solidFill>
                            <a:srgbClr val="000000"/>
                          </a:solidFill>
                          <a:effectLst/>
                          <a:latin typeface="Times New Roman"/>
                        </a:rPr>
                        <a:t>Ammo</a:t>
                      </a:r>
                      <a:r>
                        <a:rPr lang="en-US" sz="1100" b="0" i="0" u="none" strike="noStrike">
                          <a:solidFill>
                            <a:srgbClr val="000000"/>
                          </a:solidFill>
                          <a:effectLst/>
                          <a:latin typeface="Times New Roman"/>
                        </a:rPr>
                        <a:t>014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ATT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178-193</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a:solidFill>
                            <a:srgbClr val="000000"/>
                          </a:solidFill>
                          <a:effectLst/>
                          <a:latin typeface="Times New Roman"/>
                        </a:rPr>
                        <a:t>F: GAGAAACCTCATTGGGCTTG             R: GCTTGTGTGCAGGTCTGTGT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0.400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0.350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0.43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178/0.850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184/0.700</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dirty="0">
                          <a:solidFill>
                            <a:srgbClr val="000000"/>
                          </a:solidFill>
                          <a:effectLst/>
                          <a:latin typeface="Times New Roman"/>
                        </a:rPr>
                        <a:t>Ammo</a:t>
                      </a:r>
                      <a:r>
                        <a:rPr lang="en-US" sz="1100" b="0" i="0" u="none" strike="noStrike" dirty="0">
                          <a:solidFill>
                            <a:srgbClr val="000000"/>
                          </a:solidFill>
                          <a:effectLst/>
                          <a:latin typeface="Times New Roman"/>
                        </a:rPr>
                        <a:t>015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AGG</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241-256</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dirty="0">
                          <a:solidFill>
                            <a:srgbClr val="000000"/>
                          </a:solidFill>
                          <a:effectLst/>
                          <a:latin typeface="Times New Roman"/>
                        </a:rPr>
                        <a:t>F: TCACCCAAAGGAGGAGTTTG            R: TCCCCTGGGATGTGTAATGT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95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0.167</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0.170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0.42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241/0.972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253/0.819</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a:solidFill>
                            <a:srgbClr val="000000"/>
                          </a:solidFill>
                          <a:effectLst/>
                          <a:latin typeface="Times New Roman"/>
                        </a:rPr>
                        <a:t>Ammo</a:t>
                      </a:r>
                      <a:r>
                        <a:rPr lang="en-US" sz="1100" b="0" i="0" u="none" strike="noStrike">
                          <a:solidFill>
                            <a:srgbClr val="000000"/>
                          </a:solidFill>
                          <a:effectLst/>
                          <a:latin typeface="Times New Roman"/>
                        </a:rPr>
                        <a:t>016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AAT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245-263</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dirty="0">
                          <a:solidFill>
                            <a:srgbClr val="000000"/>
                          </a:solidFill>
                          <a:effectLst/>
                          <a:latin typeface="Times New Roman"/>
                        </a:rPr>
                        <a:t>F: GCAAAGCATGCACTGACAAT             R: CCTCACCTGCTTTCAACTCC</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95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0.210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0.410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0.93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245/0.944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257/0.386</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dirty="0">
                          <a:solidFill>
                            <a:srgbClr val="000000"/>
                          </a:solidFill>
                          <a:effectLst/>
                          <a:latin typeface="Times New Roman"/>
                        </a:rPr>
                        <a:t>Ammo</a:t>
                      </a:r>
                      <a:r>
                        <a:rPr lang="en-US" sz="1100" b="0" i="0" u="none" strike="noStrike" dirty="0">
                          <a:solidFill>
                            <a:srgbClr val="000000"/>
                          </a:solidFill>
                          <a:effectLst/>
                          <a:latin typeface="Times New Roman"/>
                        </a:rPr>
                        <a:t>017</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AATC</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112-136</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dirty="0">
                          <a:solidFill>
                            <a:srgbClr val="000000"/>
                          </a:solidFill>
                          <a:effectLst/>
                          <a:latin typeface="Times New Roman"/>
                        </a:rPr>
                        <a:t>F: GCTCTGGAGTGCTGCAAAAT             R: AGGGTCAAAACAGAGCATGG</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95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7</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0.532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0.539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0.95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116/0.736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124/0.583</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a:solidFill>
                            <a:srgbClr val="000000"/>
                          </a:solidFill>
                          <a:effectLst/>
                          <a:latin typeface="Times New Roman"/>
                        </a:rPr>
                        <a:t>Ammo</a:t>
                      </a:r>
                      <a:r>
                        <a:rPr lang="en-US" sz="1100" b="0" i="0" u="none" strike="noStrike">
                          <a:solidFill>
                            <a:srgbClr val="000000"/>
                          </a:solidFill>
                          <a:effectLst/>
                          <a:latin typeface="Times New Roman"/>
                        </a:rPr>
                        <a:t>018</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ATTT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200-236</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a:solidFill>
                            <a:srgbClr val="000000"/>
                          </a:solidFill>
                          <a:effectLst/>
                          <a:latin typeface="Times New Roman"/>
                        </a:rPr>
                        <a:t>F: GGCTCGAAGACCTGGATGTA             R: AGCCTCAAATCCAACATTCC</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8</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0.542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0.569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0.58</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228/0.292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204/0.792</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dirty="0">
                          <a:solidFill>
                            <a:srgbClr val="000000"/>
                          </a:solidFill>
                          <a:effectLst/>
                          <a:latin typeface="Times New Roman"/>
                        </a:rPr>
                        <a:t>Ammo</a:t>
                      </a:r>
                      <a:r>
                        <a:rPr lang="en-US" sz="1100" b="0" i="0" u="none" strike="noStrike" dirty="0">
                          <a:solidFill>
                            <a:srgbClr val="000000"/>
                          </a:solidFill>
                          <a:effectLst/>
                          <a:latin typeface="Times New Roman"/>
                        </a:rPr>
                        <a:t>019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ATT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150-171</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dirty="0">
                          <a:solidFill>
                            <a:srgbClr val="000000"/>
                          </a:solidFill>
                          <a:effectLst/>
                          <a:latin typeface="Times New Roman"/>
                        </a:rPr>
                        <a:t>F: CCTGCAGGAAATGAGAGAGC            R: TGCGCATGAAGTCATAGTCAT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0.182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0.432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0.66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150/0.773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150/0.545</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a:solidFill>
                            <a:srgbClr val="000000"/>
                          </a:solidFill>
                          <a:effectLst/>
                          <a:latin typeface="Times New Roman"/>
                        </a:rPr>
                        <a:t>Ammo</a:t>
                      </a:r>
                      <a:r>
                        <a:rPr lang="en-US" sz="1100" b="0" i="0" u="none" strike="noStrike">
                          <a:solidFill>
                            <a:srgbClr val="000000"/>
                          </a:solidFill>
                          <a:effectLst/>
                          <a:latin typeface="Times New Roman"/>
                        </a:rPr>
                        <a:t>020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AAT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265-292</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a:solidFill>
                            <a:srgbClr val="000000"/>
                          </a:solidFill>
                          <a:effectLst/>
                          <a:latin typeface="Times New Roman"/>
                        </a:rPr>
                        <a:t>F: TTGGTTTCAAAGGAGATTTTTCA       R: GGTCTAATCAAGGTGGCACAA</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0.867</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0.739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0.69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265/0.545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277/0.292</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dirty="0">
                          <a:solidFill>
                            <a:srgbClr val="000000"/>
                          </a:solidFill>
                          <a:effectLst/>
                          <a:latin typeface="Times New Roman"/>
                        </a:rPr>
                        <a:t>Ammo</a:t>
                      </a:r>
                      <a:r>
                        <a:rPr lang="en-US" sz="1100" b="0" i="0" u="none" strike="noStrike" dirty="0">
                          <a:solidFill>
                            <a:srgbClr val="000000"/>
                          </a:solidFill>
                          <a:effectLst/>
                          <a:latin typeface="Times New Roman"/>
                        </a:rPr>
                        <a:t>021</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CTGT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146-166</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dirty="0">
                          <a:solidFill>
                            <a:srgbClr val="000000"/>
                          </a:solidFill>
                          <a:effectLst/>
                          <a:latin typeface="Times New Roman"/>
                        </a:rPr>
                        <a:t>F: GGGTGGCACAGTCACATTTT              R: GTGTCAAGGTCCACCTGCTT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63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0.917</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0.660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0.45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150/0.500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154/0.292</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a:solidFill>
                            <a:srgbClr val="000000"/>
                          </a:solidFill>
                          <a:effectLst/>
                          <a:latin typeface="Times New Roman"/>
                        </a:rPr>
                        <a:t>Ammo</a:t>
                      </a:r>
                      <a:r>
                        <a:rPr lang="en-US" sz="1100" b="0" i="0" u="none" strike="noStrike">
                          <a:solidFill>
                            <a:srgbClr val="000000"/>
                          </a:solidFill>
                          <a:effectLst/>
                          <a:latin typeface="Times New Roman"/>
                        </a:rPr>
                        <a:t>022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CCT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239-263</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a:solidFill>
                            <a:srgbClr val="000000"/>
                          </a:solidFill>
                          <a:effectLst/>
                          <a:latin typeface="Times New Roman"/>
                        </a:rPr>
                        <a:t>F: TGAGAGTCCTGCAGCCTTG                R: CAGCAAACACAAAGGTGGAA</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7</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0.133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0.536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0.47</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254/0.636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242/0.667</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dirty="0">
                          <a:solidFill>
                            <a:srgbClr val="000000"/>
                          </a:solidFill>
                          <a:effectLst/>
                          <a:latin typeface="Times New Roman"/>
                        </a:rPr>
                        <a:t>Ammo</a:t>
                      </a:r>
                      <a:r>
                        <a:rPr lang="en-US" sz="1100" b="0" i="0" u="none" strike="noStrike" dirty="0">
                          <a:solidFill>
                            <a:srgbClr val="000000"/>
                          </a:solidFill>
                          <a:effectLst/>
                          <a:latin typeface="Times New Roman"/>
                        </a:rPr>
                        <a:t>023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ATT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211-256</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dirty="0">
                          <a:solidFill>
                            <a:srgbClr val="000000"/>
                          </a:solidFill>
                          <a:effectLst/>
                          <a:latin typeface="Times New Roman"/>
                        </a:rPr>
                        <a:t>F: GGAACCAGAGAGTCCCACCT            R: AAAGGCTTCTGCATCAGAAAAT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95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0.726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0.741</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0.65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223/0.403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214/0.571</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a:solidFill>
                            <a:srgbClr val="000000"/>
                          </a:solidFill>
                          <a:effectLst/>
                          <a:latin typeface="Times New Roman"/>
                        </a:rPr>
                        <a:t>Ammo</a:t>
                      </a:r>
                      <a:r>
                        <a:rPr lang="en-US" sz="1100" b="0" i="0" u="none" strike="noStrike">
                          <a:solidFill>
                            <a:srgbClr val="000000"/>
                          </a:solidFill>
                          <a:effectLst/>
                          <a:latin typeface="Times New Roman"/>
                        </a:rPr>
                        <a:t>024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AAAT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268-284</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dirty="0">
                          <a:solidFill>
                            <a:srgbClr val="000000"/>
                          </a:solidFill>
                          <a:effectLst/>
                          <a:latin typeface="Times New Roman"/>
                        </a:rPr>
                        <a:t>F: TTTCAAAGGTCTGGTACAGCAA        R: CCTCAAGTCCTTTGCCATGT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0.364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0.390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0.63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268/0.909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276/0.545</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dirty="0">
                          <a:solidFill>
                            <a:srgbClr val="000000"/>
                          </a:solidFill>
                          <a:effectLst/>
                          <a:latin typeface="Times New Roman"/>
                        </a:rPr>
                        <a:t>Ammo</a:t>
                      </a:r>
                      <a:r>
                        <a:rPr lang="en-US" sz="1100" b="0" i="0" u="none" strike="noStrike" dirty="0">
                          <a:solidFill>
                            <a:srgbClr val="000000"/>
                          </a:solidFill>
                          <a:effectLst/>
                          <a:latin typeface="Times New Roman"/>
                        </a:rPr>
                        <a:t>025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ATT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183-225</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dirty="0">
                          <a:solidFill>
                            <a:srgbClr val="000000"/>
                          </a:solidFill>
                          <a:effectLst/>
                          <a:latin typeface="Times New Roman"/>
                        </a:rPr>
                        <a:t>F: GCTTCCCCTTCTTTCCAAGT               R: CTCCTGGTACGTGCCATTTT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0.592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0.780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8</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0.59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201/0.300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201/0.458</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a:solidFill>
                            <a:srgbClr val="000000"/>
                          </a:solidFill>
                          <a:effectLst/>
                          <a:latin typeface="Times New Roman"/>
                        </a:rPr>
                        <a:t>Ammo</a:t>
                      </a:r>
                      <a:r>
                        <a:rPr lang="en-US" sz="1100" b="0" i="0" u="none" strike="noStrike">
                          <a:solidFill>
                            <a:srgbClr val="000000"/>
                          </a:solidFill>
                          <a:effectLst/>
                          <a:latin typeface="Times New Roman"/>
                        </a:rPr>
                        <a:t>027</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AAAG</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188-228</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a:solidFill>
                            <a:srgbClr val="000000"/>
                          </a:solidFill>
                          <a:effectLst/>
                          <a:latin typeface="Times New Roman"/>
                        </a:rPr>
                        <a:t>F: AAAAGGAAAGCTTCAGTGACAAA   R: ATTTAAGGGGCTGCTCTTGG</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63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95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0.609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0.601</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0.64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188/0.500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212/0.306</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dirty="0">
                          <a:solidFill>
                            <a:srgbClr val="000000"/>
                          </a:solidFill>
                          <a:effectLst/>
                          <a:latin typeface="Times New Roman"/>
                        </a:rPr>
                        <a:t>Ammo</a:t>
                      </a:r>
                      <a:r>
                        <a:rPr lang="en-US" sz="1100" b="0" i="0" u="none" strike="noStrike" dirty="0">
                          <a:solidFill>
                            <a:srgbClr val="000000"/>
                          </a:solidFill>
                          <a:effectLst/>
                          <a:latin typeface="Times New Roman"/>
                        </a:rPr>
                        <a:t>028</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ATCC</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228-260</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a:solidFill>
                            <a:srgbClr val="000000"/>
                          </a:solidFill>
                          <a:effectLst/>
                          <a:latin typeface="Times New Roman"/>
                        </a:rPr>
                        <a:t>F: GCAGCTGCTTCCTAACCTTG              R: GGCACTTAACGTGGGTTTGT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0.750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0.793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0.89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252/0.375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236/0.292</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a:solidFill>
                            <a:srgbClr val="000000"/>
                          </a:solidFill>
                          <a:effectLst/>
                          <a:latin typeface="Times New Roman"/>
                        </a:rPr>
                        <a:t>Ammo</a:t>
                      </a:r>
                      <a:r>
                        <a:rPr lang="en-US" sz="1100" b="0" i="0" u="none" strike="noStrike">
                          <a:solidFill>
                            <a:srgbClr val="000000"/>
                          </a:solidFill>
                          <a:effectLst/>
                          <a:latin typeface="Times New Roman"/>
                        </a:rPr>
                        <a:t>029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AATG</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116-148</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dirty="0">
                          <a:solidFill>
                            <a:srgbClr val="000000"/>
                          </a:solidFill>
                          <a:effectLst/>
                          <a:latin typeface="Times New Roman"/>
                        </a:rPr>
                        <a:t>F: TGAAACAAAGGAATTTGGAAAGA    R: CTGGAAAATGCCCAGACACT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63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0.450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0.675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0.80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144/0.350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140/0.600</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dirty="0">
                          <a:solidFill>
                            <a:srgbClr val="000000"/>
                          </a:solidFill>
                          <a:effectLst/>
                          <a:latin typeface="Times New Roman"/>
                        </a:rPr>
                        <a:t>Ammo</a:t>
                      </a:r>
                      <a:r>
                        <a:rPr lang="en-US" sz="1100" b="0" i="0" u="none" strike="noStrike" dirty="0">
                          <a:solidFill>
                            <a:srgbClr val="000000"/>
                          </a:solidFill>
                          <a:effectLst/>
                          <a:latin typeface="Times New Roman"/>
                        </a:rPr>
                        <a:t>030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ATT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243-279</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dirty="0">
                          <a:solidFill>
                            <a:srgbClr val="000000"/>
                          </a:solidFill>
                          <a:effectLst/>
                          <a:latin typeface="Times New Roman"/>
                        </a:rPr>
                        <a:t>F: GCCAATGAACGTCCTCAAAT              R: GAACAGTGCAGCCAACTTCA</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95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8</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0.377</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0.413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0.59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264/0.319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243/1.00</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a:solidFill>
                            <a:srgbClr val="000000"/>
                          </a:solidFill>
                          <a:effectLst/>
                          <a:latin typeface="Times New Roman"/>
                        </a:rPr>
                        <a:t>Ammo</a:t>
                      </a:r>
                      <a:r>
                        <a:rPr lang="en-US" sz="1100" b="0" i="0" u="none" strike="noStrike">
                          <a:solidFill>
                            <a:srgbClr val="000000"/>
                          </a:solidFill>
                          <a:effectLst/>
                          <a:latin typeface="Times New Roman"/>
                        </a:rPr>
                        <a:t>031</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ACT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244-259</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dirty="0" smtClean="0">
                          <a:solidFill>
                            <a:srgbClr val="000000"/>
                          </a:solidFill>
                          <a:effectLst/>
                          <a:latin typeface="Times New Roman"/>
                        </a:rPr>
                        <a:t>F:AAAAGCTAAAACCTTAGACATCAC  </a:t>
                      </a:r>
                      <a:r>
                        <a:rPr lang="en-US" sz="1100" b="0" i="0" u="none" strike="noStrike" dirty="0">
                          <a:solidFill>
                            <a:srgbClr val="000000"/>
                          </a:solidFill>
                          <a:effectLst/>
                          <a:latin typeface="Times New Roman"/>
                        </a:rPr>
                        <a:t>R: TTCATTTCCTTAGGGAGGAACA</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0.174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0.349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0.65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247/0.636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244/0.917</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dirty="0">
                          <a:solidFill>
                            <a:srgbClr val="000000"/>
                          </a:solidFill>
                          <a:effectLst/>
                          <a:latin typeface="Times New Roman"/>
                        </a:rPr>
                        <a:t>Ammo</a:t>
                      </a:r>
                      <a:r>
                        <a:rPr lang="en-US" sz="1100" b="0" i="0" u="none" strike="noStrike" dirty="0">
                          <a:solidFill>
                            <a:srgbClr val="000000"/>
                          </a:solidFill>
                          <a:effectLst/>
                          <a:latin typeface="Times New Roman"/>
                        </a:rPr>
                        <a:t>032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GAT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137-158</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dirty="0">
                          <a:solidFill>
                            <a:srgbClr val="000000"/>
                          </a:solidFill>
                          <a:effectLst/>
                          <a:latin typeface="Times New Roman"/>
                        </a:rPr>
                        <a:t>F: AAAACCCTAGGGGAAGGACA            R: ACACACAAGTGGCAGCTGTT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63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0.871</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0.637</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0.56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137/0.545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149/0.333</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dirty="0">
                          <a:solidFill>
                            <a:srgbClr val="000000"/>
                          </a:solidFill>
                          <a:effectLst/>
                          <a:latin typeface="Times New Roman"/>
                        </a:rPr>
                        <a:t>Ammo</a:t>
                      </a:r>
                      <a:r>
                        <a:rPr lang="en-US" sz="1100" b="0" i="0" u="none" strike="noStrike" dirty="0">
                          <a:solidFill>
                            <a:srgbClr val="000000"/>
                          </a:solidFill>
                          <a:effectLst/>
                          <a:latin typeface="Times New Roman"/>
                        </a:rPr>
                        <a:t>033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ATCC</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262-278</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dirty="0">
                          <a:solidFill>
                            <a:srgbClr val="000000"/>
                          </a:solidFill>
                          <a:effectLst/>
                          <a:latin typeface="Times New Roman"/>
                        </a:rPr>
                        <a:t>F: TACCAGGAAATGCCACACAA             R: TGTTCTGCAAGGTGCTATGG</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0.545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0.630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0.95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270/0.591</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266/0.500</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dirty="0">
                          <a:solidFill>
                            <a:srgbClr val="000000"/>
                          </a:solidFill>
                          <a:effectLst/>
                          <a:latin typeface="Times New Roman"/>
                        </a:rPr>
                        <a:t>Ammo</a:t>
                      </a:r>
                      <a:r>
                        <a:rPr lang="en-US" sz="1100" b="0" i="0" u="none" strike="noStrike" dirty="0">
                          <a:solidFill>
                            <a:srgbClr val="000000"/>
                          </a:solidFill>
                          <a:effectLst/>
                          <a:latin typeface="Times New Roman"/>
                        </a:rPr>
                        <a:t>034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AAT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129-165</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dirty="0">
                          <a:solidFill>
                            <a:srgbClr val="000000"/>
                          </a:solidFill>
                          <a:effectLst/>
                          <a:latin typeface="Times New Roman"/>
                        </a:rPr>
                        <a:t>F: AGGGAAGAATCTGTACCTGCT           R: GCAGATGCAGCATAACAAGC</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21</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0.864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0.765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0.57</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138/0.409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135/0.350</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dirty="0">
                          <a:solidFill>
                            <a:srgbClr val="000000"/>
                          </a:solidFill>
                          <a:effectLst/>
                          <a:latin typeface="Times New Roman"/>
                        </a:rPr>
                        <a:t>Ammo</a:t>
                      </a:r>
                      <a:r>
                        <a:rPr lang="en-US" sz="1100" b="0" i="0" u="none" strike="noStrike" dirty="0">
                          <a:solidFill>
                            <a:srgbClr val="000000"/>
                          </a:solidFill>
                          <a:effectLst/>
                          <a:latin typeface="Times New Roman"/>
                        </a:rPr>
                        <a:t>035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ATCT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161-229</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a:solidFill>
                            <a:srgbClr val="000000"/>
                          </a:solidFill>
                          <a:effectLst/>
                          <a:latin typeface="Times New Roman"/>
                        </a:rPr>
                        <a:t>F: ACACCGCAAGCCAAAGTAGT            R: GACCGGGATTTCCATTCATA</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24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11</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0.583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0.825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0.83</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209/0.250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209/0.375</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dirty="0">
                          <a:solidFill>
                            <a:srgbClr val="000000"/>
                          </a:solidFill>
                          <a:effectLst/>
                          <a:latin typeface="Times New Roman"/>
                        </a:rPr>
                        <a:t>Ammo</a:t>
                      </a:r>
                      <a:r>
                        <a:rPr lang="en-US" sz="1100" b="0" i="0" u="none" strike="noStrike" dirty="0">
                          <a:solidFill>
                            <a:srgbClr val="000000"/>
                          </a:solidFill>
                          <a:effectLst/>
                          <a:latin typeface="Times New Roman"/>
                        </a:rPr>
                        <a:t>036</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CTT</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191-215</a:t>
                      </a:r>
                    </a:p>
                  </a:txBody>
                  <a:tcPr marL="12700" marR="12700" marT="12700" marB="0" anchor="b">
                    <a:lnL>
                      <a:noFill/>
                    </a:lnL>
                    <a:lnR>
                      <a:noFill/>
                    </a:lnR>
                    <a:lnT>
                      <a:noFill/>
                    </a:lnT>
                    <a:lnB>
                      <a:noFill/>
                    </a:lnB>
                    <a:solidFill>
                      <a:srgbClr val="FFFFFF"/>
                    </a:solidFill>
                  </a:tcPr>
                </a:tc>
                <a:tc>
                  <a:txBody>
                    <a:bodyPr/>
                    <a:lstStyle/>
                    <a:p>
                      <a:pPr algn="l" fontAlgn="b"/>
                      <a:r>
                        <a:rPr lang="en-US" sz="1100" b="0" i="0" u="none" strike="noStrike" dirty="0">
                          <a:solidFill>
                            <a:srgbClr val="000000"/>
                          </a:solidFill>
                          <a:effectLst/>
                          <a:latin typeface="Times New Roman"/>
                        </a:rPr>
                        <a:t>F: TCAGAGGCGTTGTCCTTTCT              R: TTGAGGAGAAGGGTTGATGG</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60</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95</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0.569</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a:solidFill>
                            <a:srgbClr val="000000"/>
                          </a:solidFill>
                          <a:effectLst/>
                          <a:latin typeface="Times New Roman"/>
                        </a:rPr>
                        <a:t>0.512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2</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0.34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191/0.764</a:t>
                      </a:r>
                    </a:p>
                  </a:txBody>
                  <a:tcPr marL="12700" marR="12700" marT="12700" marB="0" anchor="b">
                    <a:lnL>
                      <a:noFill/>
                    </a:lnL>
                    <a:lnR>
                      <a:noFill/>
                    </a:lnR>
                    <a:lnT>
                      <a:noFill/>
                    </a:lnT>
                    <a:lnB>
                      <a:noFill/>
                    </a:lnB>
                    <a:solidFill>
                      <a:srgbClr val="FFFFFF"/>
                    </a:solidFill>
                  </a:tcPr>
                </a:tc>
                <a:tc>
                  <a:txBody>
                    <a:bodyPr/>
                    <a:lstStyle/>
                    <a:p>
                      <a:pPr algn="ctr" fontAlgn="b"/>
                      <a:r>
                        <a:rPr lang="en-US" sz="1100" b="0" i="0" u="none" strike="noStrike" dirty="0">
                          <a:solidFill>
                            <a:srgbClr val="000000"/>
                          </a:solidFill>
                          <a:effectLst/>
                          <a:latin typeface="Times New Roman"/>
                        </a:rPr>
                        <a:t>194/0.443</a:t>
                      </a:r>
                    </a:p>
                  </a:txBody>
                  <a:tcPr marL="12700" marR="12700" marT="12700" marB="0" anchor="b">
                    <a:lnL>
                      <a:noFill/>
                    </a:lnL>
                    <a:lnR>
                      <a:noFill/>
                    </a:lnR>
                    <a:lnT>
                      <a:noFill/>
                    </a:lnT>
                    <a:lnB>
                      <a:noFill/>
                    </a:lnB>
                    <a:solidFill>
                      <a:srgbClr val="FFFFFF"/>
                    </a:solidFill>
                  </a:tcPr>
                </a:tc>
              </a:tr>
              <a:tr h="368300">
                <a:tc>
                  <a:txBody>
                    <a:bodyPr/>
                    <a:lstStyle/>
                    <a:p>
                      <a:pPr algn="l" fontAlgn="b"/>
                      <a:r>
                        <a:rPr lang="en-US" sz="1100" b="0" i="1" u="none" strike="noStrike" dirty="0">
                          <a:solidFill>
                            <a:srgbClr val="000000"/>
                          </a:solidFill>
                          <a:effectLst/>
                          <a:latin typeface="Times New Roman"/>
                        </a:rPr>
                        <a:t>Ammo</a:t>
                      </a:r>
                      <a:r>
                        <a:rPr lang="en-US" sz="1100" b="0" i="0" u="none" strike="noStrike" dirty="0">
                          <a:solidFill>
                            <a:srgbClr val="000000"/>
                          </a:solidFill>
                          <a:effectLst/>
                          <a:latin typeface="Times New Roman"/>
                        </a:rPr>
                        <a:t>037</a:t>
                      </a: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0" i="0" u="none" strike="noStrike" dirty="0">
                          <a:solidFill>
                            <a:srgbClr val="000000"/>
                          </a:solidFill>
                          <a:effectLst/>
                          <a:latin typeface="Times New Roman"/>
                        </a:rPr>
                        <a:t>ATCT</a:t>
                      </a: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0" i="0" u="none" strike="noStrike">
                          <a:solidFill>
                            <a:srgbClr val="000000"/>
                          </a:solidFill>
                          <a:effectLst/>
                          <a:latin typeface="Times New Roman"/>
                        </a:rPr>
                        <a:t>268-312</a:t>
                      </a: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100" b="0" i="0" u="none" strike="noStrike">
                          <a:solidFill>
                            <a:srgbClr val="000000"/>
                          </a:solidFill>
                          <a:effectLst/>
                          <a:latin typeface="Times New Roman"/>
                        </a:rPr>
                        <a:t>F: CATGCTGCTTGGACTTCTCA               R: TGAGTGATGCTGACCTGTGC</a:t>
                      </a: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0" i="0" u="none" strike="noStrike">
                          <a:solidFill>
                            <a:srgbClr val="000000"/>
                          </a:solidFill>
                          <a:effectLst/>
                          <a:latin typeface="Times New Roman"/>
                        </a:rPr>
                        <a:t>63</a:t>
                      </a: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0" i="0" u="none" strike="noStrike" dirty="0">
                          <a:solidFill>
                            <a:srgbClr val="000000"/>
                          </a:solidFill>
                          <a:effectLst/>
                          <a:latin typeface="Times New Roman"/>
                        </a:rPr>
                        <a:t>23</a:t>
                      </a: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0" i="0" u="none" strike="noStrike">
                          <a:solidFill>
                            <a:srgbClr val="000000"/>
                          </a:solidFill>
                          <a:effectLst/>
                          <a:latin typeface="Times New Roman"/>
                        </a:rPr>
                        <a:t>10</a:t>
                      </a: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0" i="0" u="none" strike="noStrike">
                          <a:solidFill>
                            <a:srgbClr val="000000"/>
                          </a:solidFill>
                          <a:effectLst/>
                          <a:latin typeface="Times New Roman"/>
                        </a:rPr>
                        <a:t>0.739</a:t>
                      </a: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0" i="0" u="none" strike="noStrike" dirty="0">
                          <a:solidFill>
                            <a:srgbClr val="000000"/>
                          </a:solidFill>
                          <a:effectLst/>
                          <a:latin typeface="Times New Roman"/>
                        </a:rPr>
                        <a:t>0.646</a:t>
                      </a: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0" i="0" u="none" strike="noStrike" dirty="0">
                          <a:solidFill>
                            <a:srgbClr val="000000"/>
                          </a:solidFill>
                          <a:effectLst/>
                          <a:latin typeface="Times New Roman"/>
                        </a:rPr>
                        <a:t>7</a:t>
                      </a: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0" i="0" u="none" strike="noStrike">
                          <a:solidFill>
                            <a:srgbClr val="000000"/>
                          </a:solidFill>
                          <a:effectLst/>
                          <a:latin typeface="Times New Roman"/>
                        </a:rPr>
                        <a:t>0.74</a:t>
                      </a: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0" i="0" u="none" strike="noStrike">
                          <a:solidFill>
                            <a:srgbClr val="000000"/>
                          </a:solidFill>
                          <a:effectLst/>
                          <a:latin typeface="Times New Roman"/>
                        </a:rPr>
                        <a:t>300/0.636</a:t>
                      </a: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100" b="0" i="0" u="none" strike="noStrike" dirty="0">
                          <a:solidFill>
                            <a:srgbClr val="000000"/>
                          </a:solidFill>
                          <a:effectLst/>
                          <a:latin typeface="Times New Roman"/>
                        </a:rPr>
                        <a:t>300/0.458</a:t>
                      </a: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r>
            </a:tbl>
          </a:graphicData>
        </a:graphic>
      </p:graphicFrame>
      <p:graphicFrame>
        <p:nvGraphicFramePr>
          <p:cNvPr id="29" name="Table 28"/>
          <p:cNvGraphicFramePr>
            <a:graphicFrameLocks noGrp="1"/>
          </p:cNvGraphicFramePr>
          <p:nvPr>
            <p:extLst>
              <p:ext uri="{D42A27DB-BD31-4B8C-83A1-F6EECF244321}">
                <p14:modId xmlns:p14="http://schemas.microsoft.com/office/powerpoint/2010/main" xmlns="" val="3499813040"/>
              </p:ext>
            </p:extLst>
          </p:nvPr>
        </p:nvGraphicFramePr>
        <p:xfrm>
          <a:off x="29193275" y="20622074"/>
          <a:ext cx="7839925" cy="2571097"/>
        </p:xfrm>
        <a:graphic>
          <a:graphicData uri="http://schemas.openxmlformats.org/drawingml/2006/table">
            <a:tbl>
              <a:tblPr/>
              <a:tblGrid>
                <a:gridCol w="1755158"/>
                <a:gridCol w="997689"/>
                <a:gridCol w="1641449"/>
                <a:gridCol w="1487564"/>
                <a:gridCol w="1958065"/>
              </a:tblGrid>
              <a:tr h="246477">
                <a:tc>
                  <a:txBody>
                    <a:bodyPr/>
                    <a:lstStyle/>
                    <a:p>
                      <a:pPr algn="l" fontAlgn="b"/>
                      <a:endParaRPr lang="en-US" sz="1400" b="1" i="0"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EEECE1"/>
                    </a:solidFill>
                  </a:tcPr>
                </a:tc>
                <a:tc gridSpan="3">
                  <a:txBody>
                    <a:bodyPr/>
                    <a:lstStyle/>
                    <a:p>
                      <a:pPr algn="l" fontAlgn="b"/>
                      <a:r>
                        <a:rPr lang="en-US" sz="1400" b="1" i="0" u="none" strike="noStrike" dirty="0">
                          <a:solidFill>
                            <a:srgbClr val="000000"/>
                          </a:solidFill>
                          <a:effectLst/>
                          <a:latin typeface="Times New Roman"/>
                        </a:rPr>
                        <a:t>Assigned category: mean posterior probabilities</a:t>
                      </a:r>
                    </a:p>
                  </a:txBody>
                  <a:tcPr marL="12700" marR="12700" marT="12700" marB="0" anchor="b">
                    <a:lnL>
                      <a:noFill/>
                    </a:lnL>
                    <a:lnR>
                      <a:noFill/>
                    </a:lnR>
                    <a:lnT>
                      <a:noFill/>
                    </a:lnT>
                    <a:lnB>
                      <a:noFill/>
                    </a:lnB>
                    <a:solidFill>
                      <a:srgbClr val="EEECE1"/>
                    </a:solidFill>
                  </a:tcPr>
                </a:tc>
                <a:tc hMerge="1">
                  <a:txBody>
                    <a:bodyPr/>
                    <a:lstStyle/>
                    <a:p>
                      <a:endParaRPr lang="en-US"/>
                    </a:p>
                  </a:txBody>
                  <a:tcPr/>
                </a:tc>
                <a:tc hMerge="1">
                  <a:txBody>
                    <a:bodyPr/>
                    <a:lstStyle/>
                    <a:p>
                      <a:endParaRPr lang="en-US"/>
                    </a:p>
                  </a:txBody>
                  <a:tcPr/>
                </a:tc>
                <a:tc>
                  <a:txBody>
                    <a:bodyPr/>
                    <a:lstStyle/>
                    <a:p>
                      <a:pPr algn="l" fontAlgn="b"/>
                      <a:endParaRPr lang="en-US" sz="1400" b="1" i="0" u="none" strike="noStrike" dirty="0">
                        <a:solidFill>
                          <a:srgbClr val="000000"/>
                        </a:solidFill>
                        <a:effectLst/>
                        <a:latin typeface="Calibri"/>
                      </a:endParaRPr>
                    </a:p>
                  </a:txBody>
                  <a:tcPr marL="12700" marR="12700" marT="12700" marB="0" anchor="b">
                    <a:lnL>
                      <a:noFill/>
                    </a:lnL>
                    <a:lnR>
                      <a:noFill/>
                    </a:lnR>
                    <a:lnT>
                      <a:noFill/>
                    </a:lnT>
                    <a:lnB>
                      <a:noFill/>
                    </a:lnB>
                    <a:solidFill>
                      <a:srgbClr val="EEECE1"/>
                    </a:solidFill>
                  </a:tcPr>
                </a:tc>
              </a:tr>
              <a:tr h="312323">
                <a:tc>
                  <a:txBody>
                    <a:bodyPr/>
                    <a:lstStyle/>
                    <a:p>
                      <a:pPr algn="l" fontAlgn="b"/>
                      <a:r>
                        <a:rPr lang="en-US" sz="1400" b="1" i="0" u="none" strike="noStrike">
                          <a:solidFill>
                            <a:srgbClr val="000000"/>
                          </a:solidFill>
                          <a:effectLst/>
                          <a:latin typeface="Times New Roman"/>
                        </a:rPr>
                        <a:t>True Category</a:t>
                      </a:r>
                    </a:p>
                  </a:txBody>
                  <a:tcPr marL="12700" marR="12700" marT="12700" marB="0" anchor="b">
                    <a:lnL>
                      <a:noFill/>
                    </a:lnL>
                    <a:lnR>
                      <a:noFill/>
                    </a:lnR>
                    <a:lnT>
                      <a:noFill/>
                    </a:lnT>
                    <a:lnB>
                      <a:noFill/>
                    </a:lnB>
                    <a:solidFill>
                      <a:srgbClr val="EEECE1"/>
                    </a:solidFill>
                  </a:tcPr>
                </a:tc>
                <a:tc>
                  <a:txBody>
                    <a:bodyPr/>
                    <a:lstStyle/>
                    <a:p>
                      <a:pPr algn="l" fontAlgn="b"/>
                      <a:r>
                        <a:rPr lang="en-US" sz="1400" b="1" i="0" u="none" strike="noStrike">
                          <a:solidFill>
                            <a:srgbClr val="000000"/>
                          </a:solidFill>
                          <a:effectLst/>
                          <a:latin typeface="Times New Roman"/>
                        </a:rPr>
                        <a:t>F1 Hybrid</a:t>
                      </a:r>
                    </a:p>
                  </a:txBody>
                  <a:tcPr marL="12700" marR="12700" marT="12700" marB="0" anchor="b">
                    <a:lnL>
                      <a:noFill/>
                    </a:lnL>
                    <a:lnR>
                      <a:noFill/>
                    </a:lnR>
                    <a:lnT>
                      <a:noFill/>
                    </a:lnT>
                    <a:lnB>
                      <a:noFill/>
                    </a:lnB>
                    <a:solidFill>
                      <a:srgbClr val="EEECE1"/>
                    </a:solidFill>
                  </a:tcPr>
                </a:tc>
                <a:tc>
                  <a:txBody>
                    <a:bodyPr/>
                    <a:lstStyle/>
                    <a:p>
                      <a:pPr algn="l" fontAlgn="b"/>
                      <a:r>
                        <a:rPr lang="en-US" sz="1400" b="1" i="0" u="none" strike="noStrike" dirty="0">
                          <a:solidFill>
                            <a:srgbClr val="000000"/>
                          </a:solidFill>
                          <a:effectLst/>
                          <a:latin typeface="Times New Roman"/>
                        </a:rPr>
                        <a:t>BC </a:t>
                      </a:r>
                      <a:r>
                        <a:rPr lang="en-US" sz="1400" b="1" i="1" u="none" strike="noStrike" dirty="0">
                          <a:solidFill>
                            <a:srgbClr val="000000"/>
                          </a:solidFill>
                          <a:effectLst/>
                          <a:latin typeface="Times New Roman"/>
                        </a:rPr>
                        <a:t>nelsoni</a:t>
                      </a:r>
                      <a:endParaRPr lang="en-US" sz="1400" b="1" i="0"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EEECE1"/>
                    </a:solidFill>
                  </a:tcPr>
                </a:tc>
                <a:tc>
                  <a:txBody>
                    <a:bodyPr/>
                    <a:lstStyle/>
                    <a:p>
                      <a:pPr algn="l" fontAlgn="b"/>
                      <a:r>
                        <a:rPr lang="en-US" sz="1400" b="1" i="0" u="none" strike="noStrike" dirty="0">
                          <a:solidFill>
                            <a:srgbClr val="000000"/>
                          </a:solidFill>
                          <a:effectLst/>
                          <a:latin typeface="Times New Roman"/>
                        </a:rPr>
                        <a:t>BC </a:t>
                      </a:r>
                      <a:r>
                        <a:rPr lang="en-US" sz="1400" b="1" i="1" u="none" strike="noStrike" dirty="0">
                          <a:solidFill>
                            <a:srgbClr val="000000"/>
                          </a:solidFill>
                          <a:effectLst/>
                          <a:latin typeface="Times New Roman"/>
                        </a:rPr>
                        <a:t>caudacutus</a:t>
                      </a:r>
                      <a:endParaRPr lang="en-US" sz="1400" b="1" i="0"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EEECE1"/>
                    </a:solidFill>
                  </a:tcPr>
                </a:tc>
                <a:tc>
                  <a:txBody>
                    <a:bodyPr/>
                    <a:lstStyle/>
                    <a:p>
                      <a:pPr algn="ctr" fontAlgn="b"/>
                      <a:r>
                        <a:rPr lang="en-US" sz="1400" b="1" i="0" u="none" strike="noStrike" dirty="0">
                          <a:solidFill>
                            <a:srgbClr val="000000"/>
                          </a:solidFill>
                          <a:effectLst/>
                          <a:latin typeface="Times New Roman"/>
                        </a:rPr>
                        <a:t>% </a:t>
                      </a:r>
                      <a:r>
                        <a:rPr lang="en-US" sz="1400" b="1" i="0" u="none" strike="noStrike" dirty="0" smtClean="0">
                          <a:solidFill>
                            <a:srgbClr val="000000"/>
                          </a:solidFill>
                          <a:effectLst/>
                          <a:latin typeface="Times New Roman"/>
                        </a:rPr>
                        <a:t>Accuracy</a:t>
                      </a:r>
                      <a:endParaRPr lang="en-US" sz="1400" b="1" i="0"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EEECE1"/>
                    </a:solidFill>
                  </a:tcPr>
                </a:tc>
              </a:tr>
              <a:tr h="640697">
                <a:tc>
                  <a:txBody>
                    <a:bodyPr/>
                    <a:lstStyle/>
                    <a:p>
                      <a:pPr algn="l" fontAlgn="b"/>
                      <a:r>
                        <a:rPr lang="en-US" sz="1400" b="1" i="0" u="none" strike="noStrike" dirty="0">
                          <a:solidFill>
                            <a:srgbClr val="000000"/>
                          </a:solidFill>
                          <a:effectLst/>
                          <a:latin typeface="Times New Roman"/>
                        </a:rPr>
                        <a:t>F1 Hybrid</a:t>
                      </a:r>
                    </a:p>
                  </a:txBody>
                  <a:tcPr marL="12700" marR="12700" marT="12700" marB="0" anchor="b">
                    <a:lnL>
                      <a:noFill/>
                    </a:lnL>
                    <a:lnR>
                      <a:noFill/>
                    </a:lnR>
                    <a:lnT>
                      <a:noFill/>
                    </a:lnT>
                    <a:lnB>
                      <a:noFill/>
                    </a:lnB>
                    <a:solidFill>
                      <a:srgbClr val="EEECE1"/>
                    </a:solidFill>
                  </a:tcPr>
                </a:tc>
                <a:tc>
                  <a:txBody>
                    <a:bodyPr/>
                    <a:lstStyle/>
                    <a:p>
                      <a:pPr algn="ctr" fontAlgn="b"/>
                      <a:r>
                        <a:rPr lang="en-US" sz="1400" b="1" i="0" u="none" strike="noStrike" dirty="0" smtClean="0">
                          <a:solidFill>
                            <a:srgbClr val="000000"/>
                          </a:solidFill>
                          <a:effectLst/>
                          <a:latin typeface="Times New Roman"/>
                        </a:rPr>
                        <a:t>0.947</a:t>
                      </a:r>
                    </a:p>
                    <a:p>
                      <a:pPr algn="ctr" fontAlgn="b"/>
                      <a:r>
                        <a:rPr lang="en-US" sz="1400" b="0" i="0" u="none" strike="noStrike" dirty="0" smtClean="0">
                          <a:solidFill>
                            <a:srgbClr val="000000"/>
                          </a:solidFill>
                          <a:effectLst/>
                          <a:latin typeface="Times New Roman"/>
                        </a:rPr>
                        <a:t>0.686</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FFFFFF"/>
                    </a:solidFill>
                  </a:tcPr>
                </a:tc>
                <a:tc>
                  <a:txBody>
                    <a:bodyPr/>
                    <a:lstStyle/>
                    <a:p>
                      <a:pPr algn="ctr" fontAlgn="b"/>
                      <a:r>
                        <a:rPr lang="en-US" sz="1400" b="1" i="0" u="none" strike="noStrike" dirty="0" smtClean="0">
                          <a:solidFill>
                            <a:srgbClr val="000000"/>
                          </a:solidFill>
                          <a:effectLst/>
                          <a:latin typeface="Times New Roman"/>
                        </a:rPr>
                        <a:t>0.016</a:t>
                      </a:r>
                    </a:p>
                    <a:p>
                      <a:pPr algn="ctr" fontAlgn="b"/>
                      <a:r>
                        <a:rPr lang="en-US" sz="1400" b="0" i="0" u="none" strike="noStrike" dirty="0" smtClean="0">
                          <a:solidFill>
                            <a:srgbClr val="000000"/>
                          </a:solidFill>
                          <a:effectLst/>
                          <a:latin typeface="Times New Roman"/>
                        </a:rPr>
                        <a:t>0.174</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FFFFFF"/>
                    </a:solidFill>
                  </a:tcPr>
                </a:tc>
                <a:tc>
                  <a:txBody>
                    <a:bodyPr/>
                    <a:lstStyle/>
                    <a:p>
                      <a:pPr algn="ctr" fontAlgn="b"/>
                      <a:r>
                        <a:rPr lang="en-US" sz="1400" b="1" i="0" u="none" strike="noStrike" dirty="0" smtClean="0">
                          <a:solidFill>
                            <a:srgbClr val="000000"/>
                          </a:solidFill>
                          <a:effectLst/>
                          <a:latin typeface="Times New Roman"/>
                        </a:rPr>
                        <a:t>0.035</a:t>
                      </a:r>
                    </a:p>
                    <a:p>
                      <a:pPr algn="ctr" fontAlgn="b"/>
                      <a:r>
                        <a:rPr lang="en-US" sz="1400" b="0" i="0" u="none" strike="noStrike" dirty="0" smtClean="0">
                          <a:solidFill>
                            <a:srgbClr val="000000"/>
                          </a:solidFill>
                          <a:effectLst/>
                          <a:latin typeface="Times New Roman"/>
                        </a:rPr>
                        <a:t>0.139</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FFFFFF"/>
                    </a:solidFill>
                  </a:tcPr>
                </a:tc>
                <a:tc>
                  <a:txBody>
                    <a:bodyPr/>
                    <a:lstStyle/>
                    <a:p>
                      <a:pPr algn="ctr" fontAlgn="b"/>
                      <a:r>
                        <a:rPr lang="en-US" sz="1400" b="1" i="0" u="none" strike="noStrike" dirty="0" smtClean="0">
                          <a:solidFill>
                            <a:srgbClr val="000000"/>
                          </a:solidFill>
                          <a:effectLst/>
                          <a:latin typeface="Times New Roman"/>
                        </a:rPr>
                        <a:t>97.6</a:t>
                      </a:r>
                    </a:p>
                    <a:p>
                      <a:pPr algn="ctr" fontAlgn="b"/>
                      <a:r>
                        <a:rPr lang="en-US" sz="1400" b="0" i="0" u="none" strike="noStrike" dirty="0" smtClean="0">
                          <a:solidFill>
                            <a:srgbClr val="000000"/>
                          </a:solidFill>
                          <a:effectLst/>
                          <a:latin typeface="Times New Roman"/>
                        </a:rPr>
                        <a:t>78</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FFFFFF"/>
                    </a:solidFill>
                  </a:tcPr>
                </a:tc>
              </a:tr>
              <a:tr h="694267">
                <a:tc>
                  <a:txBody>
                    <a:bodyPr/>
                    <a:lstStyle/>
                    <a:p>
                      <a:pPr algn="l" fontAlgn="b"/>
                      <a:r>
                        <a:rPr lang="en-US" sz="1400" b="1" i="0" u="none" strike="noStrike" dirty="0">
                          <a:solidFill>
                            <a:srgbClr val="000000"/>
                          </a:solidFill>
                          <a:effectLst/>
                          <a:latin typeface="Times New Roman"/>
                        </a:rPr>
                        <a:t>BC </a:t>
                      </a:r>
                      <a:r>
                        <a:rPr lang="en-US" sz="1400" b="1" i="1" u="none" strike="noStrike" dirty="0">
                          <a:solidFill>
                            <a:srgbClr val="000000"/>
                          </a:solidFill>
                          <a:effectLst/>
                          <a:latin typeface="Times New Roman"/>
                        </a:rPr>
                        <a:t>nelsoni</a:t>
                      </a:r>
                      <a:endParaRPr lang="en-US" sz="1400" b="1" i="0"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EEECE1"/>
                    </a:solidFill>
                  </a:tcPr>
                </a:tc>
                <a:tc>
                  <a:txBody>
                    <a:bodyPr/>
                    <a:lstStyle/>
                    <a:p>
                      <a:pPr algn="ctr" fontAlgn="b"/>
                      <a:r>
                        <a:rPr lang="en-US" sz="1400" b="1" i="0" u="none" strike="noStrike" dirty="0" smtClean="0">
                          <a:solidFill>
                            <a:srgbClr val="000000"/>
                          </a:solidFill>
                          <a:effectLst/>
                          <a:latin typeface="Times New Roman"/>
                        </a:rPr>
                        <a:t>0.016</a:t>
                      </a:r>
                    </a:p>
                    <a:p>
                      <a:pPr algn="ctr" fontAlgn="b"/>
                      <a:r>
                        <a:rPr lang="en-US" sz="1400" b="0" i="0" u="none" strike="noStrike" dirty="0" smtClean="0">
                          <a:solidFill>
                            <a:srgbClr val="000000"/>
                          </a:solidFill>
                          <a:effectLst/>
                          <a:latin typeface="Times New Roman"/>
                        </a:rPr>
                        <a:t>0.106</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FFFFFF"/>
                    </a:solidFill>
                  </a:tcPr>
                </a:tc>
                <a:tc>
                  <a:txBody>
                    <a:bodyPr/>
                    <a:lstStyle/>
                    <a:p>
                      <a:pPr algn="ctr" fontAlgn="b"/>
                      <a:r>
                        <a:rPr lang="en-US" sz="1400" b="1" i="0" u="none" strike="noStrike" dirty="0" smtClean="0">
                          <a:solidFill>
                            <a:srgbClr val="000000"/>
                          </a:solidFill>
                          <a:effectLst/>
                          <a:latin typeface="Times New Roman"/>
                        </a:rPr>
                        <a:t>0.983</a:t>
                      </a:r>
                    </a:p>
                    <a:p>
                      <a:pPr algn="ctr" fontAlgn="b"/>
                      <a:r>
                        <a:rPr lang="en-US" sz="1400" b="0" i="0" u="none" strike="noStrike" dirty="0" smtClean="0">
                          <a:solidFill>
                            <a:srgbClr val="000000"/>
                          </a:solidFill>
                          <a:effectLst/>
                          <a:latin typeface="Times New Roman"/>
                        </a:rPr>
                        <a:t>0.878</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FFFFFF"/>
                    </a:solidFill>
                  </a:tcPr>
                </a:tc>
                <a:tc>
                  <a:txBody>
                    <a:bodyPr/>
                    <a:lstStyle/>
                    <a:p>
                      <a:pPr algn="ctr" fontAlgn="b"/>
                      <a:r>
                        <a:rPr lang="en-US" sz="1400" b="1" i="0" u="none" strike="noStrike" dirty="0" smtClean="0">
                          <a:solidFill>
                            <a:srgbClr val="000000"/>
                          </a:solidFill>
                          <a:effectLst/>
                          <a:latin typeface="Times New Roman"/>
                        </a:rPr>
                        <a:t>0</a:t>
                      </a:r>
                    </a:p>
                    <a:p>
                      <a:pPr algn="ctr" fontAlgn="b"/>
                      <a:r>
                        <a:rPr lang="en-US" sz="1400" b="0" i="0" u="none" strike="noStrike" dirty="0" smtClean="0">
                          <a:solidFill>
                            <a:srgbClr val="000000"/>
                          </a:solidFill>
                          <a:effectLst/>
                          <a:latin typeface="Times New Roman"/>
                        </a:rPr>
                        <a:t>0.012</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FFFFFF"/>
                    </a:solidFill>
                  </a:tcPr>
                </a:tc>
                <a:tc>
                  <a:txBody>
                    <a:bodyPr/>
                    <a:lstStyle/>
                    <a:p>
                      <a:pPr algn="ctr" fontAlgn="b"/>
                      <a:r>
                        <a:rPr lang="en-US" sz="1400" b="1" i="0" u="none" strike="noStrike" dirty="0" smtClean="0">
                          <a:solidFill>
                            <a:srgbClr val="000000"/>
                          </a:solidFill>
                          <a:effectLst/>
                          <a:latin typeface="Times New Roman"/>
                        </a:rPr>
                        <a:t>98.3</a:t>
                      </a:r>
                    </a:p>
                    <a:p>
                      <a:pPr algn="ctr" fontAlgn="b"/>
                      <a:r>
                        <a:rPr lang="en-US" sz="1400" b="0" i="0" u="none" strike="noStrike" dirty="0" smtClean="0">
                          <a:solidFill>
                            <a:srgbClr val="000000"/>
                          </a:solidFill>
                          <a:effectLst/>
                          <a:latin typeface="Times New Roman"/>
                        </a:rPr>
                        <a:t>89</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FFFFFF"/>
                    </a:solidFill>
                  </a:tcPr>
                </a:tc>
              </a:tr>
              <a:tr h="677333">
                <a:tc>
                  <a:txBody>
                    <a:bodyPr/>
                    <a:lstStyle/>
                    <a:p>
                      <a:pPr algn="l" fontAlgn="b"/>
                      <a:r>
                        <a:rPr lang="en-US" sz="1400" b="1" i="0" u="none" strike="noStrike" dirty="0">
                          <a:solidFill>
                            <a:srgbClr val="000000"/>
                          </a:solidFill>
                          <a:effectLst/>
                          <a:latin typeface="Times New Roman"/>
                        </a:rPr>
                        <a:t>BC </a:t>
                      </a:r>
                      <a:r>
                        <a:rPr lang="en-US" sz="1400" b="1" i="1" u="none" strike="noStrike" dirty="0">
                          <a:solidFill>
                            <a:srgbClr val="000000"/>
                          </a:solidFill>
                          <a:effectLst/>
                          <a:latin typeface="Times New Roman"/>
                        </a:rPr>
                        <a:t>caudacutus</a:t>
                      </a:r>
                      <a:endParaRPr lang="en-US" sz="1400" b="1" i="0"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EEECE1"/>
                    </a:solidFill>
                  </a:tcPr>
                </a:tc>
                <a:tc>
                  <a:txBody>
                    <a:bodyPr/>
                    <a:lstStyle/>
                    <a:p>
                      <a:pPr algn="ctr" fontAlgn="b"/>
                      <a:r>
                        <a:rPr lang="en-US" sz="1400" b="1" i="0" u="none" strike="noStrike" dirty="0" smtClean="0">
                          <a:solidFill>
                            <a:srgbClr val="000000"/>
                          </a:solidFill>
                          <a:effectLst/>
                          <a:latin typeface="Times New Roman"/>
                        </a:rPr>
                        <a:t>0.029</a:t>
                      </a:r>
                    </a:p>
                    <a:p>
                      <a:pPr algn="ctr" fontAlgn="b"/>
                      <a:r>
                        <a:rPr lang="en-US" sz="1400" b="0" i="0" u="none" strike="noStrike" dirty="0" smtClean="0">
                          <a:solidFill>
                            <a:srgbClr val="000000"/>
                          </a:solidFill>
                          <a:effectLst/>
                          <a:latin typeface="Times New Roman"/>
                        </a:rPr>
                        <a:t>0.116</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FFFFFF"/>
                    </a:solidFill>
                  </a:tcPr>
                </a:tc>
                <a:tc>
                  <a:txBody>
                    <a:bodyPr/>
                    <a:lstStyle/>
                    <a:p>
                      <a:pPr algn="ctr" fontAlgn="b"/>
                      <a:r>
                        <a:rPr lang="en-US" sz="1400" b="1" i="0" u="none" strike="noStrike" dirty="0" smtClean="0">
                          <a:solidFill>
                            <a:srgbClr val="000000"/>
                          </a:solidFill>
                          <a:effectLst/>
                          <a:latin typeface="Times New Roman"/>
                        </a:rPr>
                        <a:t>0</a:t>
                      </a:r>
                    </a:p>
                    <a:p>
                      <a:pPr algn="ctr" fontAlgn="b"/>
                      <a:r>
                        <a:rPr lang="en-US" sz="1400" b="0" i="0" u="none" strike="noStrike" dirty="0" smtClean="0">
                          <a:solidFill>
                            <a:srgbClr val="000000"/>
                          </a:solidFill>
                          <a:effectLst/>
                          <a:latin typeface="Times New Roman"/>
                        </a:rPr>
                        <a:t>0.019</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FFFFFF"/>
                    </a:solidFill>
                  </a:tcPr>
                </a:tc>
                <a:tc>
                  <a:txBody>
                    <a:bodyPr/>
                    <a:lstStyle/>
                    <a:p>
                      <a:pPr algn="ctr" fontAlgn="b"/>
                      <a:r>
                        <a:rPr lang="en-US" sz="1400" b="1" i="0" u="none" strike="noStrike" dirty="0" smtClean="0">
                          <a:solidFill>
                            <a:srgbClr val="000000"/>
                          </a:solidFill>
                          <a:effectLst/>
                          <a:latin typeface="Times New Roman"/>
                        </a:rPr>
                        <a:t>0.969</a:t>
                      </a:r>
                    </a:p>
                    <a:p>
                      <a:pPr algn="ctr" fontAlgn="b"/>
                      <a:r>
                        <a:rPr lang="en-US" sz="1400" b="0" i="0" u="none" strike="noStrike" dirty="0" smtClean="0">
                          <a:solidFill>
                            <a:srgbClr val="000000"/>
                          </a:solidFill>
                          <a:effectLst/>
                          <a:latin typeface="Times New Roman"/>
                        </a:rPr>
                        <a:t>0.861</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FFFFFF"/>
                    </a:solidFill>
                  </a:tcPr>
                </a:tc>
                <a:tc>
                  <a:txBody>
                    <a:bodyPr/>
                    <a:lstStyle/>
                    <a:p>
                      <a:pPr algn="ctr" fontAlgn="b"/>
                      <a:r>
                        <a:rPr lang="en-US" sz="1400" b="1" i="0" u="none" strike="noStrike" dirty="0" smtClean="0">
                          <a:solidFill>
                            <a:srgbClr val="000000"/>
                          </a:solidFill>
                          <a:effectLst/>
                          <a:latin typeface="Times New Roman"/>
                        </a:rPr>
                        <a:t>97.4</a:t>
                      </a:r>
                    </a:p>
                    <a:p>
                      <a:pPr algn="ctr" fontAlgn="b"/>
                      <a:r>
                        <a:rPr lang="en-US" sz="1400" b="0" i="0" u="none" strike="noStrike" dirty="0" smtClean="0">
                          <a:solidFill>
                            <a:srgbClr val="000000"/>
                          </a:solidFill>
                          <a:effectLst/>
                          <a:latin typeface="Times New Roman"/>
                        </a:rPr>
                        <a:t>87</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a:noFill/>
                    </a:lnB>
                    <a:solidFill>
                      <a:srgbClr val="FFFFFF"/>
                    </a:solidFill>
                  </a:tcPr>
                </a:tc>
              </a:tr>
            </a:tbl>
          </a:graphicData>
        </a:graphic>
      </p:graphicFrame>
      <p:graphicFrame>
        <p:nvGraphicFramePr>
          <p:cNvPr id="30" name="Table 29"/>
          <p:cNvGraphicFramePr>
            <a:graphicFrameLocks noGrp="1"/>
          </p:cNvGraphicFramePr>
          <p:nvPr>
            <p:extLst>
              <p:ext uri="{D42A27DB-BD31-4B8C-83A1-F6EECF244321}">
                <p14:modId xmlns:p14="http://schemas.microsoft.com/office/powerpoint/2010/main" xmlns="" val="1757180020"/>
              </p:ext>
            </p:extLst>
          </p:nvPr>
        </p:nvGraphicFramePr>
        <p:xfrm>
          <a:off x="29193275" y="15367000"/>
          <a:ext cx="11224298" cy="3820160"/>
        </p:xfrm>
        <a:graphic>
          <a:graphicData uri="http://schemas.openxmlformats.org/drawingml/2006/table">
            <a:tbl>
              <a:tblPr/>
              <a:tblGrid>
                <a:gridCol w="825500"/>
                <a:gridCol w="1668780"/>
                <a:gridCol w="1701800"/>
                <a:gridCol w="1803400"/>
                <a:gridCol w="1701800"/>
                <a:gridCol w="1676400"/>
                <a:gridCol w="1846618"/>
              </a:tblGrid>
              <a:tr h="228600">
                <a:tc>
                  <a:txBody>
                    <a:bodyPr/>
                    <a:lstStyle/>
                    <a:p>
                      <a:pPr algn="l" fontAlgn="b"/>
                      <a:r>
                        <a:rPr lang="en-US" sz="1400" b="0" i="0" u="none" strike="noStrike" dirty="0">
                          <a:solidFill>
                            <a:srgbClr val="000000"/>
                          </a:solidFill>
                          <a:effectLst/>
                          <a:latin typeface="Times New Roman"/>
                        </a:rPr>
                        <a:t> </a:t>
                      </a:r>
                    </a:p>
                  </a:txBody>
                  <a:tcPr marL="12700" marR="12700" marT="1270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solidFill>
                      <a:schemeClr val="bg2"/>
                    </a:solidFill>
                  </a:tcPr>
                </a:tc>
                <a:tc>
                  <a:txBody>
                    <a:bodyPr/>
                    <a:lstStyle/>
                    <a:p>
                      <a:pPr algn="l" fontAlgn="b"/>
                      <a:r>
                        <a:rPr lang="en-US" sz="1400" b="1" i="1" u="none" strike="noStrike" dirty="0">
                          <a:solidFill>
                            <a:srgbClr val="000000"/>
                          </a:solidFill>
                          <a:effectLst/>
                          <a:latin typeface="Times New Roman"/>
                        </a:rPr>
                        <a:t>F</a:t>
                      </a:r>
                      <a:r>
                        <a:rPr lang="en-US" sz="1400" b="1" i="1" u="none" strike="noStrike" baseline="-25000" dirty="0">
                          <a:solidFill>
                            <a:srgbClr val="000000"/>
                          </a:solidFill>
                          <a:effectLst/>
                          <a:latin typeface="Times New Roman"/>
                        </a:rPr>
                        <a:t>ST</a:t>
                      </a:r>
                      <a:endParaRPr lang="en-US" sz="1400" b="1" i="1" u="none" strike="noStrike" dirty="0">
                        <a:solidFill>
                          <a:srgbClr val="000000"/>
                        </a:solidFill>
                        <a:effectLst/>
                        <a:latin typeface="Times New Roman"/>
                      </a:endParaRPr>
                    </a:p>
                  </a:txBody>
                  <a:tcPr marL="12700" marR="12700" marT="12700" marB="0" anchor="b">
                    <a:lnL>
                      <a:noFill/>
                    </a:lnL>
                    <a:lnR>
                      <a:noFill/>
                    </a:lnR>
                    <a:lnT w="6350" cap="flat" cmpd="sng" algn="ctr">
                      <a:solidFill>
                        <a:srgbClr val="000000"/>
                      </a:solidFill>
                      <a:prstDash val="solid"/>
                      <a:round/>
                      <a:headEnd type="none" w="med" len="med"/>
                      <a:tailEnd type="none" w="med" len="med"/>
                    </a:lnT>
                    <a:lnB>
                      <a:noFill/>
                    </a:lnB>
                    <a:solidFill>
                      <a:schemeClr val="bg2"/>
                    </a:solidFill>
                  </a:tcPr>
                </a:tc>
                <a:tc>
                  <a:txBody>
                    <a:bodyPr/>
                    <a:lstStyle/>
                    <a:p>
                      <a:pPr algn="l" fontAlgn="b"/>
                      <a:r>
                        <a:rPr lang="en-US" sz="1400" b="0" i="0" u="none" strike="noStrike" dirty="0">
                          <a:solidFill>
                            <a:srgbClr val="000000"/>
                          </a:solidFill>
                          <a:effectLst/>
                          <a:latin typeface="Times New Roman"/>
                        </a:rPr>
                        <a:t> </a:t>
                      </a:r>
                    </a:p>
                  </a:txBody>
                  <a:tcPr marL="12700" marR="12700" marT="12700" marB="0" anchor="b">
                    <a:lnL>
                      <a:noFill/>
                    </a:lnL>
                    <a:lnR>
                      <a:noFill/>
                    </a:lnR>
                    <a:lnT w="6350" cap="flat" cmpd="sng" algn="ctr">
                      <a:solidFill>
                        <a:srgbClr val="000000"/>
                      </a:solidFill>
                      <a:prstDash val="solid"/>
                      <a:round/>
                      <a:headEnd type="none" w="med" len="med"/>
                      <a:tailEnd type="none" w="med" len="med"/>
                    </a:lnT>
                    <a:lnB>
                      <a:noFill/>
                    </a:lnB>
                    <a:solidFill>
                      <a:srgbClr val="EEECE1"/>
                    </a:solidFill>
                  </a:tcPr>
                </a:tc>
                <a:tc>
                  <a:txBody>
                    <a:bodyPr/>
                    <a:lstStyle/>
                    <a:p>
                      <a:pPr algn="l" fontAlgn="b"/>
                      <a:r>
                        <a:rPr lang="en-US" sz="1400" b="0" i="0" u="none" strike="noStrike">
                          <a:solidFill>
                            <a:srgbClr val="000000"/>
                          </a:solidFill>
                          <a:effectLst/>
                          <a:latin typeface="Times New Roman"/>
                        </a:rPr>
                        <a:t> </a:t>
                      </a:r>
                    </a:p>
                  </a:txBody>
                  <a:tcPr marL="12700" marR="12700" marT="12700" marB="0" anchor="b">
                    <a:lnL>
                      <a:noFill/>
                    </a:lnL>
                    <a:lnR>
                      <a:noFill/>
                    </a:lnR>
                    <a:lnT w="6350" cap="flat" cmpd="sng" algn="ctr">
                      <a:solidFill>
                        <a:srgbClr val="000000"/>
                      </a:solidFill>
                      <a:prstDash val="solid"/>
                      <a:round/>
                      <a:headEnd type="none" w="med" len="med"/>
                      <a:tailEnd type="none" w="med" len="med"/>
                    </a:lnT>
                    <a:lnB>
                      <a:noFill/>
                    </a:lnB>
                    <a:solidFill>
                      <a:srgbClr val="EEECE1"/>
                    </a:solidFill>
                  </a:tcPr>
                </a:tc>
                <a:tc>
                  <a:txBody>
                    <a:bodyPr/>
                    <a:lstStyle/>
                    <a:p>
                      <a:pPr algn="l" fontAlgn="b"/>
                      <a:r>
                        <a:rPr lang="en-US" sz="1400" b="0" i="0" u="none" strike="noStrike">
                          <a:solidFill>
                            <a:srgbClr val="000000"/>
                          </a:solidFill>
                          <a:effectLst/>
                          <a:latin typeface="Times New Roman"/>
                        </a:rPr>
                        <a:t> </a:t>
                      </a:r>
                    </a:p>
                  </a:txBody>
                  <a:tcPr marL="12700" marR="12700" marT="12700" marB="0" anchor="b">
                    <a:lnL>
                      <a:noFill/>
                    </a:lnL>
                    <a:lnR>
                      <a:noFill/>
                    </a:lnR>
                    <a:lnT w="6350" cap="flat" cmpd="sng" algn="ctr">
                      <a:solidFill>
                        <a:srgbClr val="000000"/>
                      </a:solidFill>
                      <a:prstDash val="solid"/>
                      <a:round/>
                      <a:headEnd type="none" w="med" len="med"/>
                      <a:tailEnd type="none" w="med" len="med"/>
                    </a:lnT>
                    <a:lnB>
                      <a:noFill/>
                    </a:lnB>
                    <a:solidFill>
                      <a:srgbClr val="EEECE1"/>
                    </a:solidFill>
                  </a:tcPr>
                </a:tc>
                <a:tc>
                  <a:txBody>
                    <a:bodyPr/>
                    <a:lstStyle/>
                    <a:p>
                      <a:pPr algn="l" fontAlgn="b"/>
                      <a:r>
                        <a:rPr lang="en-US" sz="1400" b="0" i="0" u="none" strike="noStrike" dirty="0">
                          <a:solidFill>
                            <a:srgbClr val="000000"/>
                          </a:solidFill>
                          <a:effectLst/>
                          <a:latin typeface="Times New Roman"/>
                        </a:rPr>
                        <a:t> </a:t>
                      </a:r>
                    </a:p>
                  </a:txBody>
                  <a:tcPr marL="12700" marR="12700" marT="12700" marB="0" anchor="b">
                    <a:lnL>
                      <a:noFill/>
                    </a:lnL>
                    <a:lnR>
                      <a:noFill/>
                    </a:lnR>
                    <a:lnT w="6350" cap="flat" cmpd="sng" algn="ctr">
                      <a:solidFill>
                        <a:srgbClr val="000000"/>
                      </a:solidFill>
                      <a:prstDash val="solid"/>
                      <a:round/>
                      <a:headEnd type="none" w="med" len="med"/>
                      <a:tailEnd type="none" w="med" len="med"/>
                    </a:lnT>
                    <a:lnB>
                      <a:noFill/>
                    </a:lnB>
                    <a:solidFill>
                      <a:srgbClr val="EEECE1"/>
                    </a:solidFill>
                  </a:tcPr>
                </a:tc>
                <a:tc>
                  <a:txBody>
                    <a:bodyPr/>
                    <a:lstStyle/>
                    <a:p>
                      <a:pPr algn="l" fontAlgn="b"/>
                      <a:r>
                        <a:rPr lang="en-US" sz="1400" b="0" i="0" u="none" strike="noStrike" dirty="0">
                          <a:solidFill>
                            <a:srgbClr val="000000"/>
                          </a:solidFill>
                          <a:effectLst/>
                          <a:latin typeface="Times New Roman"/>
                        </a:rPr>
                        <a:t> </a:t>
                      </a:r>
                    </a:p>
                  </a:txBody>
                  <a:tcPr marL="12700" marR="12700" marT="1270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EEECE1"/>
                    </a:solidFill>
                  </a:tcPr>
                </a:tc>
              </a:tr>
              <a:tr h="406846">
                <a:tc>
                  <a:txBody>
                    <a:bodyPr/>
                    <a:lstStyle/>
                    <a:p>
                      <a:pPr algn="l" fontAlgn="b"/>
                      <a:r>
                        <a:rPr lang="en-US" sz="1400" b="1" i="0" u="none" strike="noStrike" dirty="0">
                          <a:solidFill>
                            <a:srgbClr val="000000"/>
                          </a:solidFill>
                          <a:effectLst/>
                          <a:latin typeface="Times New Roman"/>
                        </a:rPr>
                        <a:t>Locus</a:t>
                      </a:r>
                    </a:p>
                  </a:txBody>
                  <a:tcPr marL="12700" marR="12700" marT="12700"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EEECE1"/>
                    </a:solidFill>
                  </a:tcPr>
                </a:tc>
                <a:tc>
                  <a:txBody>
                    <a:bodyPr/>
                    <a:lstStyle/>
                    <a:p>
                      <a:pPr algn="ctr" fontAlgn="b"/>
                      <a:r>
                        <a:rPr lang="en-US" sz="1400" b="0" i="0" u="none" strike="noStrike" dirty="0">
                          <a:solidFill>
                            <a:srgbClr val="000000"/>
                          </a:solidFill>
                          <a:effectLst/>
                          <a:latin typeface="Times New Roman"/>
                        </a:rPr>
                        <a:t>Allopatric </a:t>
                      </a:r>
                      <a:r>
                        <a:rPr lang="en-US" sz="1400" b="0" i="1" u="none" strike="noStrike" dirty="0">
                          <a:solidFill>
                            <a:srgbClr val="000000"/>
                          </a:solidFill>
                          <a:effectLst/>
                          <a:latin typeface="Times New Roman"/>
                        </a:rPr>
                        <a:t>nelsoni</a:t>
                      </a:r>
                      <a:r>
                        <a:rPr lang="en-US" sz="1400" b="0" i="0" u="none" strike="noStrike" dirty="0">
                          <a:solidFill>
                            <a:srgbClr val="000000"/>
                          </a:solidFill>
                          <a:effectLst/>
                          <a:latin typeface="Times New Roman"/>
                        </a:rPr>
                        <a:t>/Allopatric </a:t>
                      </a:r>
                      <a:r>
                        <a:rPr lang="en-US" sz="1400" b="0" i="1" u="none" strike="noStrike" dirty="0">
                          <a:solidFill>
                            <a:srgbClr val="000000"/>
                          </a:solidFill>
                          <a:effectLst/>
                          <a:latin typeface="Times New Roman"/>
                        </a:rPr>
                        <a:t>caudacutus</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solidFill>
                      <a:srgbClr val="EEECE1"/>
                    </a:solidFill>
                  </a:tcPr>
                </a:tc>
                <a:tc>
                  <a:txBody>
                    <a:bodyPr/>
                    <a:lstStyle/>
                    <a:p>
                      <a:pPr algn="ctr" fontAlgn="b"/>
                      <a:r>
                        <a:rPr lang="en-US" sz="1400" b="0" i="0" u="none" strike="noStrike" dirty="0">
                          <a:solidFill>
                            <a:srgbClr val="000000"/>
                          </a:solidFill>
                          <a:effectLst/>
                          <a:latin typeface="Times New Roman"/>
                        </a:rPr>
                        <a:t>Allopatric </a:t>
                      </a:r>
                      <a:r>
                        <a:rPr lang="en-US" sz="1400" b="0" i="1" u="none" strike="noStrike" dirty="0">
                          <a:solidFill>
                            <a:srgbClr val="000000"/>
                          </a:solidFill>
                          <a:effectLst/>
                          <a:latin typeface="Times New Roman"/>
                        </a:rPr>
                        <a:t>nelsoni</a:t>
                      </a:r>
                      <a:r>
                        <a:rPr lang="en-US" sz="1400" b="0" i="0" u="none" strike="noStrike" dirty="0">
                          <a:solidFill>
                            <a:srgbClr val="000000"/>
                          </a:solidFill>
                          <a:effectLst/>
                          <a:latin typeface="Times New Roman"/>
                        </a:rPr>
                        <a:t>/Sympatric </a:t>
                      </a:r>
                      <a:r>
                        <a:rPr lang="en-US" sz="1400" b="0" i="1" u="none" strike="noStrike" dirty="0">
                          <a:solidFill>
                            <a:srgbClr val="000000"/>
                          </a:solidFill>
                          <a:effectLst/>
                          <a:latin typeface="Times New Roman"/>
                        </a:rPr>
                        <a:t>caudacutus</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solidFill>
                      <a:srgbClr val="EEECE1"/>
                    </a:solidFill>
                  </a:tcPr>
                </a:tc>
                <a:tc>
                  <a:txBody>
                    <a:bodyPr/>
                    <a:lstStyle/>
                    <a:p>
                      <a:pPr algn="ctr" fontAlgn="b"/>
                      <a:r>
                        <a:rPr lang="en-US" sz="1400" b="0" i="0" u="none" strike="noStrike" dirty="0">
                          <a:solidFill>
                            <a:srgbClr val="000000"/>
                          </a:solidFill>
                          <a:effectLst/>
                          <a:latin typeface="Times New Roman"/>
                        </a:rPr>
                        <a:t>Allopatric </a:t>
                      </a:r>
                      <a:r>
                        <a:rPr lang="en-US" sz="1400" b="0" i="1" u="none" strike="noStrike" dirty="0">
                          <a:solidFill>
                            <a:srgbClr val="000000"/>
                          </a:solidFill>
                          <a:effectLst/>
                          <a:latin typeface="Times New Roman"/>
                        </a:rPr>
                        <a:t>caudacutus</a:t>
                      </a:r>
                      <a:r>
                        <a:rPr lang="en-US" sz="1400" b="0" i="0" u="none" strike="noStrike" dirty="0">
                          <a:solidFill>
                            <a:srgbClr val="000000"/>
                          </a:solidFill>
                          <a:effectLst/>
                          <a:latin typeface="Times New Roman"/>
                        </a:rPr>
                        <a:t>/Sympatric </a:t>
                      </a:r>
                      <a:r>
                        <a:rPr lang="en-US" sz="1400" b="0" i="1" u="none" strike="noStrike" dirty="0">
                          <a:solidFill>
                            <a:srgbClr val="000000"/>
                          </a:solidFill>
                          <a:effectLst/>
                          <a:latin typeface="Times New Roman"/>
                        </a:rPr>
                        <a:t>nelsoni</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solidFill>
                      <a:srgbClr val="EEECE1"/>
                    </a:solidFill>
                  </a:tcPr>
                </a:tc>
                <a:tc>
                  <a:txBody>
                    <a:bodyPr/>
                    <a:lstStyle/>
                    <a:p>
                      <a:pPr algn="ctr" fontAlgn="b"/>
                      <a:r>
                        <a:rPr lang="en-US" sz="1400" b="0" i="0" u="none" strike="noStrike" dirty="0">
                          <a:solidFill>
                            <a:srgbClr val="000000"/>
                          </a:solidFill>
                          <a:effectLst/>
                          <a:latin typeface="Times New Roman"/>
                        </a:rPr>
                        <a:t>Sympatric </a:t>
                      </a:r>
                      <a:r>
                        <a:rPr lang="en-US" sz="1400" b="0" i="1" u="none" strike="noStrike" dirty="0">
                          <a:solidFill>
                            <a:srgbClr val="000000"/>
                          </a:solidFill>
                          <a:effectLst/>
                          <a:latin typeface="Times New Roman"/>
                        </a:rPr>
                        <a:t>nelsoni</a:t>
                      </a:r>
                      <a:r>
                        <a:rPr lang="en-US" sz="1400" b="0" i="0" u="none" strike="noStrike" dirty="0">
                          <a:solidFill>
                            <a:srgbClr val="000000"/>
                          </a:solidFill>
                          <a:effectLst/>
                          <a:latin typeface="Times New Roman"/>
                        </a:rPr>
                        <a:t>/Sympatric </a:t>
                      </a:r>
                      <a:r>
                        <a:rPr lang="en-US" sz="1400" b="0" i="1" u="none" strike="noStrike" dirty="0">
                          <a:solidFill>
                            <a:srgbClr val="000000"/>
                          </a:solidFill>
                          <a:effectLst/>
                          <a:latin typeface="Times New Roman"/>
                        </a:rPr>
                        <a:t>caudacutus</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solidFill>
                      <a:srgbClr val="EEECE1"/>
                    </a:solidFill>
                  </a:tcPr>
                </a:tc>
                <a:tc>
                  <a:txBody>
                    <a:bodyPr/>
                    <a:lstStyle/>
                    <a:p>
                      <a:pPr algn="ctr" fontAlgn="b"/>
                      <a:r>
                        <a:rPr lang="en-US" sz="1400" b="0" i="0" u="none" strike="noStrike" dirty="0">
                          <a:solidFill>
                            <a:srgbClr val="000000"/>
                          </a:solidFill>
                          <a:effectLst/>
                          <a:latin typeface="Times New Roman"/>
                        </a:rPr>
                        <a:t>Allopatric </a:t>
                      </a:r>
                      <a:r>
                        <a:rPr lang="en-US" sz="1400" b="0" i="1" u="none" strike="noStrike" dirty="0">
                          <a:solidFill>
                            <a:srgbClr val="000000"/>
                          </a:solidFill>
                          <a:effectLst/>
                          <a:latin typeface="Times New Roman"/>
                        </a:rPr>
                        <a:t>nelsoni</a:t>
                      </a:r>
                      <a:r>
                        <a:rPr lang="en-US" sz="1400" b="0" i="0" u="none" strike="noStrike" dirty="0">
                          <a:solidFill>
                            <a:srgbClr val="000000"/>
                          </a:solidFill>
                          <a:effectLst/>
                          <a:latin typeface="Times New Roman"/>
                        </a:rPr>
                        <a:t>/Sympatric </a:t>
                      </a:r>
                      <a:r>
                        <a:rPr lang="en-US" sz="1400" b="0" i="1" u="none" strike="noStrike" dirty="0">
                          <a:solidFill>
                            <a:srgbClr val="000000"/>
                          </a:solidFill>
                          <a:effectLst/>
                          <a:latin typeface="Times New Roman"/>
                        </a:rPr>
                        <a:t>nelsoni</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solidFill>
                      <a:srgbClr val="EEECE1"/>
                    </a:solidFill>
                  </a:tcPr>
                </a:tc>
                <a:tc>
                  <a:txBody>
                    <a:bodyPr/>
                    <a:lstStyle/>
                    <a:p>
                      <a:pPr algn="ctr" fontAlgn="b"/>
                      <a:r>
                        <a:rPr lang="en-US" sz="1400" b="0" i="0" u="none" strike="noStrike" dirty="0">
                          <a:solidFill>
                            <a:srgbClr val="000000"/>
                          </a:solidFill>
                          <a:effectLst/>
                          <a:latin typeface="Times New Roman"/>
                        </a:rPr>
                        <a:t>Allopatric </a:t>
                      </a:r>
                      <a:r>
                        <a:rPr lang="en-US" sz="1400" b="0" i="1" u="none" strike="noStrike" dirty="0">
                          <a:solidFill>
                            <a:srgbClr val="000000"/>
                          </a:solidFill>
                          <a:effectLst/>
                          <a:latin typeface="Times New Roman"/>
                        </a:rPr>
                        <a:t>caudacutus</a:t>
                      </a:r>
                      <a:r>
                        <a:rPr lang="en-US" sz="1400" b="0" i="0" u="none" strike="noStrike" dirty="0">
                          <a:solidFill>
                            <a:srgbClr val="000000"/>
                          </a:solidFill>
                          <a:effectLst/>
                          <a:latin typeface="Times New Roman"/>
                        </a:rPr>
                        <a:t>/Sympatric </a:t>
                      </a:r>
                      <a:r>
                        <a:rPr lang="en-US" sz="1400" b="0" i="1" u="none" strike="noStrike" dirty="0">
                          <a:solidFill>
                            <a:srgbClr val="000000"/>
                          </a:solidFill>
                          <a:effectLst/>
                          <a:latin typeface="Times New Roman"/>
                        </a:rPr>
                        <a:t>caudacutus</a:t>
                      </a:r>
                      <a:endParaRPr lang="en-US" sz="1400" b="0" i="0" u="none" strike="noStrike" dirty="0">
                        <a:solidFill>
                          <a:srgbClr val="000000"/>
                        </a:solidFill>
                        <a:effectLst/>
                        <a:latin typeface="Times New Roman"/>
                      </a:endParaRPr>
                    </a:p>
                  </a:txBody>
                  <a:tcPr marL="12700" marR="12700" marT="1270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EEECE1"/>
                    </a:solidFill>
                  </a:tcPr>
                </a:tc>
              </a:tr>
              <a:tr h="209302">
                <a:tc>
                  <a:txBody>
                    <a:bodyPr/>
                    <a:lstStyle/>
                    <a:p>
                      <a:pPr algn="l" fontAlgn="b"/>
                      <a:r>
                        <a:rPr lang="en-US" sz="1400" b="0" i="1" u="none" strike="noStrike" dirty="0">
                          <a:solidFill>
                            <a:srgbClr val="000000"/>
                          </a:solidFill>
                          <a:effectLst/>
                          <a:latin typeface="Times New Roman"/>
                        </a:rPr>
                        <a:t>Ammo</a:t>
                      </a:r>
                      <a:r>
                        <a:rPr lang="en-US" sz="1400" b="0" i="0" u="none" strike="noStrike" dirty="0">
                          <a:solidFill>
                            <a:srgbClr val="000000"/>
                          </a:solidFill>
                          <a:effectLst/>
                          <a:latin typeface="Times New Roman"/>
                        </a:rPr>
                        <a:t>001</a:t>
                      </a:r>
                    </a:p>
                  </a:txBody>
                  <a:tcPr marL="12700" marR="12700" marT="1270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EEECE1"/>
                    </a:solidFill>
                  </a:tcPr>
                </a:tc>
                <a:tc>
                  <a:txBody>
                    <a:bodyPr/>
                    <a:lstStyle/>
                    <a:p>
                      <a:pPr algn="ctr" fontAlgn="b"/>
                      <a:r>
                        <a:rPr lang="en-US" sz="1400" b="0" i="0" u="none" strike="noStrike" dirty="0">
                          <a:solidFill>
                            <a:srgbClr val="000000"/>
                          </a:solidFill>
                          <a:effectLst/>
                          <a:latin typeface="Times New Roman"/>
                        </a:rPr>
                        <a:t>0.3033</a:t>
                      </a:r>
                    </a:p>
                  </a:txBody>
                  <a:tcPr marL="12700" marR="12700" marT="1270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ctr" fontAlgn="b"/>
                      <a:r>
                        <a:rPr lang="en-US" sz="1400" b="0" i="0" u="none" strike="noStrike">
                          <a:solidFill>
                            <a:srgbClr val="000000"/>
                          </a:solidFill>
                          <a:effectLst/>
                          <a:latin typeface="Times New Roman"/>
                        </a:rPr>
                        <a:t>0.2592</a:t>
                      </a:r>
                    </a:p>
                  </a:txBody>
                  <a:tcPr marL="12700" marR="12700" marT="12700"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ctr" fontAlgn="b"/>
                      <a:r>
                        <a:rPr lang="en-US" sz="1400" b="0" i="0" u="none" strike="noStrike">
                          <a:solidFill>
                            <a:srgbClr val="000000"/>
                          </a:solidFill>
                          <a:effectLst/>
                          <a:latin typeface="Times New Roman"/>
                        </a:rPr>
                        <a:t>0.4037</a:t>
                      </a:r>
                    </a:p>
                  </a:txBody>
                  <a:tcPr marL="12700" marR="12700" marT="12700"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ctr" fontAlgn="b"/>
                      <a:r>
                        <a:rPr lang="en-US" sz="1400" b="0" i="0" u="none" strike="noStrike">
                          <a:solidFill>
                            <a:srgbClr val="000000"/>
                          </a:solidFill>
                          <a:effectLst/>
                          <a:latin typeface="Times New Roman"/>
                        </a:rPr>
                        <a:t>0.3707</a:t>
                      </a:r>
                    </a:p>
                  </a:txBody>
                  <a:tcPr marL="12700" marR="12700" marT="12700"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ctr" fontAlgn="b"/>
                      <a:r>
                        <a:rPr lang="en-US" sz="1400" b="0" i="0" u="none" strike="noStrike">
                          <a:solidFill>
                            <a:srgbClr val="000000"/>
                          </a:solidFill>
                          <a:effectLst/>
                          <a:latin typeface="Times New Roman"/>
                        </a:rPr>
                        <a:t>0.0703</a:t>
                      </a:r>
                    </a:p>
                  </a:txBody>
                  <a:tcPr marL="12700" marR="12700" marT="12700"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ctr" fontAlgn="b"/>
                      <a:r>
                        <a:rPr lang="en-US" sz="1400" b="0" i="0" u="none" strike="noStrike">
                          <a:solidFill>
                            <a:srgbClr val="000000"/>
                          </a:solidFill>
                          <a:effectLst/>
                          <a:latin typeface="Times New Roman"/>
                        </a:rPr>
                        <a:t>0.0027</a:t>
                      </a:r>
                    </a:p>
                  </a:txBody>
                  <a:tcPr marL="12700" marR="12700" marT="1270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chemeClr val="bg1"/>
                    </a:solidFill>
                  </a:tcPr>
                </a:tc>
              </a:tr>
              <a:tr h="209302">
                <a:tc>
                  <a:txBody>
                    <a:bodyPr/>
                    <a:lstStyle/>
                    <a:p>
                      <a:pPr algn="l" fontAlgn="b"/>
                      <a:r>
                        <a:rPr lang="en-US" sz="1400" b="0" i="1" u="none" strike="noStrike" dirty="0">
                          <a:solidFill>
                            <a:srgbClr val="000000"/>
                          </a:solidFill>
                          <a:effectLst/>
                          <a:latin typeface="Times New Roman"/>
                        </a:rPr>
                        <a:t>Ammo</a:t>
                      </a:r>
                      <a:r>
                        <a:rPr lang="en-US" sz="1400" b="0" i="0" u="none" strike="noStrike" dirty="0">
                          <a:solidFill>
                            <a:srgbClr val="000000"/>
                          </a:solidFill>
                          <a:effectLst/>
                          <a:latin typeface="Times New Roman"/>
                        </a:rPr>
                        <a:t>003</a:t>
                      </a:r>
                    </a:p>
                  </a:txBody>
                  <a:tcPr marL="12700" marR="12700" marT="1270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EEECE1"/>
                    </a:solidFill>
                  </a:tcPr>
                </a:tc>
                <a:tc>
                  <a:txBody>
                    <a:bodyPr/>
                    <a:lstStyle/>
                    <a:p>
                      <a:pPr algn="ctr" fontAlgn="b"/>
                      <a:r>
                        <a:rPr lang="en-US" sz="1400" b="0" i="0" u="none" strike="noStrike" dirty="0">
                          <a:solidFill>
                            <a:srgbClr val="000000"/>
                          </a:solidFill>
                          <a:effectLst/>
                          <a:latin typeface="Times New Roman"/>
                        </a:rPr>
                        <a:t>0.4019</a:t>
                      </a:r>
                    </a:p>
                  </a:txBody>
                  <a:tcPr marL="12700" marR="12700" marT="12700" marB="0" anchor="b">
                    <a:lnL w="6350" cap="flat" cmpd="sng" algn="ctr">
                      <a:solidFill>
                        <a:srgbClr val="000000"/>
                      </a:solidFill>
                      <a:prstDash val="solid"/>
                      <a:round/>
                      <a:headEnd type="none" w="med" len="med"/>
                      <a:tailEnd type="none" w="med" len="med"/>
                    </a:lnL>
                    <a:lnR>
                      <a:noFill/>
                    </a:lnR>
                    <a:lnT>
                      <a:noFill/>
                    </a:lnT>
                    <a:lnB>
                      <a:noFill/>
                    </a:lnB>
                    <a:solidFill>
                      <a:schemeClr val="bg1"/>
                    </a:solidFill>
                  </a:tcPr>
                </a:tc>
                <a:tc>
                  <a:txBody>
                    <a:bodyPr/>
                    <a:lstStyle/>
                    <a:p>
                      <a:pPr algn="ctr" fontAlgn="b"/>
                      <a:r>
                        <a:rPr lang="en-US" sz="1400" b="0" i="0" u="none" strike="noStrike" dirty="0">
                          <a:solidFill>
                            <a:srgbClr val="000000"/>
                          </a:solidFill>
                          <a:effectLst/>
                          <a:latin typeface="Times New Roman"/>
                        </a:rPr>
                        <a:t>0.3946</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0.3653</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0.3477</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-0.0312</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-0.024</a:t>
                      </a:r>
                    </a:p>
                  </a:txBody>
                  <a:tcPr marL="12700" marR="12700" marT="12700" marB="0" anchor="b">
                    <a:lnL>
                      <a:noFill/>
                    </a:lnL>
                    <a:lnR w="6350" cap="flat" cmpd="sng" algn="ctr">
                      <a:solidFill>
                        <a:srgbClr val="000000"/>
                      </a:solidFill>
                      <a:prstDash val="solid"/>
                      <a:round/>
                      <a:headEnd type="none" w="med" len="med"/>
                      <a:tailEnd type="none" w="med" len="med"/>
                    </a:lnR>
                    <a:lnT>
                      <a:noFill/>
                    </a:lnT>
                    <a:lnB>
                      <a:noFill/>
                    </a:lnB>
                    <a:solidFill>
                      <a:schemeClr val="bg1"/>
                    </a:solidFill>
                  </a:tcPr>
                </a:tc>
              </a:tr>
              <a:tr h="209302">
                <a:tc>
                  <a:txBody>
                    <a:bodyPr/>
                    <a:lstStyle/>
                    <a:p>
                      <a:pPr algn="l" fontAlgn="b"/>
                      <a:r>
                        <a:rPr lang="en-US" sz="1400" b="0" i="1" u="none" strike="noStrike" dirty="0">
                          <a:solidFill>
                            <a:srgbClr val="000000"/>
                          </a:solidFill>
                          <a:effectLst/>
                          <a:latin typeface="Times New Roman"/>
                        </a:rPr>
                        <a:t>Ammo</a:t>
                      </a:r>
                      <a:r>
                        <a:rPr lang="en-US" sz="1400" b="0" i="0" u="none" strike="noStrike" dirty="0">
                          <a:solidFill>
                            <a:srgbClr val="000000"/>
                          </a:solidFill>
                          <a:effectLst/>
                          <a:latin typeface="Times New Roman"/>
                        </a:rPr>
                        <a:t>006</a:t>
                      </a:r>
                    </a:p>
                  </a:txBody>
                  <a:tcPr marL="12700" marR="12700" marT="1270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EEECE1"/>
                    </a:solidFill>
                  </a:tcPr>
                </a:tc>
                <a:tc>
                  <a:txBody>
                    <a:bodyPr/>
                    <a:lstStyle/>
                    <a:p>
                      <a:pPr algn="ctr" fontAlgn="b"/>
                      <a:r>
                        <a:rPr lang="en-US" sz="1400" b="0" i="0" u="none" strike="noStrike" dirty="0">
                          <a:solidFill>
                            <a:srgbClr val="000000"/>
                          </a:solidFill>
                          <a:effectLst/>
                          <a:latin typeface="Times New Roman"/>
                        </a:rPr>
                        <a:t>0.281</a:t>
                      </a:r>
                    </a:p>
                  </a:txBody>
                  <a:tcPr marL="12700" marR="12700" marT="12700" marB="0" anchor="b">
                    <a:lnL w="6350" cap="flat" cmpd="sng" algn="ctr">
                      <a:solidFill>
                        <a:srgbClr val="000000"/>
                      </a:solidFill>
                      <a:prstDash val="solid"/>
                      <a:round/>
                      <a:headEnd type="none" w="med" len="med"/>
                      <a:tailEnd type="none" w="med" len="med"/>
                    </a:lnL>
                    <a:lnR>
                      <a:noFill/>
                    </a:lnR>
                    <a:lnT>
                      <a:noFill/>
                    </a:lnT>
                    <a:lnB>
                      <a:noFill/>
                    </a:lnB>
                    <a:solidFill>
                      <a:schemeClr val="bg1"/>
                    </a:solidFill>
                  </a:tcPr>
                </a:tc>
                <a:tc>
                  <a:txBody>
                    <a:bodyPr/>
                    <a:lstStyle/>
                    <a:p>
                      <a:pPr algn="ctr" fontAlgn="b"/>
                      <a:r>
                        <a:rPr lang="en-US" sz="1400" b="0" i="0" u="none" strike="noStrike" dirty="0">
                          <a:solidFill>
                            <a:srgbClr val="000000"/>
                          </a:solidFill>
                          <a:effectLst/>
                          <a:latin typeface="Times New Roman"/>
                        </a:rPr>
                        <a:t>0.2237</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0.2524</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0.1813</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-0.0234</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-0.0182</a:t>
                      </a:r>
                    </a:p>
                  </a:txBody>
                  <a:tcPr marL="12700" marR="12700" marT="12700" marB="0" anchor="b">
                    <a:lnL>
                      <a:noFill/>
                    </a:lnL>
                    <a:lnR w="6350" cap="flat" cmpd="sng" algn="ctr">
                      <a:solidFill>
                        <a:srgbClr val="000000"/>
                      </a:solidFill>
                      <a:prstDash val="solid"/>
                      <a:round/>
                      <a:headEnd type="none" w="med" len="med"/>
                      <a:tailEnd type="none" w="med" len="med"/>
                    </a:lnR>
                    <a:lnT>
                      <a:noFill/>
                    </a:lnT>
                    <a:lnB>
                      <a:noFill/>
                    </a:lnB>
                    <a:solidFill>
                      <a:schemeClr val="bg1"/>
                    </a:solidFill>
                  </a:tcPr>
                </a:tc>
              </a:tr>
              <a:tr h="209302">
                <a:tc>
                  <a:txBody>
                    <a:bodyPr/>
                    <a:lstStyle/>
                    <a:p>
                      <a:pPr algn="l" fontAlgn="b"/>
                      <a:r>
                        <a:rPr lang="en-US" sz="1400" b="0" i="1" u="none" strike="noStrike" dirty="0">
                          <a:solidFill>
                            <a:srgbClr val="000000"/>
                          </a:solidFill>
                          <a:effectLst/>
                          <a:latin typeface="Times New Roman"/>
                        </a:rPr>
                        <a:t>Ammo</a:t>
                      </a:r>
                      <a:r>
                        <a:rPr lang="en-US" sz="1400" b="0" i="0" u="none" strike="noStrike" dirty="0">
                          <a:solidFill>
                            <a:srgbClr val="000000"/>
                          </a:solidFill>
                          <a:effectLst/>
                          <a:latin typeface="Times New Roman"/>
                        </a:rPr>
                        <a:t>008</a:t>
                      </a:r>
                    </a:p>
                  </a:txBody>
                  <a:tcPr marL="12700" marR="12700" marT="1270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EEECE1"/>
                    </a:solidFill>
                  </a:tcPr>
                </a:tc>
                <a:tc>
                  <a:txBody>
                    <a:bodyPr/>
                    <a:lstStyle/>
                    <a:p>
                      <a:pPr algn="ctr" fontAlgn="b"/>
                      <a:r>
                        <a:rPr lang="en-US" sz="1400" b="0" i="0" u="none" strike="noStrike">
                          <a:solidFill>
                            <a:srgbClr val="000000"/>
                          </a:solidFill>
                          <a:effectLst/>
                          <a:latin typeface="Times New Roman"/>
                        </a:rPr>
                        <a:t>0.6245</a:t>
                      </a:r>
                    </a:p>
                  </a:txBody>
                  <a:tcPr marL="12700" marR="12700" marT="12700" marB="0" anchor="b">
                    <a:lnL w="6350" cap="flat" cmpd="sng" algn="ctr">
                      <a:solidFill>
                        <a:srgbClr val="000000"/>
                      </a:solidFill>
                      <a:prstDash val="solid"/>
                      <a:round/>
                      <a:headEnd type="none" w="med" len="med"/>
                      <a:tailEnd type="none" w="med" len="med"/>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0.5498</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0.6262</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0.5204</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0.0078</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-0.0326</a:t>
                      </a:r>
                    </a:p>
                  </a:txBody>
                  <a:tcPr marL="12700" marR="12700" marT="12700" marB="0" anchor="b">
                    <a:lnL>
                      <a:noFill/>
                    </a:lnL>
                    <a:lnR w="6350" cap="flat" cmpd="sng" algn="ctr">
                      <a:solidFill>
                        <a:srgbClr val="000000"/>
                      </a:solidFill>
                      <a:prstDash val="solid"/>
                      <a:round/>
                      <a:headEnd type="none" w="med" len="med"/>
                      <a:tailEnd type="none" w="med" len="med"/>
                    </a:lnR>
                    <a:lnT>
                      <a:noFill/>
                    </a:lnT>
                    <a:lnB>
                      <a:noFill/>
                    </a:lnB>
                    <a:solidFill>
                      <a:schemeClr val="bg1"/>
                    </a:solidFill>
                  </a:tcPr>
                </a:tc>
              </a:tr>
              <a:tr h="209302">
                <a:tc>
                  <a:txBody>
                    <a:bodyPr/>
                    <a:lstStyle/>
                    <a:p>
                      <a:pPr algn="l" fontAlgn="b"/>
                      <a:r>
                        <a:rPr lang="en-US" sz="1400" b="0" i="1" u="none" strike="noStrike" dirty="0">
                          <a:solidFill>
                            <a:srgbClr val="000000"/>
                          </a:solidFill>
                          <a:effectLst/>
                          <a:latin typeface="Times New Roman"/>
                        </a:rPr>
                        <a:t>Ammo</a:t>
                      </a:r>
                      <a:r>
                        <a:rPr lang="en-US" sz="1400" b="0" i="0" u="none" strike="noStrike" dirty="0">
                          <a:solidFill>
                            <a:srgbClr val="000000"/>
                          </a:solidFill>
                          <a:effectLst/>
                          <a:latin typeface="Times New Roman"/>
                        </a:rPr>
                        <a:t>012</a:t>
                      </a:r>
                    </a:p>
                  </a:txBody>
                  <a:tcPr marL="12700" marR="12700" marT="1270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EEECE1"/>
                    </a:solidFill>
                  </a:tcPr>
                </a:tc>
                <a:tc>
                  <a:txBody>
                    <a:bodyPr/>
                    <a:lstStyle/>
                    <a:p>
                      <a:pPr algn="ctr" fontAlgn="b"/>
                      <a:r>
                        <a:rPr lang="en-US" sz="1400" b="0" i="0" u="none" strike="noStrike" dirty="0" smtClean="0">
                          <a:solidFill>
                            <a:srgbClr val="000000"/>
                          </a:solidFill>
                          <a:effectLst/>
                          <a:latin typeface="Times New Roman"/>
                        </a:rPr>
                        <a:t>0.8190</a:t>
                      </a:r>
                      <a:r>
                        <a:rPr lang="en-US" sz="1400" b="0" i="0" u="none" strike="noStrike" dirty="0">
                          <a:solidFill>
                            <a:srgbClr val="000000"/>
                          </a:solidFill>
                          <a:effectLst/>
                          <a:latin typeface="Times New Roman"/>
                        </a:rPr>
                        <a:t> </a:t>
                      </a:r>
                    </a:p>
                  </a:txBody>
                  <a:tcPr marL="12700" marR="12700" marT="12700" marB="0" anchor="b">
                    <a:lnL w="6350" cap="flat" cmpd="sng" algn="ctr">
                      <a:solidFill>
                        <a:srgbClr val="000000"/>
                      </a:solidFill>
                      <a:prstDash val="solid"/>
                      <a:round/>
                      <a:headEnd type="none" w="med" len="med"/>
                      <a:tailEnd type="none" w="med" len="med"/>
                    </a:lnL>
                    <a:lnR>
                      <a:noFill/>
                    </a:lnR>
                    <a:lnT>
                      <a:noFill/>
                    </a:lnT>
                    <a:lnB>
                      <a:noFill/>
                    </a:lnB>
                    <a:solidFill>
                      <a:schemeClr val="bg1"/>
                    </a:solidFill>
                  </a:tcPr>
                </a:tc>
                <a:tc>
                  <a:txBody>
                    <a:bodyPr/>
                    <a:lstStyle/>
                    <a:p>
                      <a:pPr algn="ctr" fontAlgn="b"/>
                      <a:r>
                        <a:rPr lang="en-US" sz="1400" b="0" i="0" u="none" strike="noStrike" dirty="0" smtClean="0">
                          <a:solidFill>
                            <a:srgbClr val="000000"/>
                          </a:solidFill>
                          <a:effectLst/>
                          <a:latin typeface="Times New Roman"/>
                        </a:rPr>
                        <a:t>0.7123</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dirty="0" smtClean="0">
                          <a:solidFill>
                            <a:srgbClr val="000000"/>
                          </a:solidFill>
                          <a:effectLst/>
                          <a:latin typeface="Times New Roman"/>
                        </a:rPr>
                        <a:t>0.6915</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dirty="0" smtClean="0">
                          <a:solidFill>
                            <a:srgbClr val="000000"/>
                          </a:solidFill>
                          <a:effectLst/>
                          <a:latin typeface="Calibri"/>
                        </a:rPr>
                        <a:t>0.4454</a:t>
                      </a:r>
                      <a:endParaRPr lang="en-US" sz="1400" b="0" i="0" u="none" strike="noStrike" dirty="0">
                        <a:solidFill>
                          <a:srgbClr val="000000"/>
                        </a:solidFill>
                        <a:effectLst/>
                        <a:latin typeface="Calibri"/>
                      </a:endParaRP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dirty="0" smtClean="0">
                          <a:solidFill>
                            <a:srgbClr val="000000"/>
                          </a:solidFill>
                          <a:effectLst/>
                          <a:latin typeface="Times New Roman"/>
                        </a:rPr>
                        <a:t>0.0632</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dirty="0" smtClean="0">
                          <a:solidFill>
                            <a:srgbClr val="000000"/>
                          </a:solidFill>
                          <a:effectLst/>
                          <a:latin typeface="Times New Roman"/>
                        </a:rPr>
                        <a:t>0.1041</a:t>
                      </a:r>
                      <a:r>
                        <a:rPr lang="en-US" sz="1400" b="0" i="0" u="none" strike="noStrike" dirty="0">
                          <a:solidFill>
                            <a:srgbClr val="000000"/>
                          </a:solidFill>
                          <a:effectLst/>
                          <a:latin typeface="Times New Roman"/>
                        </a:rPr>
                        <a:t> </a:t>
                      </a:r>
                    </a:p>
                  </a:txBody>
                  <a:tcPr marL="12700" marR="12700" marT="12700" marB="0" anchor="b">
                    <a:lnL>
                      <a:noFill/>
                    </a:lnL>
                    <a:lnR w="6350" cap="flat" cmpd="sng" algn="ctr">
                      <a:solidFill>
                        <a:srgbClr val="000000"/>
                      </a:solidFill>
                      <a:prstDash val="solid"/>
                      <a:round/>
                      <a:headEnd type="none" w="med" len="med"/>
                      <a:tailEnd type="none" w="med" len="med"/>
                    </a:lnR>
                    <a:lnT>
                      <a:noFill/>
                    </a:lnT>
                    <a:lnB>
                      <a:noFill/>
                    </a:lnB>
                    <a:solidFill>
                      <a:schemeClr val="bg1"/>
                    </a:solidFill>
                  </a:tcPr>
                </a:tc>
              </a:tr>
              <a:tr h="209302">
                <a:tc>
                  <a:txBody>
                    <a:bodyPr/>
                    <a:lstStyle/>
                    <a:p>
                      <a:pPr algn="l" fontAlgn="b"/>
                      <a:r>
                        <a:rPr lang="en-US" sz="1400" b="0" i="1" u="none" strike="noStrike" dirty="0">
                          <a:solidFill>
                            <a:srgbClr val="000000"/>
                          </a:solidFill>
                          <a:effectLst/>
                          <a:latin typeface="Times New Roman"/>
                        </a:rPr>
                        <a:t>Ammo</a:t>
                      </a:r>
                      <a:r>
                        <a:rPr lang="en-US" sz="1400" b="0" i="0" u="none" strike="noStrike" dirty="0">
                          <a:solidFill>
                            <a:srgbClr val="000000"/>
                          </a:solidFill>
                          <a:effectLst/>
                          <a:latin typeface="Times New Roman"/>
                        </a:rPr>
                        <a:t>015</a:t>
                      </a:r>
                    </a:p>
                  </a:txBody>
                  <a:tcPr marL="12700" marR="12700" marT="1270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EEECE1"/>
                    </a:solidFill>
                  </a:tcPr>
                </a:tc>
                <a:tc>
                  <a:txBody>
                    <a:bodyPr/>
                    <a:lstStyle/>
                    <a:p>
                      <a:pPr algn="ctr" fontAlgn="b"/>
                      <a:r>
                        <a:rPr lang="en-US" sz="1400" b="0" i="0" u="none" strike="noStrike">
                          <a:solidFill>
                            <a:srgbClr val="000000"/>
                          </a:solidFill>
                          <a:effectLst/>
                          <a:latin typeface="Times New Roman"/>
                        </a:rPr>
                        <a:t>0.8073</a:t>
                      </a:r>
                    </a:p>
                  </a:txBody>
                  <a:tcPr marL="12700" marR="12700" marT="12700" marB="0" anchor="b">
                    <a:lnL w="6350" cap="flat" cmpd="sng" algn="ctr">
                      <a:solidFill>
                        <a:srgbClr val="000000"/>
                      </a:solidFill>
                      <a:prstDash val="solid"/>
                      <a:round/>
                      <a:headEnd type="none" w="med" len="med"/>
                      <a:tailEnd type="none" w="med" len="med"/>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0.849</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dirty="0">
                          <a:solidFill>
                            <a:srgbClr val="000000"/>
                          </a:solidFill>
                          <a:effectLst/>
                          <a:latin typeface="Times New Roman"/>
                        </a:rPr>
                        <a:t>0.7748</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0.8202</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-0.0387</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0.0111</a:t>
                      </a:r>
                    </a:p>
                  </a:txBody>
                  <a:tcPr marL="12700" marR="12700" marT="12700" marB="0" anchor="b">
                    <a:lnL>
                      <a:noFill/>
                    </a:lnL>
                    <a:lnR w="6350" cap="flat" cmpd="sng" algn="ctr">
                      <a:solidFill>
                        <a:srgbClr val="000000"/>
                      </a:solidFill>
                      <a:prstDash val="solid"/>
                      <a:round/>
                      <a:headEnd type="none" w="med" len="med"/>
                      <a:tailEnd type="none" w="med" len="med"/>
                    </a:lnR>
                    <a:lnT>
                      <a:noFill/>
                    </a:lnT>
                    <a:lnB>
                      <a:noFill/>
                    </a:lnB>
                    <a:solidFill>
                      <a:schemeClr val="bg1"/>
                    </a:solidFill>
                  </a:tcPr>
                </a:tc>
              </a:tr>
              <a:tr h="209302">
                <a:tc>
                  <a:txBody>
                    <a:bodyPr/>
                    <a:lstStyle/>
                    <a:p>
                      <a:pPr algn="l" fontAlgn="b"/>
                      <a:r>
                        <a:rPr lang="en-US" sz="1400" b="0" i="1" u="none" strike="noStrike" dirty="0">
                          <a:solidFill>
                            <a:srgbClr val="000000"/>
                          </a:solidFill>
                          <a:effectLst/>
                          <a:latin typeface="Times New Roman"/>
                        </a:rPr>
                        <a:t>Ammo</a:t>
                      </a:r>
                      <a:r>
                        <a:rPr lang="en-US" sz="1400" b="0" i="0" u="none" strike="noStrike" dirty="0">
                          <a:solidFill>
                            <a:srgbClr val="000000"/>
                          </a:solidFill>
                          <a:effectLst/>
                          <a:latin typeface="Times New Roman"/>
                        </a:rPr>
                        <a:t>016</a:t>
                      </a:r>
                    </a:p>
                  </a:txBody>
                  <a:tcPr marL="12700" marR="12700" marT="1270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EEECE1"/>
                    </a:solidFill>
                  </a:tcPr>
                </a:tc>
                <a:tc>
                  <a:txBody>
                    <a:bodyPr/>
                    <a:lstStyle/>
                    <a:p>
                      <a:pPr algn="ctr" fontAlgn="b"/>
                      <a:r>
                        <a:rPr lang="en-US" sz="1400" b="0" i="0" u="none" strike="noStrike">
                          <a:solidFill>
                            <a:srgbClr val="000000"/>
                          </a:solidFill>
                          <a:effectLst/>
                          <a:latin typeface="Times New Roman"/>
                        </a:rPr>
                        <a:t>0.5586</a:t>
                      </a:r>
                    </a:p>
                  </a:txBody>
                  <a:tcPr marL="12700" marR="12700" marT="12700" marB="0" anchor="b">
                    <a:lnL w="6350" cap="flat" cmpd="sng" algn="ctr">
                      <a:solidFill>
                        <a:srgbClr val="000000"/>
                      </a:solidFill>
                      <a:prstDash val="solid"/>
                      <a:round/>
                      <a:headEnd type="none" w="med" len="med"/>
                      <a:tailEnd type="none" w="med" len="med"/>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0.6217</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dirty="0">
                          <a:solidFill>
                            <a:srgbClr val="000000"/>
                          </a:solidFill>
                          <a:effectLst/>
                          <a:latin typeface="Times New Roman"/>
                        </a:rPr>
                        <a:t>0.4856</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0.5076</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-0.0183</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0.0202</a:t>
                      </a:r>
                    </a:p>
                  </a:txBody>
                  <a:tcPr marL="12700" marR="12700" marT="12700" marB="0" anchor="b">
                    <a:lnL>
                      <a:noFill/>
                    </a:lnL>
                    <a:lnR w="6350" cap="flat" cmpd="sng" algn="ctr">
                      <a:solidFill>
                        <a:srgbClr val="000000"/>
                      </a:solidFill>
                      <a:prstDash val="solid"/>
                      <a:round/>
                      <a:headEnd type="none" w="med" len="med"/>
                      <a:tailEnd type="none" w="med" len="med"/>
                    </a:lnR>
                    <a:lnT>
                      <a:noFill/>
                    </a:lnT>
                    <a:lnB>
                      <a:noFill/>
                    </a:lnB>
                    <a:solidFill>
                      <a:schemeClr val="bg1"/>
                    </a:solidFill>
                  </a:tcPr>
                </a:tc>
              </a:tr>
              <a:tr h="209302">
                <a:tc>
                  <a:txBody>
                    <a:bodyPr/>
                    <a:lstStyle/>
                    <a:p>
                      <a:pPr algn="l" fontAlgn="b"/>
                      <a:r>
                        <a:rPr lang="en-US" sz="1400" b="0" i="1" u="none" strike="noStrike" dirty="0">
                          <a:solidFill>
                            <a:srgbClr val="000000"/>
                          </a:solidFill>
                          <a:effectLst/>
                          <a:latin typeface="Times New Roman"/>
                        </a:rPr>
                        <a:t>Ammo</a:t>
                      </a:r>
                      <a:r>
                        <a:rPr lang="en-US" sz="1400" b="0" i="0" u="none" strike="noStrike" dirty="0">
                          <a:solidFill>
                            <a:srgbClr val="000000"/>
                          </a:solidFill>
                          <a:effectLst/>
                          <a:latin typeface="Times New Roman"/>
                        </a:rPr>
                        <a:t>017</a:t>
                      </a:r>
                    </a:p>
                  </a:txBody>
                  <a:tcPr marL="12700" marR="12700" marT="1270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EEECE1"/>
                    </a:solidFill>
                  </a:tcPr>
                </a:tc>
                <a:tc>
                  <a:txBody>
                    <a:bodyPr/>
                    <a:lstStyle/>
                    <a:p>
                      <a:pPr algn="ctr" fontAlgn="b"/>
                      <a:r>
                        <a:rPr lang="en-US" sz="1400" b="0" i="0" u="none" strike="noStrike">
                          <a:solidFill>
                            <a:srgbClr val="000000"/>
                          </a:solidFill>
                          <a:effectLst/>
                          <a:latin typeface="Times New Roman"/>
                        </a:rPr>
                        <a:t>0.3968</a:t>
                      </a:r>
                    </a:p>
                  </a:txBody>
                  <a:tcPr marL="12700" marR="12700" marT="12700" marB="0" anchor="b">
                    <a:lnL w="6350" cap="flat" cmpd="sng" algn="ctr">
                      <a:solidFill>
                        <a:srgbClr val="000000"/>
                      </a:solidFill>
                      <a:prstDash val="solid"/>
                      <a:round/>
                      <a:headEnd type="none" w="med" len="med"/>
                      <a:tailEnd type="none" w="med" len="med"/>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0.4448</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dirty="0">
                          <a:solidFill>
                            <a:srgbClr val="000000"/>
                          </a:solidFill>
                          <a:effectLst/>
                          <a:latin typeface="Times New Roman"/>
                        </a:rPr>
                        <a:t>0.2555</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dirty="0">
                          <a:solidFill>
                            <a:srgbClr val="000000"/>
                          </a:solidFill>
                          <a:effectLst/>
                          <a:latin typeface="Times New Roman"/>
                        </a:rPr>
                        <a:t>0.2814</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dirty="0">
                          <a:solidFill>
                            <a:srgbClr val="000000"/>
                          </a:solidFill>
                          <a:effectLst/>
                          <a:latin typeface="Times New Roman"/>
                        </a:rPr>
                        <a:t>0.0056</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-0.0213</a:t>
                      </a:r>
                    </a:p>
                  </a:txBody>
                  <a:tcPr marL="12700" marR="12700" marT="12700" marB="0" anchor="b">
                    <a:lnL>
                      <a:noFill/>
                    </a:lnL>
                    <a:lnR w="6350" cap="flat" cmpd="sng" algn="ctr">
                      <a:solidFill>
                        <a:srgbClr val="000000"/>
                      </a:solidFill>
                      <a:prstDash val="solid"/>
                      <a:round/>
                      <a:headEnd type="none" w="med" len="med"/>
                      <a:tailEnd type="none" w="med" len="med"/>
                    </a:lnR>
                    <a:lnT>
                      <a:noFill/>
                    </a:lnT>
                    <a:lnB>
                      <a:noFill/>
                    </a:lnB>
                    <a:solidFill>
                      <a:schemeClr val="bg1"/>
                    </a:solidFill>
                  </a:tcPr>
                </a:tc>
              </a:tr>
              <a:tr h="209302">
                <a:tc>
                  <a:txBody>
                    <a:bodyPr/>
                    <a:lstStyle/>
                    <a:p>
                      <a:pPr algn="l" fontAlgn="b"/>
                      <a:r>
                        <a:rPr lang="en-US" sz="1400" b="0" i="1" u="none" strike="noStrike" dirty="0">
                          <a:solidFill>
                            <a:srgbClr val="000000"/>
                          </a:solidFill>
                          <a:effectLst/>
                          <a:latin typeface="Times New Roman"/>
                        </a:rPr>
                        <a:t>Ammo</a:t>
                      </a:r>
                      <a:r>
                        <a:rPr lang="en-US" sz="1400" b="0" i="0" u="none" strike="noStrike" dirty="0">
                          <a:solidFill>
                            <a:srgbClr val="000000"/>
                          </a:solidFill>
                          <a:effectLst/>
                          <a:latin typeface="Times New Roman"/>
                        </a:rPr>
                        <a:t>023</a:t>
                      </a:r>
                    </a:p>
                  </a:txBody>
                  <a:tcPr marL="12700" marR="12700" marT="1270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EEECE1"/>
                    </a:solidFill>
                  </a:tcPr>
                </a:tc>
                <a:tc>
                  <a:txBody>
                    <a:bodyPr/>
                    <a:lstStyle/>
                    <a:p>
                      <a:pPr algn="ctr" fontAlgn="b"/>
                      <a:r>
                        <a:rPr lang="en-US" sz="1400" b="0" i="0" u="none" strike="noStrike">
                          <a:solidFill>
                            <a:srgbClr val="000000"/>
                          </a:solidFill>
                          <a:effectLst/>
                          <a:latin typeface="Times New Roman"/>
                        </a:rPr>
                        <a:t>0.2629</a:t>
                      </a:r>
                    </a:p>
                  </a:txBody>
                  <a:tcPr marL="12700" marR="12700" marT="12700" marB="0" anchor="b">
                    <a:lnL w="6350" cap="flat" cmpd="sng" algn="ctr">
                      <a:solidFill>
                        <a:srgbClr val="000000"/>
                      </a:solidFill>
                      <a:prstDash val="solid"/>
                      <a:round/>
                      <a:headEnd type="none" w="med" len="med"/>
                      <a:tailEnd type="none" w="med" len="med"/>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0.2185</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0.1842</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dirty="0">
                          <a:solidFill>
                            <a:srgbClr val="000000"/>
                          </a:solidFill>
                          <a:effectLst/>
                          <a:latin typeface="Times New Roman"/>
                        </a:rPr>
                        <a:t>0.1371</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0.0169</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dirty="0">
                          <a:solidFill>
                            <a:srgbClr val="000000"/>
                          </a:solidFill>
                          <a:effectLst/>
                          <a:latin typeface="Times New Roman"/>
                        </a:rPr>
                        <a:t>-0.0135</a:t>
                      </a:r>
                    </a:p>
                  </a:txBody>
                  <a:tcPr marL="12700" marR="12700" marT="12700" marB="0" anchor="b">
                    <a:lnL>
                      <a:noFill/>
                    </a:lnL>
                    <a:lnR w="6350" cap="flat" cmpd="sng" algn="ctr">
                      <a:solidFill>
                        <a:srgbClr val="000000"/>
                      </a:solidFill>
                      <a:prstDash val="solid"/>
                      <a:round/>
                      <a:headEnd type="none" w="med" len="med"/>
                      <a:tailEnd type="none" w="med" len="med"/>
                    </a:lnR>
                    <a:lnT>
                      <a:noFill/>
                    </a:lnT>
                    <a:lnB>
                      <a:noFill/>
                    </a:lnB>
                    <a:solidFill>
                      <a:schemeClr val="bg1"/>
                    </a:solidFill>
                  </a:tcPr>
                </a:tc>
              </a:tr>
              <a:tr h="209302">
                <a:tc>
                  <a:txBody>
                    <a:bodyPr/>
                    <a:lstStyle/>
                    <a:p>
                      <a:pPr algn="l" fontAlgn="b"/>
                      <a:r>
                        <a:rPr lang="en-US" sz="1400" b="0" i="1" u="none" strike="noStrike" dirty="0">
                          <a:solidFill>
                            <a:srgbClr val="000000"/>
                          </a:solidFill>
                          <a:effectLst/>
                          <a:latin typeface="Times New Roman"/>
                        </a:rPr>
                        <a:t>Ammo</a:t>
                      </a:r>
                      <a:r>
                        <a:rPr lang="en-US" sz="1400" b="0" i="0" u="none" strike="noStrike" dirty="0">
                          <a:solidFill>
                            <a:srgbClr val="000000"/>
                          </a:solidFill>
                          <a:effectLst/>
                          <a:latin typeface="Times New Roman"/>
                        </a:rPr>
                        <a:t>027</a:t>
                      </a:r>
                    </a:p>
                  </a:txBody>
                  <a:tcPr marL="12700" marR="12700" marT="1270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EEECE1"/>
                    </a:solidFill>
                  </a:tcPr>
                </a:tc>
                <a:tc>
                  <a:txBody>
                    <a:bodyPr/>
                    <a:lstStyle/>
                    <a:p>
                      <a:pPr algn="ctr" fontAlgn="b"/>
                      <a:r>
                        <a:rPr lang="en-US" sz="1400" b="0" i="0" u="none" strike="noStrike">
                          <a:solidFill>
                            <a:srgbClr val="000000"/>
                          </a:solidFill>
                          <a:effectLst/>
                          <a:latin typeface="Times New Roman"/>
                        </a:rPr>
                        <a:t>0.2144</a:t>
                      </a:r>
                    </a:p>
                  </a:txBody>
                  <a:tcPr marL="12700" marR="12700" marT="12700" marB="0" anchor="b">
                    <a:lnL w="6350" cap="flat" cmpd="sng" algn="ctr">
                      <a:solidFill>
                        <a:srgbClr val="000000"/>
                      </a:solidFill>
                      <a:prstDash val="solid"/>
                      <a:round/>
                      <a:headEnd type="none" w="med" len="med"/>
                      <a:tailEnd type="none" w="med" len="med"/>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0.2421</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0.3734</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0.489</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dirty="0">
                          <a:solidFill>
                            <a:srgbClr val="000000"/>
                          </a:solidFill>
                          <a:effectLst/>
                          <a:latin typeface="Times New Roman"/>
                        </a:rPr>
                        <a:t>0.1711</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dirty="0">
                          <a:solidFill>
                            <a:srgbClr val="000000"/>
                          </a:solidFill>
                          <a:effectLst/>
                          <a:latin typeface="Times New Roman"/>
                        </a:rPr>
                        <a:t>-0.0027</a:t>
                      </a:r>
                    </a:p>
                  </a:txBody>
                  <a:tcPr marL="12700" marR="12700" marT="12700" marB="0" anchor="b">
                    <a:lnL>
                      <a:noFill/>
                    </a:lnL>
                    <a:lnR w="6350" cap="flat" cmpd="sng" algn="ctr">
                      <a:solidFill>
                        <a:srgbClr val="000000"/>
                      </a:solidFill>
                      <a:prstDash val="solid"/>
                      <a:round/>
                      <a:headEnd type="none" w="med" len="med"/>
                      <a:tailEnd type="none" w="med" len="med"/>
                    </a:lnR>
                    <a:lnT>
                      <a:noFill/>
                    </a:lnT>
                    <a:lnB>
                      <a:noFill/>
                    </a:lnB>
                    <a:solidFill>
                      <a:schemeClr val="bg1"/>
                    </a:solidFill>
                  </a:tcPr>
                </a:tc>
              </a:tr>
              <a:tr h="209302">
                <a:tc>
                  <a:txBody>
                    <a:bodyPr/>
                    <a:lstStyle/>
                    <a:p>
                      <a:pPr algn="l" fontAlgn="b"/>
                      <a:r>
                        <a:rPr lang="en-US" sz="1400" b="0" i="1" u="none" strike="noStrike" dirty="0">
                          <a:solidFill>
                            <a:srgbClr val="000000"/>
                          </a:solidFill>
                          <a:effectLst/>
                          <a:latin typeface="Times New Roman"/>
                        </a:rPr>
                        <a:t>Ammo</a:t>
                      </a:r>
                      <a:r>
                        <a:rPr lang="en-US" sz="1400" b="0" i="0" u="none" strike="noStrike" dirty="0">
                          <a:solidFill>
                            <a:srgbClr val="000000"/>
                          </a:solidFill>
                          <a:effectLst/>
                          <a:latin typeface="Times New Roman"/>
                        </a:rPr>
                        <a:t>030</a:t>
                      </a:r>
                    </a:p>
                  </a:txBody>
                  <a:tcPr marL="12700" marR="12700" marT="1270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EEECE1"/>
                    </a:solidFill>
                  </a:tcPr>
                </a:tc>
                <a:tc>
                  <a:txBody>
                    <a:bodyPr/>
                    <a:lstStyle/>
                    <a:p>
                      <a:pPr algn="ctr" fontAlgn="b"/>
                      <a:r>
                        <a:rPr lang="en-US" sz="1400" b="0" i="0" u="none" strike="noStrike">
                          <a:solidFill>
                            <a:srgbClr val="000000"/>
                          </a:solidFill>
                          <a:effectLst/>
                          <a:latin typeface="Times New Roman"/>
                        </a:rPr>
                        <a:t>0.5198</a:t>
                      </a:r>
                    </a:p>
                  </a:txBody>
                  <a:tcPr marL="12700" marR="12700" marT="12700" marB="0" anchor="b">
                    <a:lnL w="6350" cap="flat" cmpd="sng" algn="ctr">
                      <a:solidFill>
                        <a:srgbClr val="000000"/>
                      </a:solidFill>
                      <a:prstDash val="solid"/>
                      <a:round/>
                      <a:headEnd type="none" w="med" len="med"/>
                      <a:tailEnd type="none" w="med" len="med"/>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0.3685</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0.694</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a:solidFill>
                            <a:srgbClr val="000000"/>
                          </a:solidFill>
                          <a:effectLst/>
                          <a:latin typeface="Times New Roman"/>
                        </a:rPr>
                        <a:t>0.4561</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dirty="0">
                          <a:solidFill>
                            <a:srgbClr val="000000"/>
                          </a:solidFill>
                          <a:effectLst/>
                          <a:latin typeface="Times New Roman"/>
                        </a:rPr>
                        <a:t>0.0006</a:t>
                      </a:r>
                    </a:p>
                  </a:txBody>
                  <a:tcPr marL="12700" marR="12700" marT="12700" marB="0" anchor="b">
                    <a:lnL>
                      <a:noFill/>
                    </a:lnL>
                    <a:lnR>
                      <a:noFill/>
                    </a:lnR>
                    <a:lnT>
                      <a:noFill/>
                    </a:lnT>
                    <a:lnB>
                      <a:noFill/>
                    </a:lnB>
                    <a:solidFill>
                      <a:schemeClr val="bg1"/>
                    </a:solidFill>
                  </a:tcPr>
                </a:tc>
                <a:tc>
                  <a:txBody>
                    <a:bodyPr/>
                    <a:lstStyle/>
                    <a:p>
                      <a:pPr algn="ctr" fontAlgn="b"/>
                      <a:r>
                        <a:rPr lang="en-US" sz="1400" b="0" i="0" u="none" strike="noStrike" dirty="0">
                          <a:solidFill>
                            <a:srgbClr val="000000"/>
                          </a:solidFill>
                          <a:effectLst/>
                          <a:latin typeface="Times New Roman"/>
                        </a:rPr>
                        <a:t>0.064</a:t>
                      </a:r>
                    </a:p>
                  </a:txBody>
                  <a:tcPr marL="12700" marR="12700" marT="12700" marB="0" anchor="b">
                    <a:lnL>
                      <a:noFill/>
                    </a:lnL>
                    <a:lnR w="6350" cap="flat" cmpd="sng" algn="ctr">
                      <a:solidFill>
                        <a:srgbClr val="000000"/>
                      </a:solidFill>
                      <a:prstDash val="solid"/>
                      <a:round/>
                      <a:headEnd type="none" w="med" len="med"/>
                      <a:tailEnd type="none" w="med" len="med"/>
                    </a:lnR>
                    <a:lnT>
                      <a:noFill/>
                    </a:lnT>
                    <a:lnB>
                      <a:noFill/>
                    </a:lnB>
                    <a:solidFill>
                      <a:schemeClr val="bg1"/>
                    </a:solidFill>
                  </a:tcPr>
                </a:tc>
              </a:tr>
              <a:tr h="209302">
                <a:tc>
                  <a:txBody>
                    <a:bodyPr/>
                    <a:lstStyle/>
                    <a:p>
                      <a:pPr algn="l" fontAlgn="b"/>
                      <a:r>
                        <a:rPr lang="en-US" sz="1400" b="0" i="1" u="none" strike="noStrike" dirty="0">
                          <a:solidFill>
                            <a:srgbClr val="000000"/>
                          </a:solidFill>
                          <a:effectLst/>
                          <a:latin typeface="Times New Roman"/>
                        </a:rPr>
                        <a:t>Ammo</a:t>
                      </a:r>
                      <a:r>
                        <a:rPr lang="en-US" sz="1400" b="0" i="0" u="none" strike="noStrike" dirty="0">
                          <a:solidFill>
                            <a:srgbClr val="000000"/>
                          </a:solidFill>
                          <a:effectLst/>
                          <a:latin typeface="Times New Roman"/>
                        </a:rPr>
                        <a:t>036</a:t>
                      </a:r>
                    </a:p>
                  </a:txBody>
                  <a:tcPr marL="12700" marR="12700" marT="1270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noFill/>
                      <a:prstDash val="solid"/>
                      <a:round/>
                      <a:headEnd type="none" w="med" len="med"/>
                      <a:tailEnd type="none" w="med" len="med"/>
                    </a:lnB>
                    <a:solidFill>
                      <a:srgbClr val="EEECE1"/>
                    </a:solidFill>
                  </a:tcPr>
                </a:tc>
                <a:tc>
                  <a:txBody>
                    <a:bodyPr/>
                    <a:lstStyle/>
                    <a:p>
                      <a:pPr algn="ctr" fontAlgn="b"/>
                      <a:r>
                        <a:rPr lang="en-US" sz="1400" b="0" i="0" u="none" strike="noStrike">
                          <a:solidFill>
                            <a:srgbClr val="000000"/>
                          </a:solidFill>
                          <a:effectLst/>
                          <a:latin typeface="Times New Roman"/>
                        </a:rPr>
                        <a:t>0.4352</a:t>
                      </a:r>
                    </a:p>
                  </a:txBody>
                  <a:tcPr marL="12700" marR="12700" marT="12700" marB="0" anchor="b">
                    <a:lnL w="6350" cap="flat" cmpd="sng" algn="ctr">
                      <a:solidFill>
                        <a:srgbClr val="000000"/>
                      </a:solidFill>
                      <a:prstDash val="solid"/>
                      <a:round/>
                      <a:headEnd type="none" w="med" len="med"/>
                      <a:tailEnd type="none" w="med" len="med"/>
                    </a:lnL>
                    <a:lnR>
                      <a:noFill/>
                    </a:lnR>
                    <a:lnT>
                      <a:noFill/>
                    </a:lnT>
                    <a:lnB w="6350" cap="flat" cmpd="sng" algn="ctr">
                      <a:noFill/>
                      <a:prstDash val="solid"/>
                      <a:round/>
                      <a:headEnd type="none" w="med" len="med"/>
                      <a:tailEnd type="none" w="med" len="med"/>
                    </a:lnB>
                    <a:solidFill>
                      <a:schemeClr val="bg1"/>
                    </a:solidFill>
                  </a:tcPr>
                </a:tc>
                <a:tc>
                  <a:txBody>
                    <a:bodyPr/>
                    <a:lstStyle/>
                    <a:p>
                      <a:pPr algn="ctr" fontAlgn="b"/>
                      <a:r>
                        <a:rPr lang="en-US" sz="1400" b="0" i="0" u="none" strike="noStrike" dirty="0">
                          <a:solidFill>
                            <a:srgbClr val="000000"/>
                          </a:solidFill>
                          <a:effectLst/>
                          <a:latin typeface="Times New Roman"/>
                        </a:rPr>
                        <a:t>0.465</a:t>
                      </a:r>
                    </a:p>
                  </a:txBody>
                  <a:tcPr marL="12700" marR="12700" marT="12700" marB="0" anchor="b">
                    <a:lnL>
                      <a:noFill/>
                    </a:lnL>
                    <a:lnR>
                      <a:noFill/>
                    </a:lnR>
                    <a:lnT>
                      <a:noFill/>
                    </a:lnT>
                    <a:lnB w="6350" cap="flat" cmpd="sng" algn="ctr">
                      <a:noFill/>
                      <a:prstDash val="solid"/>
                      <a:round/>
                      <a:headEnd type="none" w="med" len="med"/>
                      <a:tailEnd type="none" w="med" len="med"/>
                    </a:lnB>
                    <a:solidFill>
                      <a:schemeClr val="bg1"/>
                    </a:solidFill>
                  </a:tcPr>
                </a:tc>
                <a:tc>
                  <a:txBody>
                    <a:bodyPr/>
                    <a:lstStyle/>
                    <a:p>
                      <a:pPr algn="ctr" fontAlgn="b"/>
                      <a:r>
                        <a:rPr lang="en-US" sz="1400" b="0" i="0" u="none" strike="noStrike" dirty="0">
                          <a:solidFill>
                            <a:srgbClr val="000000"/>
                          </a:solidFill>
                          <a:effectLst/>
                          <a:latin typeface="Times New Roman"/>
                        </a:rPr>
                        <a:t>0.4172</a:t>
                      </a:r>
                    </a:p>
                  </a:txBody>
                  <a:tcPr marL="12700" marR="12700" marT="12700" marB="0" anchor="b">
                    <a:lnL>
                      <a:noFill/>
                    </a:lnL>
                    <a:lnR>
                      <a:noFill/>
                    </a:lnR>
                    <a:lnT>
                      <a:noFill/>
                    </a:lnT>
                    <a:lnB w="6350" cap="flat" cmpd="sng" algn="ctr">
                      <a:noFill/>
                      <a:prstDash val="solid"/>
                      <a:round/>
                      <a:headEnd type="none" w="med" len="med"/>
                      <a:tailEnd type="none" w="med" len="med"/>
                    </a:lnB>
                    <a:solidFill>
                      <a:schemeClr val="bg1"/>
                    </a:solidFill>
                  </a:tcPr>
                </a:tc>
                <a:tc>
                  <a:txBody>
                    <a:bodyPr/>
                    <a:lstStyle/>
                    <a:p>
                      <a:pPr algn="ctr" fontAlgn="b"/>
                      <a:r>
                        <a:rPr lang="en-US" sz="1400" b="0" i="0" u="none" strike="noStrike">
                          <a:solidFill>
                            <a:srgbClr val="000000"/>
                          </a:solidFill>
                          <a:effectLst/>
                          <a:latin typeface="Times New Roman"/>
                        </a:rPr>
                        <a:t>0.4614</a:t>
                      </a:r>
                    </a:p>
                  </a:txBody>
                  <a:tcPr marL="12700" marR="12700" marT="12700" marB="0" anchor="b">
                    <a:lnL>
                      <a:noFill/>
                    </a:lnL>
                    <a:lnR>
                      <a:noFill/>
                    </a:lnR>
                    <a:lnT>
                      <a:noFill/>
                    </a:lnT>
                    <a:lnB w="6350" cap="flat" cmpd="sng" algn="ctr">
                      <a:noFill/>
                      <a:prstDash val="solid"/>
                      <a:round/>
                      <a:headEnd type="none" w="med" len="med"/>
                      <a:tailEnd type="none" w="med" len="med"/>
                    </a:lnB>
                    <a:solidFill>
                      <a:schemeClr val="bg1"/>
                    </a:solidFill>
                  </a:tcPr>
                </a:tc>
                <a:tc>
                  <a:txBody>
                    <a:bodyPr/>
                    <a:lstStyle/>
                    <a:p>
                      <a:pPr algn="ctr" fontAlgn="b"/>
                      <a:r>
                        <a:rPr lang="en-US" sz="1400" b="0" i="0" u="none" strike="noStrike" dirty="0">
                          <a:solidFill>
                            <a:srgbClr val="000000"/>
                          </a:solidFill>
                          <a:effectLst/>
                          <a:latin typeface="Times New Roman"/>
                        </a:rPr>
                        <a:t>-0.0241</a:t>
                      </a:r>
                    </a:p>
                  </a:txBody>
                  <a:tcPr marL="12700" marR="12700" marT="12700" marB="0" anchor="b">
                    <a:lnL>
                      <a:noFill/>
                    </a:lnL>
                    <a:lnR>
                      <a:noFill/>
                    </a:lnR>
                    <a:lnT>
                      <a:noFill/>
                    </a:lnT>
                    <a:lnB w="6350" cap="flat" cmpd="sng" algn="ctr">
                      <a:noFill/>
                      <a:prstDash val="solid"/>
                      <a:round/>
                      <a:headEnd type="none" w="med" len="med"/>
                      <a:tailEnd type="none" w="med" len="med"/>
                    </a:lnB>
                    <a:solidFill>
                      <a:schemeClr val="bg1"/>
                    </a:solidFill>
                  </a:tcPr>
                </a:tc>
                <a:tc>
                  <a:txBody>
                    <a:bodyPr/>
                    <a:lstStyle/>
                    <a:p>
                      <a:pPr algn="ctr" fontAlgn="b"/>
                      <a:r>
                        <a:rPr lang="en-US" sz="1400" b="0" i="0" u="none" strike="noStrike" dirty="0">
                          <a:solidFill>
                            <a:srgbClr val="000000"/>
                          </a:solidFill>
                          <a:effectLst/>
                          <a:latin typeface="Times New Roman"/>
                        </a:rPr>
                        <a:t>0.0166</a:t>
                      </a:r>
                    </a:p>
                  </a:txBody>
                  <a:tcPr marL="12700" marR="12700" marT="12700" marB="0" anchor="b">
                    <a:lnL>
                      <a:noFill/>
                    </a:lnL>
                    <a:lnR w="6350" cap="flat" cmpd="sng" algn="ctr">
                      <a:solidFill>
                        <a:srgbClr val="000000"/>
                      </a:solidFill>
                      <a:prstDash val="solid"/>
                      <a:round/>
                      <a:headEnd type="none" w="med" len="med"/>
                      <a:tailEnd type="none" w="med" len="med"/>
                    </a:lnR>
                    <a:lnT>
                      <a:noFill/>
                    </a:lnT>
                    <a:lnB w="6350" cap="flat" cmpd="sng" algn="ctr">
                      <a:noFill/>
                      <a:prstDash val="solid"/>
                      <a:round/>
                      <a:headEnd type="none" w="med" len="med"/>
                      <a:tailEnd type="none" w="med" len="med"/>
                    </a:lnB>
                    <a:solidFill>
                      <a:schemeClr val="bg1"/>
                    </a:solidFill>
                  </a:tcPr>
                </a:tc>
              </a:tr>
              <a:tr h="209302">
                <a:tc>
                  <a:txBody>
                    <a:bodyPr/>
                    <a:lstStyle/>
                    <a:p>
                      <a:pPr algn="l" fontAlgn="b"/>
                      <a:r>
                        <a:rPr lang="en-US" sz="1400" b="0" i="0" u="none" strike="noStrike" dirty="0" smtClean="0">
                          <a:solidFill>
                            <a:srgbClr val="000000"/>
                          </a:solidFill>
                          <a:effectLst/>
                          <a:latin typeface="Times New Roman"/>
                        </a:rPr>
                        <a:t>Overall</a:t>
                      </a:r>
                      <a:endParaRPr lang="en-US" sz="1400" b="0" i="0" u="none" strike="noStrike" dirty="0">
                        <a:solidFill>
                          <a:srgbClr val="000000"/>
                        </a:solidFill>
                        <a:effectLst/>
                        <a:latin typeface="Times New Roman"/>
                      </a:endParaRPr>
                    </a:p>
                  </a:txBody>
                  <a:tcPr marL="12700" marR="12700" marT="1270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EEECE1"/>
                    </a:solidFill>
                  </a:tcPr>
                </a:tc>
                <a:tc>
                  <a:txBody>
                    <a:bodyPr/>
                    <a:lstStyle/>
                    <a:p>
                      <a:pPr algn="ctr" fontAlgn="b"/>
                      <a:r>
                        <a:rPr lang="en-US" sz="1400" b="0" i="0" u="none" strike="noStrike" dirty="0" smtClean="0">
                          <a:solidFill>
                            <a:srgbClr val="000000"/>
                          </a:solidFill>
                          <a:effectLst/>
                          <a:latin typeface="Times New Roman"/>
                        </a:rPr>
                        <a:t>0.4667</a:t>
                      </a:r>
                      <a:endParaRPr lang="en-US" sz="1400" b="0" i="0" u="none" strike="noStrike" dirty="0">
                        <a:solidFill>
                          <a:srgbClr val="000000"/>
                        </a:solidFill>
                        <a:effectLst/>
                        <a:latin typeface="Times New Roman"/>
                      </a:endParaRPr>
                    </a:p>
                  </a:txBody>
                  <a:tcPr marL="12700" marR="12700" marT="12700"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400" b="0" i="0" u="none" strike="noStrike" dirty="0" smtClean="0">
                          <a:solidFill>
                            <a:srgbClr val="000000"/>
                          </a:solidFill>
                          <a:effectLst/>
                          <a:latin typeface="Times New Roman"/>
                        </a:rPr>
                        <a:t>0.4282</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400" b="0" i="0" u="none" strike="noStrike" dirty="0" smtClean="0">
                          <a:solidFill>
                            <a:srgbClr val="000000"/>
                          </a:solidFill>
                          <a:effectLst/>
                          <a:latin typeface="Times New Roman"/>
                        </a:rPr>
                        <a:t>0.4567</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400" b="0" i="0" u="none" strike="noStrike" dirty="0" smtClean="0">
                          <a:solidFill>
                            <a:srgbClr val="000000"/>
                          </a:solidFill>
                          <a:effectLst/>
                          <a:latin typeface="Times New Roman"/>
                        </a:rPr>
                        <a:t>0.4137</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400" b="0" i="0" u="none" strike="noStrike" dirty="0" smtClean="0">
                          <a:solidFill>
                            <a:srgbClr val="000000"/>
                          </a:solidFill>
                          <a:effectLst/>
                          <a:latin typeface="Times New Roman"/>
                        </a:rPr>
                        <a:t>0.0272</a:t>
                      </a:r>
                      <a:endParaRPr lang="en-US" sz="1400" b="0" i="0" u="none" strike="noStrike" dirty="0">
                        <a:solidFill>
                          <a:srgbClr val="000000"/>
                        </a:solidFill>
                        <a:effectLst/>
                        <a:latin typeface="Times New Roman"/>
                      </a:endParaRP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400" b="0" i="0" u="none" strike="noStrike" dirty="0" smtClean="0">
                          <a:solidFill>
                            <a:srgbClr val="000000"/>
                          </a:solidFill>
                          <a:effectLst/>
                          <a:latin typeface="Times New Roman"/>
                        </a:rPr>
                        <a:t>0.0040</a:t>
                      </a:r>
                      <a:endParaRPr lang="en-US" sz="1400" b="0" i="0" u="none" strike="noStrike" dirty="0">
                        <a:solidFill>
                          <a:srgbClr val="000000"/>
                        </a:solidFill>
                        <a:effectLst/>
                        <a:latin typeface="Times New Roman"/>
                      </a:endParaRPr>
                    </a:p>
                  </a:txBody>
                  <a:tcPr marL="12700" marR="12700" marT="1270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chemeClr val="bg1"/>
                    </a:solidFill>
                  </a:tcPr>
                </a:tc>
              </a:tr>
            </a:tbl>
          </a:graphicData>
        </a:graphic>
      </p:graphicFrame>
      <p:sp>
        <p:nvSpPr>
          <p:cNvPr id="31" name="TextBox 30"/>
          <p:cNvSpPr txBox="1"/>
          <p:nvPr/>
        </p:nvSpPr>
        <p:spPr>
          <a:xfrm>
            <a:off x="25222200" y="23926800"/>
            <a:ext cx="5489103" cy="1323439"/>
          </a:xfrm>
          <a:prstGeom prst="rect">
            <a:avLst/>
          </a:prstGeom>
          <a:noFill/>
        </p:spPr>
        <p:txBody>
          <a:bodyPr wrap="none" rtlCol="0">
            <a:spAutoFit/>
          </a:bodyPr>
          <a:lstStyle/>
          <a:p>
            <a:r>
              <a:rPr lang="en-US" sz="8000" dirty="0" smtClean="0">
                <a:solidFill>
                  <a:schemeClr val="tx2">
                    <a:lumMod val="75000"/>
                  </a:schemeClr>
                </a:solidFill>
                <a:latin typeface="Tahoma"/>
                <a:cs typeface="Tahoma"/>
              </a:rPr>
              <a:t>Conclusions</a:t>
            </a:r>
            <a:endParaRPr lang="en-US" sz="8000" dirty="0">
              <a:solidFill>
                <a:schemeClr val="tx2">
                  <a:lumMod val="75000"/>
                </a:schemeClr>
              </a:solidFill>
              <a:latin typeface="Tahoma"/>
              <a:cs typeface="Tahoma"/>
            </a:endParaRPr>
          </a:p>
        </p:txBody>
      </p:sp>
      <p:pic>
        <p:nvPicPr>
          <p:cNvPr id="32" name="Picture 31" descr="Rplot- NEW DATA.pdf"/>
          <p:cNvPicPr>
            <a:picLocks noChangeAspect="1"/>
          </p:cNvPicPr>
          <p:nvPr/>
        </p:nvPicPr>
        <p:blipFill rotWithShape="1">
          <a:blip r:embed="rId5">
            <a:extLst>
              <a:ext uri="{28A0092B-C50C-407E-A947-70E740481C1C}">
                <a14:useLocalDpi xmlns:a14="http://schemas.microsoft.com/office/drawing/2010/main" xmlns="" val="0"/>
              </a:ext>
            </a:extLst>
          </a:blip>
          <a:srcRect l="3979" r="3557" b="4273"/>
          <a:stretch/>
        </p:blipFill>
        <p:spPr>
          <a:xfrm>
            <a:off x="29193275" y="8481427"/>
            <a:ext cx="5988798" cy="5349240"/>
          </a:xfrm>
          <a:prstGeom prst="rect">
            <a:avLst/>
          </a:prstGeom>
        </p:spPr>
      </p:pic>
      <p:pic>
        <p:nvPicPr>
          <p:cNvPr id="39" name="Picture 38" descr="saltmarsh 131.JPG"/>
          <p:cNvPicPr>
            <a:picLocks noChangeAspect="1"/>
          </p:cNvPicPr>
          <p:nvPr/>
        </p:nvPicPr>
        <p:blipFill rotWithShape="1">
          <a:blip r:embed="rId6">
            <a:extLst>
              <a:ext uri="{28A0092B-C50C-407E-A947-70E740481C1C}">
                <a14:useLocalDpi xmlns:a14="http://schemas.microsoft.com/office/drawing/2010/main" xmlns="" val="0"/>
              </a:ext>
            </a:extLst>
          </a:blip>
          <a:srcRect l="20601" t="1" r="15973" b="22345"/>
          <a:stretch/>
        </p:blipFill>
        <p:spPr>
          <a:xfrm>
            <a:off x="7924800" y="381000"/>
            <a:ext cx="6798244" cy="5595738"/>
          </a:xfrm>
          <a:prstGeom prst="rect">
            <a:avLst/>
          </a:prstGeom>
          <a:ln>
            <a:solidFill>
              <a:schemeClr val="bg2">
                <a:lumMod val="25000"/>
              </a:schemeClr>
            </a:solidFill>
          </a:ln>
        </p:spPr>
      </p:pic>
      <p:pic>
        <p:nvPicPr>
          <p:cNvPr id="38" name="Picture 37" descr="saltmarsh 130.JPG"/>
          <p:cNvPicPr>
            <a:picLocks noChangeAspect="1"/>
          </p:cNvPicPr>
          <p:nvPr/>
        </p:nvPicPr>
        <p:blipFill rotWithShape="1">
          <a:blip r:embed="rId7">
            <a:extLst>
              <a:ext uri="{28A0092B-C50C-407E-A947-70E740481C1C}">
                <a14:useLocalDpi xmlns:a14="http://schemas.microsoft.com/office/drawing/2010/main" xmlns="" val="0"/>
              </a:ext>
            </a:extLst>
          </a:blip>
          <a:srcRect l="8453" t="14646" r="27690" b="11596"/>
          <a:stretch/>
        </p:blipFill>
        <p:spPr>
          <a:xfrm>
            <a:off x="826058" y="381000"/>
            <a:ext cx="6660821" cy="5590967"/>
          </a:xfrm>
          <a:prstGeom prst="rect">
            <a:avLst/>
          </a:prstGeom>
          <a:ln>
            <a:solidFill>
              <a:schemeClr val="bg2">
                <a:lumMod val="25000"/>
              </a:schemeClr>
            </a:solidFill>
          </a:ln>
        </p:spPr>
      </p:pic>
      <p:cxnSp>
        <p:nvCxnSpPr>
          <p:cNvPr id="10" name="Straight Connector 9"/>
          <p:cNvCxnSpPr/>
          <p:nvPr/>
        </p:nvCxnSpPr>
        <p:spPr>
          <a:xfrm>
            <a:off x="941503" y="8220157"/>
            <a:ext cx="12917477" cy="0"/>
          </a:xfrm>
          <a:prstGeom prst="line">
            <a:avLst/>
          </a:prstGeom>
          <a:ln w="50800">
            <a:solidFill>
              <a:schemeClr val="bg2">
                <a:lumMod val="25000"/>
              </a:schemeClr>
            </a:solidFill>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p:nvCxnSpPr>
        <p:spPr>
          <a:xfrm>
            <a:off x="941502" y="19083667"/>
            <a:ext cx="12917477" cy="0"/>
          </a:xfrm>
          <a:prstGeom prst="line">
            <a:avLst/>
          </a:prstGeom>
          <a:ln w="50800">
            <a:solidFill>
              <a:schemeClr val="bg2">
                <a:lumMod val="25000"/>
              </a:schemeClr>
            </a:solidFill>
          </a:ln>
          <a:effectLst/>
        </p:spPr>
        <p:style>
          <a:lnRef idx="2">
            <a:schemeClr val="accent1"/>
          </a:lnRef>
          <a:fillRef idx="0">
            <a:schemeClr val="accent1"/>
          </a:fillRef>
          <a:effectRef idx="1">
            <a:schemeClr val="accent1"/>
          </a:effectRef>
          <a:fontRef idx="minor">
            <a:schemeClr val="tx1"/>
          </a:fontRef>
        </p:style>
      </p:cxnSp>
      <p:sp>
        <p:nvSpPr>
          <p:cNvPr id="22" name="TextBox 21"/>
          <p:cNvSpPr txBox="1"/>
          <p:nvPr/>
        </p:nvSpPr>
        <p:spPr>
          <a:xfrm>
            <a:off x="1180440" y="19912875"/>
            <a:ext cx="12526140" cy="3862596"/>
          </a:xfrm>
          <a:prstGeom prst="rect">
            <a:avLst/>
          </a:prstGeom>
          <a:noFill/>
        </p:spPr>
        <p:txBody>
          <a:bodyPr wrap="square" rtlCol="0">
            <a:spAutoFit/>
          </a:bodyPr>
          <a:lstStyle/>
          <a:p>
            <a:pPr>
              <a:spcAft>
                <a:spcPts val="300"/>
              </a:spcAft>
            </a:pPr>
            <a:r>
              <a:rPr lang="en-US" sz="3000" dirty="0" smtClean="0">
                <a:latin typeface="Tahoma"/>
                <a:cs typeface="Tahoma"/>
              </a:rPr>
              <a:t>High quality (100x coverage) </a:t>
            </a:r>
            <a:r>
              <a:rPr lang="en-US" sz="3000" i="1" dirty="0" smtClean="0">
                <a:latin typeface="Tahoma"/>
                <a:cs typeface="Tahoma"/>
              </a:rPr>
              <a:t>de novo </a:t>
            </a:r>
            <a:r>
              <a:rPr lang="en-US" sz="3000" dirty="0" smtClean="0">
                <a:latin typeface="Tahoma"/>
                <a:cs typeface="Tahoma"/>
              </a:rPr>
              <a:t>assembly draft genomes of </a:t>
            </a:r>
            <a:r>
              <a:rPr lang="en-US" sz="3000" i="1" dirty="0" smtClean="0">
                <a:latin typeface="Tahoma"/>
                <a:cs typeface="Tahoma"/>
              </a:rPr>
              <a:t>A. caudacutus</a:t>
            </a:r>
            <a:r>
              <a:rPr lang="en-US" sz="3000" dirty="0">
                <a:latin typeface="Tahoma"/>
                <a:cs typeface="Tahoma"/>
              </a:rPr>
              <a:t> </a:t>
            </a:r>
            <a:r>
              <a:rPr lang="en-US" sz="3000" dirty="0" smtClean="0">
                <a:latin typeface="Tahoma"/>
                <a:cs typeface="Tahoma"/>
              </a:rPr>
              <a:t>and </a:t>
            </a:r>
            <a:r>
              <a:rPr lang="en-US" sz="3000" i="1" dirty="0" smtClean="0">
                <a:latin typeface="Tahoma"/>
                <a:cs typeface="Tahoma"/>
              </a:rPr>
              <a:t>A. </a:t>
            </a:r>
            <a:r>
              <a:rPr lang="en-US" sz="3000" i="1" dirty="0">
                <a:latin typeface="Tahoma"/>
                <a:cs typeface="Tahoma"/>
              </a:rPr>
              <a:t>n</a:t>
            </a:r>
            <a:r>
              <a:rPr lang="en-US" sz="3000" i="1" dirty="0" smtClean="0">
                <a:latin typeface="Tahoma"/>
                <a:cs typeface="Tahoma"/>
              </a:rPr>
              <a:t>elsoni </a:t>
            </a:r>
            <a:r>
              <a:rPr lang="en-US" sz="3000" dirty="0" smtClean="0">
                <a:latin typeface="Tahoma"/>
                <a:cs typeface="Tahoma"/>
              </a:rPr>
              <a:t>were generated from Illumina sequencing </a:t>
            </a:r>
          </a:p>
          <a:p>
            <a:r>
              <a:rPr lang="en-US" sz="3000" dirty="0" smtClean="0">
                <a:latin typeface="Tahoma"/>
                <a:cs typeface="Tahoma"/>
              </a:rPr>
              <a:t>MSATCOMMANDER</a:t>
            </a:r>
            <a:r>
              <a:rPr lang="en-US" sz="3000" baseline="30000" dirty="0">
                <a:latin typeface="Tahoma"/>
                <a:cs typeface="Tahoma"/>
              </a:rPr>
              <a:t>2</a:t>
            </a:r>
            <a:r>
              <a:rPr lang="en-US" sz="3000" baseline="30000" dirty="0" smtClean="0">
                <a:latin typeface="Tahoma"/>
                <a:cs typeface="Tahoma"/>
              </a:rPr>
              <a:t> </a:t>
            </a:r>
            <a:r>
              <a:rPr lang="en-US" sz="3000" dirty="0" smtClean="0">
                <a:latin typeface="Tahoma"/>
                <a:cs typeface="Tahoma"/>
              </a:rPr>
              <a:t>was used to identify 6262 tri- and tetra-nucleotide repeat motifs within the </a:t>
            </a:r>
            <a:r>
              <a:rPr lang="en-US" sz="3000" i="1" dirty="0" smtClean="0">
                <a:latin typeface="Tahoma"/>
                <a:cs typeface="Tahoma"/>
              </a:rPr>
              <a:t>A. caudacutus </a:t>
            </a:r>
            <a:r>
              <a:rPr lang="en-US" sz="3000" dirty="0" smtClean="0">
                <a:latin typeface="Tahoma"/>
                <a:cs typeface="Tahoma"/>
              </a:rPr>
              <a:t>assembly</a:t>
            </a:r>
          </a:p>
          <a:p>
            <a:r>
              <a:rPr lang="en-US" sz="3000" dirty="0" smtClean="0">
                <a:latin typeface="Tahoma"/>
                <a:cs typeface="Tahoma"/>
              </a:rPr>
              <a:t>A custom Perl script was used to compare repeat motifs discovered in the </a:t>
            </a:r>
            <a:r>
              <a:rPr lang="en-US" sz="3000" i="1" dirty="0" smtClean="0">
                <a:latin typeface="Tahoma"/>
                <a:cs typeface="Tahoma"/>
              </a:rPr>
              <a:t>A. caudacutus </a:t>
            </a:r>
            <a:r>
              <a:rPr lang="en-US" sz="3000" dirty="0" smtClean="0">
                <a:latin typeface="Tahoma"/>
                <a:cs typeface="Tahoma"/>
              </a:rPr>
              <a:t>assembly to those in </a:t>
            </a:r>
            <a:r>
              <a:rPr lang="en-US" sz="3000" i="1" dirty="0" smtClean="0">
                <a:latin typeface="Tahoma"/>
                <a:cs typeface="Tahoma"/>
              </a:rPr>
              <a:t>A. nelsoni </a:t>
            </a:r>
            <a:r>
              <a:rPr lang="en-US" sz="3000" dirty="0" smtClean="0">
                <a:latin typeface="Tahoma"/>
                <a:cs typeface="Tahoma"/>
              </a:rPr>
              <a:t>by repeat number</a:t>
            </a:r>
          </a:p>
          <a:p>
            <a:r>
              <a:rPr lang="en-US" sz="3000" dirty="0" smtClean="0">
                <a:latin typeface="Tahoma"/>
                <a:cs typeface="Tahoma"/>
              </a:rPr>
              <a:t>37 sequences that differed by ≥4 repeats between the 2 species were chosen for primer development using PRIMER 3</a:t>
            </a:r>
            <a:r>
              <a:rPr lang="en-US" sz="3000" baseline="30000" dirty="0">
                <a:latin typeface="Tahoma"/>
                <a:cs typeface="Tahoma"/>
              </a:rPr>
              <a:t>3</a:t>
            </a:r>
            <a:endParaRPr lang="en-US" sz="3000" dirty="0" smtClean="0">
              <a:latin typeface="Tahoma"/>
              <a:cs typeface="Tahoma"/>
            </a:endParaRPr>
          </a:p>
        </p:txBody>
      </p:sp>
      <p:sp>
        <p:nvSpPr>
          <p:cNvPr id="37" name="TextBox 36"/>
          <p:cNvSpPr txBox="1"/>
          <p:nvPr/>
        </p:nvSpPr>
        <p:spPr>
          <a:xfrm>
            <a:off x="1180440" y="24399772"/>
            <a:ext cx="12506427" cy="2400657"/>
          </a:xfrm>
          <a:prstGeom prst="rect">
            <a:avLst/>
          </a:prstGeom>
          <a:noFill/>
        </p:spPr>
        <p:txBody>
          <a:bodyPr wrap="square" rtlCol="0">
            <a:spAutoFit/>
          </a:bodyPr>
          <a:lstStyle/>
          <a:p>
            <a:r>
              <a:rPr lang="en-US" sz="3000" dirty="0" smtClean="0">
                <a:latin typeface="Tahoma"/>
                <a:cs typeface="Tahoma"/>
              </a:rPr>
              <a:t>37 selected markers were initially screened on 12 individuals of each species using fluorescently labeled ChromaTide Alexa Fluor dUTPs</a:t>
            </a:r>
          </a:p>
          <a:p>
            <a:r>
              <a:rPr lang="en-US" sz="3000" dirty="0" smtClean="0">
                <a:latin typeface="Tahoma"/>
                <a:cs typeface="Tahoma"/>
              </a:rPr>
              <a:t>The 12 most diagnostic loci were then dye labeled (FAM, HEX or NED) and combined into 2 multiplexes for screening in an additional 95 individuals</a:t>
            </a:r>
            <a:r>
              <a:rPr lang="en-US" sz="3000" dirty="0">
                <a:latin typeface="Tahoma"/>
                <a:cs typeface="Tahoma"/>
              </a:rPr>
              <a:t> </a:t>
            </a:r>
            <a:r>
              <a:rPr lang="en-US" sz="3000" dirty="0" smtClean="0">
                <a:latin typeface="Tahoma"/>
                <a:cs typeface="Tahoma"/>
              </a:rPr>
              <a:t>of sympatric and allopatric origin on an ABI 3130 sequencer.</a:t>
            </a:r>
          </a:p>
        </p:txBody>
      </p:sp>
      <p:sp>
        <p:nvSpPr>
          <p:cNvPr id="40" name="TextBox 39"/>
          <p:cNvSpPr txBox="1"/>
          <p:nvPr/>
        </p:nvSpPr>
        <p:spPr>
          <a:xfrm>
            <a:off x="941502" y="26740317"/>
            <a:ext cx="10239868" cy="707886"/>
          </a:xfrm>
          <a:prstGeom prst="rect">
            <a:avLst/>
          </a:prstGeom>
          <a:noFill/>
        </p:spPr>
        <p:txBody>
          <a:bodyPr wrap="square" rtlCol="0">
            <a:spAutoFit/>
          </a:bodyPr>
          <a:lstStyle/>
          <a:p>
            <a:r>
              <a:rPr lang="en-US" sz="4000" i="1" dirty="0" smtClean="0">
                <a:solidFill>
                  <a:srgbClr val="948A54"/>
                </a:solidFill>
                <a:latin typeface="Tahoma"/>
                <a:cs typeface="Tahoma"/>
              </a:rPr>
              <a:t>Analyses</a:t>
            </a:r>
            <a:endParaRPr lang="en-US" sz="4000" i="1" dirty="0">
              <a:solidFill>
                <a:srgbClr val="948A54"/>
              </a:solidFill>
              <a:latin typeface="Tahoma"/>
              <a:cs typeface="Tahoma"/>
            </a:endParaRPr>
          </a:p>
        </p:txBody>
      </p:sp>
      <p:sp>
        <p:nvSpPr>
          <p:cNvPr id="24" name="Rectangle 23"/>
          <p:cNvSpPr/>
          <p:nvPr/>
        </p:nvSpPr>
        <p:spPr>
          <a:xfrm>
            <a:off x="836346" y="20091399"/>
            <a:ext cx="210312" cy="2103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1" name="Rectangle 40"/>
          <p:cNvSpPr/>
          <p:nvPr/>
        </p:nvSpPr>
        <p:spPr>
          <a:xfrm>
            <a:off x="836346" y="21002242"/>
            <a:ext cx="210312" cy="2103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2" name="Rectangle 41"/>
          <p:cNvSpPr/>
          <p:nvPr/>
        </p:nvSpPr>
        <p:spPr>
          <a:xfrm>
            <a:off x="836346" y="21934291"/>
            <a:ext cx="210312" cy="2103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4" name="Rectangle 43"/>
          <p:cNvSpPr/>
          <p:nvPr/>
        </p:nvSpPr>
        <p:spPr>
          <a:xfrm>
            <a:off x="838200" y="22860000"/>
            <a:ext cx="210312" cy="2103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5" name="Rectangle 44"/>
          <p:cNvSpPr/>
          <p:nvPr/>
        </p:nvSpPr>
        <p:spPr>
          <a:xfrm>
            <a:off x="836346" y="24605567"/>
            <a:ext cx="210312" cy="2103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 name="Rectangle 45"/>
          <p:cNvSpPr/>
          <p:nvPr/>
        </p:nvSpPr>
        <p:spPr>
          <a:xfrm>
            <a:off x="836346" y="25525315"/>
            <a:ext cx="210312" cy="2103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 name="TextBox 46"/>
          <p:cNvSpPr txBox="1"/>
          <p:nvPr/>
        </p:nvSpPr>
        <p:spPr>
          <a:xfrm>
            <a:off x="1180440" y="27372003"/>
            <a:ext cx="12506427" cy="3785652"/>
          </a:xfrm>
          <a:prstGeom prst="rect">
            <a:avLst/>
          </a:prstGeom>
          <a:noFill/>
        </p:spPr>
        <p:txBody>
          <a:bodyPr wrap="square" rtlCol="0">
            <a:spAutoFit/>
          </a:bodyPr>
          <a:lstStyle/>
          <a:p>
            <a:r>
              <a:rPr lang="en-US" sz="3000" dirty="0" smtClean="0">
                <a:latin typeface="Tahoma"/>
                <a:cs typeface="Tahoma"/>
              </a:rPr>
              <a:t>Marker polymorphism was characterized by the number of alleles, allelic richness, and heterozygosity.</a:t>
            </a:r>
          </a:p>
          <a:p>
            <a:r>
              <a:rPr lang="en-US" sz="3000" dirty="0" smtClean="0">
                <a:latin typeface="Tahoma"/>
                <a:cs typeface="Tahoma"/>
              </a:rPr>
              <a:t>Diagnostic potential of each marker was evaluated by private alleles, shared alleles, and locus-specific </a:t>
            </a:r>
            <a:r>
              <a:rPr lang="en-US" sz="3000" i="1" dirty="0" smtClean="0">
                <a:latin typeface="Tahoma"/>
                <a:cs typeface="Tahoma"/>
              </a:rPr>
              <a:t>F</a:t>
            </a:r>
            <a:r>
              <a:rPr lang="en-US" sz="3000" i="1" baseline="-25000" dirty="0" smtClean="0">
                <a:latin typeface="Tahoma"/>
                <a:cs typeface="Tahoma"/>
              </a:rPr>
              <a:t>ST </a:t>
            </a:r>
            <a:r>
              <a:rPr lang="en-US" sz="3000" i="1" dirty="0" smtClean="0">
                <a:latin typeface="Tahoma"/>
                <a:cs typeface="Tahoma"/>
              </a:rPr>
              <a:t> </a:t>
            </a:r>
            <a:r>
              <a:rPr lang="en-US" sz="3000" dirty="0" smtClean="0">
                <a:latin typeface="Tahoma"/>
                <a:cs typeface="Tahoma"/>
              </a:rPr>
              <a:t>between </a:t>
            </a:r>
            <a:r>
              <a:rPr lang="en-US" sz="3000" dirty="0">
                <a:latin typeface="Tahoma"/>
                <a:cs typeface="Tahoma"/>
              </a:rPr>
              <a:t>the 2 </a:t>
            </a:r>
            <a:r>
              <a:rPr lang="en-US" sz="3000" dirty="0" smtClean="0">
                <a:latin typeface="Tahoma"/>
                <a:cs typeface="Tahoma"/>
              </a:rPr>
              <a:t>species. </a:t>
            </a:r>
          </a:p>
          <a:p>
            <a:r>
              <a:rPr lang="en-US" sz="3000" dirty="0" smtClean="0">
                <a:latin typeface="Tahoma"/>
                <a:cs typeface="Tahoma"/>
              </a:rPr>
              <a:t>To assess the power of the markers, we simulated 1000 hybrid and backcrossed genotypes using the program HYBRID LAB</a:t>
            </a:r>
            <a:r>
              <a:rPr lang="en-US" sz="3000" baseline="30000" dirty="0">
                <a:latin typeface="Tahoma"/>
                <a:cs typeface="Tahoma"/>
              </a:rPr>
              <a:t>4</a:t>
            </a:r>
            <a:r>
              <a:rPr lang="en-US" sz="3000" dirty="0" smtClean="0">
                <a:latin typeface="Tahoma"/>
                <a:cs typeface="Tahoma"/>
              </a:rPr>
              <a:t> and evaluated the proportion of accurate assignments of simulated individuals to their appropriate hybrid class using the program NEW HYBRIDS</a:t>
            </a:r>
            <a:r>
              <a:rPr lang="en-US" sz="3000" baseline="30000" dirty="0">
                <a:latin typeface="Tahoma"/>
                <a:cs typeface="Tahoma"/>
              </a:rPr>
              <a:t>5</a:t>
            </a:r>
            <a:endParaRPr lang="en-US" sz="3000" dirty="0" smtClean="0">
              <a:latin typeface="Tahoma"/>
              <a:cs typeface="Tahoma"/>
            </a:endParaRPr>
          </a:p>
        </p:txBody>
      </p:sp>
      <p:sp>
        <p:nvSpPr>
          <p:cNvPr id="48" name="Rectangle 47"/>
          <p:cNvSpPr/>
          <p:nvPr/>
        </p:nvSpPr>
        <p:spPr>
          <a:xfrm>
            <a:off x="836346" y="27575203"/>
            <a:ext cx="210312" cy="2103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 name="Rectangle 48"/>
          <p:cNvSpPr/>
          <p:nvPr/>
        </p:nvSpPr>
        <p:spPr>
          <a:xfrm>
            <a:off x="836346" y="28456496"/>
            <a:ext cx="210312" cy="2103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 name="Rectangle 49"/>
          <p:cNvSpPr/>
          <p:nvPr/>
        </p:nvSpPr>
        <p:spPr>
          <a:xfrm>
            <a:off x="836346" y="29325116"/>
            <a:ext cx="210312" cy="2103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TextBox 25"/>
          <p:cNvSpPr txBox="1"/>
          <p:nvPr/>
        </p:nvSpPr>
        <p:spPr>
          <a:xfrm>
            <a:off x="15378284" y="8735427"/>
            <a:ext cx="13180198" cy="1200329"/>
          </a:xfrm>
          <a:prstGeom prst="rect">
            <a:avLst/>
          </a:prstGeom>
          <a:noFill/>
        </p:spPr>
        <p:txBody>
          <a:bodyPr wrap="square" rtlCol="0">
            <a:spAutoFit/>
          </a:bodyPr>
          <a:lstStyle/>
          <a:p>
            <a:r>
              <a:rPr lang="en-US" sz="1800" b="1" dirty="0" smtClean="0">
                <a:solidFill>
                  <a:schemeClr val="bg2"/>
                </a:solidFill>
                <a:latin typeface="Tahoma"/>
                <a:cs typeface="Tahoma"/>
              </a:rPr>
              <a:t>Table 1</a:t>
            </a:r>
            <a:r>
              <a:rPr lang="en-US" sz="1800" b="1" dirty="0">
                <a:solidFill>
                  <a:schemeClr val="bg2"/>
                </a:solidFill>
                <a:latin typeface="Tahoma"/>
                <a:cs typeface="Tahoma"/>
              </a:rPr>
              <a:t>.</a:t>
            </a:r>
            <a:r>
              <a:rPr lang="en-US" sz="1800" b="1" dirty="0" smtClean="0">
                <a:solidFill>
                  <a:schemeClr val="bg2"/>
                </a:solidFill>
                <a:latin typeface="Tahoma"/>
                <a:cs typeface="Tahoma"/>
              </a:rPr>
              <a:t> </a:t>
            </a:r>
            <a:r>
              <a:rPr lang="en-US" sz="1800" dirty="0" smtClean="0">
                <a:solidFill>
                  <a:schemeClr val="bg2"/>
                </a:solidFill>
                <a:latin typeface="Tahoma"/>
                <a:cs typeface="Tahoma"/>
              </a:rPr>
              <a:t>Characterization of 34 near diagnostic microsatellite loci developed from whole genome sequences of </a:t>
            </a:r>
            <a:r>
              <a:rPr lang="en-US" sz="1800" i="1" dirty="0" smtClean="0">
                <a:solidFill>
                  <a:schemeClr val="bg2"/>
                </a:solidFill>
                <a:latin typeface="Tahoma"/>
                <a:cs typeface="Tahoma"/>
              </a:rPr>
              <a:t>A. nelsoni </a:t>
            </a:r>
            <a:r>
              <a:rPr lang="en-US" sz="1800" dirty="0" smtClean="0">
                <a:solidFill>
                  <a:schemeClr val="bg2"/>
                </a:solidFill>
                <a:latin typeface="Tahoma"/>
                <a:cs typeface="Tahoma"/>
              </a:rPr>
              <a:t>and </a:t>
            </a:r>
            <a:r>
              <a:rPr lang="en-US" sz="1800" i="1" dirty="0" smtClean="0">
                <a:solidFill>
                  <a:schemeClr val="bg2"/>
                </a:solidFill>
                <a:latin typeface="Tahoma"/>
                <a:cs typeface="Tahoma"/>
              </a:rPr>
              <a:t>A.</a:t>
            </a:r>
            <a:r>
              <a:rPr lang="en-US" sz="1800" dirty="0" smtClean="0">
                <a:solidFill>
                  <a:schemeClr val="bg2"/>
                </a:solidFill>
                <a:latin typeface="Tahoma"/>
                <a:cs typeface="Tahoma"/>
              </a:rPr>
              <a:t> </a:t>
            </a:r>
            <a:r>
              <a:rPr lang="en-US" sz="1800" i="1" dirty="0" smtClean="0">
                <a:solidFill>
                  <a:schemeClr val="bg2"/>
                </a:solidFill>
                <a:latin typeface="Tahoma"/>
                <a:cs typeface="Tahoma"/>
              </a:rPr>
              <a:t>caudacutus</a:t>
            </a:r>
            <a:r>
              <a:rPr lang="en-US" sz="1800" dirty="0" smtClean="0">
                <a:solidFill>
                  <a:schemeClr val="bg2"/>
                </a:solidFill>
                <a:latin typeface="Tahoma"/>
                <a:cs typeface="Tahoma"/>
              </a:rPr>
              <a:t>. For each locus, columns present repeat motif, fragment size range, primer sequences, annealing temperature, number of individuals screened, number of alleles, observed and expected heterozygosities, number of private alleles, the proportion of shared alleles and most common allele and frequency in each species.</a:t>
            </a:r>
            <a:endParaRPr lang="en-US" sz="1800" dirty="0">
              <a:solidFill>
                <a:schemeClr val="bg2"/>
              </a:solidFill>
              <a:latin typeface="Tahoma"/>
              <a:cs typeface="Tahoma"/>
            </a:endParaRPr>
          </a:p>
        </p:txBody>
      </p:sp>
      <p:sp>
        <p:nvSpPr>
          <p:cNvPr id="27" name="TextBox 26"/>
          <p:cNvSpPr txBox="1"/>
          <p:nvPr/>
        </p:nvSpPr>
        <p:spPr>
          <a:xfrm>
            <a:off x="29184600" y="13851470"/>
            <a:ext cx="10956544" cy="646331"/>
          </a:xfrm>
          <a:prstGeom prst="rect">
            <a:avLst/>
          </a:prstGeom>
          <a:noFill/>
        </p:spPr>
        <p:txBody>
          <a:bodyPr wrap="square" rtlCol="0">
            <a:spAutoFit/>
          </a:bodyPr>
          <a:lstStyle/>
          <a:p>
            <a:r>
              <a:rPr lang="en-US" sz="1800" b="1" dirty="0" smtClean="0">
                <a:solidFill>
                  <a:srgbClr val="EEECE1"/>
                </a:solidFill>
                <a:latin typeface="Tahoma"/>
                <a:cs typeface="Tahoma"/>
              </a:rPr>
              <a:t>Figure 1.</a:t>
            </a:r>
            <a:r>
              <a:rPr lang="en-US" sz="1800" dirty="0" smtClean="0">
                <a:solidFill>
                  <a:srgbClr val="EEECE1"/>
                </a:solidFill>
                <a:latin typeface="Tahoma"/>
                <a:cs typeface="Tahoma"/>
              </a:rPr>
              <a:t> Histograms of assignment scores for simulated pure, F1, and backcrossed individuals using a previous set of 12 non-diagnostic markers (right) and the new panel of markers from this study (left).</a:t>
            </a:r>
            <a:endParaRPr lang="en-US" sz="1800" dirty="0">
              <a:solidFill>
                <a:srgbClr val="EEECE1"/>
              </a:solidFill>
              <a:latin typeface="Tahoma"/>
              <a:cs typeface="Tahoma"/>
            </a:endParaRPr>
          </a:p>
        </p:txBody>
      </p:sp>
      <p:sp>
        <p:nvSpPr>
          <p:cNvPr id="51" name="TextBox 50"/>
          <p:cNvSpPr txBox="1"/>
          <p:nvPr/>
        </p:nvSpPr>
        <p:spPr>
          <a:xfrm>
            <a:off x="29139973" y="14685929"/>
            <a:ext cx="11277600" cy="646331"/>
          </a:xfrm>
          <a:prstGeom prst="rect">
            <a:avLst/>
          </a:prstGeom>
          <a:noFill/>
        </p:spPr>
        <p:txBody>
          <a:bodyPr wrap="square" rtlCol="0">
            <a:spAutoFit/>
          </a:bodyPr>
          <a:lstStyle/>
          <a:p>
            <a:r>
              <a:rPr lang="en-US" sz="1800" b="1" dirty="0" smtClean="0">
                <a:solidFill>
                  <a:schemeClr val="bg2"/>
                </a:solidFill>
                <a:latin typeface="Tahoma"/>
                <a:cs typeface="Tahoma"/>
              </a:rPr>
              <a:t>Table 2</a:t>
            </a:r>
            <a:r>
              <a:rPr lang="en-US" sz="1800" dirty="0" smtClean="0">
                <a:solidFill>
                  <a:schemeClr val="bg2"/>
                </a:solidFill>
                <a:latin typeface="Tahoma"/>
                <a:cs typeface="Tahoma"/>
              </a:rPr>
              <a:t>. Locus-specific </a:t>
            </a:r>
            <a:r>
              <a:rPr lang="en-US" sz="1800" i="1" dirty="0" smtClean="0">
                <a:solidFill>
                  <a:schemeClr val="bg2"/>
                </a:solidFill>
                <a:latin typeface="Tahoma"/>
                <a:cs typeface="Tahoma"/>
              </a:rPr>
              <a:t>F</a:t>
            </a:r>
            <a:r>
              <a:rPr lang="en-US" sz="1800" i="1" baseline="-25000" dirty="0" smtClean="0">
                <a:solidFill>
                  <a:schemeClr val="bg2"/>
                </a:solidFill>
                <a:latin typeface="Tahoma"/>
                <a:cs typeface="Tahoma"/>
              </a:rPr>
              <a:t>ST </a:t>
            </a:r>
            <a:r>
              <a:rPr lang="en-US" sz="1800" dirty="0" smtClean="0">
                <a:solidFill>
                  <a:schemeClr val="bg2"/>
                </a:solidFill>
                <a:latin typeface="Tahoma"/>
                <a:cs typeface="Tahoma"/>
              </a:rPr>
              <a:t>values for the new panel of 12 microsatellite loci comparing allopatric and sympatric populations of </a:t>
            </a:r>
            <a:r>
              <a:rPr lang="en-US" sz="1800" i="1" dirty="0" smtClean="0">
                <a:solidFill>
                  <a:schemeClr val="bg2"/>
                </a:solidFill>
                <a:latin typeface="Tahoma"/>
                <a:cs typeface="Tahoma"/>
              </a:rPr>
              <a:t>A. nelsoni </a:t>
            </a:r>
            <a:r>
              <a:rPr lang="en-US" sz="1800" dirty="0" smtClean="0">
                <a:solidFill>
                  <a:schemeClr val="bg2"/>
                </a:solidFill>
                <a:latin typeface="Tahoma"/>
                <a:cs typeface="Tahoma"/>
              </a:rPr>
              <a:t>and </a:t>
            </a:r>
            <a:r>
              <a:rPr lang="en-US" sz="1800" i="1" dirty="0" smtClean="0">
                <a:solidFill>
                  <a:schemeClr val="bg2"/>
                </a:solidFill>
                <a:latin typeface="Tahoma"/>
                <a:cs typeface="Tahoma"/>
              </a:rPr>
              <a:t>A. caudacutus .  </a:t>
            </a:r>
            <a:endParaRPr lang="en-US" sz="1800" i="1" baseline="-25000" dirty="0">
              <a:solidFill>
                <a:schemeClr val="bg2"/>
              </a:solidFill>
              <a:latin typeface="Tahoma"/>
              <a:cs typeface="Tahoma"/>
            </a:endParaRPr>
          </a:p>
        </p:txBody>
      </p:sp>
      <p:sp>
        <p:nvSpPr>
          <p:cNvPr id="52" name="TextBox 51"/>
          <p:cNvSpPr txBox="1"/>
          <p:nvPr/>
        </p:nvSpPr>
        <p:spPr>
          <a:xfrm>
            <a:off x="29193275" y="19338110"/>
            <a:ext cx="10956544" cy="1200329"/>
          </a:xfrm>
          <a:prstGeom prst="rect">
            <a:avLst/>
          </a:prstGeom>
          <a:noFill/>
        </p:spPr>
        <p:txBody>
          <a:bodyPr wrap="square" rtlCol="0">
            <a:spAutoFit/>
          </a:bodyPr>
          <a:lstStyle/>
          <a:p>
            <a:r>
              <a:rPr lang="en-US" sz="1800" b="1" dirty="0" smtClean="0">
                <a:solidFill>
                  <a:schemeClr val="bg2"/>
                </a:solidFill>
                <a:latin typeface="Tahoma"/>
                <a:cs typeface="Tahoma"/>
              </a:rPr>
              <a:t>Table 3</a:t>
            </a:r>
            <a:r>
              <a:rPr lang="en-US" sz="1800" dirty="0" smtClean="0">
                <a:solidFill>
                  <a:schemeClr val="bg2"/>
                </a:solidFill>
                <a:latin typeface="Tahoma"/>
                <a:cs typeface="Tahoma"/>
              </a:rPr>
              <a:t>: Power analysis in NEW HYBRIDS of the panel of 12 newly developed microsatellite loci (in bold) in comparison to our previous marker set (plain text below). </a:t>
            </a:r>
            <a:r>
              <a:rPr lang="en-US" sz="1800" dirty="0">
                <a:solidFill>
                  <a:schemeClr val="bg2"/>
                </a:solidFill>
                <a:latin typeface="Tahoma"/>
                <a:cs typeface="Tahoma"/>
              </a:rPr>
              <a:t>M</a:t>
            </a:r>
            <a:r>
              <a:rPr lang="en-US" sz="1800" dirty="0" smtClean="0">
                <a:solidFill>
                  <a:schemeClr val="bg2"/>
                </a:solidFill>
                <a:latin typeface="Tahoma"/>
                <a:cs typeface="Tahoma"/>
              </a:rPr>
              <a:t>ean posterior probabilities for simulated individuals assigned to F1 and backcrossed categories  are presented in the first three columns. Percent accuracy (last column) indicates the percentage of individuals assigned to the correct category.</a:t>
            </a:r>
            <a:endParaRPr lang="en-US" sz="1800" i="1" baseline="-25000" dirty="0">
              <a:solidFill>
                <a:schemeClr val="bg2"/>
              </a:solidFill>
              <a:latin typeface="Tahoma"/>
              <a:cs typeface="Tahoma"/>
            </a:endParaRPr>
          </a:p>
        </p:txBody>
      </p:sp>
      <p:sp>
        <p:nvSpPr>
          <p:cNvPr id="54" name="TextBox 53"/>
          <p:cNvSpPr txBox="1"/>
          <p:nvPr/>
        </p:nvSpPr>
        <p:spPr>
          <a:xfrm>
            <a:off x="25095201" y="30260404"/>
            <a:ext cx="11938000" cy="800219"/>
          </a:xfrm>
          <a:prstGeom prst="rect">
            <a:avLst/>
          </a:prstGeom>
          <a:noFill/>
        </p:spPr>
        <p:txBody>
          <a:bodyPr wrap="square" rtlCol="0">
            <a:spAutoFit/>
          </a:bodyPr>
          <a:lstStyle/>
          <a:p>
            <a:r>
              <a:rPr lang="en-US" sz="1800" dirty="0" smtClean="0">
                <a:latin typeface="Tahoma"/>
                <a:cs typeface="Tahoma"/>
              </a:rPr>
              <a:t>Acknowledgments</a:t>
            </a:r>
          </a:p>
          <a:p>
            <a:r>
              <a:rPr lang="en-US" sz="1400" dirty="0" smtClean="0">
                <a:latin typeface="Tahoma"/>
                <a:cs typeface="Tahoma"/>
              </a:rPr>
              <a:t>Funding for this research was provided by the UNH NSF </a:t>
            </a:r>
            <a:r>
              <a:rPr lang="en-US" sz="1400" dirty="0" smtClean="0">
                <a:latin typeface="Tahoma"/>
                <a:cs typeface="Tahoma"/>
              </a:rPr>
              <a:t>ADVANCE </a:t>
            </a:r>
            <a:r>
              <a:rPr lang="en-US" sz="1400" dirty="0" smtClean="0">
                <a:latin typeface="Tahoma"/>
                <a:cs typeface="Tahoma"/>
              </a:rPr>
              <a:t>grant, United States Fish and Wildlife Service, and the New Hampshire Agricultural Experimentation Station. We also thank KT for help with genome sequencing and JR for writing the custom PERL script.</a:t>
            </a:r>
            <a:endParaRPr lang="en-US" sz="1400" dirty="0">
              <a:latin typeface="Tahoma"/>
              <a:cs typeface="Tahoma"/>
            </a:endParaRPr>
          </a:p>
        </p:txBody>
      </p:sp>
      <p:sp>
        <p:nvSpPr>
          <p:cNvPr id="58" name="TextBox 57"/>
          <p:cNvSpPr txBox="1"/>
          <p:nvPr/>
        </p:nvSpPr>
        <p:spPr>
          <a:xfrm>
            <a:off x="25831800" y="25543930"/>
            <a:ext cx="14229368" cy="3323987"/>
          </a:xfrm>
          <a:prstGeom prst="rect">
            <a:avLst/>
          </a:prstGeom>
          <a:noFill/>
        </p:spPr>
        <p:txBody>
          <a:bodyPr wrap="square" rtlCol="0">
            <a:spAutoFit/>
          </a:bodyPr>
          <a:lstStyle/>
          <a:p>
            <a:r>
              <a:rPr lang="en-US" sz="3000" dirty="0" smtClean="0">
                <a:solidFill>
                  <a:schemeClr val="bg2"/>
                </a:solidFill>
                <a:latin typeface="Tahoma"/>
                <a:cs typeface="Tahoma"/>
              </a:rPr>
              <a:t>34 of 37 identified microsatellite markers amplified in both species.</a:t>
            </a:r>
          </a:p>
          <a:p>
            <a:r>
              <a:rPr lang="en-US" sz="3000" dirty="0" smtClean="0">
                <a:solidFill>
                  <a:schemeClr val="bg2"/>
                </a:solidFill>
                <a:latin typeface="Tahoma"/>
                <a:cs typeface="Tahoma"/>
              </a:rPr>
              <a:t>Although none of the markers were completely diagnostic, a panel of 12 markers were found to have high resolution for differentiating the two species and high accuracy in assigning individuals to hybrid and backcross classes.  </a:t>
            </a:r>
          </a:p>
          <a:p>
            <a:r>
              <a:rPr lang="en-US" sz="3000" dirty="0" smtClean="0">
                <a:solidFill>
                  <a:schemeClr val="bg2"/>
                </a:solidFill>
                <a:latin typeface="Tahoma"/>
                <a:cs typeface="Tahoma"/>
              </a:rPr>
              <a:t>This new panel of near diagnostic markers will enhance research in hybridization and aid conservation efforts which rely on differentiating the species. </a:t>
            </a:r>
          </a:p>
          <a:p>
            <a:r>
              <a:rPr lang="en-US" sz="3000" dirty="0" smtClean="0">
                <a:solidFill>
                  <a:schemeClr val="bg2"/>
                </a:solidFill>
                <a:latin typeface="Tahoma"/>
                <a:cs typeface="Tahoma"/>
              </a:rPr>
              <a:t> </a:t>
            </a:r>
            <a:endParaRPr lang="en-US" sz="3000" dirty="0">
              <a:solidFill>
                <a:schemeClr val="bg2"/>
              </a:solidFill>
              <a:latin typeface="Tahoma"/>
              <a:cs typeface="Tahoma"/>
            </a:endParaRPr>
          </a:p>
        </p:txBody>
      </p:sp>
      <p:sp>
        <p:nvSpPr>
          <p:cNvPr id="59" name="Rectangle 58"/>
          <p:cNvSpPr/>
          <p:nvPr/>
        </p:nvSpPr>
        <p:spPr>
          <a:xfrm>
            <a:off x="25492697" y="25743759"/>
            <a:ext cx="210312" cy="210312"/>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2">
                  <a:lumMod val="90000"/>
                </a:schemeClr>
              </a:solidFill>
            </a:endParaRPr>
          </a:p>
        </p:txBody>
      </p:sp>
      <p:sp>
        <p:nvSpPr>
          <p:cNvPr id="60" name="Rectangle 59"/>
          <p:cNvSpPr/>
          <p:nvPr/>
        </p:nvSpPr>
        <p:spPr>
          <a:xfrm>
            <a:off x="25492697" y="26193206"/>
            <a:ext cx="210312" cy="210312"/>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2">
                  <a:lumMod val="90000"/>
                </a:schemeClr>
              </a:solidFill>
            </a:endParaRPr>
          </a:p>
        </p:txBody>
      </p:sp>
      <p:pic>
        <p:nvPicPr>
          <p:cNvPr id="3" name="Picture 2" descr="Figure 2_nesp.jpg"/>
          <p:cNvPicPr>
            <a:picLocks noChangeAspect="1"/>
          </p:cNvPicPr>
          <p:nvPr/>
        </p:nvPicPr>
        <p:blipFill>
          <a:blip r:embed="rId8">
            <a:extLst>
              <a:ext uri="{28A0092B-C50C-407E-A947-70E740481C1C}">
                <a14:useLocalDpi xmlns:a14="http://schemas.microsoft.com/office/drawing/2010/main" xmlns="" val="0"/>
              </a:ext>
            </a:extLst>
          </a:blip>
          <a:stretch>
            <a:fillRect/>
          </a:stretch>
        </p:blipFill>
        <p:spPr>
          <a:xfrm>
            <a:off x="15445654" y="24588809"/>
            <a:ext cx="4191000" cy="4441372"/>
          </a:xfrm>
          <a:prstGeom prst="rect">
            <a:avLst/>
          </a:prstGeom>
          <a:ln>
            <a:solidFill>
              <a:schemeClr val="tx1"/>
            </a:solidFill>
          </a:ln>
        </p:spPr>
      </p:pic>
      <p:pic>
        <p:nvPicPr>
          <p:cNvPr id="9" name="Picture 8" descr="Figure2_sals.jpg"/>
          <p:cNvPicPr>
            <a:picLocks noChangeAspect="1"/>
          </p:cNvPicPr>
          <p:nvPr/>
        </p:nvPicPr>
        <p:blipFill>
          <a:blip r:embed="rId9">
            <a:extLst>
              <a:ext uri="{28A0092B-C50C-407E-A947-70E740481C1C}">
                <a14:useLocalDpi xmlns:a14="http://schemas.microsoft.com/office/drawing/2010/main" xmlns="" val="0"/>
              </a:ext>
            </a:extLst>
          </a:blip>
          <a:stretch>
            <a:fillRect/>
          </a:stretch>
        </p:blipFill>
        <p:spPr>
          <a:xfrm>
            <a:off x="19913600" y="24578729"/>
            <a:ext cx="4201886" cy="4441372"/>
          </a:xfrm>
          <a:prstGeom prst="rect">
            <a:avLst/>
          </a:prstGeom>
          <a:ln>
            <a:solidFill>
              <a:schemeClr val="tx1"/>
            </a:solidFill>
          </a:ln>
        </p:spPr>
      </p:pic>
      <p:sp>
        <p:nvSpPr>
          <p:cNvPr id="23" name="TextBox 22"/>
          <p:cNvSpPr txBox="1"/>
          <p:nvPr/>
        </p:nvSpPr>
        <p:spPr>
          <a:xfrm>
            <a:off x="15316200" y="29150729"/>
            <a:ext cx="8915400" cy="1631216"/>
          </a:xfrm>
          <a:prstGeom prst="rect">
            <a:avLst/>
          </a:prstGeom>
          <a:noFill/>
        </p:spPr>
        <p:txBody>
          <a:bodyPr wrap="square" rtlCol="0">
            <a:spAutoFit/>
          </a:bodyPr>
          <a:lstStyle/>
          <a:p>
            <a:r>
              <a:rPr lang="en-US" sz="2000" dirty="0" smtClean="0">
                <a:latin typeface="Tahoma"/>
                <a:cs typeface="Tahoma"/>
              </a:rPr>
              <a:t>Morphological differences in Nelson’s Sparrow (left) and Saltmarsh Sparrow (right). Nelson’s Sparrows have  smaller body and bill</a:t>
            </a:r>
            <a:r>
              <a:rPr lang="en-US" sz="2000" dirty="0">
                <a:latin typeface="Tahoma"/>
                <a:cs typeface="Tahoma"/>
              </a:rPr>
              <a:t>, and pale plumage with narrow, indiscrete ventral streaking in </a:t>
            </a:r>
            <a:r>
              <a:rPr lang="en-US" sz="2000" dirty="0" smtClean="0">
                <a:latin typeface="Tahoma"/>
                <a:cs typeface="Tahoma"/>
              </a:rPr>
              <a:t>comparison to </a:t>
            </a:r>
            <a:r>
              <a:rPr lang="en-US" sz="2000" dirty="0">
                <a:latin typeface="Tahoma"/>
                <a:cs typeface="Tahoma"/>
              </a:rPr>
              <a:t>Saltmarsh Sparrows, which are more </a:t>
            </a:r>
            <a:r>
              <a:rPr lang="en-US" sz="2000" dirty="0" smtClean="0">
                <a:latin typeface="Tahoma"/>
                <a:cs typeface="Tahoma"/>
              </a:rPr>
              <a:t>vibrant in plumage, </a:t>
            </a:r>
            <a:r>
              <a:rPr lang="en-US" sz="2000" dirty="0">
                <a:latin typeface="Tahoma"/>
                <a:cs typeface="Tahoma"/>
              </a:rPr>
              <a:t>with more </a:t>
            </a:r>
            <a:r>
              <a:rPr lang="en-US" sz="2000" dirty="0" smtClean="0">
                <a:latin typeface="Tahoma"/>
                <a:cs typeface="Tahoma"/>
              </a:rPr>
              <a:t>distinct streaking </a:t>
            </a:r>
            <a:r>
              <a:rPr lang="en-US" sz="2000" dirty="0">
                <a:latin typeface="Tahoma"/>
                <a:cs typeface="Tahoma"/>
              </a:rPr>
              <a:t>patterns and richer orange facial </a:t>
            </a:r>
            <a:r>
              <a:rPr lang="en-US" sz="2000" dirty="0" smtClean="0">
                <a:latin typeface="Tahoma"/>
                <a:cs typeface="Tahoma"/>
              </a:rPr>
              <a:t>coloration. </a:t>
            </a:r>
            <a:endParaRPr lang="en-US" sz="2000" dirty="0">
              <a:latin typeface="Tahoma"/>
              <a:cs typeface="Tahoma"/>
            </a:endParaRPr>
          </a:p>
        </p:txBody>
      </p:sp>
      <p:sp>
        <p:nvSpPr>
          <p:cNvPr id="57" name="Rectangle 56"/>
          <p:cNvSpPr/>
          <p:nvPr/>
        </p:nvSpPr>
        <p:spPr>
          <a:xfrm>
            <a:off x="25492697" y="27528854"/>
            <a:ext cx="210312" cy="210312"/>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2">
                  <a:lumMod val="90000"/>
                </a:schemeClr>
              </a:solidFill>
            </a:endParaRPr>
          </a:p>
        </p:txBody>
      </p:sp>
      <p:sp>
        <p:nvSpPr>
          <p:cNvPr id="28" name="TextBox 27"/>
          <p:cNvSpPr txBox="1"/>
          <p:nvPr/>
        </p:nvSpPr>
        <p:spPr>
          <a:xfrm>
            <a:off x="25092380" y="28822452"/>
            <a:ext cx="11940820" cy="1508105"/>
          </a:xfrm>
          <a:prstGeom prst="rect">
            <a:avLst/>
          </a:prstGeom>
          <a:noFill/>
        </p:spPr>
        <p:txBody>
          <a:bodyPr wrap="square" rtlCol="0">
            <a:spAutoFit/>
          </a:bodyPr>
          <a:lstStyle/>
          <a:p>
            <a:r>
              <a:rPr lang="en-US" sz="2000" dirty="0" smtClean="0">
                <a:latin typeface="Tahoma"/>
                <a:cs typeface="Tahoma"/>
              </a:rPr>
              <a:t>Literature Cited</a:t>
            </a:r>
          </a:p>
          <a:p>
            <a:pPr marL="228600" indent="-228600">
              <a:buAutoNum type="arabicPeriod"/>
            </a:pPr>
            <a:r>
              <a:rPr lang="en-US" sz="1200" dirty="0" smtClean="0">
                <a:latin typeface="Tahoma"/>
                <a:cs typeface="Tahoma"/>
              </a:rPr>
              <a:t>Hodgman, T.P., W.G. Shriver, and P.D. Vickery. 2002. Redefining range overlap between the Sharp-tailed Sparrows of coastal New England. Wilson Bulletin 114:38-43</a:t>
            </a:r>
          </a:p>
          <a:p>
            <a:pPr marL="228600" indent="-228600">
              <a:buAutoNum type="arabicPeriod" startAt="2"/>
            </a:pPr>
            <a:r>
              <a:rPr lang="en-US" sz="1200" dirty="0" smtClean="0">
                <a:latin typeface="Tahoma"/>
                <a:cs typeface="Tahoma"/>
              </a:rPr>
              <a:t>Faircloth B.C. 2008. MSATCOMMANDER: detection of microsatellite repeat arrays and automated, locus-specific primer design. Molecular Ecology Resources 8:92-94</a:t>
            </a:r>
          </a:p>
          <a:p>
            <a:pPr marL="228600" indent="-228600">
              <a:buAutoNum type="arabicPeriod" startAt="3"/>
            </a:pPr>
            <a:r>
              <a:rPr lang="en-US" sz="1200" dirty="0" smtClean="0">
                <a:latin typeface="Tahoma"/>
                <a:cs typeface="Tahoma"/>
              </a:rPr>
              <a:t>Rozen S. and H. Skaletsky. 2000. PRIMER 3 on the WWW for general users and for biologist programmers. Methods in Molecular Biology 132:365-386</a:t>
            </a:r>
          </a:p>
          <a:p>
            <a:pPr marL="228600" indent="-228600">
              <a:buAutoNum type="arabicPeriod" startAt="4"/>
            </a:pPr>
            <a:r>
              <a:rPr lang="en-US" sz="1200" dirty="0" smtClean="0">
                <a:latin typeface="Tahoma"/>
                <a:cs typeface="Tahoma"/>
              </a:rPr>
              <a:t>Nielsen, E.E., L.A. Bach, and P. Kotlick. 2006. HYBRIDLAB (version 1.0): a program for generating simulated hybrids from population samples. Molecular Ecology 6:971-973</a:t>
            </a:r>
          </a:p>
          <a:p>
            <a:r>
              <a:rPr lang="en-US" sz="1200" dirty="0" smtClean="0">
                <a:latin typeface="Tahoma"/>
                <a:cs typeface="Tahoma"/>
              </a:rPr>
              <a:t>5.  Anderson, E.C. and E.A. Thompson. 2002. A model-based method for identifying species hybrids using multilocus genetic data. Genetics 160:1217-1229</a:t>
            </a:r>
          </a:p>
          <a:p>
            <a:endParaRPr lang="en-US" sz="1200" dirty="0">
              <a:latin typeface="Tahoma"/>
              <a:cs typeface="Tahoma"/>
            </a:endParaRPr>
          </a:p>
        </p:txBody>
      </p:sp>
      <p:pic>
        <p:nvPicPr>
          <p:cNvPr id="36" name="Picture 35"/>
          <p:cNvPicPr>
            <a:picLocks noChangeAspect="1"/>
          </p:cNvPicPr>
          <p:nvPr/>
        </p:nvPicPr>
        <p:blipFill>
          <a:blip r:embed="rId10">
            <a:extLst>
              <a:ext uri="{28A0092B-C50C-407E-A947-70E740481C1C}">
                <a14:useLocalDpi xmlns:a14="http://schemas.microsoft.com/office/drawing/2010/main" xmlns="" val="0"/>
              </a:ext>
            </a:extLst>
          </a:blip>
          <a:stretch>
            <a:fillRect/>
          </a:stretch>
        </p:blipFill>
        <p:spPr>
          <a:xfrm>
            <a:off x="37173662" y="30283790"/>
            <a:ext cx="1663700" cy="952500"/>
          </a:xfrm>
          <a:prstGeom prst="rect">
            <a:avLst/>
          </a:prstGeom>
        </p:spPr>
      </p:pic>
    </p:spTree>
    <p:extLst>
      <p:ext uri="{BB962C8B-B14F-4D97-AF65-F5344CB8AC3E}">
        <p14:creationId xmlns:p14="http://schemas.microsoft.com/office/powerpoint/2010/main" xmlns="" val="154360108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2551</TotalTime>
  <Words>1798</Words>
  <Application>Microsoft Office PowerPoint</Application>
  <PresentationFormat>Custom</PresentationFormat>
  <Paragraphs>634</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Slide 1</vt:lpstr>
    </vt:vector>
  </TitlesOfParts>
  <Company>UNH</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 Walsh</dc:creator>
  <cp:lastModifiedBy>Michael Routhier</cp:lastModifiedBy>
  <cp:revision>140</cp:revision>
  <dcterms:created xsi:type="dcterms:W3CDTF">2013-08-01T02:56:54Z</dcterms:created>
  <dcterms:modified xsi:type="dcterms:W3CDTF">2013-08-12T22:45:27Z</dcterms:modified>
</cp:coreProperties>
</file>