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51206400" cy="32918400"/>
  <p:notesSz cx="6858000" cy="9144000"/>
  <p:defaultTextStyle>
    <a:defPPr>
      <a:defRPr lang="en-US"/>
    </a:defPPr>
    <a:lvl1pPr marL="0" algn="l" defTabSz="5434096" rtl="0" eaLnBrk="1" latinLnBrk="0" hangingPunct="1">
      <a:defRPr sz="10700" kern="1200">
        <a:solidFill>
          <a:schemeClr val="tx1"/>
        </a:solidFill>
        <a:latin typeface="+mn-lt"/>
        <a:ea typeface="+mn-ea"/>
        <a:cs typeface="+mn-cs"/>
      </a:defRPr>
    </a:lvl1pPr>
    <a:lvl2pPr marL="2717048" algn="l" defTabSz="5434096" rtl="0" eaLnBrk="1" latinLnBrk="0" hangingPunct="1">
      <a:defRPr sz="10700" kern="1200">
        <a:solidFill>
          <a:schemeClr val="tx1"/>
        </a:solidFill>
        <a:latin typeface="+mn-lt"/>
        <a:ea typeface="+mn-ea"/>
        <a:cs typeface="+mn-cs"/>
      </a:defRPr>
    </a:lvl2pPr>
    <a:lvl3pPr marL="5434096" algn="l" defTabSz="5434096" rtl="0" eaLnBrk="1" latinLnBrk="0" hangingPunct="1">
      <a:defRPr sz="10700" kern="1200">
        <a:solidFill>
          <a:schemeClr val="tx1"/>
        </a:solidFill>
        <a:latin typeface="+mn-lt"/>
        <a:ea typeface="+mn-ea"/>
        <a:cs typeface="+mn-cs"/>
      </a:defRPr>
    </a:lvl3pPr>
    <a:lvl4pPr marL="8151144" algn="l" defTabSz="5434096" rtl="0" eaLnBrk="1" latinLnBrk="0" hangingPunct="1">
      <a:defRPr sz="10700" kern="1200">
        <a:solidFill>
          <a:schemeClr val="tx1"/>
        </a:solidFill>
        <a:latin typeface="+mn-lt"/>
        <a:ea typeface="+mn-ea"/>
        <a:cs typeface="+mn-cs"/>
      </a:defRPr>
    </a:lvl4pPr>
    <a:lvl5pPr marL="10868193" algn="l" defTabSz="5434096" rtl="0" eaLnBrk="1" latinLnBrk="0" hangingPunct="1">
      <a:defRPr sz="10700" kern="1200">
        <a:solidFill>
          <a:schemeClr val="tx1"/>
        </a:solidFill>
        <a:latin typeface="+mn-lt"/>
        <a:ea typeface="+mn-ea"/>
        <a:cs typeface="+mn-cs"/>
      </a:defRPr>
    </a:lvl5pPr>
    <a:lvl6pPr marL="13585241" algn="l" defTabSz="5434096" rtl="0" eaLnBrk="1" latinLnBrk="0" hangingPunct="1">
      <a:defRPr sz="10700" kern="1200">
        <a:solidFill>
          <a:schemeClr val="tx1"/>
        </a:solidFill>
        <a:latin typeface="+mn-lt"/>
        <a:ea typeface="+mn-ea"/>
        <a:cs typeface="+mn-cs"/>
      </a:defRPr>
    </a:lvl6pPr>
    <a:lvl7pPr marL="16302289" algn="l" defTabSz="5434096" rtl="0" eaLnBrk="1" latinLnBrk="0" hangingPunct="1">
      <a:defRPr sz="10700" kern="1200">
        <a:solidFill>
          <a:schemeClr val="tx1"/>
        </a:solidFill>
        <a:latin typeface="+mn-lt"/>
        <a:ea typeface="+mn-ea"/>
        <a:cs typeface="+mn-cs"/>
      </a:defRPr>
    </a:lvl7pPr>
    <a:lvl8pPr marL="19019337" algn="l" defTabSz="5434096" rtl="0" eaLnBrk="1" latinLnBrk="0" hangingPunct="1">
      <a:defRPr sz="10700" kern="1200">
        <a:solidFill>
          <a:schemeClr val="tx1"/>
        </a:solidFill>
        <a:latin typeface="+mn-lt"/>
        <a:ea typeface="+mn-ea"/>
        <a:cs typeface="+mn-cs"/>
      </a:defRPr>
    </a:lvl8pPr>
    <a:lvl9pPr marL="21736385" algn="l" defTabSz="5434096" rtl="0" eaLnBrk="1" latinLnBrk="0" hangingPunct="1">
      <a:defRPr sz="107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834"/>
    <a:srgbClr val="579F1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30" d="100"/>
          <a:sy n="30" d="100"/>
        </p:scale>
        <p:origin x="-72" y="-60"/>
      </p:cViewPr>
      <p:guideLst>
        <p:guide orient="horz" pos="19749"/>
        <p:guide orient="horz" pos="19378"/>
        <p:guide orient="horz" pos="864"/>
        <p:guide orient="horz" pos="3333"/>
        <p:guide pos="10656"/>
        <p:guide pos="864"/>
        <p:guide pos="31392"/>
        <p:guide pos="11232"/>
        <p:guide pos="21024"/>
        <p:guide pos="21600"/>
      </p:guideLst>
    </p:cSldViewPr>
  </p:slideViewPr>
  <p:notesTextViewPr>
    <p:cViewPr>
      <p:scale>
        <a:sx n="1" d="1"/>
        <a:sy n="1" d="1"/>
      </p:scale>
      <p:origin x="0" y="0"/>
    </p:cViewPr>
  </p:notesTextViewPr>
  <p:gridSpacing cx="57607" cy="57607"/>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840480" y="10226043"/>
            <a:ext cx="4352544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7680960" y="18653760"/>
            <a:ext cx="35844480" cy="8412480"/>
          </a:xfrm>
        </p:spPr>
        <p:txBody>
          <a:bodyPr/>
          <a:lstStyle>
            <a:lvl1pPr marL="0" indent="0" algn="ctr">
              <a:buNone/>
              <a:defRPr>
                <a:solidFill>
                  <a:schemeClr val="tx1">
                    <a:tint val="75000"/>
                  </a:schemeClr>
                </a:solidFill>
              </a:defRPr>
            </a:lvl1pPr>
            <a:lvl2pPr marL="2717048" indent="0" algn="ctr">
              <a:buNone/>
              <a:defRPr>
                <a:solidFill>
                  <a:schemeClr val="tx1">
                    <a:tint val="75000"/>
                  </a:schemeClr>
                </a:solidFill>
              </a:defRPr>
            </a:lvl2pPr>
            <a:lvl3pPr marL="5434096" indent="0" algn="ctr">
              <a:buNone/>
              <a:defRPr>
                <a:solidFill>
                  <a:schemeClr val="tx1">
                    <a:tint val="75000"/>
                  </a:schemeClr>
                </a:solidFill>
              </a:defRPr>
            </a:lvl3pPr>
            <a:lvl4pPr marL="8151144" indent="0" algn="ctr">
              <a:buNone/>
              <a:defRPr>
                <a:solidFill>
                  <a:schemeClr val="tx1">
                    <a:tint val="75000"/>
                  </a:schemeClr>
                </a:solidFill>
              </a:defRPr>
            </a:lvl4pPr>
            <a:lvl5pPr marL="10868193" indent="0" algn="ctr">
              <a:buNone/>
              <a:defRPr>
                <a:solidFill>
                  <a:schemeClr val="tx1">
                    <a:tint val="75000"/>
                  </a:schemeClr>
                </a:solidFill>
              </a:defRPr>
            </a:lvl5pPr>
            <a:lvl6pPr marL="13585241" indent="0" algn="ctr">
              <a:buNone/>
              <a:defRPr>
                <a:solidFill>
                  <a:schemeClr val="tx1">
                    <a:tint val="75000"/>
                  </a:schemeClr>
                </a:solidFill>
              </a:defRPr>
            </a:lvl6pPr>
            <a:lvl7pPr marL="16302289" indent="0" algn="ctr">
              <a:buNone/>
              <a:defRPr>
                <a:solidFill>
                  <a:schemeClr val="tx1">
                    <a:tint val="75000"/>
                  </a:schemeClr>
                </a:solidFill>
              </a:defRPr>
            </a:lvl7pPr>
            <a:lvl8pPr marL="19019337" indent="0" algn="ctr">
              <a:buNone/>
              <a:defRPr>
                <a:solidFill>
                  <a:schemeClr val="tx1">
                    <a:tint val="75000"/>
                  </a:schemeClr>
                </a:solidFill>
              </a:defRPr>
            </a:lvl8pPr>
            <a:lvl9pPr marL="21736385"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FDF576A-E306-4843-B179-5AD476115AF6}" type="datetimeFigureOut">
              <a:rPr lang="en-US" smtClean="0"/>
              <a:t>9/25/2013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01CE31B-B58B-4466-BDCC-319782819EC9}" type="slidenum">
              <a:rPr lang="en-US" smtClean="0"/>
              <a:t>‹#›</a:t>
            </a:fld>
            <a:endParaRPr lang="en-US"/>
          </a:p>
        </p:txBody>
      </p:sp>
    </p:spTree>
    <p:extLst>
      <p:ext uri="{BB962C8B-B14F-4D97-AF65-F5344CB8AC3E}">
        <p14:creationId xmlns:p14="http://schemas.microsoft.com/office/powerpoint/2010/main" val="40390903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FDF576A-E306-4843-B179-5AD476115AF6}" type="datetimeFigureOut">
              <a:rPr lang="en-US" smtClean="0"/>
              <a:t>9/25/2013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01CE31B-B58B-4466-BDCC-319782819EC9}" type="slidenum">
              <a:rPr lang="en-US" smtClean="0"/>
              <a:t>‹#›</a:t>
            </a:fld>
            <a:endParaRPr lang="en-US"/>
          </a:p>
        </p:txBody>
      </p:sp>
    </p:spTree>
    <p:extLst>
      <p:ext uri="{BB962C8B-B14F-4D97-AF65-F5344CB8AC3E}">
        <p14:creationId xmlns:p14="http://schemas.microsoft.com/office/powerpoint/2010/main" val="30544745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044953" y="21153123"/>
            <a:ext cx="43525440" cy="6537960"/>
          </a:xfrm>
        </p:spPr>
        <p:txBody>
          <a:bodyPr anchor="t"/>
          <a:lstStyle>
            <a:lvl1pPr algn="l">
              <a:defRPr sz="23800" b="1" cap="all"/>
            </a:lvl1pPr>
          </a:lstStyle>
          <a:p>
            <a:r>
              <a:rPr lang="en-US" smtClean="0"/>
              <a:t>Click to edit Master title style</a:t>
            </a:r>
            <a:endParaRPr lang="en-US"/>
          </a:p>
        </p:txBody>
      </p:sp>
      <p:sp>
        <p:nvSpPr>
          <p:cNvPr id="3" name="Text Placeholder 2"/>
          <p:cNvSpPr>
            <a:spLocks noGrp="1"/>
          </p:cNvSpPr>
          <p:nvPr>
            <p:ph type="body" idx="1"/>
          </p:nvPr>
        </p:nvSpPr>
        <p:spPr>
          <a:xfrm>
            <a:off x="4044953" y="13952226"/>
            <a:ext cx="43525440" cy="7200897"/>
          </a:xfrm>
        </p:spPr>
        <p:txBody>
          <a:bodyPr anchor="b"/>
          <a:lstStyle>
            <a:lvl1pPr marL="0" indent="0">
              <a:buNone/>
              <a:defRPr sz="11900">
                <a:solidFill>
                  <a:schemeClr val="tx1">
                    <a:tint val="75000"/>
                  </a:schemeClr>
                </a:solidFill>
              </a:defRPr>
            </a:lvl1pPr>
            <a:lvl2pPr marL="2717048" indent="0">
              <a:buNone/>
              <a:defRPr sz="10700">
                <a:solidFill>
                  <a:schemeClr val="tx1">
                    <a:tint val="75000"/>
                  </a:schemeClr>
                </a:solidFill>
              </a:defRPr>
            </a:lvl2pPr>
            <a:lvl3pPr marL="5434096" indent="0">
              <a:buNone/>
              <a:defRPr sz="9500">
                <a:solidFill>
                  <a:schemeClr val="tx1">
                    <a:tint val="75000"/>
                  </a:schemeClr>
                </a:solidFill>
              </a:defRPr>
            </a:lvl3pPr>
            <a:lvl4pPr marL="8151144" indent="0">
              <a:buNone/>
              <a:defRPr sz="8300">
                <a:solidFill>
                  <a:schemeClr val="tx1">
                    <a:tint val="75000"/>
                  </a:schemeClr>
                </a:solidFill>
              </a:defRPr>
            </a:lvl4pPr>
            <a:lvl5pPr marL="10868193" indent="0">
              <a:buNone/>
              <a:defRPr sz="8300">
                <a:solidFill>
                  <a:schemeClr val="tx1">
                    <a:tint val="75000"/>
                  </a:schemeClr>
                </a:solidFill>
              </a:defRPr>
            </a:lvl5pPr>
            <a:lvl6pPr marL="13585241" indent="0">
              <a:buNone/>
              <a:defRPr sz="8300">
                <a:solidFill>
                  <a:schemeClr val="tx1">
                    <a:tint val="75000"/>
                  </a:schemeClr>
                </a:solidFill>
              </a:defRPr>
            </a:lvl6pPr>
            <a:lvl7pPr marL="16302289" indent="0">
              <a:buNone/>
              <a:defRPr sz="8300">
                <a:solidFill>
                  <a:schemeClr val="tx1">
                    <a:tint val="75000"/>
                  </a:schemeClr>
                </a:solidFill>
              </a:defRPr>
            </a:lvl7pPr>
            <a:lvl8pPr marL="19019337" indent="0">
              <a:buNone/>
              <a:defRPr sz="8300">
                <a:solidFill>
                  <a:schemeClr val="tx1">
                    <a:tint val="75000"/>
                  </a:schemeClr>
                </a:solidFill>
              </a:defRPr>
            </a:lvl8pPr>
            <a:lvl9pPr marL="21736385" indent="0">
              <a:buNone/>
              <a:defRPr sz="83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FDF576A-E306-4843-B179-5AD476115AF6}" type="datetimeFigureOut">
              <a:rPr lang="en-US" smtClean="0"/>
              <a:t>9/25/2013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01CE31B-B58B-4466-BDCC-319782819EC9}" type="slidenum">
              <a:rPr lang="en-US" smtClean="0"/>
              <a:t>‹#›</a:t>
            </a:fld>
            <a:endParaRPr lang="en-US"/>
          </a:p>
        </p:txBody>
      </p:sp>
    </p:spTree>
    <p:extLst>
      <p:ext uri="{BB962C8B-B14F-4D97-AF65-F5344CB8AC3E}">
        <p14:creationId xmlns:p14="http://schemas.microsoft.com/office/powerpoint/2010/main" val="31402534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4339575" y="49156623"/>
            <a:ext cx="128611627" cy="139042137"/>
          </a:xfrm>
        </p:spPr>
        <p:txBody>
          <a:bodyPr/>
          <a:lstStyle>
            <a:lvl1pPr>
              <a:defRPr sz="16600"/>
            </a:lvl1pPr>
            <a:lvl2pPr>
              <a:defRPr sz="14300"/>
            </a:lvl2pPr>
            <a:lvl3pPr>
              <a:defRPr sz="11900"/>
            </a:lvl3pPr>
            <a:lvl4pPr>
              <a:defRPr sz="10700"/>
            </a:lvl4pPr>
            <a:lvl5pPr>
              <a:defRPr sz="10700"/>
            </a:lvl5pPr>
            <a:lvl6pPr>
              <a:defRPr sz="10700"/>
            </a:lvl6pPr>
            <a:lvl7pPr>
              <a:defRPr sz="10700"/>
            </a:lvl7pPr>
            <a:lvl8pPr>
              <a:defRPr sz="10700"/>
            </a:lvl8pPr>
            <a:lvl9pPr>
              <a:defRPr sz="10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43804645" y="49156623"/>
            <a:ext cx="128611633" cy="139042137"/>
          </a:xfrm>
        </p:spPr>
        <p:txBody>
          <a:bodyPr/>
          <a:lstStyle>
            <a:lvl1pPr>
              <a:defRPr sz="16600"/>
            </a:lvl1pPr>
            <a:lvl2pPr>
              <a:defRPr sz="14300"/>
            </a:lvl2pPr>
            <a:lvl3pPr>
              <a:defRPr sz="11900"/>
            </a:lvl3pPr>
            <a:lvl4pPr>
              <a:defRPr sz="10700"/>
            </a:lvl4pPr>
            <a:lvl5pPr>
              <a:defRPr sz="10700"/>
            </a:lvl5pPr>
            <a:lvl6pPr>
              <a:defRPr sz="10700"/>
            </a:lvl6pPr>
            <a:lvl7pPr>
              <a:defRPr sz="10700"/>
            </a:lvl7pPr>
            <a:lvl8pPr>
              <a:defRPr sz="10700"/>
            </a:lvl8pPr>
            <a:lvl9pPr>
              <a:defRPr sz="10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FDF576A-E306-4843-B179-5AD476115AF6}" type="datetimeFigureOut">
              <a:rPr lang="en-US" smtClean="0"/>
              <a:t>9/25/2013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01CE31B-B58B-4466-BDCC-319782819EC9}" type="slidenum">
              <a:rPr lang="en-US" smtClean="0"/>
              <a:t>‹#›</a:t>
            </a:fld>
            <a:endParaRPr lang="en-US"/>
          </a:p>
        </p:txBody>
      </p:sp>
    </p:spTree>
    <p:extLst>
      <p:ext uri="{BB962C8B-B14F-4D97-AF65-F5344CB8AC3E}">
        <p14:creationId xmlns:p14="http://schemas.microsoft.com/office/powerpoint/2010/main" val="20045258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560320" y="1318263"/>
            <a:ext cx="4608576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560322" y="7368543"/>
            <a:ext cx="22625053" cy="3070857"/>
          </a:xfrm>
        </p:spPr>
        <p:txBody>
          <a:bodyPr anchor="b"/>
          <a:lstStyle>
            <a:lvl1pPr marL="0" indent="0">
              <a:buNone/>
              <a:defRPr sz="14300" b="1"/>
            </a:lvl1pPr>
            <a:lvl2pPr marL="2717048" indent="0">
              <a:buNone/>
              <a:defRPr sz="11900" b="1"/>
            </a:lvl2pPr>
            <a:lvl3pPr marL="5434096" indent="0">
              <a:buNone/>
              <a:defRPr sz="10700" b="1"/>
            </a:lvl3pPr>
            <a:lvl4pPr marL="8151144" indent="0">
              <a:buNone/>
              <a:defRPr sz="9500" b="1"/>
            </a:lvl4pPr>
            <a:lvl5pPr marL="10868193" indent="0">
              <a:buNone/>
              <a:defRPr sz="9500" b="1"/>
            </a:lvl5pPr>
            <a:lvl6pPr marL="13585241" indent="0">
              <a:buNone/>
              <a:defRPr sz="9500" b="1"/>
            </a:lvl6pPr>
            <a:lvl7pPr marL="16302289" indent="0">
              <a:buNone/>
              <a:defRPr sz="9500" b="1"/>
            </a:lvl7pPr>
            <a:lvl8pPr marL="19019337" indent="0">
              <a:buNone/>
              <a:defRPr sz="9500" b="1"/>
            </a:lvl8pPr>
            <a:lvl9pPr marL="21736385" indent="0">
              <a:buNone/>
              <a:defRPr sz="9500" b="1"/>
            </a:lvl9pPr>
          </a:lstStyle>
          <a:p>
            <a:pPr lvl="0"/>
            <a:r>
              <a:rPr lang="en-US" smtClean="0"/>
              <a:t>Click to edit Master text styles</a:t>
            </a:r>
          </a:p>
        </p:txBody>
      </p:sp>
      <p:sp>
        <p:nvSpPr>
          <p:cNvPr id="4" name="Content Placeholder 3"/>
          <p:cNvSpPr>
            <a:spLocks noGrp="1"/>
          </p:cNvSpPr>
          <p:nvPr>
            <p:ph sz="half" idx="2"/>
          </p:nvPr>
        </p:nvSpPr>
        <p:spPr>
          <a:xfrm>
            <a:off x="2560322" y="10439400"/>
            <a:ext cx="22625053" cy="18966183"/>
          </a:xfrm>
        </p:spPr>
        <p:txBody>
          <a:bodyPr/>
          <a:lstStyle>
            <a:lvl1pPr>
              <a:defRPr sz="14300"/>
            </a:lvl1pPr>
            <a:lvl2pPr>
              <a:defRPr sz="11900"/>
            </a:lvl2pPr>
            <a:lvl3pPr>
              <a:defRPr sz="10700"/>
            </a:lvl3pPr>
            <a:lvl4pPr>
              <a:defRPr sz="9500"/>
            </a:lvl4pPr>
            <a:lvl5pPr>
              <a:defRPr sz="9500"/>
            </a:lvl5pPr>
            <a:lvl6pPr>
              <a:defRPr sz="9500"/>
            </a:lvl6pPr>
            <a:lvl7pPr>
              <a:defRPr sz="9500"/>
            </a:lvl7pPr>
            <a:lvl8pPr>
              <a:defRPr sz="9500"/>
            </a:lvl8pPr>
            <a:lvl9pPr>
              <a:defRPr sz="9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6012143" y="7368543"/>
            <a:ext cx="22633940" cy="3070857"/>
          </a:xfrm>
        </p:spPr>
        <p:txBody>
          <a:bodyPr anchor="b"/>
          <a:lstStyle>
            <a:lvl1pPr marL="0" indent="0">
              <a:buNone/>
              <a:defRPr sz="14300" b="1"/>
            </a:lvl1pPr>
            <a:lvl2pPr marL="2717048" indent="0">
              <a:buNone/>
              <a:defRPr sz="11900" b="1"/>
            </a:lvl2pPr>
            <a:lvl3pPr marL="5434096" indent="0">
              <a:buNone/>
              <a:defRPr sz="10700" b="1"/>
            </a:lvl3pPr>
            <a:lvl4pPr marL="8151144" indent="0">
              <a:buNone/>
              <a:defRPr sz="9500" b="1"/>
            </a:lvl4pPr>
            <a:lvl5pPr marL="10868193" indent="0">
              <a:buNone/>
              <a:defRPr sz="9500" b="1"/>
            </a:lvl5pPr>
            <a:lvl6pPr marL="13585241" indent="0">
              <a:buNone/>
              <a:defRPr sz="9500" b="1"/>
            </a:lvl6pPr>
            <a:lvl7pPr marL="16302289" indent="0">
              <a:buNone/>
              <a:defRPr sz="9500" b="1"/>
            </a:lvl7pPr>
            <a:lvl8pPr marL="19019337" indent="0">
              <a:buNone/>
              <a:defRPr sz="9500" b="1"/>
            </a:lvl8pPr>
            <a:lvl9pPr marL="21736385" indent="0">
              <a:buNone/>
              <a:defRPr sz="9500" b="1"/>
            </a:lvl9pPr>
          </a:lstStyle>
          <a:p>
            <a:pPr lvl="0"/>
            <a:r>
              <a:rPr lang="en-US" smtClean="0"/>
              <a:t>Click to edit Master text styles</a:t>
            </a:r>
          </a:p>
        </p:txBody>
      </p:sp>
      <p:sp>
        <p:nvSpPr>
          <p:cNvPr id="6" name="Content Placeholder 5"/>
          <p:cNvSpPr>
            <a:spLocks noGrp="1"/>
          </p:cNvSpPr>
          <p:nvPr>
            <p:ph sz="quarter" idx="4"/>
          </p:nvPr>
        </p:nvSpPr>
        <p:spPr>
          <a:xfrm>
            <a:off x="26012143" y="10439400"/>
            <a:ext cx="22633940" cy="18966183"/>
          </a:xfrm>
        </p:spPr>
        <p:txBody>
          <a:bodyPr/>
          <a:lstStyle>
            <a:lvl1pPr>
              <a:defRPr sz="14300"/>
            </a:lvl1pPr>
            <a:lvl2pPr>
              <a:defRPr sz="11900"/>
            </a:lvl2pPr>
            <a:lvl3pPr>
              <a:defRPr sz="10700"/>
            </a:lvl3pPr>
            <a:lvl4pPr>
              <a:defRPr sz="9500"/>
            </a:lvl4pPr>
            <a:lvl5pPr>
              <a:defRPr sz="9500"/>
            </a:lvl5pPr>
            <a:lvl6pPr>
              <a:defRPr sz="9500"/>
            </a:lvl6pPr>
            <a:lvl7pPr>
              <a:defRPr sz="9500"/>
            </a:lvl7pPr>
            <a:lvl8pPr>
              <a:defRPr sz="9500"/>
            </a:lvl8pPr>
            <a:lvl9pPr>
              <a:defRPr sz="9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FDF576A-E306-4843-B179-5AD476115AF6}" type="datetimeFigureOut">
              <a:rPr lang="en-US" smtClean="0"/>
              <a:t>9/25/2013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01CE31B-B58B-4466-BDCC-319782819EC9}" type="slidenum">
              <a:rPr lang="en-US" smtClean="0"/>
              <a:t>‹#›</a:t>
            </a:fld>
            <a:endParaRPr lang="en-US"/>
          </a:p>
        </p:txBody>
      </p:sp>
    </p:spTree>
    <p:extLst>
      <p:ext uri="{BB962C8B-B14F-4D97-AF65-F5344CB8AC3E}">
        <p14:creationId xmlns:p14="http://schemas.microsoft.com/office/powerpoint/2010/main" val="36313034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FDF576A-E306-4843-B179-5AD476115AF6}" type="datetimeFigureOut">
              <a:rPr lang="en-US" smtClean="0"/>
              <a:t>9/25/2013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01CE31B-B58B-4466-BDCC-319782819EC9}" type="slidenum">
              <a:rPr lang="en-US" smtClean="0"/>
              <a:t>‹#›</a:t>
            </a:fld>
            <a:endParaRPr lang="en-US"/>
          </a:p>
        </p:txBody>
      </p:sp>
    </p:spTree>
    <p:extLst>
      <p:ext uri="{BB962C8B-B14F-4D97-AF65-F5344CB8AC3E}">
        <p14:creationId xmlns:p14="http://schemas.microsoft.com/office/powerpoint/2010/main" val="16431452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FDF576A-E306-4843-B179-5AD476115AF6}" type="datetimeFigureOut">
              <a:rPr lang="en-US" smtClean="0"/>
              <a:t>9/25/2013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01CE31B-B58B-4466-BDCC-319782819EC9}" type="slidenum">
              <a:rPr lang="en-US" smtClean="0"/>
              <a:t>‹#›</a:t>
            </a:fld>
            <a:endParaRPr lang="en-US"/>
          </a:p>
        </p:txBody>
      </p:sp>
    </p:spTree>
    <p:extLst>
      <p:ext uri="{BB962C8B-B14F-4D97-AF65-F5344CB8AC3E}">
        <p14:creationId xmlns:p14="http://schemas.microsoft.com/office/powerpoint/2010/main" val="41397677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5" y="1310640"/>
            <a:ext cx="16846553" cy="5577840"/>
          </a:xfrm>
        </p:spPr>
        <p:txBody>
          <a:bodyPr anchor="b"/>
          <a:lstStyle>
            <a:lvl1pPr algn="l">
              <a:defRPr sz="11900" b="1"/>
            </a:lvl1pPr>
          </a:lstStyle>
          <a:p>
            <a:r>
              <a:rPr lang="en-US" smtClean="0"/>
              <a:t>Click to edit Master title style</a:t>
            </a:r>
            <a:endParaRPr lang="en-US"/>
          </a:p>
        </p:txBody>
      </p:sp>
      <p:sp>
        <p:nvSpPr>
          <p:cNvPr id="3" name="Content Placeholder 2"/>
          <p:cNvSpPr>
            <a:spLocks noGrp="1"/>
          </p:cNvSpPr>
          <p:nvPr>
            <p:ph idx="1"/>
          </p:nvPr>
        </p:nvSpPr>
        <p:spPr>
          <a:xfrm>
            <a:off x="20020280" y="1310643"/>
            <a:ext cx="28625800" cy="28094943"/>
          </a:xfrm>
        </p:spPr>
        <p:txBody>
          <a:bodyPr/>
          <a:lstStyle>
            <a:lvl1pPr>
              <a:defRPr sz="19000"/>
            </a:lvl1pPr>
            <a:lvl2pPr>
              <a:defRPr sz="16600"/>
            </a:lvl2pPr>
            <a:lvl3pPr>
              <a:defRPr sz="14300"/>
            </a:lvl3pPr>
            <a:lvl4pPr>
              <a:defRPr sz="11900"/>
            </a:lvl4pPr>
            <a:lvl5pPr>
              <a:defRPr sz="11900"/>
            </a:lvl5pPr>
            <a:lvl6pPr>
              <a:defRPr sz="11900"/>
            </a:lvl6pPr>
            <a:lvl7pPr>
              <a:defRPr sz="11900"/>
            </a:lvl7pPr>
            <a:lvl8pPr>
              <a:defRPr sz="11900"/>
            </a:lvl8pPr>
            <a:lvl9pPr>
              <a:defRPr sz="11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560325" y="6888483"/>
            <a:ext cx="16846553" cy="22517103"/>
          </a:xfrm>
        </p:spPr>
        <p:txBody>
          <a:bodyPr/>
          <a:lstStyle>
            <a:lvl1pPr marL="0" indent="0">
              <a:buNone/>
              <a:defRPr sz="8300"/>
            </a:lvl1pPr>
            <a:lvl2pPr marL="2717048" indent="0">
              <a:buNone/>
              <a:defRPr sz="7100"/>
            </a:lvl2pPr>
            <a:lvl3pPr marL="5434096" indent="0">
              <a:buNone/>
              <a:defRPr sz="5900"/>
            </a:lvl3pPr>
            <a:lvl4pPr marL="8151144" indent="0">
              <a:buNone/>
              <a:defRPr sz="5300"/>
            </a:lvl4pPr>
            <a:lvl5pPr marL="10868193" indent="0">
              <a:buNone/>
              <a:defRPr sz="5300"/>
            </a:lvl5pPr>
            <a:lvl6pPr marL="13585241" indent="0">
              <a:buNone/>
              <a:defRPr sz="5300"/>
            </a:lvl6pPr>
            <a:lvl7pPr marL="16302289" indent="0">
              <a:buNone/>
              <a:defRPr sz="5300"/>
            </a:lvl7pPr>
            <a:lvl8pPr marL="19019337" indent="0">
              <a:buNone/>
              <a:defRPr sz="5300"/>
            </a:lvl8pPr>
            <a:lvl9pPr marL="21736385" indent="0">
              <a:buNone/>
              <a:defRPr sz="5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FDF576A-E306-4843-B179-5AD476115AF6}" type="datetimeFigureOut">
              <a:rPr lang="en-US" smtClean="0"/>
              <a:t>9/25/2013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01CE31B-B58B-4466-BDCC-319782819EC9}" type="slidenum">
              <a:rPr lang="en-US" smtClean="0"/>
              <a:t>‹#›</a:t>
            </a:fld>
            <a:endParaRPr lang="en-US"/>
          </a:p>
        </p:txBody>
      </p:sp>
    </p:spTree>
    <p:extLst>
      <p:ext uri="{BB962C8B-B14F-4D97-AF65-F5344CB8AC3E}">
        <p14:creationId xmlns:p14="http://schemas.microsoft.com/office/powerpoint/2010/main" val="9515397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36813" y="23042880"/>
            <a:ext cx="30723840" cy="2720343"/>
          </a:xfrm>
        </p:spPr>
        <p:txBody>
          <a:bodyPr anchor="b"/>
          <a:lstStyle>
            <a:lvl1pPr algn="l">
              <a:defRPr sz="11900" b="1"/>
            </a:lvl1pPr>
          </a:lstStyle>
          <a:p>
            <a:r>
              <a:rPr lang="en-US" smtClean="0"/>
              <a:t>Click to edit Master title style</a:t>
            </a:r>
            <a:endParaRPr lang="en-US"/>
          </a:p>
        </p:txBody>
      </p:sp>
      <p:sp>
        <p:nvSpPr>
          <p:cNvPr id="3" name="Picture Placeholder 2"/>
          <p:cNvSpPr>
            <a:spLocks noGrp="1"/>
          </p:cNvSpPr>
          <p:nvPr>
            <p:ph type="pic" idx="1"/>
          </p:nvPr>
        </p:nvSpPr>
        <p:spPr>
          <a:xfrm>
            <a:off x="10036813" y="2941320"/>
            <a:ext cx="30723840" cy="19751040"/>
          </a:xfrm>
        </p:spPr>
        <p:txBody>
          <a:bodyPr/>
          <a:lstStyle>
            <a:lvl1pPr marL="0" indent="0">
              <a:buNone/>
              <a:defRPr sz="19000"/>
            </a:lvl1pPr>
            <a:lvl2pPr marL="2717048" indent="0">
              <a:buNone/>
              <a:defRPr sz="16600"/>
            </a:lvl2pPr>
            <a:lvl3pPr marL="5434096" indent="0">
              <a:buNone/>
              <a:defRPr sz="14300"/>
            </a:lvl3pPr>
            <a:lvl4pPr marL="8151144" indent="0">
              <a:buNone/>
              <a:defRPr sz="11900"/>
            </a:lvl4pPr>
            <a:lvl5pPr marL="10868193" indent="0">
              <a:buNone/>
              <a:defRPr sz="11900"/>
            </a:lvl5pPr>
            <a:lvl6pPr marL="13585241" indent="0">
              <a:buNone/>
              <a:defRPr sz="11900"/>
            </a:lvl6pPr>
            <a:lvl7pPr marL="16302289" indent="0">
              <a:buNone/>
              <a:defRPr sz="11900"/>
            </a:lvl7pPr>
            <a:lvl8pPr marL="19019337" indent="0">
              <a:buNone/>
              <a:defRPr sz="11900"/>
            </a:lvl8pPr>
            <a:lvl9pPr marL="21736385" indent="0">
              <a:buNone/>
              <a:defRPr sz="11900"/>
            </a:lvl9pPr>
          </a:lstStyle>
          <a:p>
            <a:endParaRPr lang="en-US"/>
          </a:p>
        </p:txBody>
      </p:sp>
      <p:sp>
        <p:nvSpPr>
          <p:cNvPr id="4" name="Text Placeholder 3"/>
          <p:cNvSpPr>
            <a:spLocks noGrp="1"/>
          </p:cNvSpPr>
          <p:nvPr>
            <p:ph type="body" sz="half" idx="2"/>
          </p:nvPr>
        </p:nvSpPr>
        <p:spPr>
          <a:xfrm>
            <a:off x="10036813" y="25763223"/>
            <a:ext cx="30723840" cy="3863337"/>
          </a:xfrm>
        </p:spPr>
        <p:txBody>
          <a:bodyPr/>
          <a:lstStyle>
            <a:lvl1pPr marL="0" indent="0">
              <a:buNone/>
              <a:defRPr sz="8300"/>
            </a:lvl1pPr>
            <a:lvl2pPr marL="2717048" indent="0">
              <a:buNone/>
              <a:defRPr sz="7100"/>
            </a:lvl2pPr>
            <a:lvl3pPr marL="5434096" indent="0">
              <a:buNone/>
              <a:defRPr sz="5900"/>
            </a:lvl3pPr>
            <a:lvl4pPr marL="8151144" indent="0">
              <a:buNone/>
              <a:defRPr sz="5300"/>
            </a:lvl4pPr>
            <a:lvl5pPr marL="10868193" indent="0">
              <a:buNone/>
              <a:defRPr sz="5300"/>
            </a:lvl5pPr>
            <a:lvl6pPr marL="13585241" indent="0">
              <a:buNone/>
              <a:defRPr sz="5300"/>
            </a:lvl6pPr>
            <a:lvl7pPr marL="16302289" indent="0">
              <a:buNone/>
              <a:defRPr sz="5300"/>
            </a:lvl7pPr>
            <a:lvl8pPr marL="19019337" indent="0">
              <a:buNone/>
              <a:defRPr sz="5300"/>
            </a:lvl8pPr>
            <a:lvl9pPr marL="21736385" indent="0">
              <a:buNone/>
              <a:defRPr sz="5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FDF576A-E306-4843-B179-5AD476115AF6}" type="datetimeFigureOut">
              <a:rPr lang="en-US" smtClean="0"/>
              <a:t>9/25/2013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01CE31B-B58B-4466-BDCC-319782819EC9}" type="slidenum">
              <a:rPr lang="en-US" smtClean="0"/>
              <a:t>‹#›</a:t>
            </a:fld>
            <a:endParaRPr lang="en-US"/>
          </a:p>
        </p:txBody>
      </p:sp>
    </p:spTree>
    <p:extLst>
      <p:ext uri="{BB962C8B-B14F-4D97-AF65-F5344CB8AC3E}">
        <p14:creationId xmlns:p14="http://schemas.microsoft.com/office/powerpoint/2010/main" val="8082241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FDF576A-E306-4843-B179-5AD476115AF6}" type="datetimeFigureOut">
              <a:rPr lang="en-US" smtClean="0"/>
              <a:t>9/25/2013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01CE31B-B58B-4466-BDCC-319782819EC9}" type="slidenum">
              <a:rPr lang="en-US" smtClean="0"/>
              <a:t>‹#›</a:t>
            </a:fld>
            <a:endParaRPr lang="en-US"/>
          </a:p>
        </p:txBody>
      </p:sp>
    </p:spTree>
    <p:extLst>
      <p:ext uri="{BB962C8B-B14F-4D97-AF65-F5344CB8AC3E}">
        <p14:creationId xmlns:p14="http://schemas.microsoft.com/office/powerpoint/2010/main" val="20388604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07901540" y="8435343"/>
            <a:ext cx="64514733" cy="17976341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4339576" y="8435343"/>
            <a:ext cx="192708527" cy="1797634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FDF576A-E306-4843-B179-5AD476115AF6}" type="datetimeFigureOut">
              <a:rPr lang="en-US" smtClean="0"/>
              <a:t>9/25/2013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01CE31B-B58B-4466-BDCC-319782819EC9}" type="slidenum">
              <a:rPr lang="en-US" smtClean="0"/>
              <a:t>‹#›</a:t>
            </a:fld>
            <a:endParaRPr lang="en-US"/>
          </a:p>
        </p:txBody>
      </p:sp>
    </p:spTree>
    <p:extLst>
      <p:ext uri="{BB962C8B-B14F-4D97-AF65-F5344CB8AC3E}">
        <p14:creationId xmlns:p14="http://schemas.microsoft.com/office/powerpoint/2010/main" val="6119466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560320" y="1318263"/>
            <a:ext cx="46085760" cy="5486400"/>
          </a:xfrm>
          <a:prstGeom prst="rect">
            <a:avLst/>
          </a:prstGeom>
        </p:spPr>
        <p:txBody>
          <a:bodyPr vert="horz" lIns="543410" tIns="271705" rIns="543410" bIns="271705"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560320" y="7680963"/>
            <a:ext cx="46085760" cy="21724623"/>
          </a:xfrm>
          <a:prstGeom prst="rect">
            <a:avLst/>
          </a:prstGeom>
        </p:spPr>
        <p:txBody>
          <a:bodyPr vert="horz" lIns="543410" tIns="271705" rIns="543410" bIns="271705"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560320" y="30510483"/>
            <a:ext cx="11948160" cy="1752600"/>
          </a:xfrm>
          <a:prstGeom prst="rect">
            <a:avLst/>
          </a:prstGeom>
        </p:spPr>
        <p:txBody>
          <a:bodyPr vert="horz" lIns="543410" tIns="271705" rIns="543410" bIns="271705" rtlCol="0" anchor="ctr"/>
          <a:lstStyle>
            <a:lvl1pPr algn="l">
              <a:defRPr sz="7100">
                <a:solidFill>
                  <a:schemeClr val="tx1">
                    <a:tint val="75000"/>
                  </a:schemeClr>
                </a:solidFill>
              </a:defRPr>
            </a:lvl1pPr>
          </a:lstStyle>
          <a:p>
            <a:fld id="{9FDF576A-E306-4843-B179-5AD476115AF6}" type="datetimeFigureOut">
              <a:rPr lang="en-US" smtClean="0"/>
              <a:t>9/25/2013</a:t>
            </a:fld>
            <a:endParaRPr lang="en-US"/>
          </a:p>
        </p:txBody>
      </p:sp>
      <p:sp>
        <p:nvSpPr>
          <p:cNvPr id="5" name="Footer Placeholder 4"/>
          <p:cNvSpPr>
            <a:spLocks noGrp="1"/>
          </p:cNvSpPr>
          <p:nvPr>
            <p:ph type="ftr" sz="quarter" idx="3"/>
          </p:nvPr>
        </p:nvSpPr>
        <p:spPr>
          <a:xfrm>
            <a:off x="17495520" y="30510483"/>
            <a:ext cx="16215360" cy="1752600"/>
          </a:xfrm>
          <a:prstGeom prst="rect">
            <a:avLst/>
          </a:prstGeom>
        </p:spPr>
        <p:txBody>
          <a:bodyPr vert="horz" lIns="543410" tIns="271705" rIns="543410" bIns="271705" rtlCol="0" anchor="ctr"/>
          <a:lstStyle>
            <a:lvl1pPr algn="ctr">
              <a:defRPr sz="71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6697920" y="30510483"/>
            <a:ext cx="11948160" cy="1752600"/>
          </a:xfrm>
          <a:prstGeom prst="rect">
            <a:avLst/>
          </a:prstGeom>
        </p:spPr>
        <p:txBody>
          <a:bodyPr vert="horz" lIns="543410" tIns="271705" rIns="543410" bIns="271705" rtlCol="0" anchor="ctr"/>
          <a:lstStyle>
            <a:lvl1pPr algn="r">
              <a:defRPr sz="7100">
                <a:solidFill>
                  <a:schemeClr val="tx1">
                    <a:tint val="75000"/>
                  </a:schemeClr>
                </a:solidFill>
              </a:defRPr>
            </a:lvl1pPr>
          </a:lstStyle>
          <a:p>
            <a:fld id="{A01CE31B-B58B-4466-BDCC-319782819EC9}" type="slidenum">
              <a:rPr lang="en-US" smtClean="0"/>
              <a:t>‹#›</a:t>
            </a:fld>
            <a:endParaRPr lang="en-US"/>
          </a:p>
        </p:txBody>
      </p:sp>
    </p:spTree>
    <p:extLst>
      <p:ext uri="{BB962C8B-B14F-4D97-AF65-F5344CB8AC3E}">
        <p14:creationId xmlns:p14="http://schemas.microsoft.com/office/powerpoint/2010/main" val="6572192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5434096" rtl="0" eaLnBrk="1" latinLnBrk="0" hangingPunct="1">
        <a:spcBef>
          <a:spcPct val="0"/>
        </a:spcBef>
        <a:buNone/>
        <a:defRPr sz="26100" kern="1200">
          <a:solidFill>
            <a:schemeClr val="tx1"/>
          </a:solidFill>
          <a:latin typeface="+mj-lt"/>
          <a:ea typeface="+mj-ea"/>
          <a:cs typeface="+mj-cs"/>
        </a:defRPr>
      </a:lvl1pPr>
    </p:titleStyle>
    <p:bodyStyle>
      <a:lvl1pPr marL="2037786" indent="-2037786" algn="l" defTabSz="5434096" rtl="0" eaLnBrk="1" latinLnBrk="0" hangingPunct="1">
        <a:spcBef>
          <a:spcPct val="20000"/>
        </a:spcBef>
        <a:buFont typeface="Arial" pitchFamily="34" charset="0"/>
        <a:buChar char="•"/>
        <a:defRPr sz="19000" kern="1200">
          <a:solidFill>
            <a:schemeClr val="tx1"/>
          </a:solidFill>
          <a:latin typeface="+mn-lt"/>
          <a:ea typeface="+mn-ea"/>
          <a:cs typeface="+mn-cs"/>
        </a:defRPr>
      </a:lvl1pPr>
      <a:lvl2pPr marL="4415203" indent="-1698155" algn="l" defTabSz="5434096" rtl="0" eaLnBrk="1" latinLnBrk="0" hangingPunct="1">
        <a:spcBef>
          <a:spcPct val="20000"/>
        </a:spcBef>
        <a:buFont typeface="Arial" pitchFamily="34" charset="0"/>
        <a:buChar char="–"/>
        <a:defRPr sz="16600" kern="1200">
          <a:solidFill>
            <a:schemeClr val="tx1"/>
          </a:solidFill>
          <a:latin typeface="+mn-lt"/>
          <a:ea typeface="+mn-ea"/>
          <a:cs typeface="+mn-cs"/>
        </a:defRPr>
      </a:lvl2pPr>
      <a:lvl3pPr marL="6792620" indent="-1358524" algn="l" defTabSz="5434096" rtl="0" eaLnBrk="1" latinLnBrk="0" hangingPunct="1">
        <a:spcBef>
          <a:spcPct val="20000"/>
        </a:spcBef>
        <a:buFont typeface="Arial" pitchFamily="34" charset="0"/>
        <a:buChar char="•"/>
        <a:defRPr sz="14300" kern="1200">
          <a:solidFill>
            <a:schemeClr val="tx1"/>
          </a:solidFill>
          <a:latin typeface="+mn-lt"/>
          <a:ea typeface="+mn-ea"/>
          <a:cs typeface="+mn-cs"/>
        </a:defRPr>
      </a:lvl3pPr>
      <a:lvl4pPr marL="9509669" indent="-1358524" algn="l" defTabSz="5434096" rtl="0" eaLnBrk="1" latinLnBrk="0" hangingPunct="1">
        <a:spcBef>
          <a:spcPct val="20000"/>
        </a:spcBef>
        <a:buFont typeface="Arial" pitchFamily="34" charset="0"/>
        <a:buChar char="–"/>
        <a:defRPr sz="11900" kern="1200">
          <a:solidFill>
            <a:schemeClr val="tx1"/>
          </a:solidFill>
          <a:latin typeface="+mn-lt"/>
          <a:ea typeface="+mn-ea"/>
          <a:cs typeface="+mn-cs"/>
        </a:defRPr>
      </a:lvl4pPr>
      <a:lvl5pPr marL="12226717" indent="-1358524" algn="l" defTabSz="5434096" rtl="0" eaLnBrk="1" latinLnBrk="0" hangingPunct="1">
        <a:spcBef>
          <a:spcPct val="20000"/>
        </a:spcBef>
        <a:buFont typeface="Arial" pitchFamily="34" charset="0"/>
        <a:buChar char="»"/>
        <a:defRPr sz="11900" kern="1200">
          <a:solidFill>
            <a:schemeClr val="tx1"/>
          </a:solidFill>
          <a:latin typeface="+mn-lt"/>
          <a:ea typeface="+mn-ea"/>
          <a:cs typeface="+mn-cs"/>
        </a:defRPr>
      </a:lvl5pPr>
      <a:lvl6pPr marL="14943765" indent="-1358524" algn="l" defTabSz="5434096" rtl="0" eaLnBrk="1" latinLnBrk="0" hangingPunct="1">
        <a:spcBef>
          <a:spcPct val="20000"/>
        </a:spcBef>
        <a:buFont typeface="Arial" pitchFamily="34" charset="0"/>
        <a:buChar char="•"/>
        <a:defRPr sz="11900" kern="1200">
          <a:solidFill>
            <a:schemeClr val="tx1"/>
          </a:solidFill>
          <a:latin typeface="+mn-lt"/>
          <a:ea typeface="+mn-ea"/>
          <a:cs typeface="+mn-cs"/>
        </a:defRPr>
      </a:lvl6pPr>
      <a:lvl7pPr marL="17660813" indent="-1358524" algn="l" defTabSz="5434096" rtl="0" eaLnBrk="1" latinLnBrk="0" hangingPunct="1">
        <a:spcBef>
          <a:spcPct val="20000"/>
        </a:spcBef>
        <a:buFont typeface="Arial" pitchFamily="34" charset="0"/>
        <a:buChar char="•"/>
        <a:defRPr sz="11900" kern="1200">
          <a:solidFill>
            <a:schemeClr val="tx1"/>
          </a:solidFill>
          <a:latin typeface="+mn-lt"/>
          <a:ea typeface="+mn-ea"/>
          <a:cs typeface="+mn-cs"/>
        </a:defRPr>
      </a:lvl7pPr>
      <a:lvl8pPr marL="20377861" indent="-1358524" algn="l" defTabSz="5434096" rtl="0" eaLnBrk="1" latinLnBrk="0" hangingPunct="1">
        <a:spcBef>
          <a:spcPct val="20000"/>
        </a:spcBef>
        <a:buFont typeface="Arial" pitchFamily="34" charset="0"/>
        <a:buChar char="•"/>
        <a:defRPr sz="11900" kern="1200">
          <a:solidFill>
            <a:schemeClr val="tx1"/>
          </a:solidFill>
          <a:latin typeface="+mn-lt"/>
          <a:ea typeface="+mn-ea"/>
          <a:cs typeface="+mn-cs"/>
        </a:defRPr>
      </a:lvl8pPr>
      <a:lvl9pPr marL="23094909" indent="-1358524" algn="l" defTabSz="5434096" rtl="0" eaLnBrk="1" latinLnBrk="0" hangingPunct="1">
        <a:spcBef>
          <a:spcPct val="20000"/>
        </a:spcBef>
        <a:buFont typeface="Arial" pitchFamily="34" charset="0"/>
        <a:buChar char="•"/>
        <a:defRPr sz="11900" kern="1200">
          <a:solidFill>
            <a:schemeClr val="tx1"/>
          </a:solidFill>
          <a:latin typeface="+mn-lt"/>
          <a:ea typeface="+mn-ea"/>
          <a:cs typeface="+mn-cs"/>
        </a:defRPr>
      </a:lvl9pPr>
    </p:bodyStyle>
    <p:otherStyle>
      <a:defPPr>
        <a:defRPr lang="en-US"/>
      </a:defPPr>
      <a:lvl1pPr marL="0" algn="l" defTabSz="5434096" rtl="0" eaLnBrk="1" latinLnBrk="0" hangingPunct="1">
        <a:defRPr sz="10700" kern="1200">
          <a:solidFill>
            <a:schemeClr val="tx1"/>
          </a:solidFill>
          <a:latin typeface="+mn-lt"/>
          <a:ea typeface="+mn-ea"/>
          <a:cs typeface="+mn-cs"/>
        </a:defRPr>
      </a:lvl1pPr>
      <a:lvl2pPr marL="2717048" algn="l" defTabSz="5434096" rtl="0" eaLnBrk="1" latinLnBrk="0" hangingPunct="1">
        <a:defRPr sz="10700" kern="1200">
          <a:solidFill>
            <a:schemeClr val="tx1"/>
          </a:solidFill>
          <a:latin typeface="+mn-lt"/>
          <a:ea typeface="+mn-ea"/>
          <a:cs typeface="+mn-cs"/>
        </a:defRPr>
      </a:lvl2pPr>
      <a:lvl3pPr marL="5434096" algn="l" defTabSz="5434096" rtl="0" eaLnBrk="1" latinLnBrk="0" hangingPunct="1">
        <a:defRPr sz="10700" kern="1200">
          <a:solidFill>
            <a:schemeClr val="tx1"/>
          </a:solidFill>
          <a:latin typeface="+mn-lt"/>
          <a:ea typeface="+mn-ea"/>
          <a:cs typeface="+mn-cs"/>
        </a:defRPr>
      </a:lvl3pPr>
      <a:lvl4pPr marL="8151144" algn="l" defTabSz="5434096" rtl="0" eaLnBrk="1" latinLnBrk="0" hangingPunct="1">
        <a:defRPr sz="10700" kern="1200">
          <a:solidFill>
            <a:schemeClr val="tx1"/>
          </a:solidFill>
          <a:latin typeface="+mn-lt"/>
          <a:ea typeface="+mn-ea"/>
          <a:cs typeface="+mn-cs"/>
        </a:defRPr>
      </a:lvl4pPr>
      <a:lvl5pPr marL="10868193" algn="l" defTabSz="5434096" rtl="0" eaLnBrk="1" latinLnBrk="0" hangingPunct="1">
        <a:defRPr sz="10700" kern="1200">
          <a:solidFill>
            <a:schemeClr val="tx1"/>
          </a:solidFill>
          <a:latin typeface="+mn-lt"/>
          <a:ea typeface="+mn-ea"/>
          <a:cs typeface="+mn-cs"/>
        </a:defRPr>
      </a:lvl5pPr>
      <a:lvl6pPr marL="13585241" algn="l" defTabSz="5434096" rtl="0" eaLnBrk="1" latinLnBrk="0" hangingPunct="1">
        <a:defRPr sz="10700" kern="1200">
          <a:solidFill>
            <a:schemeClr val="tx1"/>
          </a:solidFill>
          <a:latin typeface="+mn-lt"/>
          <a:ea typeface="+mn-ea"/>
          <a:cs typeface="+mn-cs"/>
        </a:defRPr>
      </a:lvl6pPr>
      <a:lvl7pPr marL="16302289" algn="l" defTabSz="5434096" rtl="0" eaLnBrk="1" latinLnBrk="0" hangingPunct="1">
        <a:defRPr sz="10700" kern="1200">
          <a:solidFill>
            <a:schemeClr val="tx1"/>
          </a:solidFill>
          <a:latin typeface="+mn-lt"/>
          <a:ea typeface="+mn-ea"/>
          <a:cs typeface="+mn-cs"/>
        </a:defRPr>
      </a:lvl7pPr>
      <a:lvl8pPr marL="19019337" algn="l" defTabSz="5434096" rtl="0" eaLnBrk="1" latinLnBrk="0" hangingPunct="1">
        <a:defRPr sz="10700" kern="1200">
          <a:solidFill>
            <a:schemeClr val="tx1"/>
          </a:solidFill>
          <a:latin typeface="+mn-lt"/>
          <a:ea typeface="+mn-ea"/>
          <a:cs typeface="+mn-cs"/>
        </a:defRPr>
      </a:lvl8pPr>
      <a:lvl9pPr marL="21736385" algn="l" defTabSz="5434096" rtl="0" eaLnBrk="1" latinLnBrk="0" hangingPunct="1">
        <a:defRPr sz="10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image" Target="../media/image2.png"/><Relationship Id="rId7" Type="http://schemas.openxmlformats.org/officeDocument/2006/relationships/image" Target="../media/image6.jp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g"/><Relationship Id="rId4" Type="http://schemas.openxmlformats.org/officeDocument/2006/relationships/image" Target="../media/image3.jpeg"/><Relationship Id="rId9"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1026"/>
          <p:cNvSpPr/>
          <p:nvPr/>
        </p:nvSpPr>
        <p:spPr>
          <a:xfrm>
            <a:off x="1371599" y="5273759"/>
            <a:ext cx="15544800" cy="25536999"/>
          </a:xfrm>
          <a:prstGeom prst="rect">
            <a:avLst/>
          </a:prstGeom>
          <a:ln w="31750"/>
          <a:effectLst>
            <a:outerShdw blurRad="50800" dist="304800" dir="2700000" algn="tl"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36" name="Rectangle 35"/>
          <p:cNvSpPr/>
          <p:nvPr/>
        </p:nvSpPr>
        <p:spPr>
          <a:xfrm>
            <a:off x="17830799" y="5273759"/>
            <a:ext cx="15544800" cy="25536999"/>
          </a:xfrm>
          <a:prstGeom prst="rect">
            <a:avLst/>
          </a:prstGeom>
          <a:ln w="31750"/>
          <a:effectLst>
            <a:outerShdw blurRad="50800" dist="304800" dir="2700000" algn="tl"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37" name="Rectangle 36"/>
          <p:cNvSpPr/>
          <p:nvPr/>
        </p:nvSpPr>
        <p:spPr>
          <a:xfrm>
            <a:off x="34289999" y="5273758"/>
            <a:ext cx="15544800" cy="25536999"/>
          </a:xfrm>
          <a:prstGeom prst="rect">
            <a:avLst/>
          </a:prstGeom>
          <a:ln w="31750"/>
          <a:effectLst>
            <a:outerShdw blurRad="50800" dist="304800" dir="2700000" algn="tl"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1024" name="Rectangle 1023"/>
          <p:cNvSpPr/>
          <p:nvPr/>
        </p:nvSpPr>
        <p:spPr>
          <a:xfrm>
            <a:off x="1371600" y="1322769"/>
            <a:ext cx="48463200" cy="3300726"/>
          </a:xfrm>
          <a:prstGeom prst="rect">
            <a:avLst/>
          </a:prstGeom>
          <a:ln w="31750"/>
          <a:effectLst>
            <a:outerShdw blurRad="50800" dist="304800" dir="2700000" algn="tl"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pic>
        <p:nvPicPr>
          <p:cNvPr id="28" name="Picture 2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288000" y="19150254"/>
            <a:ext cx="14630400" cy="11335975"/>
          </a:xfrm>
          <a:prstGeom prst="rect">
            <a:avLst/>
          </a:prstGeom>
        </p:spPr>
      </p:pic>
      <p:graphicFrame>
        <p:nvGraphicFramePr>
          <p:cNvPr id="20" name="Table 19"/>
          <p:cNvGraphicFramePr>
            <a:graphicFrameLocks noGrp="1"/>
          </p:cNvGraphicFramePr>
          <p:nvPr>
            <p:extLst>
              <p:ext uri="{D42A27DB-BD31-4B8C-83A1-F6EECF244321}">
                <p14:modId xmlns:p14="http://schemas.microsoft.com/office/powerpoint/2010/main" val="753795244"/>
              </p:ext>
            </p:extLst>
          </p:nvPr>
        </p:nvGraphicFramePr>
        <p:xfrm>
          <a:off x="18272234" y="6576704"/>
          <a:ext cx="14646166" cy="11123506"/>
        </p:xfrm>
        <a:graphic>
          <a:graphicData uri="http://schemas.openxmlformats.org/drawingml/2006/table">
            <a:tbl>
              <a:tblPr firstRow="1" firstCol="1" bandRow="1">
                <a:tableStyleId>{F5AB1C69-6EDB-4FF4-983F-18BD219EF322}</a:tableStyleId>
              </a:tblPr>
              <a:tblGrid>
                <a:gridCol w="3377436"/>
                <a:gridCol w="3609474"/>
                <a:gridCol w="7659256"/>
              </a:tblGrid>
              <a:tr h="452519">
                <a:tc>
                  <a:txBody>
                    <a:bodyPr/>
                    <a:lstStyle/>
                    <a:p>
                      <a:pPr marL="0" marR="0">
                        <a:lnSpc>
                          <a:spcPct val="115000"/>
                        </a:lnSpc>
                        <a:spcBef>
                          <a:spcPts val="0"/>
                        </a:spcBef>
                        <a:spcAft>
                          <a:spcPts val="0"/>
                        </a:spcAft>
                      </a:pPr>
                      <a:r>
                        <a:rPr lang="en-US" sz="2700" dirty="0" smtClean="0">
                          <a:effectLst/>
                        </a:rPr>
                        <a:t> Common </a:t>
                      </a:r>
                      <a:r>
                        <a:rPr lang="en-US" sz="2700" dirty="0">
                          <a:effectLst/>
                        </a:rPr>
                        <a:t>Name</a:t>
                      </a:r>
                      <a:endParaRPr lang="en-US" sz="2100" dirty="0">
                        <a:solidFill>
                          <a:srgbClr val="000000"/>
                        </a:solidFill>
                        <a:effectLst/>
                        <a:latin typeface="Calibri"/>
                        <a:ea typeface="Calibri"/>
                        <a:cs typeface="Times New Roman"/>
                      </a:endParaRPr>
                    </a:p>
                  </a:txBody>
                  <a:tcPr marL="68580" marR="6858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38100" cmpd="sng">
                      <a:noFill/>
                    </a:lnB>
                    <a:lnTlToBr w="12700" cmpd="sng">
                      <a:noFill/>
                      <a:prstDash val="solid"/>
                    </a:lnTlToBr>
                    <a:lnBlToTr w="12700" cmpd="sng">
                      <a:noFill/>
                      <a:prstDash val="solid"/>
                    </a:lnBlToTr>
                  </a:tcPr>
                </a:tc>
                <a:tc>
                  <a:txBody>
                    <a:bodyPr/>
                    <a:lstStyle/>
                    <a:p>
                      <a:pPr marL="0" marR="0">
                        <a:lnSpc>
                          <a:spcPct val="115000"/>
                        </a:lnSpc>
                        <a:spcBef>
                          <a:spcPts val="0"/>
                        </a:spcBef>
                        <a:spcAft>
                          <a:spcPts val="0"/>
                        </a:spcAft>
                      </a:pPr>
                      <a:r>
                        <a:rPr lang="en-US" sz="2700" dirty="0" smtClean="0">
                          <a:effectLst/>
                        </a:rPr>
                        <a:t> Binomial</a:t>
                      </a:r>
                      <a:endParaRPr lang="en-US" sz="2100" dirty="0">
                        <a:solidFill>
                          <a:srgbClr val="000000"/>
                        </a:solidFill>
                        <a:effectLst/>
                        <a:latin typeface="Calibri"/>
                        <a:ea typeface="Calibri"/>
                        <a:cs typeface="Times New Roman"/>
                      </a:endParaRPr>
                    </a:p>
                  </a:txBody>
                  <a:tcPr marL="68580" marR="68580" marT="0" marB="0">
                    <a:lnL w="12700" cmpd="sng">
                      <a:noFill/>
                    </a:lnL>
                    <a:lnR w="12700" cmpd="sng">
                      <a:noFill/>
                    </a:lnR>
                    <a:lnT w="12700" cap="flat" cmpd="sng" algn="ctr">
                      <a:noFill/>
                      <a:prstDash val="solid"/>
                      <a:round/>
                      <a:headEnd type="none" w="med" len="med"/>
                      <a:tailEnd type="none" w="med" len="med"/>
                    </a:lnT>
                    <a:lnB w="38100" cmpd="sng">
                      <a:noFill/>
                    </a:lnB>
                    <a:lnTlToBr w="12700" cmpd="sng">
                      <a:noFill/>
                      <a:prstDash val="solid"/>
                    </a:lnTlToBr>
                    <a:lnBlToTr w="12700" cmpd="sng">
                      <a:noFill/>
                      <a:prstDash val="solid"/>
                    </a:lnBlToTr>
                  </a:tcPr>
                </a:tc>
                <a:tc>
                  <a:txBody>
                    <a:bodyPr/>
                    <a:lstStyle/>
                    <a:p>
                      <a:pPr marL="0" marR="0">
                        <a:lnSpc>
                          <a:spcPct val="115000"/>
                        </a:lnSpc>
                        <a:spcBef>
                          <a:spcPts val="0"/>
                        </a:spcBef>
                        <a:spcAft>
                          <a:spcPts val="0"/>
                        </a:spcAft>
                      </a:pPr>
                      <a:r>
                        <a:rPr lang="en-US" sz="2700" dirty="0" smtClean="0">
                          <a:effectLst/>
                        </a:rPr>
                        <a:t> Benefits</a:t>
                      </a:r>
                      <a:endParaRPr lang="en-US" sz="2100" dirty="0">
                        <a:solidFill>
                          <a:srgbClr val="000000"/>
                        </a:solidFill>
                        <a:effectLst/>
                        <a:latin typeface="Calibri"/>
                        <a:ea typeface="Calibri"/>
                        <a:cs typeface="Times New Roman"/>
                      </a:endParaRPr>
                    </a:p>
                  </a:txBody>
                  <a:tcPr marL="68580" marR="6858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8100" cmpd="sng">
                      <a:noFill/>
                    </a:lnB>
                    <a:lnTlToBr w="12700" cmpd="sng">
                      <a:noFill/>
                      <a:prstDash val="solid"/>
                    </a:lnTlToBr>
                    <a:lnBlToTr w="12700" cmpd="sng">
                      <a:noFill/>
                      <a:prstDash val="solid"/>
                    </a:lnBlToTr>
                  </a:tcPr>
                </a:tc>
              </a:tr>
              <a:tr h="2375372">
                <a:tc>
                  <a:txBody>
                    <a:bodyPr/>
                    <a:lstStyle/>
                    <a:p>
                      <a:pPr marL="0" marR="0">
                        <a:lnSpc>
                          <a:spcPct val="115000"/>
                        </a:lnSpc>
                        <a:spcBef>
                          <a:spcPts val="0"/>
                        </a:spcBef>
                        <a:spcAft>
                          <a:spcPts val="0"/>
                        </a:spcAft>
                      </a:pPr>
                      <a:r>
                        <a:rPr lang="en-US" sz="2700" dirty="0" smtClean="0">
                          <a:effectLst/>
                        </a:rPr>
                        <a:t> Black-eyed </a:t>
                      </a:r>
                      <a:r>
                        <a:rPr lang="en-US" sz="2700" dirty="0">
                          <a:effectLst/>
                        </a:rPr>
                        <a:t>Susan</a:t>
                      </a:r>
                      <a:endParaRPr lang="en-US" sz="2100" dirty="0">
                        <a:solidFill>
                          <a:srgbClr val="000000"/>
                        </a:solidFill>
                        <a:effectLst/>
                        <a:latin typeface="Calibri"/>
                        <a:ea typeface="Calibri"/>
                        <a:cs typeface="Times New Roman"/>
                      </a:endParaRPr>
                    </a:p>
                  </a:txBody>
                  <a:tcPr marL="68580" marR="68580" marT="0" marB="0">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tcPr>
                </a:tc>
                <a:tc>
                  <a:txBody>
                    <a:bodyPr/>
                    <a:lstStyle/>
                    <a:p>
                      <a:pPr marL="0" marR="0">
                        <a:lnSpc>
                          <a:spcPct val="115000"/>
                        </a:lnSpc>
                        <a:spcBef>
                          <a:spcPts val="0"/>
                        </a:spcBef>
                        <a:spcAft>
                          <a:spcPts val="0"/>
                        </a:spcAft>
                      </a:pPr>
                      <a:r>
                        <a:rPr lang="en-US" sz="2700" dirty="0" smtClean="0">
                          <a:effectLst/>
                        </a:rPr>
                        <a:t> </a:t>
                      </a:r>
                      <a:r>
                        <a:rPr lang="en-US" sz="2700" dirty="0" err="1" smtClean="0">
                          <a:effectLst/>
                        </a:rPr>
                        <a:t>Rudbeckia</a:t>
                      </a:r>
                      <a:r>
                        <a:rPr lang="en-US" sz="2700" dirty="0" smtClean="0">
                          <a:effectLst/>
                        </a:rPr>
                        <a:t> </a:t>
                      </a:r>
                      <a:r>
                        <a:rPr lang="en-US" sz="2700" dirty="0" err="1" smtClean="0">
                          <a:effectLst/>
                        </a:rPr>
                        <a:t>hirta</a:t>
                      </a:r>
                      <a:endParaRPr lang="en-US" sz="2700" dirty="0" smtClean="0">
                        <a:effectLst/>
                      </a:endParaRPr>
                    </a:p>
                    <a:p>
                      <a:pPr marL="0" marR="0">
                        <a:lnSpc>
                          <a:spcPct val="115000"/>
                        </a:lnSpc>
                        <a:spcBef>
                          <a:spcPts val="0"/>
                        </a:spcBef>
                        <a:spcAft>
                          <a:spcPts val="0"/>
                        </a:spcAft>
                      </a:pPr>
                      <a:endParaRPr lang="en-US" sz="2100" dirty="0">
                        <a:solidFill>
                          <a:srgbClr val="000000"/>
                        </a:solidFill>
                        <a:effectLst/>
                        <a:latin typeface="Calibri"/>
                        <a:ea typeface="Calibri"/>
                        <a:cs typeface="Times New Roman"/>
                      </a:endParaRPr>
                    </a:p>
                  </a:txBody>
                  <a:tcPr marL="68580" marR="68580" marT="0" marB="0">
                    <a:lnL w="12700" cmpd="sng">
                      <a:noFill/>
                    </a:lnL>
                    <a:lnR w="12700" cmpd="sng">
                      <a:noFill/>
                    </a:lnR>
                    <a:lnT w="38100" cmpd="sng">
                      <a:noFill/>
                    </a:lnT>
                    <a:lnB w="12700" cmpd="sng">
                      <a:noFill/>
                    </a:lnB>
                    <a:lnTlToBr w="12700" cmpd="sng">
                      <a:noFill/>
                      <a:prstDash val="solid"/>
                    </a:lnTlToBr>
                    <a:lnBlToTr w="12700" cmpd="sng">
                      <a:noFill/>
                      <a:prstDash val="solid"/>
                    </a:lnBlToTr>
                  </a:tcPr>
                </a:tc>
                <a:tc>
                  <a:txBody>
                    <a:bodyPr/>
                    <a:lstStyle/>
                    <a:p>
                      <a:pPr marL="463550" marR="0" lvl="0" indent="-342900">
                        <a:lnSpc>
                          <a:spcPct val="115000"/>
                        </a:lnSpc>
                        <a:spcBef>
                          <a:spcPts val="0"/>
                        </a:spcBef>
                        <a:spcAft>
                          <a:spcPts val="0"/>
                        </a:spcAft>
                        <a:buFont typeface="Symbol"/>
                        <a:buChar char=""/>
                      </a:pPr>
                      <a:r>
                        <a:rPr lang="en-US" sz="2700" dirty="0">
                          <a:effectLst/>
                        </a:rPr>
                        <a:t>Provides food for butterflies, bees and other insects, and </a:t>
                      </a:r>
                      <a:r>
                        <a:rPr lang="en-US" sz="2700" dirty="0" err="1">
                          <a:effectLst/>
                        </a:rPr>
                        <a:t>granivorous</a:t>
                      </a:r>
                      <a:r>
                        <a:rPr lang="en-US" sz="2700" dirty="0">
                          <a:effectLst/>
                        </a:rPr>
                        <a:t> birds</a:t>
                      </a:r>
                      <a:endParaRPr lang="en-US" sz="2100" dirty="0">
                        <a:effectLst/>
                      </a:endParaRPr>
                    </a:p>
                    <a:p>
                      <a:pPr marL="463550" marR="0" lvl="0" indent="-342900">
                        <a:lnSpc>
                          <a:spcPct val="115000"/>
                        </a:lnSpc>
                        <a:spcBef>
                          <a:spcPts val="0"/>
                        </a:spcBef>
                        <a:spcAft>
                          <a:spcPts val="0"/>
                        </a:spcAft>
                        <a:buFont typeface="Symbol"/>
                        <a:buChar char=""/>
                      </a:pPr>
                      <a:r>
                        <a:rPr lang="en-US" sz="2700" dirty="0">
                          <a:effectLst/>
                        </a:rPr>
                        <a:t>Native Americans used root tea or juice for many medicinal purposes</a:t>
                      </a:r>
                      <a:endParaRPr lang="en-US" sz="2100" dirty="0">
                        <a:effectLst/>
                      </a:endParaRPr>
                    </a:p>
                    <a:p>
                      <a:pPr marL="0" marR="0">
                        <a:lnSpc>
                          <a:spcPct val="115000"/>
                        </a:lnSpc>
                        <a:spcBef>
                          <a:spcPts val="0"/>
                        </a:spcBef>
                        <a:spcAft>
                          <a:spcPts val="0"/>
                        </a:spcAft>
                      </a:pPr>
                      <a:r>
                        <a:rPr lang="en-US" sz="2700" dirty="0">
                          <a:effectLst/>
                        </a:rPr>
                        <a:t> </a:t>
                      </a:r>
                      <a:endParaRPr lang="en-US" sz="2100" dirty="0">
                        <a:solidFill>
                          <a:srgbClr val="000000"/>
                        </a:solidFill>
                        <a:effectLst/>
                        <a:latin typeface="Calibri"/>
                        <a:ea typeface="Calibri"/>
                        <a:cs typeface="Times New Roman"/>
                      </a:endParaRPr>
                    </a:p>
                  </a:txBody>
                  <a:tcPr marL="68580" marR="68580" marT="0" marB="0">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tcPr>
                </a:tc>
              </a:tr>
              <a:tr h="2943825">
                <a:tc>
                  <a:txBody>
                    <a:bodyPr/>
                    <a:lstStyle/>
                    <a:p>
                      <a:pPr marL="120650" marR="0" indent="0">
                        <a:lnSpc>
                          <a:spcPct val="115000"/>
                        </a:lnSpc>
                        <a:spcBef>
                          <a:spcPts val="0"/>
                        </a:spcBef>
                        <a:spcAft>
                          <a:spcPts val="0"/>
                        </a:spcAft>
                      </a:pPr>
                      <a:r>
                        <a:rPr lang="en-US" sz="2700" dirty="0" smtClean="0">
                          <a:effectLst/>
                        </a:rPr>
                        <a:t>Bergamot</a:t>
                      </a:r>
                      <a:r>
                        <a:rPr lang="en-US" sz="2700" dirty="0">
                          <a:effectLst/>
                        </a:rPr>
                        <a:t>/ Mountain mint</a:t>
                      </a:r>
                      <a:endParaRPr lang="en-US" sz="2100" dirty="0">
                        <a:solidFill>
                          <a:srgbClr val="000000"/>
                        </a:solidFill>
                        <a:effectLst/>
                        <a:latin typeface="Calibri"/>
                        <a:ea typeface="Calibri"/>
                        <a:cs typeface="Times New Roman"/>
                      </a:endParaRPr>
                    </a:p>
                  </a:txBody>
                  <a:tcPr marL="68580" marR="68580" marT="0" marB="0">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nSpc>
                          <a:spcPct val="115000"/>
                        </a:lnSpc>
                        <a:spcBef>
                          <a:spcPts val="0"/>
                        </a:spcBef>
                        <a:spcAft>
                          <a:spcPts val="0"/>
                        </a:spcAft>
                      </a:pPr>
                      <a:r>
                        <a:rPr lang="en-US" sz="2700" dirty="0" smtClean="0">
                          <a:effectLst/>
                        </a:rPr>
                        <a:t> </a:t>
                      </a:r>
                      <a:r>
                        <a:rPr lang="en-US" sz="2700" dirty="0" err="1" smtClean="0">
                          <a:effectLst/>
                        </a:rPr>
                        <a:t>Monarda</a:t>
                      </a:r>
                      <a:r>
                        <a:rPr lang="en-US" sz="2700" dirty="0" smtClean="0">
                          <a:effectLst/>
                        </a:rPr>
                        <a:t> </a:t>
                      </a:r>
                      <a:r>
                        <a:rPr lang="en-US" sz="2700" dirty="0" err="1">
                          <a:effectLst/>
                        </a:rPr>
                        <a:t>fistulosa</a:t>
                      </a:r>
                      <a:endParaRPr lang="en-US" sz="2100" dirty="0">
                        <a:solidFill>
                          <a:srgbClr val="000000"/>
                        </a:solidFill>
                        <a:effectLst/>
                        <a:latin typeface="Calibri"/>
                        <a:ea typeface="Calibri"/>
                        <a:cs typeface="Times New Roman"/>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463550" marR="0" lvl="0" indent="-342900">
                        <a:lnSpc>
                          <a:spcPct val="115000"/>
                        </a:lnSpc>
                        <a:spcBef>
                          <a:spcPts val="0"/>
                        </a:spcBef>
                        <a:spcAft>
                          <a:spcPts val="0"/>
                        </a:spcAft>
                        <a:buFont typeface="Symbol"/>
                        <a:buChar char=""/>
                      </a:pPr>
                      <a:r>
                        <a:rPr lang="en-US" sz="2700" dirty="0">
                          <a:effectLst/>
                        </a:rPr>
                        <a:t>Attracts birds, hummingbirds, butterflies, and many native bee and bumblebee species</a:t>
                      </a:r>
                      <a:endParaRPr lang="en-US" sz="2100" dirty="0">
                        <a:effectLst/>
                      </a:endParaRPr>
                    </a:p>
                    <a:p>
                      <a:pPr marL="463550" marR="0" lvl="0" indent="-342900">
                        <a:lnSpc>
                          <a:spcPct val="115000"/>
                        </a:lnSpc>
                        <a:spcBef>
                          <a:spcPts val="0"/>
                        </a:spcBef>
                        <a:spcAft>
                          <a:spcPts val="0"/>
                        </a:spcAft>
                        <a:buFont typeface="Symbol"/>
                        <a:buChar char=""/>
                      </a:pPr>
                      <a:r>
                        <a:rPr lang="en-US" sz="2700" dirty="0">
                          <a:effectLst/>
                        </a:rPr>
                        <a:t>Native Americans used all parts of the plant for a wide variety of ailments</a:t>
                      </a:r>
                      <a:endParaRPr lang="en-US" sz="2100" dirty="0">
                        <a:effectLst/>
                      </a:endParaRPr>
                    </a:p>
                    <a:p>
                      <a:pPr marL="463550" marR="0" lvl="0" indent="-342900">
                        <a:lnSpc>
                          <a:spcPct val="115000"/>
                        </a:lnSpc>
                        <a:spcBef>
                          <a:spcPts val="0"/>
                        </a:spcBef>
                        <a:spcAft>
                          <a:spcPts val="0"/>
                        </a:spcAft>
                        <a:buFont typeface="Symbol"/>
                        <a:buChar char=""/>
                      </a:pPr>
                      <a:r>
                        <a:rPr lang="en-US" sz="2700" dirty="0">
                          <a:effectLst/>
                        </a:rPr>
                        <a:t>Leaves can also be used in cooking, in place of </a:t>
                      </a:r>
                      <a:r>
                        <a:rPr lang="en-US" sz="2700" dirty="0" smtClean="0">
                          <a:effectLst/>
                        </a:rPr>
                        <a:t>mint</a:t>
                      </a:r>
                      <a:endParaRPr lang="en-US" sz="2100" dirty="0">
                        <a:effectLst/>
                      </a:endParaRPr>
                    </a:p>
                  </a:txBody>
                  <a:tcPr marL="68580" marR="68580" marT="0" marB="0">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r>
              <a:tr h="2477101">
                <a:tc>
                  <a:txBody>
                    <a:bodyPr/>
                    <a:lstStyle/>
                    <a:p>
                      <a:pPr marL="0" marR="0">
                        <a:lnSpc>
                          <a:spcPct val="115000"/>
                        </a:lnSpc>
                        <a:spcBef>
                          <a:spcPts val="0"/>
                        </a:spcBef>
                        <a:spcAft>
                          <a:spcPts val="0"/>
                        </a:spcAft>
                      </a:pPr>
                      <a:r>
                        <a:rPr lang="en-US" sz="2700" dirty="0" smtClean="0">
                          <a:effectLst/>
                        </a:rPr>
                        <a:t> Purple </a:t>
                      </a:r>
                      <a:r>
                        <a:rPr lang="en-US" sz="2700" dirty="0">
                          <a:effectLst/>
                        </a:rPr>
                        <a:t>coneflower</a:t>
                      </a:r>
                      <a:endParaRPr lang="en-US" sz="2100" dirty="0">
                        <a:solidFill>
                          <a:srgbClr val="000000"/>
                        </a:solidFill>
                        <a:effectLst/>
                        <a:latin typeface="Calibri"/>
                        <a:ea typeface="Calibri"/>
                        <a:cs typeface="Times New Roman"/>
                      </a:endParaRPr>
                    </a:p>
                  </a:txBody>
                  <a:tcPr marL="68580" marR="68580" marT="0" marB="0">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nSpc>
                          <a:spcPct val="115000"/>
                        </a:lnSpc>
                        <a:spcBef>
                          <a:spcPts val="0"/>
                        </a:spcBef>
                        <a:spcAft>
                          <a:spcPts val="0"/>
                        </a:spcAft>
                      </a:pPr>
                      <a:r>
                        <a:rPr lang="en-US" sz="2700" dirty="0" smtClean="0">
                          <a:effectLst/>
                        </a:rPr>
                        <a:t> Echinacea </a:t>
                      </a:r>
                      <a:r>
                        <a:rPr lang="en-US" sz="2700" dirty="0" err="1">
                          <a:effectLst/>
                        </a:rPr>
                        <a:t>purpurea</a:t>
                      </a:r>
                      <a:endParaRPr lang="en-US" sz="2100" dirty="0">
                        <a:solidFill>
                          <a:srgbClr val="000000"/>
                        </a:solidFill>
                        <a:effectLst/>
                        <a:latin typeface="Calibri"/>
                        <a:ea typeface="Calibri"/>
                        <a:cs typeface="Times New Roman"/>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463550" marR="0" lvl="0" indent="-342900">
                        <a:lnSpc>
                          <a:spcPct val="115000"/>
                        </a:lnSpc>
                        <a:spcBef>
                          <a:spcPts val="0"/>
                        </a:spcBef>
                        <a:spcAft>
                          <a:spcPts val="0"/>
                        </a:spcAft>
                        <a:buFont typeface="Symbol"/>
                        <a:buChar char=""/>
                      </a:pPr>
                      <a:r>
                        <a:rPr lang="en-US" sz="2700" dirty="0">
                          <a:effectLst/>
                        </a:rPr>
                        <a:t>Attracts butterflies, hummingbirds, and many native bee species</a:t>
                      </a:r>
                      <a:endParaRPr lang="en-US" sz="2100" dirty="0">
                        <a:effectLst/>
                      </a:endParaRPr>
                    </a:p>
                    <a:p>
                      <a:pPr marL="463550" marR="0" lvl="0" indent="-342900">
                        <a:lnSpc>
                          <a:spcPct val="115000"/>
                        </a:lnSpc>
                        <a:spcBef>
                          <a:spcPts val="0"/>
                        </a:spcBef>
                        <a:spcAft>
                          <a:spcPts val="0"/>
                        </a:spcAft>
                        <a:buFont typeface="Symbol"/>
                        <a:buChar char=""/>
                      </a:pPr>
                      <a:r>
                        <a:rPr lang="en-US" sz="2700" dirty="0">
                          <a:effectLst/>
                        </a:rPr>
                        <a:t>Extracts can be used medicinally as a mild antibiotic</a:t>
                      </a:r>
                      <a:endParaRPr lang="en-US" sz="2100" dirty="0">
                        <a:effectLst/>
                      </a:endParaRPr>
                    </a:p>
                    <a:p>
                      <a:pPr marL="0" marR="0">
                        <a:lnSpc>
                          <a:spcPct val="115000"/>
                        </a:lnSpc>
                        <a:spcBef>
                          <a:spcPts val="0"/>
                        </a:spcBef>
                        <a:spcAft>
                          <a:spcPts val="0"/>
                        </a:spcAft>
                      </a:pPr>
                      <a:r>
                        <a:rPr lang="en-US" sz="2700" dirty="0">
                          <a:effectLst/>
                        </a:rPr>
                        <a:t> </a:t>
                      </a:r>
                      <a:endParaRPr lang="en-US" sz="2100" dirty="0">
                        <a:solidFill>
                          <a:srgbClr val="000000"/>
                        </a:solidFill>
                        <a:effectLst/>
                        <a:latin typeface="Calibri"/>
                        <a:ea typeface="Calibri"/>
                        <a:cs typeface="Times New Roman"/>
                      </a:endParaRPr>
                    </a:p>
                  </a:txBody>
                  <a:tcPr marL="68580" marR="68580" marT="0" marB="0">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r>
              <a:tr h="1413945">
                <a:tc>
                  <a:txBody>
                    <a:bodyPr/>
                    <a:lstStyle/>
                    <a:p>
                      <a:pPr marL="0" marR="0">
                        <a:lnSpc>
                          <a:spcPct val="115000"/>
                        </a:lnSpc>
                        <a:spcBef>
                          <a:spcPts val="0"/>
                        </a:spcBef>
                        <a:spcAft>
                          <a:spcPts val="0"/>
                        </a:spcAft>
                      </a:pPr>
                      <a:r>
                        <a:rPr lang="en-US" sz="2700" dirty="0" smtClean="0">
                          <a:effectLst/>
                        </a:rPr>
                        <a:t> Little </a:t>
                      </a:r>
                      <a:r>
                        <a:rPr lang="en-US" sz="2700" dirty="0">
                          <a:effectLst/>
                        </a:rPr>
                        <a:t>bluestem</a:t>
                      </a:r>
                      <a:endParaRPr lang="en-US" sz="2100" dirty="0">
                        <a:solidFill>
                          <a:srgbClr val="000000"/>
                        </a:solidFill>
                        <a:effectLst/>
                        <a:latin typeface="Calibri"/>
                        <a:ea typeface="Calibri"/>
                        <a:cs typeface="Times New Roman"/>
                      </a:endParaRPr>
                    </a:p>
                  </a:txBody>
                  <a:tcPr marL="68580" marR="68580" marT="0" marB="0">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120650" marR="0" indent="0">
                        <a:lnSpc>
                          <a:spcPct val="115000"/>
                        </a:lnSpc>
                        <a:spcBef>
                          <a:spcPts val="0"/>
                        </a:spcBef>
                        <a:spcAft>
                          <a:spcPts val="0"/>
                        </a:spcAft>
                      </a:pPr>
                      <a:r>
                        <a:rPr lang="en-US" sz="2700" dirty="0" err="1" smtClean="0">
                          <a:effectLst/>
                        </a:rPr>
                        <a:t>Schizachyrium</a:t>
                      </a:r>
                      <a:r>
                        <a:rPr lang="en-US" sz="2700" dirty="0" smtClean="0">
                          <a:effectLst/>
                        </a:rPr>
                        <a:t> </a:t>
                      </a:r>
                      <a:r>
                        <a:rPr lang="en-US" sz="2700" dirty="0" err="1" smtClean="0">
                          <a:effectLst/>
                        </a:rPr>
                        <a:t>scoparium</a:t>
                      </a:r>
                      <a:endParaRPr lang="en-US" sz="2100" dirty="0">
                        <a:solidFill>
                          <a:srgbClr val="000000"/>
                        </a:solidFill>
                        <a:effectLst/>
                        <a:latin typeface="Calibri"/>
                        <a:ea typeface="Calibri"/>
                        <a:cs typeface="Times New Roman"/>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463550" marR="0" lvl="0" indent="-342900">
                        <a:lnSpc>
                          <a:spcPct val="115000"/>
                        </a:lnSpc>
                        <a:spcBef>
                          <a:spcPts val="0"/>
                        </a:spcBef>
                        <a:spcAft>
                          <a:spcPts val="0"/>
                        </a:spcAft>
                        <a:buFont typeface="Symbol"/>
                        <a:buChar char=""/>
                      </a:pPr>
                      <a:r>
                        <a:rPr lang="en-US" sz="2700" dirty="0">
                          <a:effectLst/>
                        </a:rPr>
                        <a:t>Attracts birds and butterflies</a:t>
                      </a:r>
                      <a:endParaRPr lang="en-US" sz="2100" dirty="0">
                        <a:effectLst/>
                      </a:endParaRPr>
                    </a:p>
                    <a:p>
                      <a:pPr marL="463550" marR="0" lvl="0" indent="-342900">
                        <a:lnSpc>
                          <a:spcPct val="115000"/>
                        </a:lnSpc>
                        <a:spcBef>
                          <a:spcPts val="0"/>
                        </a:spcBef>
                        <a:spcAft>
                          <a:spcPts val="0"/>
                        </a:spcAft>
                        <a:buFont typeface="Symbol"/>
                        <a:buChar char=""/>
                      </a:pPr>
                      <a:r>
                        <a:rPr lang="en-US" sz="2700" dirty="0">
                          <a:effectLst/>
                        </a:rPr>
                        <a:t>Provides nesting materials or structure for native bees</a:t>
                      </a:r>
                      <a:endParaRPr lang="en-US" sz="2100" dirty="0">
                        <a:solidFill>
                          <a:srgbClr val="000000"/>
                        </a:solidFill>
                        <a:effectLst/>
                        <a:latin typeface="Calibri"/>
                        <a:ea typeface="Calibri"/>
                        <a:cs typeface="Times New Roman"/>
                      </a:endParaRPr>
                    </a:p>
                  </a:txBody>
                  <a:tcPr marL="68580" marR="68580" marT="0" marB="0">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r>
              <a:tr h="1460744">
                <a:tc>
                  <a:txBody>
                    <a:bodyPr/>
                    <a:lstStyle/>
                    <a:p>
                      <a:pPr marL="0" marR="0">
                        <a:lnSpc>
                          <a:spcPct val="115000"/>
                        </a:lnSpc>
                        <a:spcBef>
                          <a:spcPts val="0"/>
                        </a:spcBef>
                        <a:spcAft>
                          <a:spcPts val="0"/>
                        </a:spcAft>
                      </a:pPr>
                      <a:r>
                        <a:rPr lang="en-US" sz="2700" dirty="0" smtClean="0">
                          <a:effectLst/>
                        </a:rPr>
                        <a:t> Side </a:t>
                      </a:r>
                      <a:r>
                        <a:rPr lang="en-US" sz="2700" dirty="0">
                          <a:effectLst/>
                        </a:rPr>
                        <a:t>oats </a:t>
                      </a:r>
                      <a:r>
                        <a:rPr lang="en-US" sz="2700" dirty="0" err="1">
                          <a:effectLst/>
                        </a:rPr>
                        <a:t>grama</a:t>
                      </a:r>
                      <a:endParaRPr lang="en-US" sz="2100" dirty="0">
                        <a:solidFill>
                          <a:srgbClr val="000000"/>
                        </a:solidFill>
                        <a:effectLst/>
                        <a:latin typeface="Calibri"/>
                        <a:ea typeface="Calibri"/>
                        <a:cs typeface="Times New Roman"/>
                      </a:endParaRPr>
                    </a:p>
                  </a:txBody>
                  <a:tcPr marL="68580" marR="68580" marT="0" marB="0">
                    <a:lnL w="12700" cap="flat" cmpd="sng" algn="ctr">
                      <a:no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120650" marR="0" indent="0">
                        <a:lnSpc>
                          <a:spcPct val="115000"/>
                        </a:lnSpc>
                        <a:spcBef>
                          <a:spcPts val="0"/>
                        </a:spcBef>
                        <a:spcAft>
                          <a:spcPts val="0"/>
                        </a:spcAft>
                      </a:pPr>
                      <a:r>
                        <a:rPr lang="en-US" sz="2700" dirty="0" err="1">
                          <a:effectLst/>
                        </a:rPr>
                        <a:t>Bouteloua</a:t>
                      </a:r>
                      <a:r>
                        <a:rPr lang="en-US" sz="2700" dirty="0">
                          <a:effectLst/>
                        </a:rPr>
                        <a:t> </a:t>
                      </a:r>
                      <a:r>
                        <a:rPr lang="en-US" sz="2700" dirty="0" err="1">
                          <a:effectLst/>
                        </a:rPr>
                        <a:t>curtipendula</a:t>
                      </a:r>
                      <a:endParaRPr lang="en-US" sz="2100" dirty="0">
                        <a:solidFill>
                          <a:srgbClr val="000000"/>
                        </a:solidFill>
                        <a:effectLst/>
                        <a:latin typeface="Calibri"/>
                        <a:ea typeface="Calibri"/>
                        <a:cs typeface="Times New Roman"/>
                      </a:endParaRPr>
                    </a:p>
                  </a:txBody>
                  <a:tcPr marL="68580" marR="68580" marT="0" marB="0">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463550" marR="0" lvl="0" indent="-342900">
                        <a:lnSpc>
                          <a:spcPct val="115000"/>
                        </a:lnSpc>
                        <a:spcBef>
                          <a:spcPts val="0"/>
                        </a:spcBef>
                        <a:spcAft>
                          <a:spcPts val="0"/>
                        </a:spcAft>
                        <a:buFont typeface="Symbol"/>
                        <a:buChar char=""/>
                      </a:pPr>
                      <a:r>
                        <a:rPr lang="en-US" sz="2700" dirty="0">
                          <a:effectLst/>
                        </a:rPr>
                        <a:t>Provides food for birds</a:t>
                      </a:r>
                      <a:endParaRPr lang="en-US" sz="2100" dirty="0">
                        <a:effectLst/>
                      </a:endParaRPr>
                    </a:p>
                    <a:p>
                      <a:pPr marL="463550" marR="0" lvl="0" indent="-342900">
                        <a:lnSpc>
                          <a:spcPct val="115000"/>
                        </a:lnSpc>
                        <a:spcBef>
                          <a:spcPts val="0"/>
                        </a:spcBef>
                        <a:spcAft>
                          <a:spcPts val="0"/>
                        </a:spcAft>
                        <a:buFont typeface="Symbol"/>
                        <a:buChar char=""/>
                      </a:pPr>
                      <a:r>
                        <a:rPr lang="en-US" sz="2700" dirty="0">
                          <a:effectLst/>
                        </a:rPr>
                        <a:t>Provides nesting materials or structure for native </a:t>
                      </a:r>
                      <a:r>
                        <a:rPr lang="en-US" sz="2700" dirty="0" smtClean="0">
                          <a:effectLst/>
                        </a:rPr>
                        <a:t>bees</a:t>
                      </a:r>
                      <a:endParaRPr lang="en-US" sz="2100" dirty="0">
                        <a:effectLst/>
                      </a:endParaRPr>
                    </a:p>
                  </a:txBody>
                  <a:tcPr marL="68580" marR="68580" marT="0" marB="0">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bl>
          </a:graphicData>
        </a:graphic>
      </p:graphicFrame>
      <p:sp>
        <p:nvSpPr>
          <p:cNvPr id="4" name="TextBox 3"/>
          <p:cNvSpPr txBox="1"/>
          <p:nvPr/>
        </p:nvSpPr>
        <p:spPr>
          <a:xfrm>
            <a:off x="1628578" y="5302392"/>
            <a:ext cx="14630400" cy="1107996"/>
          </a:xfrm>
          <a:prstGeom prst="rect">
            <a:avLst/>
          </a:prstGeom>
          <a:noFill/>
        </p:spPr>
        <p:txBody>
          <a:bodyPr wrap="square" rtlCol="0">
            <a:spAutoFit/>
          </a:bodyPr>
          <a:lstStyle/>
          <a:p>
            <a:r>
              <a:rPr lang="en-US" sz="6600" dirty="0" smtClean="0"/>
              <a:t>Introduction</a:t>
            </a:r>
            <a:endParaRPr lang="en-US" sz="9600" dirty="0"/>
          </a:p>
        </p:txBody>
      </p:sp>
      <p:sp>
        <p:nvSpPr>
          <p:cNvPr id="5" name="TextBox 4"/>
          <p:cNvSpPr txBox="1"/>
          <p:nvPr/>
        </p:nvSpPr>
        <p:spPr>
          <a:xfrm>
            <a:off x="1852185" y="6331245"/>
            <a:ext cx="14630400" cy="8894743"/>
          </a:xfrm>
          <a:prstGeom prst="rect">
            <a:avLst/>
          </a:prstGeom>
          <a:noFill/>
        </p:spPr>
        <p:txBody>
          <a:bodyPr wrap="square" rtlCol="0">
            <a:spAutoFit/>
          </a:bodyPr>
          <a:lstStyle/>
          <a:p>
            <a:r>
              <a:rPr lang="en-US" sz="3600" i="1" dirty="0" smtClean="0"/>
              <a:t>Why green roofs?</a:t>
            </a:r>
          </a:p>
          <a:p>
            <a:endParaRPr lang="en-US" sz="2800" dirty="0" smtClean="0"/>
          </a:p>
          <a:p>
            <a:pPr>
              <a:spcAft>
                <a:spcPts val="1200"/>
              </a:spcAft>
            </a:pPr>
            <a:r>
              <a:rPr lang="en-US" sz="2800" dirty="0" smtClean="0"/>
              <a:t>Most </a:t>
            </a:r>
            <a:r>
              <a:rPr lang="en-US" sz="2800" dirty="0"/>
              <a:t>studies focus on two benefits of green roofs:</a:t>
            </a:r>
          </a:p>
          <a:p>
            <a:pPr marL="457200" lvl="0" indent="-457200">
              <a:spcAft>
                <a:spcPts val="1200"/>
              </a:spcAft>
              <a:buFont typeface="Arial" panose="020B0604020202020204" pitchFamily="34" charset="0"/>
              <a:buChar char="•"/>
            </a:pPr>
            <a:r>
              <a:rPr lang="en-US" sz="2800" dirty="0"/>
              <a:t>Mitigation of the “urban heat island” effect, reducing ambient temperatures and creating energy savings (8).</a:t>
            </a:r>
          </a:p>
          <a:p>
            <a:pPr marL="457200" lvl="0" indent="-457200">
              <a:spcAft>
                <a:spcPts val="1200"/>
              </a:spcAft>
              <a:buFont typeface="Arial" panose="020B0604020202020204" pitchFamily="34" charset="0"/>
              <a:buChar char="•"/>
            </a:pPr>
            <a:r>
              <a:rPr lang="en-US" sz="2800" dirty="0"/>
              <a:t>Reduction of both the quantity and intensity of storm water runoff, which is a major cause of river erosion and eutrophication (4).</a:t>
            </a:r>
          </a:p>
          <a:p>
            <a:pPr>
              <a:spcAft>
                <a:spcPts val="1200"/>
              </a:spcAft>
            </a:pPr>
            <a:r>
              <a:rPr lang="en-US" sz="2800" dirty="0"/>
              <a:t>But it is also possible to use green roof space to:</a:t>
            </a:r>
          </a:p>
          <a:p>
            <a:pPr marL="457200" lvl="0" indent="-457200">
              <a:spcAft>
                <a:spcPts val="1200"/>
              </a:spcAft>
              <a:buFont typeface="Arial" panose="020B0604020202020204" pitchFamily="34" charset="0"/>
              <a:buChar char="•"/>
            </a:pPr>
            <a:r>
              <a:rPr lang="en-US" sz="2800" dirty="0"/>
              <a:t>Reclaim some of the natural pollinator habitat that has been lost to the built environment (1).</a:t>
            </a:r>
          </a:p>
          <a:p>
            <a:pPr>
              <a:spcAft>
                <a:spcPts val="1200"/>
              </a:spcAft>
            </a:pPr>
            <a:r>
              <a:rPr lang="en-US" sz="3600" i="1" dirty="0" smtClean="0"/>
              <a:t>Rationale </a:t>
            </a:r>
            <a:r>
              <a:rPr lang="en-US" sz="3600" i="1" dirty="0"/>
              <a:t>for pollinator habitat restoration:</a:t>
            </a:r>
          </a:p>
          <a:p>
            <a:pPr marL="457200" lvl="0" indent="-457200">
              <a:spcAft>
                <a:spcPts val="1200"/>
              </a:spcAft>
              <a:buFont typeface="Arial" panose="020B0604020202020204" pitchFamily="34" charset="0"/>
              <a:buChar char="•"/>
            </a:pPr>
            <a:r>
              <a:rPr lang="en-US" sz="2800" dirty="0"/>
              <a:t>Along with the Colony Collapse Disorder currently devastating managed honey bees, many wild bee populations have recently faced severe declines across the United States and Europe (9).</a:t>
            </a:r>
          </a:p>
          <a:p>
            <a:pPr marL="457200" lvl="0" indent="-457200">
              <a:spcAft>
                <a:spcPts val="1200"/>
              </a:spcAft>
              <a:buFont typeface="Arial" panose="020B0604020202020204" pitchFamily="34" charset="0"/>
              <a:buChar char="•"/>
            </a:pPr>
            <a:r>
              <a:rPr lang="en-US" sz="2800" dirty="0"/>
              <a:t>The </a:t>
            </a:r>
            <a:r>
              <a:rPr lang="en-US" sz="2800" dirty="0" err="1"/>
              <a:t>Xerces</a:t>
            </a:r>
            <a:r>
              <a:rPr lang="en-US" sz="2800" dirty="0"/>
              <a:t> Society for Invertebrate Conservation lists two species of bumblebee (the rusty patch bumblebee and </a:t>
            </a:r>
            <a:r>
              <a:rPr lang="en-US" sz="2800" dirty="0" err="1"/>
              <a:t>yellowbanded</a:t>
            </a:r>
            <a:r>
              <a:rPr lang="en-US" sz="2800" dirty="0"/>
              <a:t> bumblebee) that have disappeared entirely from their historic range in New Hampshire since the year 2000.</a:t>
            </a:r>
          </a:p>
          <a:p>
            <a:pPr marL="457200" lvl="0" indent="-457200">
              <a:spcAft>
                <a:spcPts val="1200"/>
              </a:spcAft>
              <a:buFont typeface="Arial" panose="020B0604020202020204" pitchFamily="34" charset="0"/>
              <a:buChar char="•"/>
            </a:pPr>
            <a:r>
              <a:rPr lang="en-US" sz="2800" dirty="0"/>
              <a:t>Pollinators like the bumblebee are essential for crop production and for the reproduction of at least 65% of wild plants globally (9</a:t>
            </a:r>
            <a:r>
              <a:rPr lang="en-US" sz="2800" dirty="0" smtClean="0"/>
              <a:t>).</a:t>
            </a:r>
            <a:endParaRPr lang="en-US" sz="2800" dirty="0"/>
          </a:p>
        </p:txBody>
      </p:sp>
      <p:sp>
        <p:nvSpPr>
          <p:cNvPr id="6" name="TextBox 5"/>
          <p:cNvSpPr txBox="1"/>
          <p:nvPr/>
        </p:nvSpPr>
        <p:spPr>
          <a:xfrm>
            <a:off x="1628578" y="15465653"/>
            <a:ext cx="14630400" cy="1107996"/>
          </a:xfrm>
          <a:prstGeom prst="rect">
            <a:avLst/>
          </a:prstGeom>
          <a:noFill/>
        </p:spPr>
        <p:txBody>
          <a:bodyPr wrap="square" rtlCol="0">
            <a:spAutoFit/>
          </a:bodyPr>
          <a:lstStyle/>
          <a:p>
            <a:r>
              <a:rPr lang="en-US" sz="6600" dirty="0" smtClean="0"/>
              <a:t>Questions</a:t>
            </a:r>
            <a:endParaRPr lang="en-US" sz="9600" dirty="0"/>
          </a:p>
        </p:txBody>
      </p:sp>
      <p:sp>
        <p:nvSpPr>
          <p:cNvPr id="7" name="TextBox 6"/>
          <p:cNvSpPr txBox="1"/>
          <p:nvPr/>
        </p:nvSpPr>
        <p:spPr>
          <a:xfrm>
            <a:off x="1628578" y="20213950"/>
            <a:ext cx="14630400" cy="1107996"/>
          </a:xfrm>
          <a:prstGeom prst="rect">
            <a:avLst/>
          </a:prstGeom>
          <a:noFill/>
        </p:spPr>
        <p:txBody>
          <a:bodyPr wrap="square" rtlCol="0">
            <a:spAutoFit/>
          </a:bodyPr>
          <a:lstStyle/>
          <a:p>
            <a:r>
              <a:rPr lang="en-US" sz="6600" dirty="0" smtClean="0"/>
              <a:t>Field Methods</a:t>
            </a:r>
            <a:endParaRPr lang="en-US" sz="9600" dirty="0"/>
          </a:p>
        </p:txBody>
      </p:sp>
      <p:sp>
        <p:nvSpPr>
          <p:cNvPr id="8" name="TextBox 7"/>
          <p:cNvSpPr txBox="1"/>
          <p:nvPr/>
        </p:nvSpPr>
        <p:spPr>
          <a:xfrm>
            <a:off x="34532394" y="18958888"/>
            <a:ext cx="14630400" cy="1107996"/>
          </a:xfrm>
          <a:prstGeom prst="rect">
            <a:avLst/>
          </a:prstGeom>
          <a:noFill/>
        </p:spPr>
        <p:txBody>
          <a:bodyPr wrap="square" rtlCol="0">
            <a:spAutoFit/>
          </a:bodyPr>
          <a:lstStyle/>
          <a:p>
            <a:r>
              <a:rPr lang="en-US" sz="6600" dirty="0" smtClean="0"/>
              <a:t>Future Work</a:t>
            </a:r>
            <a:endParaRPr lang="en-US" sz="9600" dirty="0"/>
          </a:p>
        </p:txBody>
      </p:sp>
      <p:sp>
        <p:nvSpPr>
          <p:cNvPr id="9" name="TextBox 8"/>
          <p:cNvSpPr txBox="1"/>
          <p:nvPr/>
        </p:nvSpPr>
        <p:spPr>
          <a:xfrm>
            <a:off x="34532394" y="5224073"/>
            <a:ext cx="14630400" cy="1191801"/>
          </a:xfrm>
          <a:prstGeom prst="rect">
            <a:avLst/>
          </a:prstGeom>
          <a:noFill/>
        </p:spPr>
        <p:txBody>
          <a:bodyPr wrap="square" rtlCol="0">
            <a:spAutoFit/>
          </a:bodyPr>
          <a:lstStyle/>
          <a:p>
            <a:pPr>
              <a:lnSpc>
                <a:spcPct val="115000"/>
              </a:lnSpc>
              <a:spcAft>
                <a:spcPts val="1000"/>
              </a:spcAft>
            </a:pPr>
            <a:r>
              <a:rPr lang="en-US" sz="6600" dirty="0">
                <a:ea typeface="Calibri"/>
                <a:cs typeface="Times New Roman"/>
              </a:rPr>
              <a:t>Results and Conclusions</a:t>
            </a:r>
            <a:endParaRPr lang="en-US" sz="3600" dirty="0">
              <a:ea typeface="Calibri"/>
              <a:cs typeface="Times New Roman"/>
            </a:endParaRPr>
          </a:p>
        </p:txBody>
      </p:sp>
      <p:sp>
        <p:nvSpPr>
          <p:cNvPr id="10" name="TextBox 9"/>
          <p:cNvSpPr txBox="1"/>
          <p:nvPr/>
        </p:nvSpPr>
        <p:spPr>
          <a:xfrm>
            <a:off x="18059399" y="18042258"/>
            <a:ext cx="14630400" cy="1107996"/>
          </a:xfrm>
          <a:prstGeom prst="rect">
            <a:avLst/>
          </a:prstGeom>
          <a:noFill/>
        </p:spPr>
        <p:txBody>
          <a:bodyPr wrap="square" rtlCol="0">
            <a:spAutoFit/>
          </a:bodyPr>
          <a:lstStyle/>
          <a:p>
            <a:r>
              <a:rPr lang="en-US" sz="6600" dirty="0" smtClean="0"/>
              <a:t>Data Analysis</a:t>
            </a:r>
            <a:endParaRPr lang="en-US" sz="9600" dirty="0"/>
          </a:p>
        </p:txBody>
      </p:sp>
      <p:sp>
        <p:nvSpPr>
          <p:cNvPr id="11" name="TextBox 10"/>
          <p:cNvSpPr txBox="1"/>
          <p:nvPr/>
        </p:nvSpPr>
        <p:spPr>
          <a:xfrm>
            <a:off x="1875571" y="16665727"/>
            <a:ext cx="14630400" cy="3277820"/>
          </a:xfrm>
          <a:prstGeom prst="rect">
            <a:avLst/>
          </a:prstGeom>
          <a:noFill/>
        </p:spPr>
        <p:txBody>
          <a:bodyPr wrap="square" rtlCol="0">
            <a:spAutoFit/>
          </a:bodyPr>
          <a:lstStyle/>
          <a:p>
            <a:pPr marL="514350" lvl="0" indent="-514350">
              <a:spcAft>
                <a:spcPts val="1200"/>
              </a:spcAft>
              <a:buFont typeface="+mj-lt"/>
              <a:buAutoNum type="arabicPeriod"/>
            </a:pPr>
            <a:r>
              <a:rPr lang="en-US" sz="2800" dirty="0"/>
              <a:t>Can native grass and wildflower species, which provide ecosystem services in the form of pollinator food and habitat, survive in the extreme conditions on a rooftop?</a:t>
            </a:r>
          </a:p>
          <a:p>
            <a:pPr marL="514350" lvl="0" indent="-514350">
              <a:spcAft>
                <a:spcPts val="1200"/>
              </a:spcAft>
              <a:buFont typeface="+mj-lt"/>
              <a:buAutoNum type="arabicPeriod"/>
            </a:pPr>
            <a:r>
              <a:rPr lang="en-US" sz="2800" dirty="0"/>
              <a:t>How does a handmade design compare with existing green roof systems with regard to storm water runoff mitigation, and nitrogen and phosphorous (N &amp; P) leaching?</a:t>
            </a:r>
          </a:p>
          <a:p>
            <a:pPr marL="514350" lvl="0" indent="-514350">
              <a:spcAft>
                <a:spcPts val="1200"/>
              </a:spcAft>
              <a:buFont typeface="+mj-lt"/>
              <a:buAutoNum type="arabicPeriod"/>
            </a:pPr>
            <a:r>
              <a:rPr lang="en-US" sz="2800" dirty="0"/>
              <a:t>With GIS, can this information be useful on a larger scale (i.e. campus, the Seacoast, NH cities, etc.) to help determine areas of particular interest for rooftop pollinator conservation?</a:t>
            </a:r>
          </a:p>
          <a:p>
            <a:endParaRPr lang="en-US" sz="900" dirty="0"/>
          </a:p>
        </p:txBody>
      </p:sp>
      <p:sp>
        <p:nvSpPr>
          <p:cNvPr id="13" name="TextBox 12"/>
          <p:cNvSpPr txBox="1"/>
          <p:nvPr/>
        </p:nvSpPr>
        <p:spPr>
          <a:xfrm>
            <a:off x="18288000" y="5480284"/>
            <a:ext cx="14630400" cy="1077218"/>
          </a:xfrm>
          <a:prstGeom prst="rect">
            <a:avLst/>
          </a:prstGeom>
          <a:noFill/>
        </p:spPr>
        <p:txBody>
          <a:bodyPr wrap="square" rtlCol="0">
            <a:spAutoFit/>
          </a:bodyPr>
          <a:lstStyle/>
          <a:p>
            <a:r>
              <a:rPr lang="en-US" sz="2800" dirty="0" smtClean="0">
                <a:solidFill>
                  <a:schemeClr val="bg1">
                    <a:lumMod val="50000"/>
                  </a:schemeClr>
                </a:solidFill>
              </a:rPr>
              <a:t>Field Methods, </a:t>
            </a:r>
            <a:r>
              <a:rPr lang="en-US" sz="2800" dirty="0" err="1" smtClean="0">
                <a:solidFill>
                  <a:schemeClr val="bg1">
                    <a:lumMod val="50000"/>
                  </a:schemeClr>
                </a:solidFill>
              </a:rPr>
              <a:t>con’t</a:t>
            </a:r>
            <a:endParaRPr lang="en-US" sz="2800" dirty="0">
              <a:solidFill>
                <a:schemeClr val="bg1">
                  <a:lumMod val="50000"/>
                </a:schemeClr>
              </a:solidFill>
            </a:endParaRPr>
          </a:p>
          <a:p>
            <a:r>
              <a:rPr lang="en-US" sz="3600" i="1" dirty="0" smtClean="0"/>
              <a:t>Plant Selection (5)</a:t>
            </a:r>
            <a:endParaRPr lang="en-US" sz="3600" i="1" dirty="0"/>
          </a:p>
        </p:txBody>
      </p:sp>
      <p:sp>
        <p:nvSpPr>
          <p:cNvPr id="14" name="TextBox 13"/>
          <p:cNvSpPr txBox="1"/>
          <p:nvPr/>
        </p:nvSpPr>
        <p:spPr>
          <a:xfrm>
            <a:off x="19620827" y="28030572"/>
            <a:ext cx="7543800" cy="2074414"/>
          </a:xfrm>
          <a:prstGeom prst="rect">
            <a:avLst/>
          </a:prstGeom>
          <a:noFill/>
        </p:spPr>
        <p:txBody>
          <a:bodyPr wrap="square" rtlCol="0">
            <a:spAutoFit/>
          </a:bodyPr>
          <a:lstStyle/>
          <a:p>
            <a:pPr marL="342900" marR="0" lvl="0" indent="-342900">
              <a:lnSpc>
                <a:spcPct val="115000"/>
              </a:lnSpc>
              <a:spcBef>
                <a:spcPts val="0"/>
              </a:spcBef>
              <a:spcAft>
                <a:spcPts val="0"/>
              </a:spcAft>
              <a:buFont typeface="Symbol"/>
              <a:buChar char=""/>
            </a:pPr>
            <a:r>
              <a:rPr lang="en-US" sz="2800" dirty="0">
                <a:ea typeface="Calibri"/>
                <a:cs typeface="Times New Roman"/>
              </a:rPr>
              <a:t>Green rhombus = manually collected data input</a:t>
            </a:r>
          </a:p>
          <a:p>
            <a:pPr marL="342900" marR="0" lvl="0" indent="-342900">
              <a:lnSpc>
                <a:spcPct val="115000"/>
              </a:lnSpc>
              <a:spcBef>
                <a:spcPts val="0"/>
              </a:spcBef>
              <a:spcAft>
                <a:spcPts val="0"/>
              </a:spcAft>
              <a:buFont typeface="Symbol"/>
              <a:buChar char=""/>
            </a:pPr>
            <a:r>
              <a:rPr lang="en-US" sz="2800" dirty="0">
                <a:ea typeface="Calibri"/>
                <a:cs typeface="Times New Roman"/>
              </a:rPr>
              <a:t>Blue cylinder = computer data input</a:t>
            </a:r>
          </a:p>
          <a:p>
            <a:pPr marL="342900" marR="0" lvl="0" indent="-342900">
              <a:lnSpc>
                <a:spcPct val="115000"/>
              </a:lnSpc>
              <a:spcBef>
                <a:spcPts val="0"/>
              </a:spcBef>
              <a:spcAft>
                <a:spcPts val="0"/>
              </a:spcAft>
              <a:buFont typeface="Symbol"/>
              <a:buChar char=""/>
            </a:pPr>
            <a:r>
              <a:rPr lang="en-US" sz="2800" dirty="0">
                <a:ea typeface="Calibri"/>
                <a:cs typeface="Times New Roman"/>
              </a:rPr>
              <a:t>White rectangle = intermediary process</a:t>
            </a:r>
          </a:p>
          <a:p>
            <a:pPr marL="342900" marR="0" lvl="0" indent="-342900">
              <a:lnSpc>
                <a:spcPct val="115000"/>
              </a:lnSpc>
              <a:spcBef>
                <a:spcPts val="0"/>
              </a:spcBef>
              <a:spcAft>
                <a:spcPts val="1000"/>
              </a:spcAft>
              <a:buFont typeface="Symbol"/>
              <a:buChar char=""/>
            </a:pPr>
            <a:r>
              <a:rPr lang="en-US" sz="2800" dirty="0">
                <a:ea typeface="Calibri"/>
                <a:cs typeface="Times New Roman"/>
              </a:rPr>
              <a:t>Peach document = final </a:t>
            </a:r>
            <a:r>
              <a:rPr lang="en-US" sz="2800" dirty="0" smtClean="0">
                <a:ea typeface="Calibri"/>
                <a:cs typeface="Times New Roman"/>
              </a:rPr>
              <a:t>output</a:t>
            </a:r>
            <a:endParaRPr lang="en-US" sz="2800" dirty="0">
              <a:ea typeface="Calibri"/>
              <a:cs typeface="Times New Roman"/>
            </a:endParaRPr>
          </a:p>
        </p:txBody>
      </p:sp>
      <p:sp>
        <p:nvSpPr>
          <p:cNvPr id="16" name="TextBox 15"/>
          <p:cNvSpPr txBox="1"/>
          <p:nvPr/>
        </p:nvSpPr>
        <p:spPr>
          <a:xfrm>
            <a:off x="34792919" y="13153531"/>
            <a:ext cx="8034773" cy="4821833"/>
          </a:xfrm>
          <a:prstGeom prst="rect">
            <a:avLst/>
          </a:prstGeom>
          <a:noFill/>
        </p:spPr>
        <p:txBody>
          <a:bodyPr wrap="square" rtlCol="0">
            <a:spAutoFit/>
          </a:bodyPr>
          <a:lstStyle/>
          <a:p>
            <a:pPr>
              <a:lnSpc>
                <a:spcPct val="115000"/>
              </a:lnSpc>
              <a:spcAft>
                <a:spcPts val="1000"/>
              </a:spcAft>
            </a:pPr>
            <a:r>
              <a:rPr lang="en-US" sz="3600" i="1" dirty="0">
                <a:ea typeface="Calibri"/>
                <a:cs typeface="Times New Roman"/>
              </a:rPr>
              <a:t>Data analysis</a:t>
            </a:r>
          </a:p>
          <a:p>
            <a:pPr marL="342900" marR="0" lvl="0" indent="-342900">
              <a:lnSpc>
                <a:spcPct val="115000"/>
              </a:lnSpc>
              <a:spcBef>
                <a:spcPts val="0"/>
              </a:spcBef>
              <a:spcAft>
                <a:spcPts val="0"/>
              </a:spcAft>
              <a:buFont typeface="Symbol"/>
              <a:buChar char=""/>
            </a:pPr>
            <a:r>
              <a:rPr lang="en-US" sz="2800" dirty="0">
                <a:ea typeface="Calibri"/>
                <a:cs typeface="Times New Roman"/>
              </a:rPr>
              <a:t>The data analysis model relies on the existence of GIS roof slope data for the UNH campus, which has not yet been developed. Slope and aspect can be derived from aerial imagery, but this goes beyond the scope of this work.</a:t>
            </a:r>
          </a:p>
          <a:p>
            <a:pPr marL="342900" marR="0" lvl="0" indent="-342900">
              <a:lnSpc>
                <a:spcPct val="115000"/>
              </a:lnSpc>
              <a:spcBef>
                <a:spcPts val="0"/>
              </a:spcBef>
              <a:spcAft>
                <a:spcPts val="1000"/>
              </a:spcAft>
              <a:buFont typeface="Symbol"/>
              <a:buChar char=""/>
            </a:pPr>
            <a:r>
              <a:rPr lang="en-US" sz="2800" dirty="0">
                <a:ea typeface="Calibri"/>
                <a:cs typeface="Times New Roman"/>
              </a:rPr>
              <a:t>UNH has about 164,000 m</a:t>
            </a:r>
            <a:r>
              <a:rPr lang="en-US" sz="2800" baseline="30000" dirty="0">
                <a:ea typeface="Calibri"/>
                <a:cs typeface="Times New Roman"/>
              </a:rPr>
              <a:t>2</a:t>
            </a:r>
            <a:r>
              <a:rPr lang="en-US" sz="2800" dirty="0">
                <a:ea typeface="Calibri"/>
                <a:cs typeface="Times New Roman"/>
              </a:rPr>
              <a:t> of roof area. If half of the roof space was flat or nearly flat, that would mean 82,000 m</a:t>
            </a:r>
            <a:r>
              <a:rPr lang="en-US" sz="2800" baseline="30000" dirty="0">
                <a:ea typeface="Calibri"/>
                <a:cs typeface="Times New Roman"/>
              </a:rPr>
              <a:t>2</a:t>
            </a:r>
            <a:r>
              <a:rPr lang="en-US" sz="2800" dirty="0">
                <a:ea typeface="Calibri"/>
                <a:cs typeface="Times New Roman"/>
              </a:rPr>
              <a:t> of potential green </a:t>
            </a:r>
            <a:r>
              <a:rPr lang="en-US" sz="2800" dirty="0" smtClean="0">
                <a:ea typeface="Calibri"/>
                <a:cs typeface="Times New Roman"/>
              </a:rPr>
              <a:t>roofs (8).</a:t>
            </a:r>
            <a:endParaRPr lang="en-US" sz="2800" dirty="0">
              <a:ea typeface="Calibri"/>
              <a:cs typeface="Times New Roman"/>
            </a:endParaRPr>
          </a:p>
        </p:txBody>
      </p:sp>
      <p:sp>
        <p:nvSpPr>
          <p:cNvPr id="17" name="TextBox 16"/>
          <p:cNvSpPr txBox="1"/>
          <p:nvPr/>
        </p:nvSpPr>
        <p:spPr>
          <a:xfrm>
            <a:off x="34735770" y="19987741"/>
            <a:ext cx="14630400" cy="2540824"/>
          </a:xfrm>
          <a:prstGeom prst="rect">
            <a:avLst/>
          </a:prstGeom>
          <a:noFill/>
        </p:spPr>
        <p:txBody>
          <a:bodyPr wrap="square" rtlCol="0">
            <a:spAutoFit/>
          </a:bodyPr>
          <a:lstStyle/>
          <a:p>
            <a:pPr marL="342900" marR="0" lvl="0" indent="-342900">
              <a:lnSpc>
                <a:spcPct val="115000"/>
              </a:lnSpc>
              <a:spcBef>
                <a:spcPts val="0"/>
              </a:spcBef>
              <a:spcAft>
                <a:spcPts val="0"/>
              </a:spcAft>
              <a:buFont typeface="Symbol"/>
              <a:buChar char=""/>
            </a:pPr>
            <a:r>
              <a:rPr lang="en-US" sz="2800" dirty="0">
                <a:ea typeface="Calibri"/>
                <a:cs typeface="Times New Roman"/>
              </a:rPr>
              <a:t>Without detailed information about the habitat and behavior of native bee species, the quantitative significance of providing additional rooftop habitat is difficult to ascertain.</a:t>
            </a:r>
          </a:p>
          <a:p>
            <a:pPr marL="342900" marR="0" lvl="0" indent="-342900">
              <a:lnSpc>
                <a:spcPct val="115000"/>
              </a:lnSpc>
              <a:spcBef>
                <a:spcPts val="0"/>
              </a:spcBef>
              <a:spcAft>
                <a:spcPts val="1000"/>
              </a:spcAft>
              <a:buFont typeface="Symbol"/>
              <a:buChar char=""/>
            </a:pPr>
            <a:r>
              <a:rPr lang="en-US" sz="2800" dirty="0">
                <a:ea typeface="Calibri"/>
                <a:cs typeface="Times New Roman"/>
              </a:rPr>
              <a:t>A GIS-based model for native bee habitat in the region would be of great use to municipal and campus planners, farmers, conservationists, and homeowners looking for ways to restore and conserve pollinator habitat (2</a:t>
            </a:r>
            <a:r>
              <a:rPr lang="en-US" sz="2800" dirty="0" smtClean="0">
                <a:ea typeface="Calibri"/>
                <a:cs typeface="Times New Roman"/>
              </a:rPr>
              <a:t>).</a:t>
            </a:r>
            <a:endParaRPr lang="en-US" sz="2800" dirty="0">
              <a:ea typeface="Calibri"/>
              <a:cs typeface="Times New Roman"/>
            </a:endParaRPr>
          </a:p>
        </p:txBody>
      </p:sp>
      <p:sp>
        <p:nvSpPr>
          <p:cNvPr id="18" name="TextBox 17"/>
          <p:cNvSpPr txBox="1"/>
          <p:nvPr/>
        </p:nvSpPr>
        <p:spPr>
          <a:xfrm>
            <a:off x="34591673" y="22623149"/>
            <a:ext cx="14630400" cy="707886"/>
          </a:xfrm>
          <a:prstGeom prst="rect">
            <a:avLst/>
          </a:prstGeom>
          <a:noFill/>
        </p:spPr>
        <p:txBody>
          <a:bodyPr wrap="square" rtlCol="0">
            <a:spAutoFit/>
          </a:bodyPr>
          <a:lstStyle/>
          <a:p>
            <a:r>
              <a:rPr lang="en-US" sz="4000" dirty="0" smtClean="0"/>
              <a:t>References</a:t>
            </a:r>
            <a:endParaRPr lang="en-US" sz="4000" dirty="0"/>
          </a:p>
        </p:txBody>
      </p:sp>
      <p:sp>
        <p:nvSpPr>
          <p:cNvPr id="19" name="TextBox 18"/>
          <p:cNvSpPr txBox="1"/>
          <p:nvPr/>
        </p:nvSpPr>
        <p:spPr>
          <a:xfrm>
            <a:off x="34591673" y="28919607"/>
            <a:ext cx="14630400" cy="707886"/>
          </a:xfrm>
          <a:prstGeom prst="rect">
            <a:avLst/>
          </a:prstGeom>
          <a:noFill/>
        </p:spPr>
        <p:txBody>
          <a:bodyPr wrap="square" rtlCol="0">
            <a:spAutoFit/>
          </a:bodyPr>
          <a:lstStyle/>
          <a:p>
            <a:r>
              <a:rPr lang="en-US" sz="4000" dirty="0" smtClean="0"/>
              <a:t>Acknowledgements</a:t>
            </a:r>
            <a:endParaRPr lang="en-US" sz="4000" dirty="0"/>
          </a:p>
        </p:txBody>
      </p:sp>
      <p:sp>
        <p:nvSpPr>
          <p:cNvPr id="22" name="TextBox 21"/>
          <p:cNvSpPr txBox="1"/>
          <p:nvPr/>
        </p:nvSpPr>
        <p:spPr>
          <a:xfrm>
            <a:off x="1875572" y="21242804"/>
            <a:ext cx="14583629" cy="3262432"/>
          </a:xfrm>
          <a:prstGeom prst="rect">
            <a:avLst/>
          </a:prstGeom>
          <a:noFill/>
        </p:spPr>
        <p:txBody>
          <a:bodyPr wrap="square" rtlCol="0">
            <a:spAutoFit/>
          </a:bodyPr>
          <a:lstStyle/>
          <a:p>
            <a:pPr>
              <a:spcAft>
                <a:spcPts val="1200"/>
              </a:spcAft>
            </a:pPr>
            <a:r>
              <a:rPr lang="en-US" sz="3600" i="1" dirty="0"/>
              <a:t>Soil type and depth</a:t>
            </a:r>
          </a:p>
          <a:p>
            <a:pPr marL="457200" lvl="0" indent="-457200">
              <a:spcAft>
                <a:spcPts val="1200"/>
              </a:spcAft>
              <a:buFont typeface="Arial" panose="020B0604020202020204" pitchFamily="34" charset="0"/>
              <a:buChar char="•"/>
            </a:pPr>
            <a:r>
              <a:rPr lang="en-US" sz="2800" dirty="0"/>
              <a:t>A soilless potting mix, </a:t>
            </a:r>
            <a:r>
              <a:rPr lang="en-US" sz="2800" dirty="0" err="1"/>
              <a:t>Fafard</a:t>
            </a:r>
            <a:r>
              <a:rPr lang="en-US" sz="2800" dirty="0"/>
              <a:t> Mix #52, was chosen based on its ability to hold water and to keep plants firmly rooted in high winds.</a:t>
            </a:r>
          </a:p>
          <a:p>
            <a:pPr marL="457200" lvl="0" indent="-457200">
              <a:spcAft>
                <a:spcPts val="1200"/>
              </a:spcAft>
              <a:buFont typeface="Arial" panose="020B0604020202020204" pitchFamily="34" charset="0"/>
              <a:buChar char="•"/>
            </a:pPr>
            <a:r>
              <a:rPr lang="en-US" sz="2800" dirty="0"/>
              <a:t>The substrate should be mixed with 15% compost, sourced on campus. </a:t>
            </a:r>
          </a:p>
          <a:p>
            <a:pPr marL="457200" lvl="0" indent="-457200">
              <a:spcAft>
                <a:spcPts val="1200"/>
              </a:spcAft>
              <a:buFont typeface="Arial" panose="020B0604020202020204" pitchFamily="34" charset="0"/>
              <a:buChar char="•"/>
            </a:pPr>
            <a:r>
              <a:rPr lang="en-US" sz="2800" dirty="0"/>
              <a:t>Soil depth should vary, with a minimum of 10 cm, and a few 15 cm mounds in order to promote biodiversity of soil organisms (1</a:t>
            </a:r>
            <a:r>
              <a:rPr lang="en-US" sz="2800" dirty="0" smtClean="0"/>
              <a:t>).</a:t>
            </a:r>
            <a:endParaRPr lang="en-US" sz="2800"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81943" y="24613996"/>
            <a:ext cx="7677035" cy="5872233"/>
          </a:xfrm>
          <a:prstGeom prst="rect">
            <a:avLst/>
          </a:prstGeom>
          <a:ln w="19050">
            <a:solidFill>
              <a:schemeClr val="tx1"/>
            </a:solidFill>
            <a:miter lim="800000"/>
            <a:headEnd/>
            <a:tailEnd/>
          </a:ln>
          <a:effectLst>
            <a:outerShdw blurRad="50800" dist="762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sp>
        <p:nvSpPr>
          <p:cNvPr id="24" name="TextBox 23"/>
          <p:cNvSpPr txBox="1"/>
          <p:nvPr/>
        </p:nvSpPr>
        <p:spPr>
          <a:xfrm>
            <a:off x="1875572" y="24503441"/>
            <a:ext cx="6394265" cy="6001643"/>
          </a:xfrm>
          <a:prstGeom prst="rect">
            <a:avLst/>
          </a:prstGeom>
          <a:noFill/>
        </p:spPr>
        <p:txBody>
          <a:bodyPr wrap="square" rtlCol="0">
            <a:spAutoFit/>
          </a:bodyPr>
          <a:lstStyle/>
          <a:p>
            <a:pPr>
              <a:spcAft>
                <a:spcPts val="1200"/>
              </a:spcAft>
            </a:pPr>
            <a:r>
              <a:rPr lang="en-US" sz="3600" i="1" dirty="0"/>
              <a:t>Apparatus</a:t>
            </a:r>
          </a:p>
          <a:p>
            <a:pPr marL="457200" lvl="0" indent="-457200">
              <a:spcAft>
                <a:spcPts val="1200"/>
              </a:spcAft>
              <a:buFont typeface="Arial" panose="020B0604020202020204" pitchFamily="34" charset="0"/>
              <a:buChar char="•"/>
            </a:pPr>
            <a:r>
              <a:rPr lang="en-US" sz="2800" dirty="0"/>
              <a:t>The green roof apparatus was constructed with lumber and parts readily available at local hardware stores.</a:t>
            </a:r>
          </a:p>
          <a:p>
            <a:pPr marL="457200" lvl="0" indent="-457200">
              <a:spcAft>
                <a:spcPts val="1200"/>
              </a:spcAft>
              <a:buFont typeface="Arial" panose="020B0604020202020204" pitchFamily="34" charset="0"/>
              <a:buChar char="•"/>
            </a:pPr>
            <a:r>
              <a:rPr lang="en-US" sz="2800" dirty="0"/>
              <a:t>An elevated garden bed is raised above a drainable reservoir to collect the leachate from the bed, for measurement and N &amp; P analysis.</a:t>
            </a:r>
          </a:p>
          <a:p>
            <a:pPr marL="457200" lvl="0" indent="-457200">
              <a:spcAft>
                <a:spcPts val="1200"/>
              </a:spcAft>
              <a:buFont typeface="Arial" panose="020B0604020202020204" pitchFamily="34" charset="0"/>
              <a:buChar char="•"/>
            </a:pPr>
            <a:r>
              <a:rPr lang="en-US" sz="2800" dirty="0"/>
              <a:t>Ideally, the bed would be flat or if sloped, facing south or west.</a:t>
            </a:r>
          </a:p>
          <a:p>
            <a:endParaRPr lang="en-US" sz="2800" dirty="0"/>
          </a:p>
        </p:txBody>
      </p:sp>
      <p:pic>
        <p:nvPicPr>
          <p:cNvPr id="25" name="Picture 2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227673" y="7614930"/>
            <a:ext cx="2800769" cy="1594467"/>
          </a:xfrm>
          <a:prstGeom prst="rect">
            <a:avLst/>
          </a:prstGeom>
          <a:ln w="19050">
            <a:solidFill>
              <a:schemeClr val="tx1"/>
            </a:solidFill>
          </a:ln>
          <a:effectLst>
            <a:outerShdw blurRad="50800" dist="76200" dir="2700000" algn="tl" rotWithShape="0">
              <a:prstClr val="black">
                <a:alpha val="40000"/>
              </a:prstClr>
            </a:outerShdw>
          </a:effectLst>
        </p:spPr>
      </p:pic>
      <p:pic>
        <p:nvPicPr>
          <p:cNvPr id="26" name="Picture 2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196738" y="10198728"/>
            <a:ext cx="2800769" cy="1846025"/>
          </a:xfrm>
          <a:prstGeom prst="rect">
            <a:avLst/>
          </a:prstGeom>
          <a:ln w="19050">
            <a:solidFill>
              <a:schemeClr val="tx1"/>
            </a:solidFill>
          </a:ln>
          <a:effectLst>
            <a:outerShdw blurRad="50800" dist="76200" dir="2700000" algn="tl" rotWithShape="0">
              <a:prstClr val="black">
                <a:alpha val="40000"/>
              </a:prstClr>
            </a:outerShdw>
          </a:effectLst>
        </p:spPr>
      </p:pic>
      <p:pic>
        <p:nvPicPr>
          <p:cNvPr id="27" name="Picture 2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0165804" y="12893952"/>
            <a:ext cx="2862638" cy="1671147"/>
          </a:xfrm>
          <a:prstGeom prst="rect">
            <a:avLst/>
          </a:prstGeom>
          <a:ln w="19050">
            <a:solidFill>
              <a:schemeClr val="tx1"/>
            </a:solidFill>
          </a:ln>
          <a:effectLst>
            <a:outerShdw blurRad="50800" dist="76200" dir="2700000" algn="tl" rotWithShape="0">
              <a:prstClr val="black">
                <a:alpha val="40000"/>
              </a:prstClr>
            </a:outerShdw>
          </a:effectLst>
        </p:spPr>
      </p:pic>
      <p:sp>
        <p:nvSpPr>
          <p:cNvPr id="29" name="TextBox 28"/>
          <p:cNvSpPr txBox="1"/>
          <p:nvPr/>
        </p:nvSpPr>
        <p:spPr>
          <a:xfrm>
            <a:off x="34792920" y="29536518"/>
            <a:ext cx="14630400" cy="1015663"/>
          </a:xfrm>
          <a:prstGeom prst="rect">
            <a:avLst/>
          </a:prstGeom>
          <a:noFill/>
        </p:spPr>
        <p:txBody>
          <a:bodyPr wrap="square" rtlCol="0">
            <a:spAutoFit/>
          </a:bodyPr>
          <a:lstStyle/>
          <a:p>
            <a:r>
              <a:rPr lang="en-US" sz="2000" dirty="0" smtClean="0"/>
              <a:t>The authors would like </a:t>
            </a:r>
            <a:r>
              <a:rPr lang="en-US" sz="2000" dirty="0"/>
              <a:t>to thank the NSF and NH Experimental Program to Stimulate Competitive Research (Grant No. NSF-1101245) for financial support in doing this research. Thanks to Cathy Neal, Tim </a:t>
            </a:r>
            <a:r>
              <a:rPr lang="en-US" sz="2000" dirty="0" err="1"/>
              <a:t>Puls</a:t>
            </a:r>
            <a:r>
              <a:rPr lang="en-US" sz="2000" dirty="0"/>
              <a:t>, Brian </a:t>
            </a:r>
            <a:r>
              <a:rPr lang="en-US" sz="2000" dirty="0" err="1"/>
              <a:t>Godbois</a:t>
            </a:r>
            <a:r>
              <a:rPr lang="en-US" sz="2000" dirty="0"/>
              <a:t>, and Harry McCoy for their time and expertise. Special thanks to Danielle Grogan, </a:t>
            </a:r>
            <a:r>
              <a:rPr lang="en-US" sz="2000" dirty="0" smtClean="0"/>
              <a:t>research </a:t>
            </a:r>
            <a:r>
              <a:rPr lang="en-US" sz="2000" dirty="0"/>
              <a:t>mentor.</a:t>
            </a:r>
          </a:p>
        </p:txBody>
      </p:sp>
      <p:sp>
        <p:nvSpPr>
          <p:cNvPr id="30" name="TextBox 29"/>
          <p:cNvSpPr txBox="1"/>
          <p:nvPr/>
        </p:nvSpPr>
        <p:spPr>
          <a:xfrm>
            <a:off x="34726590" y="23183880"/>
            <a:ext cx="14630400" cy="5755422"/>
          </a:xfrm>
          <a:prstGeom prst="rect">
            <a:avLst/>
          </a:prstGeom>
          <a:noFill/>
        </p:spPr>
        <p:txBody>
          <a:bodyPr wrap="square" rtlCol="0">
            <a:spAutoFit/>
          </a:bodyPr>
          <a:lstStyle/>
          <a:p>
            <a:pPr marL="342900" marR="0" lvl="0" indent="-342900">
              <a:lnSpc>
                <a:spcPct val="115000"/>
              </a:lnSpc>
              <a:spcBef>
                <a:spcPts val="0"/>
              </a:spcBef>
              <a:spcAft>
                <a:spcPts val="0"/>
              </a:spcAft>
              <a:buFont typeface="+mj-lt"/>
              <a:buAutoNum type="arabicPeriod"/>
            </a:pPr>
            <a:r>
              <a:rPr lang="en-US" sz="2000" dirty="0" err="1">
                <a:ea typeface="Calibri"/>
                <a:cs typeface="Times New Roman"/>
              </a:rPr>
              <a:t>Breuning</a:t>
            </a:r>
            <a:r>
              <a:rPr lang="en-US" sz="2000" dirty="0">
                <a:ea typeface="Calibri"/>
                <a:cs typeface="Times New Roman"/>
              </a:rPr>
              <a:t>, </a:t>
            </a:r>
            <a:r>
              <a:rPr lang="en-US" sz="2000" dirty="0" err="1">
                <a:ea typeface="Calibri"/>
                <a:cs typeface="Times New Roman"/>
              </a:rPr>
              <a:t>Jörg</a:t>
            </a:r>
            <a:r>
              <a:rPr lang="en-US" sz="2000" dirty="0">
                <a:ea typeface="Calibri"/>
                <a:cs typeface="Times New Roman"/>
              </a:rPr>
              <a:t>. “Where Beetles are crawling and Honeybees are humming.” Sixth Annual Greening Rooftops for Sustainable Communities Conference, Awards and Trade Show. 30 Apr 2008.</a:t>
            </a:r>
          </a:p>
          <a:p>
            <a:pPr marL="342900" marR="0" lvl="0" indent="-342900">
              <a:lnSpc>
                <a:spcPct val="115000"/>
              </a:lnSpc>
              <a:spcBef>
                <a:spcPts val="0"/>
              </a:spcBef>
              <a:spcAft>
                <a:spcPts val="0"/>
              </a:spcAft>
              <a:buFont typeface="+mj-lt"/>
              <a:buAutoNum type="arabicPeriod"/>
            </a:pPr>
            <a:r>
              <a:rPr lang="en-US" sz="2000" dirty="0">
                <a:ea typeface="Calibri"/>
                <a:cs typeface="Times New Roman"/>
              </a:rPr>
              <a:t>Foy, Andrew S. “A GIS-based landscape-scale model for native bee habitat.” (Unpublished doctoral dissertation). Virginia Polytechnic Institute and State University, Blacksburg VA. 20 Sept 2007.</a:t>
            </a:r>
          </a:p>
          <a:p>
            <a:pPr marL="342900" marR="0" lvl="0" indent="-342900">
              <a:lnSpc>
                <a:spcPct val="115000"/>
              </a:lnSpc>
              <a:spcBef>
                <a:spcPts val="0"/>
              </a:spcBef>
              <a:spcAft>
                <a:spcPts val="0"/>
              </a:spcAft>
              <a:buFont typeface="+mj-lt"/>
              <a:buAutoNum type="arabicPeriod"/>
            </a:pPr>
            <a:r>
              <a:rPr lang="en-US" sz="2000" dirty="0" err="1">
                <a:ea typeface="Calibri"/>
                <a:cs typeface="Times New Roman"/>
              </a:rPr>
              <a:t>Lundholm</a:t>
            </a:r>
            <a:r>
              <a:rPr lang="en-US" sz="2000" dirty="0">
                <a:ea typeface="Calibri"/>
                <a:cs typeface="Times New Roman"/>
              </a:rPr>
              <a:t>, Jeremy T. "Green roofs and facades: a habitat template approach." Urban habitats 4.1 (2006): 87-101.</a:t>
            </a:r>
          </a:p>
          <a:p>
            <a:pPr marL="342900" marR="0" lvl="0" indent="-342900">
              <a:lnSpc>
                <a:spcPct val="115000"/>
              </a:lnSpc>
              <a:spcBef>
                <a:spcPts val="0"/>
              </a:spcBef>
              <a:spcAft>
                <a:spcPts val="0"/>
              </a:spcAft>
              <a:buFont typeface="+mj-lt"/>
              <a:buAutoNum type="arabicPeriod"/>
            </a:pPr>
            <a:r>
              <a:rPr lang="en-US" sz="2000" dirty="0" err="1">
                <a:ea typeface="Calibri"/>
                <a:cs typeface="Times New Roman"/>
              </a:rPr>
              <a:t>Mentens</a:t>
            </a:r>
            <a:r>
              <a:rPr lang="en-US" sz="2000" dirty="0">
                <a:ea typeface="Calibri"/>
                <a:cs typeface="Times New Roman"/>
              </a:rPr>
              <a:t>, </a:t>
            </a:r>
            <a:r>
              <a:rPr lang="en-US" sz="2000" dirty="0" err="1">
                <a:ea typeface="Calibri"/>
                <a:cs typeface="Times New Roman"/>
              </a:rPr>
              <a:t>Jeroen</a:t>
            </a:r>
            <a:r>
              <a:rPr lang="en-US" sz="2000" dirty="0">
                <a:ea typeface="Calibri"/>
                <a:cs typeface="Times New Roman"/>
              </a:rPr>
              <a:t>, Dirk </a:t>
            </a:r>
            <a:r>
              <a:rPr lang="en-US" sz="2000" dirty="0" err="1">
                <a:ea typeface="Calibri"/>
                <a:cs typeface="Times New Roman"/>
              </a:rPr>
              <a:t>Raes</a:t>
            </a:r>
            <a:r>
              <a:rPr lang="en-US" sz="2000" dirty="0">
                <a:ea typeface="Calibri"/>
                <a:cs typeface="Times New Roman"/>
              </a:rPr>
              <a:t>, and Martin </a:t>
            </a:r>
            <a:r>
              <a:rPr lang="en-US" sz="2000" dirty="0" err="1">
                <a:ea typeface="Calibri"/>
                <a:cs typeface="Times New Roman"/>
              </a:rPr>
              <a:t>Hermy</a:t>
            </a:r>
            <a:r>
              <a:rPr lang="en-US" sz="2000" dirty="0">
                <a:ea typeface="Calibri"/>
                <a:cs typeface="Times New Roman"/>
              </a:rPr>
              <a:t>. “Green roofs as a tool for solving the rainwater runoff problem in the urbanized 21</a:t>
            </a:r>
            <a:r>
              <a:rPr lang="en-US" sz="2000" baseline="30000" dirty="0">
                <a:ea typeface="Calibri"/>
                <a:cs typeface="Times New Roman"/>
              </a:rPr>
              <a:t>st</a:t>
            </a:r>
            <a:r>
              <a:rPr lang="en-US" sz="2000" dirty="0">
                <a:ea typeface="Calibri"/>
                <a:cs typeface="Times New Roman"/>
              </a:rPr>
              <a:t> century?” Landscape and Urban Planning 76 (2005): 217-226.</a:t>
            </a:r>
          </a:p>
          <a:p>
            <a:pPr marL="342900" marR="0" lvl="0" indent="-342900">
              <a:lnSpc>
                <a:spcPct val="115000"/>
              </a:lnSpc>
              <a:spcBef>
                <a:spcPts val="0"/>
              </a:spcBef>
              <a:spcAft>
                <a:spcPts val="0"/>
              </a:spcAft>
              <a:buFont typeface="+mj-lt"/>
              <a:buAutoNum type="arabicPeriod"/>
            </a:pPr>
            <a:r>
              <a:rPr lang="en-US" sz="2000" dirty="0">
                <a:ea typeface="Calibri"/>
                <a:cs typeface="Times New Roman"/>
              </a:rPr>
              <a:t>Native Plant Database. Ladybird Johnson Wildflower Center, University of Texas at Austin. 12 Sep 2012. Web. 29 Jul 2013.</a:t>
            </a:r>
          </a:p>
          <a:p>
            <a:pPr marL="342900" marR="0" lvl="0" indent="-342900">
              <a:lnSpc>
                <a:spcPct val="115000"/>
              </a:lnSpc>
              <a:spcBef>
                <a:spcPts val="0"/>
              </a:spcBef>
              <a:spcAft>
                <a:spcPts val="0"/>
              </a:spcAft>
              <a:buFont typeface="+mj-lt"/>
              <a:buAutoNum type="arabicPeriod"/>
            </a:pPr>
            <a:r>
              <a:rPr lang="en-US" sz="2000" dirty="0">
                <a:ea typeface="Calibri"/>
                <a:cs typeface="Times New Roman"/>
              </a:rPr>
              <a:t>Red List of Bees: Native Bees in Decline. The </a:t>
            </a:r>
            <a:r>
              <a:rPr lang="en-US" sz="2000" dirty="0" err="1">
                <a:ea typeface="Calibri"/>
                <a:cs typeface="Times New Roman"/>
              </a:rPr>
              <a:t>Xerces</a:t>
            </a:r>
            <a:r>
              <a:rPr lang="en-US" sz="2000" dirty="0">
                <a:ea typeface="Calibri"/>
                <a:cs typeface="Times New Roman"/>
              </a:rPr>
              <a:t> Society for Invertebrate Conservation. 2013. Web. 30 Jul 2013.</a:t>
            </a:r>
          </a:p>
          <a:p>
            <a:pPr marL="342900" marR="0" lvl="0" indent="-342900">
              <a:lnSpc>
                <a:spcPct val="115000"/>
              </a:lnSpc>
              <a:spcBef>
                <a:spcPts val="0"/>
              </a:spcBef>
              <a:spcAft>
                <a:spcPts val="0"/>
              </a:spcAft>
              <a:buFont typeface="+mj-lt"/>
              <a:buAutoNum type="arabicPeriod"/>
            </a:pPr>
            <a:r>
              <a:rPr lang="en-US" sz="2000" dirty="0" err="1">
                <a:ea typeface="Calibri"/>
                <a:cs typeface="Times New Roman"/>
              </a:rPr>
              <a:t>Sherrard</a:t>
            </a:r>
            <a:r>
              <a:rPr lang="en-US" sz="2000" dirty="0">
                <a:ea typeface="Calibri"/>
                <a:cs typeface="Times New Roman"/>
              </a:rPr>
              <a:t> Jr., James A., and Jennifer M. Jacobs. "Vegetated Roof Water-Balance Model: Experimental and Model Results." Journal of Hydrologic Engineering 17.8 (2011): 858-868.</a:t>
            </a:r>
          </a:p>
          <a:p>
            <a:pPr marL="342900" marR="0" lvl="0" indent="-342900">
              <a:lnSpc>
                <a:spcPct val="115000"/>
              </a:lnSpc>
              <a:spcBef>
                <a:spcPts val="0"/>
              </a:spcBef>
              <a:spcAft>
                <a:spcPts val="0"/>
              </a:spcAft>
              <a:buFont typeface="+mj-lt"/>
              <a:buAutoNum type="arabicPeriod"/>
            </a:pPr>
            <a:r>
              <a:rPr lang="en-US" sz="2000" dirty="0" smtClean="0">
                <a:ea typeface="Calibri"/>
                <a:cs typeface="Times New Roman"/>
              </a:rPr>
              <a:t>UNH Facilities GIS data, unpublished. Accessed 11 Sep 2013.</a:t>
            </a:r>
          </a:p>
          <a:p>
            <a:pPr marL="342900" marR="0" lvl="0" indent="-342900">
              <a:lnSpc>
                <a:spcPct val="115000"/>
              </a:lnSpc>
              <a:spcBef>
                <a:spcPts val="0"/>
              </a:spcBef>
              <a:spcAft>
                <a:spcPts val="0"/>
              </a:spcAft>
              <a:buFont typeface="+mj-lt"/>
              <a:buAutoNum type="arabicPeriod"/>
            </a:pPr>
            <a:r>
              <a:rPr lang="en-US" sz="2000" dirty="0" err="1" smtClean="0">
                <a:ea typeface="Calibri"/>
                <a:cs typeface="Times New Roman"/>
              </a:rPr>
              <a:t>Whittinghill</a:t>
            </a:r>
            <a:r>
              <a:rPr lang="en-US" sz="2000" dirty="0">
                <a:ea typeface="Calibri"/>
                <a:cs typeface="Times New Roman"/>
              </a:rPr>
              <a:t>, Leigh J. and D. Bradley Rowe. “The role of green roof technology in urban agriculture.” Renewable Agriculture and Food Systems 27.4 (2011): 314-322.</a:t>
            </a:r>
          </a:p>
          <a:p>
            <a:pPr marL="342900" marR="0" lvl="0" indent="-342900">
              <a:lnSpc>
                <a:spcPct val="115000"/>
              </a:lnSpc>
              <a:spcBef>
                <a:spcPts val="0"/>
              </a:spcBef>
              <a:spcAft>
                <a:spcPts val="0"/>
              </a:spcAft>
              <a:buFont typeface="+mj-lt"/>
              <a:buAutoNum type="arabicPeriod"/>
            </a:pPr>
            <a:r>
              <a:rPr lang="en-US" sz="2000" dirty="0" err="1">
                <a:ea typeface="Calibri"/>
                <a:cs typeface="Times New Roman"/>
              </a:rPr>
              <a:t>Wratten</a:t>
            </a:r>
            <a:r>
              <a:rPr lang="en-US" sz="2000" dirty="0">
                <a:ea typeface="Calibri"/>
                <a:cs typeface="Times New Roman"/>
              </a:rPr>
              <a:t>, Stephen D., et al. "Pollinator habitat enhancement: benefits to other ecosystem services." Agriculture, Ecosystems &amp; Environment 159 (2012): 112-122.</a:t>
            </a:r>
          </a:p>
        </p:txBody>
      </p:sp>
      <p:sp>
        <p:nvSpPr>
          <p:cNvPr id="31" name="TextBox 30"/>
          <p:cNvSpPr txBox="1"/>
          <p:nvPr/>
        </p:nvSpPr>
        <p:spPr>
          <a:xfrm>
            <a:off x="34792920" y="6509138"/>
            <a:ext cx="14630400" cy="6307368"/>
          </a:xfrm>
          <a:prstGeom prst="rect">
            <a:avLst/>
          </a:prstGeom>
          <a:noFill/>
        </p:spPr>
        <p:txBody>
          <a:bodyPr wrap="square" rtlCol="0">
            <a:spAutoFit/>
          </a:bodyPr>
          <a:lstStyle/>
          <a:p>
            <a:pPr>
              <a:lnSpc>
                <a:spcPct val="115000"/>
              </a:lnSpc>
              <a:spcAft>
                <a:spcPts val="1000"/>
              </a:spcAft>
            </a:pPr>
            <a:r>
              <a:rPr lang="en-US" sz="3600" i="1" dirty="0">
                <a:ea typeface="Calibri"/>
                <a:cs typeface="Times New Roman"/>
              </a:rPr>
              <a:t>Field work</a:t>
            </a:r>
          </a:p>
          <a:p>
            <a:pPr marR="0" lvl="0">
              <a:lnSpc>
                <a:spcPct val="115000"/>
              </a:lnSpc>
              <a:spcBef>
                <a:spcPts val="0"/>
              </a:spcBef>
              <a:spcAft>
                <a:spcPts val="0"/>
              </a:spcAft>
            </a:pPr>
            <a:r>
              <a:rPr lang="en-US" sz="2800" dirty="0">
                <a:ea typeface="Calibri"/>
                <a:cs typeface="Times New Roman"/>
              </a:rPr>
              <a:t>Data yet to be collected includes amounts of precipitation and green roof leachate for storm events, and grab samples to be tested for N &amp; </a:t>
            </a:r>
            <a:r>
              <a:rPr lang="en-US" sz="2800" dirty="0" smtClean="0">
                <a:ea typeface="Calibri"/>
                <a:cs typeface="Times New Roman"/>
              </a:rPr>
              <a:t>P. This data would be compared with the following:</a:t>
            </a:r>
            <a:endParaRPr lang="en-US" sz="2800" dirty="0">
              <a:ea typeface="Calibri"/>
              <a:cs typeface="Times New Roman"/>
            </a:endParaRPr>
          </a:p>
          <a:p>
            <a:pPr marL="342900" marR="0" lvl="0" indent="-342900">
              <a:lnSpc>
                <a:spcPct val="115000"/>
              </a:lnSpc>
              <a:spcBef>
                <a:spcPts val="0"/>
              </a:spcBef>
              <a:spcAft>
                <a:spcPts val="0"/>
              </a:spcAft>
              <a:buFont typeface="Symbol"/>
              <a:buChar char=""/>
            </a:pPr>
            <a:r>
              <a:rPr lang="en-US" sz="2800" dirty="0" err="1">
                <a:ea typeface="Calibri"/>
                <a:cs typeface="Times New Roman"/>
              </a:rPr>
              <a:t>Mentens</a:t>
            </a:r>
            <a:r>
              <a:rPr lang="en-US" sz="2800" dirty="0">
                <a:ea typeface="Calibri"/>
                <a:cs typeface="Times New Roman"/>
              </a:rPr>
              <a:t> et al. (2005) found an average of 50% runoff mitigation for extensive green roofs (n=121) in a literature review.</a:t>
            </a:r>
          </a:p>
          <a:p>
            <a:pPr marL="342900" marR="0" lvl="0" indent="-342900">
              <a:lnSpc>
                <a:spcPct val="115000"/>
              </a:lnSpc>
              <a:spcBef>
                <a:spcPts val="0"/>
              </a:spcBef>
              <a:spcAft>
                <a:spcPts val="0"/>
              </a:spcAft>
              <a:buFont typeface="Symbol"/>
              <a:buChar char=""/>
            </a:pPr>
            <a:r>
              <a:rPr lang="en-US" sz="2800" dirty="0" err="1">
                <a:ea typeface="Calibri"/>
                <a:cs typeface="Times New Roman"/>
              </a:rPr>
              <a:t>Sherrard</a:t>
            </a:r>
            <a:r>
              <a:rPr lang="en-US" sz="2800" dirty="0">
                <a:ea typeface="Calibri"/>
                <a:cs typeface="Times New Roman"/>
              </a:rPr>
              <a:t> and Jacobs (2012) found an average of 33% runoff mitigation in a summer/fall study of </a:t>
            </a:r>
            <a:r>
              <a:rPr lang="en-US" sz="2800" dirty="0" smtClean="0">
                <a:ea typeface="Calibri"/>
                <a:cs typeface="Times New Roman"/>
              </a:rPr>
              <a:t>4-inch (10cm) </a:t>
            </a:r>
            <a:r>
              <a:rPr lang="en-US" sz="2800" dirty="0">
                <a:ea typeface="Calibri"/>
                <a:cs typeface="Times New Roman"/>
              </a:rPr>
              <a:t>deep commercial systems on the UNH campus.</a:t>
            </a:r>
          </a:p>
          <a:p>
            <a:pPr marR="0" lvl="0">
              <a:lnSpc>
                <a:spcPct val="115000"/>
              </a:lnSpc>
              <a:spcBef>
                <a:spcPts val="0"/>
              </a:spcBef>
              <a:spcAft>
                <a:spcPts val="1000"/>
              </a:spcAft>
            </a:pPr>
            <a:r>
              <a:rPr lang="en-US" sz="2800" dirty="0">
                <a:ea typeface="Calibri"/>
                <a:cs typeface="Times New Roman"/>
              </a:rPr>
              <a:t>If runoff mitigation from the self-designed apparatus is significantly less than 33%, commercial green roof systems might be the best option for institutions with adequate funding to do such installations.</a:t>
            </a:r>
          </a:p>
          <a:p>
            <a:r>
              <a:rPr lang="en-US" sz="2800" dirty="0">
                <a:ea typeface="Calibri"/>
                <a:cs typeface="Times New Roman"/>
              </a:rPr>
              <a:t>Commercial systems might also be preferable if the N &amp; P load from the apparatus is significantly greater than that from extant systems on campus.</a:t>
            </a:r>
          </a:p>
        </p:txBody>
      </p:sp>
      <p:pic>
        <p:nvPicPr>
          <p:cNvPr id="2" name="Picture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828801" y="2028888"/>
            <a:ext cx="8640029" cy="1919159"/>
          </a:xfrm>
          <a:prstGeom prst="rect">
            <a:avLst/>
          </a:prstGeom>
        </p:spPr>
      </p:pic>
      <p:pic>
        <p:nvPicPr>
          <p:cNvPr id="12" name="Picture 1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8667146" y="2130363"/>
            <a:ext cx="10699024" cy="1716211"/>
          </a:xfrm>
          <a:prstGeom prst="rect">
            <a:avLst/>
          </a:prstGeom>
        </p:spPr>
      </p:pic>
      <p:sp>
        <p:nvSpPr>
          <p:cNvPr id="15" name="TextBox 14"/>
          <p:cNvSpPr txBox="1"/>
          <p:nvPr/>
        </p:nvSpPr>
        <p:spPr>
          <a:xfrm>
            <a:off x="12115799" y="1418124"/>
            <a:ext cx="26517600" cy="2529923"/>
          </a:xfrm>
          <a:prstGeom prst="rect">
            <a:avLst/>
          </a:prstGeom>
          <a:noFill/>
        </p:spPr>
        <p:txBody>
          <a:bodyPr wrap="square" rtlCol="0">
            <a:spAutoFit/>
          </a:bodyPr>
          <a:lstStyle/>
          <a:p>
            <a:pPr>
              <a:lnSpc>
                <a:spcPct val="90000"/>
              </a:lnSpc>
            </a:pPr>
            <a:r>
              <a:rPr lang="en-US" sz="8800" dirty="0" err="1">
                <a:ea typeface="Calibri"/>
                <a:cs typeface="Times New Roman"/>
              </a:rPr>
              <a:t>Stormwater</a:t>
            </a:r>
            <a:r>
              <a:rPr lang="en-US" sz="8800" dirty="0">
                <a:ea typeface="Calibri"/>
                <a:cs typeface="Times New Roman"/>
              </a:rPr>
              <a:t> runoff mitigation and nutrient leaching from a green roof designed to attract native pollinating insects</a:t>
            </a:r>
            <a:endParaRPr lang="en-US" sz="8800" dirty="0"/>
          </a:p>
        </p:txBody>
      </p:sp>
      <p:sp>
        <p:nvSpPr>
          <p:cNvPr id="21" name="TextBox 20"/>
          <p:cNvSpPr txBox="1"/>
          <p:nvPr/>
        </p:nvSpPr>
        <p:spPr>
          <a:xfrm>
            <a:off x="13643072" y="3674085"/>
            <a:ext cx="23463053" cy="871008"/>
          </a:xfrm>
          <a:prstGeom prst="rect">
            <a:avLst/>
          </a:prstGeom>
          <a:noFill/>
        </p:spPr>
        <p:txBody>
          <a:bodyPr wrap="square" rtlCol="0">
            <a:spAutoFit/>
          </a:bodyPr>
          <a:lstStyle/>
          <a:p>
            <a:pPr>
              <a:lnSpc>
                <a:spcPct val="115000"/>
              </a:lnSpc>
              <a:spcAft>
                <a:spcPts val="1000"/>
              </a:spcAft>
            </a:pPr>
            <a:r>
              <a:rPr lang="en-US" sz="4400" dirty="0">
                <a:ea typeface="Calibri"/>
                <a:cs typeface="Times New Roman"/>
              </a:rPr>
              <a:t>Sean Z. Fogarty, Danielle S. Grogan, and Stephen R. </a:t>
            </a:r>
            <a:r>
              <a:rPr lang="en-US" sz="4400" dirty="0" smtClean="0">
                <a:ea typeface="Calibri"/>
                <a:cs typeface="Times New Roman"/>
              </a:rPr>
              <a:t>Hale</a:t>
            </a:r>
            <a:r>
              <a:rPr lang="en-US" sz="4400" dirty="0">
                <a:ea typeface="Calibri"/>
                <a:cs typeface="Times New Roman"/>
              </a:rPr>
              <a:t> </a:t>
            </a:r>
            <a:r>
              <a:rPr lang="en-US" sz="4400" dirty="0" smtClean="0">
                <a:ea typeface="Calibri"/>
                <a:cs typeface="Times New Roman"/>
              </a:rPr>
              <a:t> -  University </a:t>
            </a:r>
            <a:r>
              <a:rPr lang="en-US" sz="4400" dirty="0">
                <a:ea typeface="Calibri"/>
                <a:cs typeface="Times New Roman"/>
              </a:rPr>
              <a:t>of New Hampshire, Durham NH</a:t>
            </a:r>
            <a:endParaRPr lang="en-US" sz="4400" dirty="0"/>
          </a:p>
        </p:txBody>
      </p:sp>
      <p:cxnSp>
        <p:nvCxnSpPr>
          <p:cNvPr id="23" name="Straight Arrow Connector 22"/>
          <p:cNvCxnSpPr/>
          <p:nvPr/>
        </p:nvCxnSpPr>
        <p:spPr>
          <a:xfrm>
            <a:off x="13390516" y="25890289"/>
            <a:ext cx="1612996" cy="1320279"/>
          </a:xfrm>
          <a:prstGeom prst="straightConnector1">
            <a:avLst/>
          </a:prstGeom>
          <a:ln>
            <a:headEnd type="arrow"/>
            <a:tailEnd type="arrow"/>
          </a:ln>
        </p:spPr>
        <p:style>
          <a:lnRef idx="3">
            <a:schemeClr val="accent6"/>
          </a:lnRef>
          <a:fillRef idx="0">
            <a:schemeClr val="accent6"/>
          </a:fillRef>
          <a:effectRef idx="2">
            <a:schemeClr val="accent6"/>
          </a:effectRef>
          <a:fontRef idx="minor">
            <a:schemeClr val="tx1"/>
          </a:fontRef>
        </p:style>
      </p:cxnSp>
      <p:cxnSp>
        <p:nvCxnSpPr>
          <p:cNvPr id="38" name="Straight Arrow Connector 37"/>
          <p:cNvCxnSpPr/>
          <p:nvPr/>
        </p:nvCxnSpPr>
        <p:spPr>
          <a:xfrm flipH="1">
            <a:off x="9829800" y="27210567"/>
            <a:ext cx="5173712" cy="221433"/>
          </a:xfrm>
          <a:prstGeom prst="straightConnector1">
            <a:avLst/>
          </a:prstGeom>
          <a:ln>
            <a:headEnd type="arrow"/>
            <a:tailEnd type="arrow"/>
          </a:ln>
        </p:spPr>
        <p:style>
          <a:lnRef idx="3">
            <a:schemeClr val="accent6"/>
          </a:lnRef>
          <a:fillRef idx="0">
            <a:schemeClr val="accent6"/>
          </a:fillRef>
          <a:effectRef idx="2">
            <a:schemeClr val="accent6"/>
          </a:effectRef>
          <a:fontRef idx="minor">
            <a:schemeClr val="tx1"/>
          </a:fontRef>
        </p:style>
      </p:cxnSp>
      <p:sp>
        <p:nvSpPr>
          <p:cNvPr id="47" name="TextBox 46"/>
          <p:cNvSpPr txBox="1"/>
          <p:nvPr/>
        </p:nvSpPr>
        <p:spPr>
          <a:xfrm>
            <a:off x="11828500" y="27405017"/>
            <a:ext cx="870732" cy="338554"/>
          </a:xfrm>
          <a:prstGeom prst="rect">
            <a:avLst/>
          </a:prstGeom>
          <a:noFill/>
        </p:spPr>
        <p:txBody>
          <a:bodyPr wrap="square" rtlCol="0">
            <a:spAutoFit/>
          </a:bodyPr>
          <a:lstStyle/>
          <a:p>
            <a:r>
              <a:rPr lang="en-US" sz="1600" b="1" dirty="0" smtClean="0">
                <a:solidFill>
                  <a:schemeClr val="accent6"/>
                </a:solidFill>
              </a:rPr>
              <a:t>122 cm</a:t>
            </a:r>
            <a:endParaRPr lang="en-US" sz="1600" b="1" dirty="0">
              <a:solidFill>
                <a:schemeClr val="accent6"/>
              </a:solidFill>
            </a:endParaRPr>
          </a:p>
        </p:txBody>
      </p:sp>
      <p:sp>
        <p:nvSpPr>
          <p:cNvPr id="52" name="TextBox 51"/>
          <p:cNvSpPr txBox="1"/>
          <p:nvPr/>
        </p:nvSpPr>
        <p:spPr>
          <a:xfrm>
            <a:off x="14197014" y="26232893"/>
            <a:ext cx="864106" cy="338554"/>
          </a:xfrm>
          <a:prstGeom prst="rect">
            <a:avLst/>
          </a:prstGeom>
          <a:noFill/>
        </p:spPr>
        <p:txBody>
          <a:bodyPr wrap="square" rtlCol="0">
            <a:spAutoFit/>
          </a:bodyPr>
          <a:lstStyle/>
          <a:p>
            <a:r>
              <a:rPr lang="en-US" sz="1600" b="1" dirty="0" smtClean="0">
                <a:solidFill>
                  <a:schemeClr val="accent6"/>
                </a:solidFill>
              </a:rPr>
              <a:t>122 cm</a:t>
            </a:r>
            <a:endParaRPr lang="en-US" sz="1600" b="1" dirty="0">
              <a:solidFill>
                <a:schemeClr val="accent6"/>
              </a:solidFill>
            </a:endParaRPr>
          </a:p>
        </p:txBody>
      </p:sp>
      <p:cxnSp>
        <p:nvCxnSpPr>
          <p:cNvPr id="53" name="Straight Arrow Connector 52"/>
          <p:cNvCxnSpPr/>
          <p:nvPr/>
        </p:nvCxnSpPr>
        <p:spPr>
          <a:xfrm>
            <a:off x="9190772" y="27210567"/>
            <a:ext cx="282469" cy="3074313"/>
          </a:xfrm>
          <a:prstGeom prst="straightConnector1">
            <a:avLst/>
          </a:prstGeom>
          <a:ln>
            <a:headEnd type="arrow"/>
            <a:tailEnd type="arrow"/>
          </a:ln>
        </p:spPr>
        <p:style>
          <a:lnRef idx="3">
            <a:schemeClr val="accent6"/>
          </a:lnRef>
          <a:fillRef idx="0">
            <a:schemeClr val="accent6"/>
          </a:fillRef>
          <a:effectRef idx="2">
            <a:schemeClr val="accent6"/>
          </a:effectRef>
          <a:fontRef idx="minor">
            <a:schemeClr val="tx1"/>
          </a:fontRef>
        </p:style>
      </p:cxnSp>
      <p:sp>
        <p:nvSpPr>
          <p:cNvPr id="58" name="TextBox 57"/>
          <p:cNvSpPr txBox="1"/>
          <p:nvPr/>
        </p:nvSpPr>
        <p:spPr>
          <a:xfrm>
            <a:off x="8698597" y="28483915"/>
            <a:ext cx="748892" cy="338554"/>
          </a:xfrm>
          <a:prstGeom prst="rect">
            <a:avLst/>
          </a:prstGeom>
          <a:noFill/>
        </p:spPr>
        <p:txBody>
          <a:bodyPr wrap="square" rtlCol="0">
            <a:spAutoFit/>
          </a:bodyPr>
          <a:lstStyle/>
          <a:p>
            <a:r>
              <a:rPr lang="en-US" sz="1600" b="1" dirty="0" smtClean="0">
                <a:solidFill>
                  <a:schemeClr val="accent6"/>
                </a:solidFill>
              </a:rPr>
              <a:t>86 cm</a:t>
            </a:r>
            <a:endParaRPr lang="en-US" sz="1600" b="1" dirty="0">
              <a:solidFill>
                <a:schemeClr val="accent6"/>
              </a:solidFill>
            </a:endParaRPr>
          </a:p>
        </p:txBody>
      </p:sp>
      <p:cxnSp>
        <p:nvCxnSpPr>
          <p:cNvPr id="55" name="Straight Arrow Connector 54"/>
          <p:cNvCxnSpPr/>
          <p:nvPr/>
        </p:nvCxnSpPr>
        <p:spPr>
          <a:xfrm>
            <a:off x="11143843" y="25890289"/>
            <a:ext cx="0" cy="342604"/>
          </a:xfrm>
          <a:prstGeom prst="straightConnector1">
            <a:avLst/>
          </a:prstGeom>
          <a:ln>
            <a:headEnd type="arrow"/>
            <a:tailEnd type="arrow"/>
          </a:ln>
        </p:spPr>
        <p:style>
          <a:lnRef idx="3">
            <a:schemeClr val="accent6"/>
          </a:lnRef>
          <a:fillRef idx="0">
            <a:schemeClr val="accent6"/>
          </a:fillRef>
          <a:effectRef idx="2">
            <a:schemeClr val="accent6"/>
          </a:effectRef>
          <a:fontRef idx="minor">
            <a:schemeClr val="tx1"/>
          </a:fontRef>
        </p:style>
      </p:cxnSp>
      <p:sp>
        <p:nvSpPr>
          <p:cNvPr id="61" name="TextBox 60"/>
          <p:cNvSpPr txBox="1"/>
          <p:nvPr/>
        </p:nvSpPr>
        <p:spPr>
          <a:xfrm>
            <a:off x="11245067" y="25942704"/>
            <a:ext cx="870732" cy="338554"/>
          </a:xfrm>
          <a:prstGeom prst="rect">
            <a:avLst/>
          </a:prstGeom>
          <a:noFill/>
        </p:spPr>
        <p:txBody>
          <a:bodyPr wrap="square" rtlCol="0">
            <a:spAutoFit/>
          </a:bodyPr>
          <a:lstStyle/>
          <a:p>
            <a:r>
              <a:rPr lang="en-US" sz="1600" b="1" dirty="0" smtClean="0">
                <a:solidFill>
                  <a:schemeClr val="accent6"/>
                </a:solidFill>
              </a:rPr>
              <a:t>14 cm</a:t>
            </a:r>
            <a:endParaRPr lang="en-US" sz="1600" b="1" dirty="0">
              <a:solidFill>
                <a:schemeClr val="accent6"/>
              </a:solidFill>
            </a:endParaRPr>
          </a:p>
        </p:txBody>
      </p:sp>
      <p:pic>
        <p:nvPicPr>
          <p:cNvPr id="3" name="Picture 2"/>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3691798" y="12816281"/>
            <a:ext cx="5470996" cy="6970355"/>
          </a:xfrm>
          <a:prstGeom prst="rect">
            <a:avLst/>
          </a:prstGeom>
          <a:ln w="19050">
            <a:solidFill>
              <a:schemeClr val="tx1"/>
            </a:solidFill>
          </a:ln>
          <a:effectLst>
            <a:outerShdw blurRad="50800" dist="76200" dir="2700000" algn="tl" rotWithShape="0">
              <a:prstClr val="black">
                <a:alpha val="40000"/>
              </a:prstClr>
            </a:outerShdw>
          </a:effectLst>
        </p:spPr>
      </p:pic>
    </p:spTree>
    <p:extLst>
      <p:ext uri="{BB962C8B-B14F-4D97-AF65-F5344CB8AC3E}">
        <p14:creationId xmlns:p14="http://schemas.microsoft.com/office/powerpoint/2010/main" val="84181021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215</TotalTime>
  <Words>1302</Words>
  <Application>Microsoft Office PowerPoint</Application>
  <PresentationFormat>Custom</PresentationFormat>
  <Paragraphs>90</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Student</dc:creator>
  <cp:lastModifiedBy>Student</cp:lastModifiedBy>
  <cp:revision>32</cp:revision>
  <dcterms:created xsi:type="dcterms:W3CDTF">2013-09-09T16:11:37Z</dcterms:created>
  <dcterms:modified xsi:type="dcterms:W3CDTF">2013-09-25T19:11:20Z</dcterms:modified>
</cp:coreProperties>
</file>