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9377600" cy="32918400"/>
  <p:notesSz cx="32099250" cy="48329850"/>
  <p:defaultTextStyle>
    <a:defPPr>
      <a:defRPr lang="en-US"/>
    </a:defPPr>
    <a:lvl1pPr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2193925" indent="-1736725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4387850" indent="-3473450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6583363" indent="-5211763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8777288" indent="-6948488" algn="l" defTabSz="4387850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8600"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FF00"/>
    <a:srgbClr val="95B3D7"/>
    <a:srgbClr val="FFFFDB"/>
    <a:srgbClr val="FDFDDB"/>
    <a:srgbClr val="B9CDE5"/>
    <a:srgbClr val="FCD5B5"/>
    <a:srgbClr val="C3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9" d="100"/>
          <a:sy n="19" d="100"/>
        </p:scale>
        <p:origin x="-1272" y="-136"/>
      </p:cViewPr>
      <p:guideLst>
        <p:guide orient="horz" pos="10368"/>
        <p:guide pos="155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13909675" cy="2415233"/>
          </a:xfrm>
          <a:prstGeom prst="rect">
            <a:avLst/>
          </a:prstGeom>
        </p:spPr>
        <p:txBody>
          <a:bodyPr vert="horz" wrap="square" lIns="459508" tIns="229754" rIns="459508" bIns="229754" numCol="1" anchor="t" anchorCtr="0" compatLnSpc="1">
            <a:prstTxWarp prst="textNoShape">
              <a:avLst/>
            </a:prstTxWarp>
          </a:bodyPr>
          <a:lstStyle>
            <a:lvl1pPr>
              <a:defRPr sz="6000">
                <a:latin typeface="Calibri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182147" y="3"/>
            <a:ext cx="13909675" cy="2415233"/>
          </a:xfrm>
          <a:prstGeom prst="rect">
            <a:avLst/>
          </a:prstGeom>
        </p:spPr>
        <p:txBody>
          <a:bodyPr vert="horz" wrap="square" lIns="459508" tIns="229754" rIns="459508" bIns="229754" numCol="1" anchor="t" anchorCtr="0" compatLnSpc="1">
            <a:prstTxWarp prst="textNoShape">
              <a:avLst/>
            </a:prstTxWarp>
          </a:bodyPr>
          <a:lstStyle>
            <a:lvl1pPr algn="r">
              <a:defRPr sz="6000">
                <a:latin typeface="Calibri" charset="0"/>
              </a:defRPr>
            </a:lvl1pPr>
          </a:lstStyle>
          <a:p>
            <a:pPr>
              <a:defRPr/>
            </a:pPr>
            <a:fld id="{F59B7ECF-ED32-BD4A-94FC-DA2C27384281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54275" y="3617913"/>
            <a:ext cx="27190700" cy="18127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459508" tIns="229754" rIns="459508" bIns="229754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09925" y="22957309"/>
            <a:ext cx="25679400" cy="21745486"/>
          </a:xfrm>
          <a:prstGeom prst="rect">
            <a:avLst/>
          </a:prstGeom>
        </p:spPr>
        <p:txBody>
          <a:bodyPr vert="horz" wrap="square" lIns="459508" tIns="229754" rIns="459508" bIns="229754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5906205"/>
            <a:ext cx="13909675" cy="2415227"/>
          </a:xfrm>
          <a:prstGeom prst="rect">
            <a:avLst/>
          </a:prstGeom>
        </p:spPr>
        <p:txBody>
          <a:bodyPr vert="horz" wrap="square" lIns="459508" tIns="229754" rIns="459508" bIns="229754" numCol="1" anchor="b" anchorCtr="0" compatLnSpc="1">
            <a:prstTxWarp prst="textNoShape">
              <a:avLst/>
            </a:prstTxWarp>
          </a:bodyPr>
          <a:lstStyle>
            <a:lvl1pPr>
              <a:defRPr sz="6000">
                <a:latin typeface="Calibri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182147" y="45906205"/>
            <a:ext cx="13909675" cy="2415227"/>
          </a:xfrm>
          <a:prstGeom prst="rect">
            <a:avLst/>
          </a:prstGeom>
        </p:spPr>
        <p:txBody>
          <a:bodyPr vert="horz" wrap="square" lIns="459508" tIns="229754" rIns="459508" bIns="229754" numCol="1" anchor="b" anchorCtr="0" compatLnSpc="1">
            <a:prstTxWarp prst="textNoShape">
              <a:avLst/>
            </a:prstTxWarp>
          </a:bodyPr>
          <a:lstStyle>
            <a:lvl1pPr algn="r">
              <a:defRPr sz="6000">
                <a:latin typeface="Calibri" charset="0"/>
              </a:defRPr>
            </a:lvl1pPr>
          </a:lstStyle>
          <a:p>
            <a:pPr>
              <a:defRPr/>
            </a:pPr>
            <a:fld id="{74CEEFD0-D64F-4B4D-8A86-AB7E41743E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549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ＭＳ Ｐゴシック" pitchFamily="-106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2454275" y="3617913"/>
            <a:ext cx="27190700" cy="181276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40456" indent="-1438637" eaLnBrk="0" hangingPunct="0"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5754548" indent="-1150910" eaLnBrk="0" hangingPunct="0"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8056367" indent="-1150910" eaLnBrk="0" hangingPunct="0"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10358186" indent="-1150910" eaLnBrk="0" hangingPunct="0"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12660005" indent="-1150910" defTabSz="22091070" eaLnBrk="0" fontAlgn="base" hangingPunct="0">
              <a:spcBef>
                <a:spcPct val="0"/>
              </a:spcBef>
              <a:spcAft>
                <a:spcPct val="0"/>
              </a:spcAft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14961824" indent="-1150910" defTabSz="22091070" eaLnBrk="0" fontAlgn="base" hangingPunct="0">
              <a:spcBef>
                <a:spcPct val="0"/>
              </a:spcBef>
              <a:spcAft>
                <a:spcPct val="0"/>
              </a:spcAft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7263643" indent="-1150910" defTabSz="22091070" eaLnBrk="0" fontAlgn="base" hangingPunct="0">
              <a:spcBef>
                <a:spcPct val="0"/>
              </a:spcBef>
              <a:spcAft>
                <a:spcPct val="0"/>
              </a:spcAft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9565463" indent="-1150910" defTabSz="22091070" eaLnBrk="0" fontAlgn="base" hangingPunct="0">
              <a:spcBef>
                <a:spcPct val="0"/>
              </a:spcBef>
              <a:spcAft>
                <a:spcPct val="0"/>
              </a:spcAft>
              <a:defRPr sz="433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24D83D0-FF94-B840-B743-6AD892EF38F3}" type="slidenum">
              <a:rPr lang="en-US" sz="6000">
                <a:latin typeface="Calibri" charset="0"/>
              </a:rPr>
              <a:pPr eaLnBrk="1" hangingPunct="1"/>
              <a:t>1</a:t>
            </a:fld>
            <a:endParaRPr lang="en-US" sz="6000" dirty="0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0" y="10226042"/>
            <a:ext cx="419709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640" y="18653760"/>
            <a:ext cx="345643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C8FD4-C27F-2346-B044-926FF097B280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A8B47-82E8-124F-B285-BB998F866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638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D896D-A6E6-A741-A2F0-3B15889D252E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FFF11-17E0-7E4E-958C-29AABCE7D7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40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90" y="21153122"/>
            <a:ext cx="4197096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90" y="13952225"/>
            <a:ext cx="4197096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90711-5D55-6945-A97A-26F4F1A1ADCA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84CCB-1238-5149-AE1E-324914B52E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393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47198" y="36865560"/>
            <a:ext cx="106247565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917723" y="36865560"/>
            <a:ext cx="106247565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97350-53C0-8044-8A50-937F3D234A2D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5AF33-B0F3-304C-953A-7963DD78E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04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0" y="1318262"/>
            <a:ext cx="4443984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1" y="7368542"/>
            <a:ext cx="21817015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881" y="10439400"/>
            <a:ext cx="21817015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138" y="7368542"/>
            <a:ext cx="21825585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138" y="10439400"/>
            <a:ext cx="21825585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A2C1A-A907-F24E-8CC8-03B2C054CD70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36DE1-0511-E146-A771-DC004BD8F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11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2C3B7-EBA4-AB45-93DB-111977C98FA7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E40CB-8047-BB47-9537-B306B3B1F0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606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6D0DA-004A-224C-A753-4756F10D4554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3D70D-9523-C647-996A-1308143DC5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77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4" y="1310640"/>
            <a:ext cx="16244890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270" y="1310643"/>
            <a:ext cx="2760345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884" y="6888483"/>
            <a:ext cx="16244890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BD036-163C-244B-BF33-3EBC96A0E1FE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2011D-9A04-F044-951F-DC98AC1EF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637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8355" y="23042880"/>
            <a:ext cx="2962656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8355" y="2941320"/>
            <a:ext cx="2962656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355" y="25763222"/>
            <a:ext cx="2962656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19A596-A31C-4B48-A0D4-BA45F0EC343C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92405-05D5-F44A-BC43-5DE35FD009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117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BB443-9D7A-2443-AD1D-D5CCF422F24E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98D5D-E631-934C-B7B1-1B9C71C65F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724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1835769" y="6324600"/>
            <a:ext cx="53329520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847199" y="6324600"/>
            <a:ext cx="159165610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58EE7-0759-134C-ACB5-06C6016D9C93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5DE7E-DFD3-B94A-B257-BD50F0A1EE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756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468563" y="1317625"/>
            <a:ext cx="4444047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468563" y="7680325"/>
            <a:ext cx="44440475" cy="2172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68563" y="30510163"/>
            <a:ext cx="11522075" cy="1752600"/>
          </a:xfrm>
          <a:prstGeom prst="rect">
            <a:avLst/>
          </a:prstGeom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>
            <a:lvl1pPr>
              <a:defRPr sz="58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5FDCAE19-66CE-C945-A4FE-EF0FFD4A4588}" type="datetime1">
              <a:rPr lang="en-US"/>
              <a:pPr>
                <a:defRPr/>
              </a:pPr>
              <a:t>10/8/13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70363" y="30510163"/>
            <a:ext cx="15636875" cy="1752600"/>
          </a:xfrm>
          <a:prstGeom prst="rect">
            <a:avLst/>
          </a:prstGeom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>
            <a:lvl1pPr algn="ctr">
              <a:defRPr sz="58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86963" y="30510163"/>
            <a:ext cx="11522075" cy="1752600"/>
          </a:xfrm>
          <a:prstGeom prst="rect">
            <a:avLst/>
          </a:prstGeom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>
            <a:lvl1pPr algn="r">
              <a:defRPr sz="5800">
                <a:solidFill>
                  <a:srgbClr val="898989"/>
                </a:solidFill>
                <a:latin typeface="Calibri" charset="0"/>
              </a:defRPr>
            </a:lvl1pPr>
          </a:lstStyle>
          <a:p>
            <a:pPr>
              <a:defRPr/>
            </a:pPr>
            <a:fld id="{8E899CE0-6E95-D343-A445-89C94A4876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7850" rtl="0" eaLnBrk="0" fontAlgn="base" hangingPunct="0">
        <a:spcBef>
          <a:spcPct val="0"/>
        </a:spcBef>
        <a:spcAft>
          <a:spcPct val="0"/>
        </a:spcAft>
        <a:defRPr sz="21100" kern="1200">
          <a:solidFill>
            <a:schemeClr val="tx1"/>
          </a:solidFill>
          <a:latin typeface="+mj-lt"/>
          <a:ea typeface="ＭＳ Ｐゴシック" pitchFamily="-106" charset="-128"/>
          <a:cs typeface="ＭＳ Ｐゴシック" pitchFamily="-106" charset="-128"/>
        </a:defRPr>
      </a:lvl1pPr>
      <a:lvl2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2pPr>
      <a:lvl3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3pPr>
      <a:lvl4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4pPr>
      <a:lvl5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5pPr>
      <a:lvl6pPr marL="4572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6pPr>
      <a:lvl7pPr marL="9144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7pPr>
      <a:lvl8pPr marL="13716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8pPr>
      <a:lvl9pPr marL="18288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-106" charset="0"/>
          <a:ea typeface="ＭＳ Ｐゴシック" pitchFamily="-106" charset="-128"/>
          <a:cs typeface="ＭＳ Ｐゴシック" pitchFamily="-106" charset="-128"/>
        </a:defRPr>
      </a:lvl9pPr>
    </p:titleStyle>
    <p:bodyStyle>
      <a:lvl1pPr marL="1644650" indent="-164465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400" kern="1200">
          <a:solidFill>
            <a:schemeClr val="tx1"/>
          </a:solidFill>
          <a:latin typeface="+mn-lt"/>
          <a:ea typeface="ＭＳ Ｐゴシック" pitchFamily="-106" charset="-128"/>
          <a:cs typeface="ＭＳ Ｐゴシック" pitchFamily="-106" charset="-128"/>
        </a:defRPr>
      </a:lvl1pPr>
      <a:lvl2pPr marL="3565525" indent="-137160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4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2pPr>
      <a:lvl3pPr marL="5486400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5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3pPr>
      <a:lvl4pPr marL="7680325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6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4pPr>
      <a:lvl5pPr marL="9874250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600" kern="1200">
          <a:solidFill>
            <a:schemeClr val="tx1"/>
          </a:solidFill>
          <a:latin typeface="+mn-lt"/>
          <a:ea typeface="ＭＳ Ｐゴシック" pitchFamily="-106" charset="-128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jpeg"/><Relationship Id="rId12" Type="http://schemas.openxmlformats.org/officeDocument/2006/relationships/image" Target="../media/image10.tif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openxmlformats.org/officeDocument/2006/relationships/image" Target="../media/image2.jpeg"/><Relationship Id="rId5" Type="http://schemas.openxmlformats.org/officeDocument/2006/relationships/image" Target="../media/image3.jpeg"/><Relationship Id="rId6" Type="http://schemas.openxmlformats.org/officeDocument/2006/relationships/image" Target="../media/image4.jpeg"/><Relationship Id="rId7" Type="http://schemas.openxmlformats.org/officeDocument/2006/relationships/image" Target="../media/image5.jpeg"/><Relationship Id="rId8" Type="http://schemas.openxmlformats.org/officeDocument/2006/relationships/image" Target="../media/image6.jpeg"/><Relationship Id="rId9" Type="http://schemas.openxmlformats.org/officeDocument/2006/relationships/image" Target="../media/image7.jpeg"/><Relationship Id="rId10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 279"/>
          <p:cNvSpPr/>
          <p:nvPr/>
        </p:nvSpPr>
        <p:spPr>
          <a:xfrm>
            <a:off x="611189" y="19053175"/>
            <a:ext cx="16457612" cy="132762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8" name="Rectangle 197"/>
          <p:cNvSpPr/>
          <p:nvPr/>
        </p:nvSpPr>
        <p:spPr>
          <a:xfrm>
            <a:off x="17432338" y="4789780"/>
            <a:ext cx="17238662" cy="275730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 </a:t>
            </a:r>
          </a:p>
          <a:p>
            <a:pPr algn="ctr">
              <a:defRPr/>
            </a:pPr>
            <a:endParaRPr/>
          </a:p>
          <a:p>
            <a:pPr algn="ctr">
              <a:defRPr/>
            </a:pPr>
            <a:endParaRPr/>
          </a:p>
        </p:txBody>
      </p:sp>
      <p:sp>
        <p:nvSpPr>
          <p:cNvPr id="187" name="Rectangle 186"/>
          <p:cNvSpPr/>
          <p:nvPr/>
        </p:nvSpPr>
        <p:spPr>
          <a:xfrm>
            <a:off x="617538" y="522288"/>
            <a:ext cx="48174275" cy="3956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5" name="Rectangle 194"/>
          <p:cNvSpPr/>
          <p:nvPr/>
        </p:nvSpPr>
        <p:spPr>
          <a:xfrm>
            <a:off x="35146120" y="19827876"/>
            <a:ext cx="13683810" cy="12577250"/>
          </a:xfrm>
          <a:prstGeom prst="rect">
            <a:avLst/>
          </a:prstGeom>
          <a:solidFill>
            <a:srgbClr val="FCD5B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4341" name="Text Box 4"/>
          <p:cNvSpPr txBox="1">
            <a:spLocks noChangeArrowheads="1"/>
          </p:cNvSpPr>
          <p:nvPr/>
        </p:nvSpPr>
        <p:spPr bwMode="auto">
          <a:xfrm>
            <a:off x="592617" y="458788"/>
            <a:ext cx="48116034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9000" b="1" dirty="0">
                <a:latin typeface="Calibri" charset="0"/>
              </a:rPr>
              <a:t>Horizontal Cooling Towers: </a:t>
            </a:r>
            <a:r>
              <a:rPr lang="en-US" sz="9000" dirty="0">
                <a:latin typeface="Calibri" charset="0"/>
              </a:rPr>
              <a:t>Thermal Regulation By Rivers </a:t>
            </a:r>
          </a:p>
          <a:p>
            <a:pPr algn="ctr" eaLnBrk="1" hangingPunct="1"/>
            <a:r>
              <a:rPr lang="en-US" sz="9000" dirty="0">
                <a:latin typeface="Calibri" charset="0"/>
              </a:rPr>
              <a:t>Support Electricity Generation in the Northeastern United States</a:t>
            </a:r>
          </a:p>
        </p:txBody>
      </p:sp>
      <p:pic>
        <p:nvPicPr>
          <p:cNvPr id="1434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914400"/>
            <a:ext cx="1974850" cy="1731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1255"/>
          <p:cNvSpPr txBox="1">
            <a:spLocks noChangeArrowheads="1"/>
          </p:cNvSpPr>
          <p:nvPr/>
        </p:nvSpPr>
        <p:spPr bwMode="auto">
          <a:xfrm>
            <a:off x="35460792" y="20156106"/>
            <a:ext cx="5111750" cy="116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7000" b="1" u="sng" dirty="0">
                <a:latin typeface="Calibri" charset="0"/>
              </a:rPr>
              <a:t>Conclusions</a:t>
            </a:r>
          </a:p>
        </p:txBody>
      </p:sp>
      <p:sp>
        <p:nvSpPr>
          <p:cNvPr id="14344" name="TextBox 124"/>
          <p:cNvSpPr txBox="1">
            <a:spLocks noChangeArrowheads="1"/>
          </p:cNvSpPr>
          <p:nvPr/>
        </p:nvSpPr>
        <p:spPr bwMode="auto">
          <a:xfrm>
            <a:off x="1143000" y="2743200"/>
            <a:ext cx="18907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000" b="1">
                <a:latin typeface="Calibri" charset="0"/>
              </a:rPr>
              <a:t>University of </a:t>
            </a:r>
          </a:p>
          <a:p>
            <a:pPr algn="ctr" eaLnBrk="1" hangingPunct="1"/>
            <a:r>
              <a:rPr lang="en-US" sz="2000" b="1">
                <a:latin typeface="Calibri" charset="0"/>
              </a:rPr>
              <a:t>New Hampshire</a:t>
            </a:r>
          </a:p>
        </p:txBody>
      </p:sp>
      <p:sp>
        <p:nvSpPr>
          <p:cNvPr id="14345" name="TextBox 125"/>
          <p:cNvSpPr txBox="1">
            <a:spLocks noChangeArrowheads="1"/>
          </p:cNvSpPr>
          <p:nvPr/>
        </p:nvSpPr>
        <p:spPr bwMode="auto">
          <a:xfrm>
            <a:off x="3514725" y="2743200"/>
            <a:ext cx="18002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000" b="1" dirty="0">
                <a:latin typeface="Calibri" charset="0"/>
              </a:rPr>
              <a:t>Water Systems</a:t>
            </a:r>
          </a:p>
          <a:p>
            <a:pPr eaLnBrk="1" hangingPunct="1"/>
            <a:r>
              <a:rPr lang="en-US" sz="2000" b="1" dirty="0">
                <a:latin typeface="Calibri" charset="0"/>
              </a:rPr>
              <a:t>Analysis Group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600075" y="4784725"/>
            <a:ext cx="16473488" cy="138445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4347" name="Text Box 726"/>
          <p:cNvSpPr txBox="1">
            <a:spLocks noChangeArrowheads="1"/>
          </p:cNvSpPr>
          <p:nvPr/>
        </p:nvSpPr>
        <p:spPr bwMode="auto">
          <a:xfrm>
            <a:off x="998538" y="4791075"/>
            <a:ext cx="15792450" cy="135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0" b="1" u="sng" dirty="0">
                <a:latin typeface="Calibri" charset="0"/>
                <a:cs typeface="Calibri" charset="0"/>
              </a:rPr>
              <a:t>Introduction:</a:t>
            </a:r>
          </a:p>
          <a:p>
            <a:pPr eaLnBrk="1" hangingPunct="1"/>
            <a:r>
              <a:rPr lang="en-US" sz="4500" b="1" dirty="0">
                <a:latin typeface="Calibri" charset="0"/>
                <a:cs typeface="Calibri" charset="0"/>
              </a:rPr>
              <a:t>Questions: </a:t>
            </a:r>
          </a:p>
          <a:p>
            <a:pPr eaLnBrk="1" hangingPunct="1">
              <a:buFont typeface="Arial" charset="0"/>
              <a:buChar char="•"/>
            </a:pPr>
            <a:r>
              <a:rPr lang="en-US" sz="3600" dirty="0" smtClean="0">
                <a:latin typeface="Calibri" charset="0"/>
                <a:cs typeface="Calibri" charset="0"/>
              </a:rPr>
              <a:t>  What </a:t>
            </a:r>
            <a:r>
              <a:rPr lang="en-US" sz="3600" dirty="0">
                <a:latin typeface="Calibri" charset="0"/>
                <a:cs typeface="Calibri" charset="0"/>
              </a:rPr>
              <a:t>proportion of northeastern U.S. electricity production depends on </a:t>
            </a:r>
            <a:r>
              <a:rPr lang="en-US" sz="3600" dirty="0" smtClean="0">
                <a:latin typeface="Calibri" charset="0"/>
                <a:cs typeface="Calibri" charset="0"/>
              </a:rPr>
              <a:t>     engineered </a:t>
            </a:r>
            <a:r>
              <a:rPr lang="en-US" sz="3600" dirty="0">
                <a:latin typeface="Calibri" charset="0"/>
                <a:cs typeface="Calibri" charset="0"/>
              </a:rPr>
              <a:t>approaches vs. ecosystem services by rivers for cooling of waste heat?</a:t>
            </a:r>
          </a:p>
          <a:p>
            <a:pPr eaLnBrk="1" hangingPunct="1">
              <a:buFont typeface="Arial" charset="0"/>
              <a:buChar char="•"/>
            </a:pPr>
            <a:r>
              <a:rPr lang="en-US" sz="3600" dirty="0" smtClean="0">
                <a:latin typeface="Calibri" charset="0"/>
                <a:cs typeface="Calibri" charset="0"/>
              </a:rPr>
              <a:t>  What </a:t>
            </a:r>
            <a:r>
              <a:rPr lang="en-US" sz="3600" dirty="0">
                <a:latin typeface="Calibri" charset="0"/>
                <a:cs typeface="Calibri" charset="0"/>
              </a:rPr>
              <a:t>are the tradeoffs and unintended consequences of relying on ecosystem </a:t>
            </a:r>
            <a:r>
              <a:rPr lang="en-US" sz="3600" dirty="0" smtClean="0">
                <a:latin typeface="Calibri" charset="0"/>
                <a:cs typeface="Calibri" charset="0"/>
              </a:rPr>
              <a:t>  services </a:t>
            </a:r>
            <a:r>
              <a:rPr lang="en-US" sz="3600" dirty="0">
                <a:latin typeface="Calibri" charset="0"/>
                <a:cs typeface="Calibri" charset="0"/>
              </a:rPr>
              <a:t>in terms of altered temperature regime and fish habitat? </a:t>
            </a:r>
          </a:p>
          <a:p>
            <a:pPr eaLnBrk="1" hangingPunct="1"/>
            <a:endParaRPr lang="en-US" sz="1200" dirty="0">
              <a:latin typeface="Calibri" charset="0"/>
              <a:cs typeface="Calibri" charset="0"/>
            </a:endParaRPr>
          </a:p>
          <a:p>
            <a:pPr eaLnBrk="1" hangingPunct="1"/>
            <a:r>
              <a:rPr lang="en-US" sz="4500" b="1" dirty="0">
                <a:latin typeface="Calibri" charset="0"/>
                <a:cs typeface="Calibri" charset="0"/>
              </a:rPr>
              <a:t>Rationale: </a:t>
            </a:r>
          </a:p>
          <a:p>
            <a:pPr algn="just" eaLnBrk="1" hangingPunct="1">
              <a:buFontTx/>
              <a:buAutoNum type="arabicParenR"/>
            </a:pPr>
            <a:r>
              <a:rPr lang="en-US" sz="3600" dirty="0" smtClean="0">
                <a:latin typeface="Calibri" charset="0"/>
                <a:cs typeface="Calibri" charset="0"/>
              </a:rPr>
              <a:t>  Thermoelectric </a:t>
            </a:r>
            <a:r>
              <a:rPr lang="en-US" sz="3600" dirty="0">
                <a:latin typeface="Calibri" charset="0"/>
                <a:cs typeface="Calibri" charset="0"/>
              </a:rPr>
              <a:t>power plants generate 90% of US electricity, and cooling them requires the single largest share of freshwater withdrawals.</a:t>
            </a:r>
          </a:p>
          <a:p>
            <a:pPr eaLnBrk="1" hangingPunct="1">
              <a:buFontTx/>
              <a:buAutoNum type="arabicParenR"/>
            </a:pPr>
            <a:r>
              <a:rPr lang="en-US" sz="3600" dirty="0" smtClean="0">
                <a:latin typeface="Calibri" charset="0"/>
                <a:cs typeface="Calibri" charset="0"/>
              </a:rPr>
              <a:t>  Re-circulating </a:t>
            </a:r>
            <a:r>
              <a:rPr lang="en-US" sz="3600" dirty="0">
                <a:latin typeface="Calibri" charset="0"/>
                <a:cs typeface="Calibri" charset="0"/>
              </a:rPr>
              <a:t>approaches rely on engineered cooling and consumptive water use, while </a:t>
            </a:r>
            <a:r>
              <a:rPr lang="ja-JP" altLang="en-US" sz="3600" dirty="0">
                <a:latin typeface="Calibri" charset="0"/>
                <a:cs typeface="Calibri" charset="0"/>
              </a:rPr>
              <a:t>“</a:t>
            </a:r>
            <a:r>
              <a:rPr lang="en-US" altLang="ja-JP" sz="3600" dirty="0">
                <a:latin typeface="Calibri" charset="0"/>
                <a:cs typeface="Calibri" charset="0"/>
              </a:rPr>
              <a:t>once-through</a:t>
            </a:r>
            <a:r>
              <a:rPr lang="ja-JP" altLang="en-US" sz="3600" dirty="0">
                <a:latin typeface="Calibri" charset="0"/>
                <a:cs typeface="Calibri" charset="0"/>
              </a:rPr>
              <a:t>”</a:t>
            </a:r>
            <a:r>
              <a:rPr lang="en-US" altLang="ja-JP" sz="3600" dirty="0">
                <a:latin typeface="Calibri" charset="0"/>
                <a:cs typeface="Calibri" charset="0"/>
              </a:rPr>
              <a:t> depend one ecosystem services (cooling) in rivers, which comes at cost of elevated temperatures until re-equilibration is achieved.</a:t>
            </a:r>
          </a:p>
          <a:p>
            <a:pPr eaLnBrk="1" hangingPunct="1">
              <a:buFontTx/>
              <a:buAutoNum type="arabicParenR"/>
            </a:pPr>
            <a:r>
              <a:rPr lang="en-US" sz="3600" dirty="0" smtClean="0">
                <a:latin typeface="Calibri" charset="0"/>
                <a:cs typeface="Calibri" charset="0"/>
              </a:rPr>
              <a:t>  We </a:t>
            </a:r>
            <a:r>
              <a:rPr lang="en-US" sz="3600" dirty="0">
                <a:latin typeface="Calibri" charset="0"/>
                <a:cs typeface="Calibri" charset="0"/>
              </a:rPr>
              <a:t>must understand river</a:t>
            </a:r>
            <a:r>
              <a:rPr lang="ja-JP" altLang="en-US" sz="3600" dirty="0">
                <a:latin typeface="Calibri" charset="0"/>
                <a:cs typeface="Calibri" charset="0"/>
              </a:rPr>
              <a:t>’</a:t>
            </a:r>
            <a:r>
              <a:rPr lang="en-US" altLang="ja-JP" sz="3600" dirty="0">
                <a:latin typeface="Calibri" charset="0"/>
                <a:cs typeface="Calibri" charset="0"/>
              </a:rPr>
              <a:t>s natural ability to mitigate heat loads in face of increased energy demands and changing climate.  This ability is a function of various ecosystem properties, river flow, runoff, and atmospheric conditions.</a:t>
            </a:r>
          </a:p>
          <a:p>
            <a:pPr eaLnBrk="1" hangingPunct="1">
              <a:buFontTx/>
              <a:buAutoNum type="arabicParenR"/>
            </a:pPr>
            <a:r>
              <a:rPr lang="en-US" sz="3600" dirty="0" smtClean="0">
                <a:latin typeface="Calibri" charset="0"/>
                <a:cs typeface="Calibri" charset="0"/>
              </a:rPr>
              <a:t>  The </a:t>
            </a:r>
            <a:r>
              <a:rPr lang="en-US" sz="3600" dirty="0">
                <a:latin typeface="Calibri" charset="0"/>
                <a:cs typeface="Calibri" charset="0"/>
              </a:rPr>
              <a:t>balance of energy use and cooling strategies will affect fish habitat,  either through flow regime (consumptive use)  or temperature regime (</a:t>
            </a:r>
            <a:r>
              <a:rPr lang="ja-JP" altLang="en-US" sz="3600" dirty="0">
                <a:latin typeface="Calibri" charset="0"/>
                <a:cs typeface="Calibri" charset="0"/>
              </a:rPr>
              <a:t>“</a:t>
            </a:r>
            <a:r>
              <a:rPr lang="en-US" altLang="ja-JP" sz="3600" dirty="0">
                <a:latin typeface="Calibri" charset="0"/>
                <a:cs typeface="Calibri" charset="0"/>
              </a:rPr>
              <a:t>once-through</a:t>
            </a:r>
            <a:r>
              <a:rPr lang="ja-JP" altLang="en-US" sz="3600" dirty="0">
                <a:latin typeface="Calibri" charset="0"/>
                <a:cs typeface="Calibri" charset="0"/>
              </a:rPr>
              <a:t>”</a:t>
            </a:r>
            <a:r>
              <a:rPr lang="en-US" altLang="ja-JP" sz="3600" dirty="0">
                <a:latin typeface="Calibri" charset="0"/>
                <a:cs typeface="Calibri" charset="0"/>
              </a:rPr>
              <a:t>)</a:t>
            </a:r>
          </a:p>
          <a:p>
            <a:pPr eaLnBrk="1" hangingPunct="1">
              <a:buFontTx/>
              <a:buAutoNum type="arabicParenR"/>
            </a:pPr>
            <a:endParaRPr lang="en-US" sz="1200" dirty="0">
              <a:latin typeface="Calibri" charset="0"/>
              <a:cs typeface="Calibri" charset="0"/>
            </a:endParaRPr>
          </a:p>
          <a:p>
            <a:pPr eaLnBrk="1" hangingPunct="1"/>
            <a:r>
              <a:rPr lang="en-US" sz="4500" b="1" dirty="0">
                <a:latin typeface="Calibri" charset="0"/>
                <a:cs typeface="Calibri" charset="0"/>
              </a:rPr>
              <a:t>Approach</a:t>
            </a:r>
            <a:r>
              <a:rPr lang="en-US" sz="3600" b="1" dirty="0">
                <a:latin typeface="Calibri" charset="0"/>
                <a:cs typeface="Calibri" charset="0"/>
              </a:rPr>
              <a:t>: </a:t>
            </a:r>
            <a:r>
              <a:rPr lang="en-US" sz="3600" dirty="0">
                <a:latin typeface="Calibri" charset="0"/>
                <a:cs typeface="Calibri" charset="0"/>
              </a:rPr>
              <a:t>Use a daily time-step, spatially-distributed, dynamic, river network hydrology and water temperature re-equilibration model linked to a </a:t>
            </a:r>
            <a:r>
              <a:rPr lang="en-US" sz="3600" dirty="0" smtClean="0">
                <a:latin typeface="Calibri" charset="0"/>
                <a:cs typeface="Calibri" charset="0"/>
              </a:rPr>
              <a:t>thermoelectric </a:t>
            </a:r>
            <a:r>
              <a:rPr lang="en-US" sz="3600" dirty="0">
                <a:latin typeface="Calibri" charset="0"/>
                <a:cs typeface="Calibri" charset="0"/>
              </a:rPr>
              <a:t>energy model to quantify the relative importance of each type of cooling strategy, their impacts on </a:t>
            </a:r>
            <a:r>
              <a:rPr lang="en-US" sz="3600" dirty="0" smtClean="0">
                <a:latin typeface="Calibri" charset="0"/>
                <a:cs typeface="Calibri" charset="0"/>
              </a:rPr>
              <a:t>rivers in the </a:t>
            </a:r>
            <a:r>
              <a:rPr lang="en-US" sz="3600" dirty="0">
                <a:latin typeface="Calibri" charset="0"/>
                <a:cs typeface="Calibri" charset="0"/>
              </a:rPr>
              <a:t>northeastern U.S., and ecosystem services provided by river systems to attenuate </a:t>
            </a:r>
            <a:r>
              <a:rPr lang="en-US" sz="3600" dirty="0" smtClean="0">
                <a:latin typeface="Calibri" charset="0"/>
                <a:cs typeface="Calibri" charset="0"/>
              </a:rPr>
              <a:t>thermal pollution. </a:t>
            </a:r>
            <a:endParaRPr lang="en-US" sz="3600" dirty="0">
              <a:latin typeface="Calibri" charset="0"/>
              <a:cs typeface="Calibri" charset="0"/>
            </a:endParaRPr>
          </a:p>
        </p:txBody>
      </p:sp>
      <p:grpSp>
        <p:nvGrpSpPr>
          <p:cNvPr id="14348" name="Group 177"/>
          <p:cNvGrpSpPr>
            <a:grpSpLocks/>
          </p:cNvGrpSpPr>
          <p:nvPr/>
        </p:nvGrpSpPr>
        <p:grpSpPr bwMode="auto">
          <a:xfrm>
            <a:off x="1114425" y="914400"/>
            <a:ext cx="1974850" cy="1755775"/>
            <a:chOff x="7391400" y="1295400"/>
            <a:chExt cx="1755648" cy="1755648"/>
          </a:xfrm>
        </p:grpSpPr>
        <p:sp>
          <p:nvSpPr>
            <p:cNvPr id="177" name="Rectangle 176"/>
            <p:cNvSpPr/>
            <p:nvPr/>
          </p:nvSpPr>
          <p:spPr>
            <a:xfrm>
              <a:off x="7391400" y="1295400"/>
              <a:ext cx="1752825" cy="175247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endParaRPr>
            </a:p>
          </p:txBody>
        </p:sp>
        <p:grpSp>
          <p:nvGrpSpPr>
            <p:cNvPr id="14467" name="Group 762"/>
            <p:cNvGrpSpPr>
              <a:grpSpLocks/>
            </p:cNvGrpSpPr>
            <p:nvPr/>
          </p:nvGrpSpPr>
          <p:grpSpPr bwMode="auto">
            <a:xfrm>
              <a:off x="7391400" y="1295400"/>
              <a:ext cx="1755648" cy="1755648"/>
              <a:chOff x="13008" y="9024"/>
              <a:chExt cx="3458" cy="3518"/>
            </a:xfrm>
          </p:grpSpPr>
          <p:sp>
            <p:nvSpPr>
              <p:cNvPr id="14468" name="Freeform 763"/>
              <p:cNvSpPr>
                <a:spLocks/>
              </p:cNvSpPr>
              <p:nvPr/>
            </p:nvSpPr>
            <p:spPr bwMode="auto">
              <a:xfrm>
                <a:off x="13930" y="9325"/>
                <a:ext cx="1199" cy="1542"/>
              </a:xfrm>
              <a:custGeom>
                <a:avLst/>
                <a:gdLst>
                  <a:gd name="T0" fmla="*/ 0 w 1199"/>
                  <a:gd name="T1" fmla="*/ 1542 h 1542"/>
                  <a:gd name="T2" fmla="*/ 12 w 1199"/>
                  <a:gd name="T3" fmla="*/ 1530 h 1542"/>
                  <a:gd name="T4" fmla="*/ 36 w 1199"/>
                  <a:gd name="T5" fmla="*/ 1512 h 1542"/>
                  <a:gd name="T6" fmla="*/ 60 w 1199"/>
                  <a:gd name="T7" fmla="*/ 1482 h 1542"/>
                  <a:gd name="T8" fmla="*/ 72 w 1199"/>
                  <a:gd name="T9" fmla="*/ 1440 h 1542"/>
                  <a:gd name="T10" fmla="*/ 84 w 1199"/>
                  <a:gd name="T11" fmla="*/ 1470 h 1542"/>
                  <a:gd name="T12" fmla="*/ 108 w 1199"/>
                  <a:gd name="T13" fmla="*/ 1464 h 1542"/>
                  <a:gd name="T14" fmla="*/ 819 w 1199"/>
                  <a:gd name="T15" fmla="*/ 0 h 1542"/>
                  <a:gd name="T16" fmla="*/ 1138 w 1199"/>
                  <a:gd name="T17" fmla="*/ 1313 h 1542"/>
                  <a:gd name="T18" fmla="*/ 1144 w 1199"/>
                  <a:gd name="T19" fmla="*/ 1307 h 1542"/>
                  <a:gd name="T20" fmla="*/ 1156 w 1199"/>
                  <a:gd name="T21" fmla="*/ 1307 h 1542"/>
                  <a:gd name="T22" fmla="*/ 1162 w 1199"/>
                  <a:gd name="T23" fmla="*/ 1307 h 1542"/>
                  <a:gd name="T24" fmla="*/ 1168 w 1199"/>
                  <a:gd name="T25" fmla="*/ 1313 h 1542"/>
                  <a:gd name="T26" fmla="*/ 1174 w 1199"/>
                  <a:gd name="T27" fmla="*/ 1319 h 1542"/>
                  <a:gd name="T28" fmla="*/ 1174 w 1199"/>
                  <a:gd name="T29" fmla="*/ 1325 h 1542"/>
                  <a:gd name="T30" fmla="*/ 1174 w 1199"/>
                  <a:gd name="T31" fmla="*/ 1331 h 1542"/>
                  <a:gd name="T32" fmla="*/ 1174 w 1199"/>
                  <a:gd name="T33" fmla="*/ 1344 h 1542"/>
                  <a:gd name="T34" fmla="*/ 1180 w 1199"/>
                  <a:gd name="T35" fmla="*/ 1356 h 1542"/>
                  <a:gd name="T36" fmla="*/ 1187 w 1199"/>
                  <a:gd name="T37" fmla="*/ 1362 h 1542"/>
                  <a:gd name="T38" fmla="*/ 1187 w 1199"/>
                  <a:gd name="T39" fmla="*/ 1368 h 1542"/>
                  <a:gd name="T40" fmla="*/ 1199 w 1199"/>
                  <a:gd name="T41" fmla="*/ 1368 h 1542"/>
                  <a:gd name="T42" fmla="*/ 0 w 1199"/>
                  <a:gd name="T43" fmla="*/ 1542 h 1542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199"/>
                  <a:gd name="T67" fmla="*/ 0 h 1542"/>
                  <a:gd name="T68" fmla="*/ 1199 w 1199"/>
                  <a:gd name="T69" fmla="*/ 1542 h 1542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199" h="1542">
                    <a:moveTo>
                      <a:pt x="0" y="1542"/>
                    </a:moveTo>
                    <a:lnTo>
                      <a:pt x="12" y="1530"/>
                    </a:lnTo>
                    <a:lnTo>
                      <a:pt x="36" y="1512"/>
                    </a:lnTo>
                    <a:lnTo>
                      <a:pt x="60" y="1482"/>
                    </a:lnTo>
                    <a:lnTo>
                      <a:pt x="72" y="1440"/>
                    </a:lnTo>
                    <a:lnTo>
                      <a:pt x="84" y="1470"/>
                    </a:lnTo>
                    <a:lnTo>
                      <a:pt x="108" y="1464"/>
                    </a:lnTo>
                    <a:lnTo>
                      <a:pt x="819" y="0"/>
                    </a:lnTo>
                    <a:lnTo>
                      <a:pt x="1138" y="1313"/>
                    </a:lnTo>
                    <a:lnTo>
                      <a:pt x="1144" y="1307"/>
                    </a:lnTo>
                    <a:lnTo>
                      <a:pt x="1156" y="1307"/>
                    </a:lnTo>
                    <a:lnTo>
                      <a:pt x="1162" y="1307"/>
                    </a:lnTo>
                    <a:lnTo>
                      <a:pt x="1168" y="1313"/>
                    </a:lnTo>
                    <a:lnTo>
                      <a:pt x="1174" y="1319"/>
                    </a:lnTo>
                    <a:lnTo>
                      <a:pt x="1174" y="1325"/>
                    </a:lnTo>
                    <a:lnTo>
                      <a:pt x="1174" y="1331"/>
                    </a:lnTo>
                    <a:lnTo>
                      <a:pt x="1174" y="1344"/>
                    </a:lnTo>
                    <a:lnTo>
                      <a:pt x="1180" y="1356"/>
                    </a:lnTo>
                    <a:lnTo>
                      <a:pt x="1187" y="1362"/>
                    </a:lnTo>
                    <a:lnTo>
                      <a:pt x="1187" y="1368"/>
                    </a:lnTo>
                    <a:lnTo>
                      <a:pt x="1199" y="1368"/>
                    </a:lnTo>
                    <a:lnTo>
                      <a:pt x="0" y="1542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69" name="Freeform 764"/>
              <p:cNvSpPr>
                <a:spLocks/>
              </p:cNvSpPr>
              <p:nvPr/>
            </p:nvSpPr>
            <p:spPr bwMode="auto">
              <a:xfrm>
                <a:off x="14839" y="9458"/>
                <a:ext cx="308" cy="1048"/>
              </a:xfrm>
              <a:custGeom>
                <a:avLst/>
                <a:gdLst>
                  <a:gd name="T0" fmla="*/ 259 w 308"/>
                  <a:gd name="T1" fmla="*/ 1048 h 1048"/>
                  <a:gd name="T2" fmla="*/ 308 w 308"/>
                  <a:gd name="T3" fmla="*/ 945 h 1048"/>
                  <a:gd name="T4" fmla="*/ 0 w 308"/>
                  <a:gd name="T5" fmla="*/ 0 h 1048"/>
                  <a:gd name="T6" fmla="*/ 259 w 308"/>
                  <a:gd name="T7" fmla="*/ 1048 h 104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08"/>
                  <a:gd name="T13" fmla="*/ 0 h 1048"/>
                  <a:gd name="T14" fmla="*/ 308 w 308"/>
                  <a:gd name="T15" fmla="*/ 1048 h 104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08" h="1048">
                    <a:moveTo>
                      <a:pt x="259" y="1048"/>
                    </a:moveTo>
                    <a:lnTo>
                      <a:pt x="308" y="945"/>
                    </a:lnTo>
                    <a:lnTo>
                      <a:pt x="0" y="0"/>
                    </a:lnTo>
                    <a:lnTo>
                      <a:pt x="259" y="1048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0" name="Freeform 765"/>
              <p:cNvSpPr>
                <a:spLocks/>
              </p:cNvSpPr>
              <p:nvPr/>
            </p:nvSpPr>
            <p:spPr bwMode="auto">
              <a:xfrm>
                <a:off x="14839" y="9349"/>
                <a:ext cx="850" cy="1844"/>
              </a:xfrm>
              <a:custGeom>
                <a:avLst/>
                <a:gdLst>
                  <a:gd name="T0" fmla="*/ 332 w 850"/>
                  <a:gd name="T1" fmla="*/ 1012 h 1844"/>
                  <a:gd name="T2" fmla="*/ 0 w 850"/>
                  <a:gd name="T3" fmla="*/ 0 h 1844"/>
                  <a:gd name="T4" fmla="*/ 759 w 850"/>
                  <a:gd name="T5" fmla="*/ 1705 h 1844"/>
                  <a:gd name="T6" fmla="*/ 850 w 850"/>
                  <a:gd name="T7" fmla="*/ 1826 h 1844"/>
                  <a:gd name="T8" fmla="*/ 850 w 850"/>
                  <a:gd name="T9" fmla="*/ 1844 h 1844"/>
                  <a:gd name="T10" fmla="*/ 494 w 850"/>
                  <a:gd name="T11" fmla="*/ 1398 h 1844"/>
                  <a:gd name="T12" fmla="*/ 494 w 850"/>
                  <a:gd name="T13" fmla="*/ 1205 h 1844"/>
                  <a:gd name="T14" fmla="*/ 500 w 850"/>
                  <a:gd name="T15" fmla="*/ 1205 h 1844"/>
                  <a:gd name="T16" fmla="*/ 500 w 850"/>
                  <a:gd name="T17" fmla="*/ 1199 h 1844"/>
                  <a:gd name="T18" fmla="*/ 506 w 850"/>
                  <a:gd name="T19" fmla="*/ 1193 h 1844"/>
                  <a:gd name="T20" fmla="*/ 512 w 850"/>
                  <a:gd name="T21" fmla="*/ 1187 h 1844"/>
                  <a:gd name="T22" fmla="*/ 512 w 850"/>
                  <a:gd name="T23" fmla="*/ 1175 h 1844"/>
                  <a:gd name="T24" fmla="*/ 506 w 850"/>
                  <a:gd name="T25" fmla="*/ 1163 h 1844"/>
                  <a:gd name="T26" fmla="*/ 494 w 850"/>
                  <a:gd name="T27" fmla="*/ 1151 h 1844"/>
                  <a:gd name="T28" fmla="*/ 386 w 850"/>
                  <a:gd name="T29" fmla="*/ 952 h 1844"/>
                  <a:gd name="T30" fmla="*/ 392 w 850"/>
                  <a:gd name="T31" fmla="*/ 946 h 1844"/>
                  <a:gd name="T32" fmla="*/ 392 w 850"/>
                  <a:gd name="T33" fmla="*/ 940 h 1844"/>
                  <a:gd name="T34" fmla="*/ 398 w 850"/>
                  <a:gd name="T35" fmla="*/ 928 h 1844"/>
                  <a:gd name="T36" fmla="*/ 398 w 850"/>
                  <a:gd name="T37" fmla="*/ 922 h 1844"/>
                  <a:gd name="T38" fmla="*/ 392 w 850"/>
                  <a:gd name="T39" fmla="*/ 910 h 1844"/>
                  <a:gd name="T40" fmla="*/ 386 w 850"/>
                  <a:gd name="T41" fmla="*/ 904 h 1844"/>
                  <a:gd name="T42" fmla="*/ 374 w 850"/>
                  <a:gd name="T43" fmla="*/ 898 h 1844"/>
                  <a:gd name="T44" fmla="*/ 368 w 850"/>
                  <a:gd name="T45" fmla="*/ 898 h 1844"/>
                  <a:gd name="T46" fmla="*/ 368 w 850"/>
                  <a:gd name="T47" fmla="*/ 904 h 1844"/>
                  <a:gd name="T48" fmla="*/ 356 w 850"/>
                  <a:gd name="T49" fmla="*/ 904 h 1844"/>
                  <a:gd name="T50" fmla="*/ 350 w 850"/>
                  <a:gd name="T51" fmla="*/ 910 h 1844"/>
                  <a:gd name="T52" fmla="*/ 350 w 850"/>
                  <a:gd name="T53" fmla="*/ 916 h 1844"/>
                  <a:gd name="T54" fmla="*/ 344 w 850"/>
                  <a:gd name="T55" fmla="*/ 928 h 1844"/>
                  <a:gd name="T56" fmla="*/ 350 w 850"/>
                  <a:gd name="T57" fmla="*/ 940 h 1844"/>
                  <a:gd name="T58" fmla="*/ 362 w 850"/>
                  <a:gd name="T59" fmla="*/ 952 h 1844"/>
                  <a:gd name="T60" fmla="*/ 332 w 850"/>
                  <a:gd name="T61" fmla="*/ 1012 h 1844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w 850"/>
                  <a:gd name="T94" fmla="*/ 0 h 1844"/>
                  <a:gd name="T95" fmla="*/ 850 w 850"/>
                  <a:gd name="T96" fmla="*/ 1844 h 1844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T93" t="T94" r="T95" b="T96"/>
                <a:pathLst>
                  <a:path w="850" h="1844">
                    <a:moveTo>
                      <a:pt x="332" y="1012"/>
                    </a:moveTo>
                    <a:lnTo>
                      <a:pt x="0" y="0"/>
                    </a:lnTo>
                    <a:lnTo>
                      <a:pt x="759" y="1705"/>
                    </a:lnTo>
                    <a:lnTo>
                      <a:pt x="850" y="1826"/>
                    </a:lnTo>
                    <a:lnTo>
                      <a:pt x="850" y="1844"/>
                    </a:lnTo>
                    <a:lnTo>
                      <a:pt x="494" y="1398"/>
                    </a:lnTo>
                    <a:lnTo>
                      <a:pt x="494" y="1205"/>
                    </a:lnTo>
                    <a:lnTo>
                      <a:pt x="500" y="1205"/>
                    </a:lnTo>
                    <a:lnTo>
                      <a:pt x="500" y="1199"/>
                    </a:lnTo>
                    <a:lnTo>
                      <a:pt x="506" y="1193"/>
                    </a:lnTo>
                    <a:lnTo>
                      <a:pt x="512" y="1187"/>
                    </a:lnTo>
                    <a:lnTo>
                      <a:pt x="512" y="1175"/>
                    </a:lnTo>
                    <a:lnTo>
                      <a:pt x="506" y="1163"/>
                    </a:lnTo>
                    <a:lnTo>
                      <a:pt x="494" y="1151"/>
                    </a:lnTo>
                    <a:lnTo>
                      <a:pt x="386" y="952"/>
                    </a:lnTo>
                    <a:lnTo>
                      <a:pt x="392" y="946"/>
                    </a:lnTo>
                    <a:lnTo>
                      <a:pt x="392" y="940"/>
                    </a:lnTo>
                    <a:lnTo>
                      <a:pt x="398" y="928"/>
                    </a:lnTo>
                    <a:lnTo>
                      <a:pt x="398" y="922"/>
                    </a:lnTo>
                    <a:lnTo>
                      <a:pt x="392" y="910"/>
                    </a:lnTo>
                    <a:lnTo>
                      <a:pt x="386" y="904"/>
                    </a:lnTo>
                    <a:lnTo>
                      <a:pt x="374" y="898"/>
                    </a:lnTo>
                    <a:lnTo>
                      <a:pt x="368" y="898"/>
                    </a:lnTo>
                    <a:lnTo>
                      <a:pt x="368" y="904"/>
                    </a:lnTo>
                    <a:lnTo>
                      <a:pt x="356" y="904"/>
                    </a:lnTo>
                    <a:lnTo>
                      <a:pt x="350" y="910"/>
                    </a:lnTo>
                    <a:lnTo>
                      <a:pt x="350" y="916"/>
                    </a:lnTo>
                    <a:lnTo>
                      <a:pt x="344" y="928"/>
                    </a:lnTo>
                    <a:lnTo>
                      <a:pt x="350" y="940"/>
                    </a:lnTo>
                    <a:lnTo>
                      <a:pt x="362" y="952"/>
                    </a:lnTo>
                    <a:lnTo>
                      <a:pt x="332" y="1012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1" name="Freeform 766"/>
              <p:cNvSpPr>
                <a:spLocks/>
              </p:cNvSpPr>
              <p:nvPr/>
            </p:nvSpPr>
            <p:spPr bwMode="auto">
              <a:xfrm>
                <a:off x="14683" y="9313"/>
                <a:ext cx="187" cy="72"/>
              </a:xfrm>
              <a:custGeom>
                <a:avLst/>
                <a:gdLst>
                  <a:gd name="T0" fmla="*/ 12 w 187"/>
                  <a:gd name="T1" fmla="*/ 36 h 72"/>
                  <a:gd name="T2" fmla="*/ 0 w 187"/>
                  <a:gd name="T3" fmla="*/ 24 h 72"/>
                  <a:gd name="T4" fmla="*/ 6 w 187"/>
                  <a:gd name="T5" fmla="*/ 18 h 72"/>
                  <a:gd name="T6" fmla="*/ 12 w 187"/>
                  <a:gd name="T7" fmla="*/ 18 h 72"/>
                  <a:gd name="T8" fmla="*/ 24 w 187"/>
                  <a:gd name="T9" fmla="*/ 18 h 72"/>
                  <a:gd name="T10" fmla="*/ 66 w 187"/>
                  <a:gd name="T11" fmla="*/ 6 h 72"/>
                  <a:gd name="T12" fmla="*/ 138 w 187"/>
                  <a:gd name="T13" fmla="*/ 0 h 72"/>
                  <a:gd name="T14" fmla="*/ 144 w 187"/>
                  <a:gd name="T15" fmla="*/ 6 h 72"/>
                  <a:gd name="T16" fmla="*/ 156 w 187"/>
                  <a:gd name="T17" fmla="*/ 18 h 72"/>
                  <a:gd name="T18" fmla="*/ 162 w 187"/>
                  <a:gd name="T19" fmla="*/ 24 h 72"/>
                  <a:gd name="T20" fmla="*/ 174 w 187"/>
                  <a:gd name="T21" fmla="*/ 42 h 72"/>
                  <a:gd name="T22" fmla="*/ 180 w 187"/>
                  <a:gd name="T23" fmla="*/ 54 h 72"/>
                  <a:gd name="T24" fmla="*/ 187 w 187"/>
                  <a:gd name="T25" fmla="*/ 66 h 72"/>
                  <a:gd name="T26" fmla="*/ 174 w 187"/>
                  <a:gd name="T27" fmla="*/ 72 h 72"/>
                  <a:gd name="T28" fmla="*/ 168 w 187"/>
                  <a:gd name="T29" fmla="*/ 66 h 72"/>
                  <a:gd name="T30" fmla="*/ 168 w 187"/>
                  <a:gd name="T31" fmla="*/ 60 h 72"/>
                  <a:gd name="T32" fmla="*/ 162 w 187"/>
                  <a:gd name="T33" fmla="*/ 48 h 72"/>
                  <a:gd name="T34" fmla="*/ 156 w 187"/>
                  <a:gd name="T35" fmla="*/ 36 h 72"/>
                  <a:gd name="T36" fmla="*/ 144 w 187"/>
                  <a:gd name="T37" fmla="*/ 24 h 72"/>
                  <a:gd name="T38" fmla="*/ 138 w 187"/>
                  <a:gd name="T39" fmla="*/ 18 h 72"/>
                  <a:gd name="T40" fmla="*/ 132 w 187"/>
                  <a:gd name="T41" fmla="*/ 12 h 72"/>
                  <a:gd name="T42" fmla="*/ 126 w 187"/>
                  <a:gd name="T43" fmla="*/ 12 h 72"/>
                  <a:gd name="T44" fmla="*/ 96 w 187"/>
                  <a:gd name="T45" fmla="*/ 12 h 72"/>
                  <a:gd name="T46" fmla="*/ 54 w 187"/>
                  <a:gd name="T47" fmla="*/ 18 h 72"/>
                  <a:gd name="T48" fmla="*/ 12 w 187"/>
                  <a:gd name="T49" fmla="*/ 36 h 7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87"/>
                  <a:gd name="T76" fmla="*/ 0 h 72"/>
                  <a:gd name="T77" fmla="*/ 187 w 187"/>
                  <a:gd name="T78" fmla="*/ 72 h 72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87" h="72">
                    <a:moveTo>
                      <a:pt x="12" y="36"/>
                    </a:moveTo>
                    <a:lnTo>
                      <a:pt x="0" y="24"/>
                    </a:lnTo>
                    <a:lnTo>
                      <a:pt x="6" y="18"/>
                    </a:lnTo>
                    <a:lnTo>
                      <a:pt x="12" y="18"/>
                    </a:lnTo>
                    <a:lnTo>
                      <a:pt x="24" y="18"/>
                    </a:lnTo>
                    <a:lnTo>
                      <a:pt x="66" y="6"/>
                    </a:lnTo>
                    <a:lnTo>
                      <a:pt x="138" y="0"/>
                    </a:lnTo>
                    <a:lnTo>
                      <a:pt x="144" y="6"/>
                    </a:lnTo>
                    <a:lnTo>
                      <a:pt x="156" y="18"/>
                    </a:lnTo>
                    <a:lnTo>
                      <a:pt x="162" y="24"/>
                    </a:lnTo>
                    <a:lnTo>
                      <a:pt x="174" y="42"/>
                    </a:lnTo>
                    <a:lnTo>
                      <a:pt x="180" y="54"/>
                    </a:lnTo>
                    <a:lnTo>
                      <a:pt x="187" y="66"/>
                    </a:lnTo>
                    <a:lnTo>
                      <a:pt x="174" y="72"/>
                    </a:lnTo>
                    <a:lnTo>
                      <a:pt x="168" y="66"/>
                    </a:lnTo>
                    <a:lnTo>
                      <a:pt x="168" y="60"/>
                    </a:lnTo>
                    <a:lnTo>
                      <a:pt x="162" y="48"/>
                    </a:lnTo>
                    <a:lnTo>
                      <a:pt x="156" y="36"/>
                    </a:lnTo>
                    <a:lnTo>
                      <a:pt x="144" y="24"/>
                    </a:lnTo>
                    <a:lnTo>
                      <a:pt x="138" y="18"/>
                    </a:lnTo>
                    <a:lnTo>
                      <a:pt x="132" y="12"/>
                    </a:lnTo>
                    <a:lnTo>
                      <a:pt x="126" y="12"/>
                    </a:lnTo>
                    <a:lnTo>
                      <a:pt x="96" y="12"/>
                    </a:lnTo>
                    <a:lnTo>
                      <a:pt x="54" y="18"/>
                    </a:lnTo>
                    <a:lnTo>
                      <a:pt x="12" y="3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2" name="Freeform 767"/>
              <p:cNvSpPr>
                <a:spLocks/>
              </p:cNvSpPr>
              <p:nvPr/>
            </p:nvSpPr>
            <p:spPr bwMode="auto">
              <a:xfrm>
                <a:off x="14683" y="9313"/>
                <a:ext cx="187" cy="72"/>
              </a:xfrm>
              <a:custGeom>
                <a:avLst/>
                <a:gdLst>
                  <a:gd name="T0" fmla="*/ 12 w 187"/>
                  <a:gd name="T1" fmla="*/ 36 h 72"/>
                  <a:gd name="T2" fmla="*/ 0 w 187"/>
                  <a:gd name="T3" fmla="*/ 24 h 72"/>
                  <a:gd name="T4" fmla="*/ 0 w 187"/>
                  <a:gd name="T5" fmla="*/ 24 h 72"/>
                  <a:gd name="T6" fmla="*/ 0 w 187"/>
                  <a:gd name="T7" fmla="*/ 24 h 72"/>
                  <a:gd name="T8" fmla="*/ 6 w 187"/>
                  <a:gd name="T9" fmla="*/ 18 h 72"/>
                  <a:gd name="T10" fmla="*/ 12 w 187"/>
                  <a:gd name="T11" fmla="*/ 18 h 72"/>
                  <a:gd name="T12" fmla="*/ 24 w 187"/>
                  <a:gd name="T13" fmla="*/ 18 h 72"/>
                  <a:gd name="T14" fmla="*/ 66 w 187"/>
                  <a:gd name="T15" fmla="*/ 6 h 72"/>
                  <a:gd name="T16" fmla="*/ 138 w 187"/>
                  <a:gd name="T17" fmla="*/ 0 h 72"/>
                  <a:gd name="T18" fmla="*/ 138 w 187"/>
                  <a:gd name="T19" fmla="*/ 0 h 72"/>
                  <a:gd name="T20" fmla="*/ 144 w 187"/>
                  <a:gd name="T21" fmla="*/ 6 h 72"/>
                  <a:gd name="T22" fmla="*/ 156 w 187"/>
                  <a:gd name="T23" fmla="*/ 18 h 72"/>
                  <a:gd name="T24" fmla="*/ 162 w 187"/>
                  <a:gd name="T25" fmla="*/ 24 h 72"/>
                  <a:gd name="T26" fmla="*/ 174 w 187"/>
                  <a:gd name="T27" fmla="*/ 42 h 72"/>
                  <a:gd name="T28" fmla="*/ 180 w 187"/>
                  <a:gd name="T29" fmla="*/ 54 h 72"/>
                  <a:gd name="T30" fmla="*/ 187 w 187"/>
                  <a:gd name="T31" fmla="*/ 66 h 72"/>
                  <a:gd name="T32" fmla="*/ 174 w 187"/>
                  <a:gd name="T33" fmla="*/ 72 h 72"/>
                  <a:gd name="T34" fmla="*/ 168 w 187"/>
                  <a:gd name="T35" fmla="*/ 66 h 72"/>
                  <a:gd name="T36" fmla="*/ 168 w 187"/>
                  <a:gd name="T37" fmla="*/ 60 h 72"/>
                  <a:gd name="T38" fmla="*/ 162 w 187"/>
                  <a:gd name="T39" fmla="*/ 48 h 72"/>
                  <a:gd name="T40" fmla="*/ 156 w 187"/>
                  <a:gd name="T41" fmla="*/ 36 h 72"/>
                  <a:gd name="T42" fmla="*/ 144 w 187"/>
                  <a:gd name="T43" fmla="*/ 24 h 72"/>
                  <a:gd name="T44" fmla="*/ 138 w 187"/>
                  <a:gd name="T45" fmla="*/ 18 h 72"/>
                  <a:gd name="T46" fmla="*/ 132 w 187"/>
                  <a:gd name="T47" fmla="*/ 12 h 72"/>
                  <a:gd name="T48" fmla="*/ 126 w 187"/>
                  <a:gd name="T49" fmla="*/ 12 h 72"/>
                  <a:gd name="T50" fmla="*/ 96 w 187"/>
                  <a:gd name="T51" fmla="*/ 12 h 72"/>
                  <a:gd name="T52" fmla="*/ 54 w 187"/>
                  <a:gd name="T53" fmla="*/ 18 h 72"/>
                  <a:gd name="T54" fmla="*/ 12 w 187"/>
                  <a:gd name="T55" fmla="*/ 36 h 72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87"/>
                  <a:gd name="T85" fmla="*/ 0 h 72"/>
                  <a:gd name="T86" fmla="*/ 187 w 187"/>
                  <a:gd name="T87" fmla="*/ 72 h 72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87" h="72">
                    <a:moveTo>
                      <a:pt x="12" y="36"/>
                    </a:moveTo>
                    <a:lnTo>
                      <a:pt x="0" y="24"/>
                    </a:lnTo>
                    <a:lnTo>
                      <a:pt x="6" y="18"/>
                    </a:lnTo>
                    <a:lnTo>
                      <a:pt x="12" y="18"/>
                    </a:lnTo>
                    <a:lnTo>
                      <a:pt x="24" y="18"/>
                    </a:lnTo>
                    <a:lnTo>
                      <a:pt x="66" y="6"/>
                    </a:lnTo>
                    <a:lnTo>
                      <a:pt x="138" y="0"/>
                    </a:lnTo>
                    <a:lnTo>
                      <a:pt x="144" y="6"/>
                    </a:lnTo>
                    <a:lnTo>
                      <a:pt x="156" y="18"/>
                    </a:lnTo>
                    <a:lnTo>
                      <a:pt x="162" y="24"/>
                    </a:lnTo>
                    <a:lnTo>
                      <a:pt x="174" y="42"/>
                    </a:lnTo>
                    <a:lnTo>
                      <a:pt x="180" y="54"/>
                    </a:lnTo>
                    <a:lnTo>
                      <a:pt x="187" y="66"/>
                    </a:lnTo>
                    <a:lnTo>
                      <a:pt x="174" y="72"/>
                    </a:lnTo>
                    <a:lnTo>
                      <a:pt x="168" y="66"/>
                    </a:lnTo>
                    <a:lnTo>
                      <a:pt x="168" y="60"/>
                    </a:lnTo>
                    <a:lnTo>
                      <a:pt x="162" y="48"/>
                    </a:lnTo>
                    <a:lnTo>
                      <a:pt x="156" y="36"/>
                    </a:lnTo>
                    <a:lnTo>
                      <a:pt x="144" y="24"/>
                    </a:lnTo>
                    <a:lnTo>
                      <a:pt x="138" y="18"/>
                    </a:lnTo>
                    <a:lnTo>
                      <a:pt x="132" y="12"/>
                    </a:lnTo>
                    <a:lnTo>
                      <a:pt x="126" y="12"/>
                    </a:lnTo>
                    <a:lnTo>
                      <a:pt x="96" y="12"/>
                    </a:lnTo>
                    <a:lnTo>
                      <a:pt x="54" y="18"/>
                    </a:lnTo>
                    <a:lnTo>
                      <a:pt x="12" y="3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3" name="Freeform 768"/>
              <p:cNvSpPr>
                <a:spLocks/>
              </p:cNvSpPr>
              <p:nvPr/>
            </p:nvSpPr>
            <p:spPr bwMode="auto">
              <a:xfrm>
                <a:off x="14737" y="9024"/>
                <a:ext cx="114" cy="319"/>
              </a:xfrm>
              <a:custGeom>
                <a:avLst/>
                <a:gdLst>
                  <a:gd name="T0" fmla="*/ 0 w 114"/>
                  <a:gd name="T1" fmla="*/ 211 h 319"/>
                  <a:gd name="T2" fmla="*/ 6 w 114"/>
                  <a:gd name="T3" fmla="*/ 199 h 319"/>
                  <a:gd name="T4" fmla="*/ 12 w 114"/>
                  <a:gd name="T5" fmla="*/ 187 h 319"/>
                  <a:gd name="T6" fmla="*/ 24 w 114"/>
                  <a:gd name="T7" fmla="*/ 175 h 319"/>
                  <a:gd name="T8" fmla="*/ 30 w 114"/>
                  <a:gd name="T9" fmla="*/ 157 h 319"/>
                  <a:gd name="T10" fmla="*/ 30 w 114"/>
                  <a:gd name="T11" fmla="*/ 139 h 319"/>
                  <a:gd name="T12" fmla="*/ 24 w 114"/>
                  <a:gd name="T13" fmla="*/ 127 h 319"/>
                  <a:gd name="T14" fmla="*/ 24 w 114"/>
                  <a:gd name="T15" fmla="*/ 120 h 319"/>
                  <a:gd name="T16" fmla="*/ 18 w 114"/>
                  <a:gd name="T17" fmla="*/ 108 h 319"/>
                  <a:gd name="T18" fmla="*/ 24 w 114"/>
                  <a:gd name="T19" fmla="*/ 102 h 319"/>
                  <a:gd name="T20" fmla="*/ 24 w 114"/>
                  <a:gd name="T21" fmla="*/ 96 h 319"/>
                  <a:gd name="T22" fmla="*/ 30 w 114"/>
                  <a:gd name="T23" fmla="*/ 90 h 319"/>
                  <a:gd name="T24" fmla="*/ 30 w 114"/>
                  <a:gd name="T25" fmla="*/ 84 h 319"/>
                  <a:gd name="T26" fmla="*/ 30 w 114"/>
                  <a:gd name="T27" fmla="*/ 78 h 319"/>
                  <a:gd name="T28" fmla="*/ 30 w 114"/>
                  <a:gd name="T29" fmla="*/ 66 h 319"/>
                  <a:gd name="T30" fmla="*/ 30 w 114"/>
                  <a:gd name="T31" fmla="*/ 60 h 319"/>
                  <a:gd name="T32" fmla="*/ 36 w 114"/>
                  <a:gd name="T33" fmla="*/ 54 h 319"/>
                  <a:gd name="T34" fmla="*/ 36 w 114"/>
                  <a:gd name="T35" fmla="*/ 48 h 319"/>
                  <a:gd name="T36" fmla="*/ 36 w 114"/>
                  <a:gd name="T37" fmla="*/ 36 h 319"/>
                  <a:gd name="T38" fmla="*/ 36 w 114"/>
                  <a:gd name="T39" fmla="*/ 24 h 319"/>
                  <a:gd name="T40" fmla="*/ 36 w 114"/>
                  <a:gd name="T41" fmla="*/ 18 h 319"/>
                  <a:gd name="T42" fmla="*/ 36 w 114"/>
                  <a:gd name="T43" fmla="*/ 6 h 319"/>
                  <a:gd name="T44" fmla="*/ 36 w 114"/>
                  <a:gd name="T45" fmla="*/ 0 h 319"/>
                  <a:gd name="T46" fmla="*/ 42 w 114"/>
                  <a:gd name="T47" fmla="*/ 6 h 319"/>
                  <a:gd name="T48" fmla="*/ 42 w 114"/>
                  <a:gd name="T49" fmla="*/ 18 h 319"/>
                  <a:gd name="T50" fmla="*/ 42 w 114"/>
                  <a:gd name="T51" fmla="*/ 36 h 319"/>
                  <a:gd name="T52" fmla="*/ 48 w 114"/>
                  <a:gd name="T53" fmla="*/ 66 h 319"/>
                  <a:gd name="T54" fmla="*/ 48 w 114"/>
                  <a:gd name="T55" fmla="*/ 72 h 319"/>
                  <a:gd name="T56" fmla="*/ 48 w 114"/>
                  <a:gd name="T57" fmla="*/ 78 h 319"/>
                  <a:gd name="T58" fmla="*/ 54 w 114"/>
                  <a:gd name="T59" fmla="*/ 96 h 319"/>
                  <a:gd name="T60" fmla="*/ 54 w 114"/>
                  <a:gd name="T61" fmla="*/ 108 h 319"/>
                  <a:gd name="T62" fmla="*/ 54 w 114"/>
                  <a:gd name="T63" fmla="*/ 120 h 319"/>
                  <a:gd name="T64" fmla="*/ 48 w 114"/>
                  <a:gd name="T65" fmla="*/ 133 h 319"/>
                  <a:gd name="T66" fmla="*/ 114 w 114"/>
                  <a:gd name="T67" fmla="*/ 319 h 319"/>
                  <a:gd name="T68" fmla="*/ 84 w 114"/>
                  <a:gd name="T69" fmla="*/ 289 h 319"/>
                  <a:gd name="T70" fmla="*/ 54 w 114"/>
                  <a:gd name="T71" fmla="*/ 193 h 319"/>
                  <a:gd name="T72" fmla="*/ 54 w 114"/>
                  <a:gd name="T73" fmla="*/ 187 h 319"/>
                  <a:gd name="T74" fmla="*/ 54 w 114"/>
                  <a:gd name="T75" fmla="*/ 181 h 319"/>
                  <a:gd name="T76" fmla="*/ 48 w 114"/>
                  <a:gd name="T77" fmla="*/ 175 h 319"/>
                  <a:gd name="T78" fmla="*/ 42 w 114"/>
                  <a:gd name="T79" fmla="*/ 169 h 319"/>
                  <a:gd name="T80" fmla="*/ 42 w 114"/>
                  <a:gd name="T81" fmla="*/ 175 h 319"/>
                  <a:gd name="T82" fmla="*/ 36 w 114"/>
                  <a:gd name="T83" fmla="*/ 181 h 319"/>
                  <a:gd name="T84" fmla="*/ 24 w 114"/>
                  <a:gd name="T85" fmla="*/ 241 h 319"/>
                  <a:gd name="T86" fmla="*/ 0 w 114"/>
                  <a:gd name="T87" fmla="*/ 211 h 319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w 114"/>
                  <a:gd name="T133" fmla="*/ 0 h 319"/>
                  <a:gd name="T134" fmla="*/ 114 w 114"/>
                  <a:gd name="T135" fmla="*/ 319 h 319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T132" t="T133" r="T134" b="T135"/>
                <a:pathLst>
                  <a:path w="114" h="319">
                    <a:moveTo>
                      <a:pt x="0" y="211"/>
                    </a:moveTo>
                    <a:lnTo>
                      <a:pt x="6" y="199"/>
                    </a:lnTo>
                    <a:lnTo>
                      <a:pt x="12" y="187"/>
                    </a:lnTo>
                    <a:lnTo>
                      <a:pt x="24" y="175"/>
                    </a:lnTo>
                    <a:lnTo>
                      <a:pt x="30" y="157"/>
                    </a:lnTo>
                    <a:lnTo>
                      <a:pt x="30" y="139"/>
                    </a:lnTo>
                    <a:lnTo>
                      <a:pt x="24" y="127"/>
                    </a:lnTo>
                    <a:lnTo>
                      <a:pt x="24" y="120"/>
                    </a:lnTo>
                    <a:lnTo>
                      <a:pt x="18" y="108"/>
                    </a:lnTo>
                    <a:lnTo>
                      <a:pt x="24" y="102"/>
                    </a:lnTo>
                    <a:lnTo>
                      <a:pt x="24" y="96"/>
                    </a:lnTo>
                    <a:lnTo>
                      <a:pt x="30" y="90"/>
                    </a:lnTo>
                    <a:lnTo>
                      <a:pt x="30" y="84"/>
                    </a:lnTo>
                    <a:lnTo>
                      <a:pt x="30" y="78"/>
                    </a:lnTo>
                    <a:lnTo>
                      <a:pt x="30" y="66"/>
                    </a:lnTo>
                    <a:lnTo>
                      <a:pt x="30" y="60"/>
                    </a:lnTo>
                    <a:lnTo>
                      <a:pt x="36" y="54"/>
                    </a:lnTo>
                    <a:lnTo>
                      <a:pt x="36" y="48"/>
                    </a:lnTo>
                    <a:lnTo>
                      <a:pt x="36" y="36"/>
                    </a:lnTo>
                    <a:lnTo>
                      <a:pt x="36" y="24"/>
                    </a:lnTo>
                    <a:lnTo>
                      <a:pt x="36" y="18"/>
                    </a:lnTo>
                    <a:lnTo>
                      <a:pt x="36" y="6"/>
                    </a:lnTo>
                    <a:lnTo>
                      <a:pt x="36" y="0"/>
                    </a:lnTo>
                    <a:lnTo>
                      <a:pt x="42" y="6"/>
                    </a:lnTo>
                    <a:lnTo>
                      <a:pt x="42" y="18"/>
                    </a:lnTo>
                    <a:lnTo>
                      <a:pt x="42" y="36"/>
                    </a:lnTo>
                    <a:lnTo>
                      <a:pt x="48" y="66"/>
                    </a:lnTo>
                    <a:lnTo>
                      <a:pt x="48" y="72"/>
                    </a:lnTo>
                    <a:lnTo>
                      <a:pt x="48" y="78"/>
                    </a:lnTo>
                    <a:lnTo>
                      <a:pt x="54" y="96"/>
                    </a:lnTo>
                    <a:lnTo>
                      <a:pt x="54" y="108"/>
                    </a:lnTo>
                    <a:lnTo>
                      <a:pt x="54" y="120"/>
                    </a:lnTo>
                    <a:lnTo>
                      <a:pt x="48" y="133"/>
                    </a:lnTo>
                    <a:lnTo>
                      <a:pt x="114" y="319"/>
                    </a:lnTo>
                    <a:lnTo>
                      <a:pt x="84" y="289"/>
                    </a:lnTo>
                    <a:lnTo>
                      <a:pt x="54" y="193"/>
                    </a:lnTo>
                    <a:lnTo>
                      <a:pt x="54" y="187"/>
                    </a:lnTo>
                    <a:lnTo>
                      <a:pt x="54" y="181"/>
                    </a:lnTo>
                    <a:lnTo>
                      <a:pt x="48" y="175"/>
                    </a:lnTo>
                    <a:lnTo>
                      <a:pt x="42" y="169"/>
                    </a:lnTo>
                    <a:lnTo>
                      <a:pt x="42" y="175"/>
                    </a:lnTo>
                    <a:lnTo>
                      <a:pt x="36" y="181"/>
                    </a:lnTo>
                    <a:lnTo>
                      <a:pt x="24" y="241"/>
                    </a:lnTo>
                    <a:lnTo>
                      <a:pt x="0" y="211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4" name="Freeform 769"/>
              <p:cNvSpPr>
                <a:spLocks/>
              </p:cNvSpPr>
              <p:nvPr/>
            </p:nvSpPr>
            <p:spPr bwMode="auto">
              <a:xfrm>
                <a:off x="13954" y="10741"/>
                <a:ext cx="1175" cy="174"/>
              </a:xfrm>
              <a:custGeom>
                <a:avLst/>
                <a:gdLst>
                  <a:gd name="T0" fmla="*/ 0 w 1175"/>
                  <a:gd name="T1" fmla="*/ 162 h 174"/>
                  <a:gd name="T2" fmla="*/ 1175 w 1175"/>
                  <a:gd name="T3" fmla="*/ 0 h 174"/>
                  <a:gd name="T4" fmla="*/ 1175 w 1175"/>
                  <a:gd name="T5" fmla="*/ 12 h 174"/>
                  <a:gd name="T6" fmla="*/ 0 w 1175"/>
                  <a:gd name="T7" fmla="*/ 174 h 174"/>
                  <a:gd name="T8" fmla="*/ 0 w 1175"/>
                  <a:gd name="T9" fmla="*/ 162 h 1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75"/>
                  <a:gd name="T16" fmla="*/ 0 h 174"/>
                  <a:gd name="T17" fmla="*/ 1175 w 1175"/>
                  <a:gd name="T18" fmla="*/ 174 h 1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75" h="174">
                    <a:moveTo>
                      <a:pt x="0" y="162"/>
                    </a:moveTo>
                    <a:lnTo>
                      <a:pt x="1175" y="0"/>
                    </a:lnTo>
                    <a:lnTo>
                      <a:pt x="1175" y="12"/>
                    </a:lnTo>
                    <a:lnTo>
                      <a:pt x="0" y="174"/>
                    </a:lnTo>
                    <a:lnTo>
                      <a:pt x="0" y="162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5" name="Freeform 770"/>
              <p:cNvSpPr>
                <a:spLocks/>
              </p:cNvSpPr>
              <p:nvPr/>
            </p:nvSpPr>
            <p:spPr bwMode="auto">
              <a:xfrm>
                <a:off x="13954" y="10741"/>
                <a:ext cx="1175" cy="174"/>
              </a:xfrm>
              <a:custGeom>
                <a:avLst/>
                <a:gdLst>
                  <a:gd name="T0" fmla="*/ 0 w 1175"/>
                  <a:gd name="T1" fmla="*/ 162 h 174"/>
                  <a:gd name="T2" fmla="*/ 1175 w 1175"/>
                  <a:gd name="T3" fmla="*/ 0 h 174"/>
                  <a:gd name="T4" fmla="*/ 1175 w 1175"/>
                  <a:gd name="T5" fmla="*/ 12 h 174"/>
                  <a:gd name="T6" fmla="*/ 0 w 1175"/>
                  <a:gd name="T7" fmla="*/ 174 h 174"/>
                  <a:gd name="T8" fmla="*/ 0 w 1175"/>
                  <a:gd name="T9" fmla="*/ 162 h 1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75"/>
                  <a:gd name="T16" fmla="*/ 0 h 174"/>
                  <a:gd name="T17" fmla="*/ 1175 w 1175"/>
                  <a:gd name="T18" fmla="*/ 174 h 17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75" h="174">
                    <a:moveTo>
                      <a:pt x="0" y="162"/>
                    </a:moveTo>
                    <a:lnTo>
                      <a:pt x="1175" y="0"/>
                    </a:lnTo>
                    <a:lnTo>
                      <a:pt x="1175" y="12"/>
                    </a:lnTo>
                    <a:lnTo>
                      <a:pt x="0" y="174"/>
                    </a:lnTo>
                    <a:lnTo>
                      <a:pt x="0" y="162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6" name="Freeform 771"/>
              <p:cNvSpPr>
                <a:spLocks/>
              </p:cNvSpPr>
              <p:nvPr/>
            </p:nvSpPr>
            <p:spPr bwMode="auto">
              <a:xfrm>
                <a:off x="13978" y="10795"/>
                <a:ext cx="1139" cy="590"/>
              </a:xfrm>
              <a:custGeom>
                <a:avLst/>
                <a:gdLst>
                  <a:gd name="T0" fmla="*/ 0 w 1139"/>
                  <a:gd name="T1" fmla="*/ 145 h 590"/>
                  <a:gd name="T2" fmla="*/ 6 w 1139"/>
                  <a:gd name="T3" fmla="*/ 590 h 590"/>
                  <a:gd name="T4" fmla="*/ 139 w 1139"/>
                  <a:gd name="T5" fmla="*/ 578 h 590"/>
                  <a:gd name="T6" fmla="*/ 139 w 1139"/>
                  <a:gd name="T7" fmla="*/ 566 h 590"/>
                  <a:gd name="T8" fmla="*/ 145 w 1139"/>
                  <a:gd name="T9" fmla="*/ 536 h 590"/>
                  <a:gd name="T10" fmla="*/ 157 w 1139"/>
                  <a:gd name="T11" fmla="*/ 494 h 590"/>
                  <a:gd name="T12" fmla="*/ 175 w 1139"/>
                  <a:gd name="T13" fmla="*/ 452 h 590"/>
                  <a:gd name="T14" fmla="*/ 205 w 1139"/>
                  <a:gd name="T15" fmla="*/ 410 h 590"/>
                  <a:gd name="T16" fmla="*/ 253 w 1139"/>
                  <a:gd name="T17" fmla="*/ 386 h 590"/>
                  <a:gd name="T18" fmla="*/ 265 w 1139"/>
                  <a:gd name="T19" fmla="*/ 386 h 590"/>
                  <a:gd name="T20" fmla="*/ 295 w 1139"/>
                  <a:gd name="T21" fmla="*/ 380 h 590"/>
                  <a:gd name="T22" fmla="*/ 343 w 1139"/>
                  <a:gd name="T23" fmla="*/ 373 h 590"/>
                  <a:gd name="T24" fmla="*/ 398 w 1139"/>
                  <a:gd name="T25" fmla="*/ 386 h 590"/>
                  <a:gd name="T26" fmla="*/ 440 w 1139"/>
                  <a:gd name="T27" fmla="*/ 416 h 590"/>
                  <a:gd name="T28" fmla="*/ 452 w 1139"/>
                  <a:gd name="T29" fmla="*/ 404 h 590"/>
                  <a:gd name="T30" fmla="*/ 482 w 1139"/>
                  <a:gd name="T31" fmla="*/ 380 h 590"/>
                  <a:gd name="T32" fmla="*/ 524 w 1139"/>
                  <a:gd name="T33" fmla="*/ 349 h 590"/>
                  <a:gd name="T34" fmla="*/ 584 w 1139"/>
                  <a:gd name="T35" fmla="*/ 337 h 590"/>
                  <a:gd name="T36" fmla="*/ 596 w 1139"/>
                  <a:gd name="T37" fmla="*/ 337 h 590"/>
                  <a:gd name="T38" fmla="*/ 639 w 1139"/>
                  <a:gd name="T39" fmla="*/ 337 h 590"/>
                  <a:gd name="T40" fmla="*/ 687 w 1139"/>
                  <a:gd name="T41" fmla="*/ 349 h 590"/>
                  <a:gd name="T42" fmla="*/ 735 w 1139"/>
                  <a:gd name="T43" fmla="*/ 380 h 590"/>
                  <a:gd name="T44" fmla="*/ 741 w 1139"/>
                  <a:gd name="T45" fmla="*/ 367 h 590"/>
                  <a:gd name="T46" fmla="*/ 759 w 1139"/>
                  <a:gd name="T47" fmla="*/ 349 h 590"/>
                  <a:gd name="T48" fmla="*/ 795 w 1139"/>
                  <a:gd name="T49" fmla="*/ 325 h 590"/>
                  <a:gd name="T50" fmla="*/ 837 w 1139"/>
                  <a:gd name="T51" fmla="*/ 307 h 590"/>
                  <a:gd name="T52" fmla="*/ 885 w 1139"/>
                  <a:gd name="T53" fmla="*/ 301 h 590"/>
                  <a:gd name="T54" fmla="*/ 898 w 1139"/>
                  <a:gd name="T55" fmla="*/ 301 h 590"/>
                  <a:gd name="T56" fmla="*/ 922 w 1139"/>
                  <a:gd name="T57" fmla="*/ 307 h 590"/>
                  <a:gd name="T58" fmla="*/ 952 w 1139"/>
                  <a:gd name="T59" fmla="*/ 325 h 590"/>
                  <a:gd name="T60" fmla="*/ 988 w 1139"/>
                  <a:gd name="T61" fmla="*/ 349 h 590"/>
                  <a:gd name="T62" fmla="*/ 1024 w 1139"/>
                  <a:gd name="T63" fmla="*/ 398 h 590"/>
                  <a:gd name="T64" fmla="*/ 1042 w 1139"/>
                  <a:gd name="T65" fmla="*/ 464 h 590"/>
                  <a:gd name="T66" fmla="*/ 1139 w 1139"/>
                  <a:gd name="T67" fmla="*/ 452 h 590"/>
                  <a:gd name="T68" fmla="*/ 1139 w 1139"/>
                  <a:gd name="T69" fmla="*/ 0 h 590"/>
                  <a:gd name="T70" fmla="*/ 0 w 1139"/>
                  <a:gd name="T71" fmla="*/ 145 h 590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w 1139"/>
                  <a:gd name="T109" fmla="*/ 0 h 590"/>
                  <a:gd name="T110" fmla="*/ 1139 w 1139"/>
                  <a:gd name="T111" fmla="*/ 590 h 590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T108" t="T109" r="T110" b="T111"/>
                <a:pathLst>
                  <a:path w="1139" h="590">
                    <a:moveTo>
                      <a:pt x="0" y="145"/>
                    </a:moveTo>
                    <a:lnTo>
                      <a:pt x="6" y="590"/>
                    </a:lnTo>
                    <a:lnTo>
                      <a:pt x="139" y="578"/>
                    </a:lnTo>
                    <a:lnTo>
                      <a:pt x="139" y="566"/>
                    </a:lnTo>
                    <a:lnTo>
                      <a:pt x="145" y="536"/>
                    </a:lnTo>
                    <a:lnTo>
                      <a:pt x="157" y="494"/>
                    </a:lnTo>
                    <a:lnTo>
                      <a:pt x="175" y="452"/>
                    </a:lnTo>
                    <a:lnTo>
                      <a:pt x="205" y="410"/>
                    </a:lnTo>
                    <a:lnTo>
                      <a:pt x="253" y="386"/>
                    </a:lnTo>
                    <a:lnTo>
                      <a:pt x="265" y="386"/>
                    </a:lnTo>
                    <a:lnTo>
                      <a:pt x="295" y="380"/>
                    </a:lnTo>
                    <a:lnTo>
                      <a:pt x="343" y="373"/>
                    </a:lnTo>
                    <a:lnTo>
                      <a:pt x="398" y="386"/>
                    </a:lnTo>
                    <a:lnTo>
                      <a:pt x="440" y="416"/>
                    </a:lnTo>
                    <a:lnTo>
                      <a:pt x="452" y="404"/>
                    </a:lnTo>
                    <a:lnTo>
                      <a:pt x="482" y="380"/>
                    </a:lnTo>
                    <a:lnTo>
                      <a:pt x="524" y="349"/>
                    </a:lnTo>
                    <a:lnTo>
                      <a:pt x="584" y="337"/>
                    </a:lnTo>
                    <a:lnTo>
                      <a:pt x="596" y="337"/>
                    </a:lnTo>
                    <a:lnTo>
                      <a:pt x="639" y="337"/>
                    </a:lnTo>
                    <a:lnTo>
                      <a:pt x="687" y="349"/>
                    </a:lnTo>
                    <a:lnTo>
                      <a:pt x="735" y="380"/>
                    </a:lnTo>
                    <a:lnTo>
                      <a:pt x="741" y="367"/>
                    </a:lnTo>
                    <a:lnTo>
                      <a:pt x="759" y="349"/>
                    </a:lnTo>
                    <a:lnTo>
                      <a:pt x="795" y="325"/>
                    </a:lnTo>
                    <a:lnTo>
                      <a:pt x="837" y="307"/>
                    </a:lnTo>
                    <a:lnTo>
                      <a:pt x="885" y="301"/>
                    </a:lnTo>
                    <a:lnTo>
                      <a:pt x="898" y="301"/>
                    </a:lnTo>
                    <a:lnTo>
                      <a:pt x="922" y="307"/>
                    </a:lnTo>
                    <a:lnTo>
                      <a:pt x="952" y="325"/>
                    </a:lnTo>
                    <a:lnTo>
                      <a:pt x="988" y="349"/>
                    </a:lnTo>
                    <a:lnTo>
                      <a:pt x="1024" y="398"/>
                    </a:lnTo>
                    <a:lnTo>
                      <a:pt x="1042" y="464"/>
                    </a:lnTo>
                    <a:lnTo>
                      <a:pt x="1139" y="452"/>
                    </a:lnTo>
                    <a:lnTo>
                      <a:pt x="1139" y="0"/>
                    </a:lnTo>
                    <a:lnTo>
                      <a:pt x="0" y="145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7" name="Freeform 772"/>
              <p:cNvSpPr>
                <a:spLocks/>
              </p:cNvSpPr>
              <p:nvPr/>
            </p:nvSpPr>
            <p:spPr bwMode="auto">
              <a:xfrm>
                <a:off x="15339" y="10891"/>
                <a:ext cx="296" cy="753"/>
              </a:xfrm>
              <a:custGeom>
                <a:avLst/>
                <a:gdLst>
                  <a:gd name="T0" fmla="*/ 0 w 296"/>
                  <a:gd name="T1" fmla="*/ 284 h 753"/>
                  <a:gd name="T2" fmla="*/ 6 w 296"/>
                  <a:gd name="T3" fmla="*/ 0 h 753"/>
                  <a:gd name="T4" fmla="*/ 296 w 296"/>
                  <a:gd name="T5" fmla="*/ 332 h 753"/>
                  <a:gd name="T6" fmla="*/ 296 w 296"/>
                  <a:gd name="T7" fmla="*/ 753 h 753"/>
                  <a:gd name="T8" fmla="*/ 241 w 296"/>
                  <a:gd name="T9" fmla="*/ 699 h 753"/>
                  <a:gd name="T10" fmla="*/ 241 w 296"/>
                  <a:gd name="T11" fmla="*/ 681 h 753"/>
                  <a:gd name="T12" fmla="*/ 235 w 296"/>
                  <a:gd name="T13" fmla="*/ 639 h 753"/>
                  <a:gd name="T14" fmla="*/ 229 w 296"/>
                  <a:gd name="T15" fmla="*/ 585 h 753"/>
                  <a:gd name="T16" fmla="*/ 217 w 296"/>
                  <a:gd name="T17" fmla="*/ 530 h 753"/>
                  <a:gd name="T18" fmla="*/ 193 w 296"/>
                  <a:gd name="T19" fmla="*/ 494 h 753"/>
                  <a:gd name="T20" fmla="*/ 187 w 296"/>
                  <a:gd name="T21" fmla="*/ 488 h 753"/>
                  <a:gd name="T22" fmla="*/ 175 w 296"/>
                  <a:gd name="T23" fmla="*/ 482 h 753"/>
                  <a:gd name="T24" fmla="*/ 163 w 296"/>
                  <a:gd name="T25" fmla="*/ 482 h 753"/>
                  <a:gd name="T26" fmla="*/ 151 w 296"/>
                  <a:gd name="T27" fmla="*/ 488 h 753"/>
                  <a:gd name="T28" fmla="*/ 151 w 296"/>
                  <a:gd name="T29" fmla="*/ 482 h 753"/>
                  <a:gd name="T30" fmla="*/ 151 w 296"/>
                  <a:gd name="T31" fmla="*/ 470 h 753"/>
                  <a:gd name="T32" fmla="*/ 145 w 296"/>
                  <a:gd name="T33" fmla="*/ 458 h 753"/>
                  <a:gd name="T34" fmla="*/ 133 w 296"/>
                  <a:gd name="T35" fmla="*/ 440 h 753"/>
                  <a:gd name="T36" fmla="*/ 121 w 296"/>
                  <a:gd name="T37" fmla="*/ 422 h 753"/>
                  <a:gd name="T38" fmla="*/ 109 w 296"/>
                  <a:gd name="T39" fmla="*/ 410 h 753"/>
                  <a:gd name="T40" fmla="*/ 103 w 296"/>
                  <a:gd name="T41" fmla="*/ 410 h 753"/>
                  <a:gd name="T42" fmla="*/ 97 w 296"/>
                  <a:gd name="T43" fmla="*/ 410 h 753"/>
                  <a:gd name="T44" fmla="*/ 91 w 296"/>
                  <a:gd name="T45" fmla="*/ 410 h 753"/>
                  <a:gd name="T46" fmla="*/ 79 w 296"/>
                  <a:gd name="T47" fmla="*/ 422 h 753"/>
                  <a:gd name="T48" fmla="*/ 73 w 296"/>
                  <a:gd name="T49" fmla="*/ 404 h 753"/>
                  <a:gd name="T50" fmla="*/ 67 w 296"/>
                  <a:gd name="T51" fmla="*/ 380 h 753"/>
                  <a:gd name="T52" fmla="*/ 55 w 296"/>
                  <a:gd name="T53" fmla="*/ 338 h 753"/>
                  <a:gd name="T54" fmla="*/ 31 w 296"/>
                  <a:gd name="T55" fmla="*/ 308 h 753"/>
                  <a:gd name="T56" fmla="*/ 0 w 296"/>
                  <a:gd name="T57" fmla="*/ 284 h 753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96"/>
                  <a:gd name="T88" fmla="*/ 0 h 753"/>
                  <a:gd name="T89" fmla="*/ 296 w 296"/>
                  <a:gd name="T90" fmla="*/ 753 h 753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96" h="753">
                    <a:moveTo>
                      <a:pt x="0" y="284"/>
                    </a:moveTo>
                    <a:lnTo>
                      <a:pt x="6" y="0"/>
                    </a:lnTo>
                    <a:lnTo>
                      <a:pt x="296" y="332"/>
                    </a:lnTo>
                    <a:lnTo>
                      <a:pt x="296" y="753"/>
                    </a:lnTo>
                    <a:lnTo>
                      <a:pt x="241" y="699"/>
                    </a:lnTo>
                    <a:lnTo>
                      <a:pt x="241" y="681"/>
                    </a:lnTo>
                    <a:lnTo>
                      <a:pt x="235" y="639"/>
                    </a:lnTo>
                    <a:lnTo>
                      <a:pt x="229" y="585"/>
                    </a:lnTo>
                    <a:lnTo>
                      <a:pt x="217" y="530"/>
                    </a:lnTo>
                    <a:lnTo>
                      <a:pt x="193" y="494"/>
                    </a:lnTo>
                    <a:lnTo>
                      <a:pt x="187" y="488"/>
                    </a:lnTo>
                    <a:lnTo>
                      <a:pt x="175" y="482"/>
                    </a:lnTo>
                    <a:lnTo>
                      <a:pt x="163" y="482"/>
                    </a:lnTo>
                    <a:lnTo>
                      <a:pt x="151" y="488"/>
                    </a:lnTo>
                    <a:lnTo>
                      <a:pt x="151" y="482"/>
                    </a:lnTo>
                    <a:lnTo>
                      <a:pt x="151" y="470"/>
                    </a:lnTo>
                    <a:lnTo>
                      <a:pt x="145" y="458"/>
                    </a:lnTo>
                    <a:lnTo>
                      <a:pt x="133" y="440"/>
                    </a:lnTo>
                    <a:lnTo>
                      <a:pt x="121" y="422"/>
                    </a:lnTo>
                    <a:lnTo>
                      <a:pt x="109" y="410"/>
                    </a:lnTo>
                    <a:lnTo>
                      <a:pt x="103" y="410"/>
                    </a:lnTo>
                    <a:lnTo>
                      <a:pt x="97" y="410"/>
                    </a:lnTo>
                    <a:lnTo>
                      <a:pt x="91" y="410"/>
                    </a:lnTo>
                    <a:lnTo>
                      <a:pt x="79" y="422"/>
                    </a:lnTo>
                    <a:lnTo>
                      <a:pt x="73" y="404"/>
                    </a:lnTo>
                    <a:lnTo>
                      <a:pt x="67" y="380"/>
                    </a:lnTo>
                    <a:lnTo>
                      <a:pt x="55" y="338"/>
                    </a:lnTo>
                    <a:lnTo>
                      <a:pt x="31" y="308"/>
                    </a:lnTo>
                    <a:lnTo>
                      <a:pt x="0" y="284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8" name="Freeform 773"/>
              <p:cNvSpPr>
                <a:spLocks/>
              </p:cNvSpPr>
              <p:nvPr/>
            </p:nvSpPr>
            <p:spPr bwMode="auto">
              <a:xfrm>
                <a:off x="15345" y="11644"/>
                <a:ext cx="290" cy="681"/>
              </a:xfrm>
              <a:custGeom>
                <a:avLst/>
                <a:gdLst>
                  <a:gd name="T0" fmla="*/ 290 w 290"/>
                  <a:gd name="T1" fmla="*/ 350 h 681"/>
                  <a:gd name="T2" fmla="*/ 284 w 290"/>
                  <a:gd name="T3" fmla="*/ 681 h 681"/>
                  <a:gd name="T4" fmla="*/ 0 w 290"/>
                  <a:gd name="T5" fmla="*/ 681 h 681"/>
                  <a:gd name="T6" fmla="*/ 0 w 290"/>
                  <a:gd name="T7" fmla="*/ 73 h 681"/>
                  <a:gd name="T8" fmla="*/ 235 w 290"/>
                  <a:gd name="T9" fmla="*/ 283 h 681"/>
                  <a:gd name="T10" fmla="*/ 235 w 290"/>
                  <a:gd name="T11" fmla="*/ 0 h 681"/>
                  <a:gd name="T12" fmla="*/ 290 w 290"/>
                  <a:gd name="T13" fmla="*/ 67 h 681"/>
                  <a:gd name="T14" fmla="*/ 290 w 290"/>
                  <a:gd name="T15" fmla="*/ 350 h 68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90"/>
                  <a:gd name="T25" fmla="*/ 0 h 681"/>
                  <a:gd name="T26" fmla="*/ 290 w 290"/>
                  <a:gd name="T27" fmla="*/ 681 h 681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90" h="681">
                    <a:moveTo>
                      <a:pt x="290" y="350"/>
                    </a:moveTo>
                    <a:lnTo>
                      <a:pt x="284" y="681"/>
                    </a:lnTo>
                    <a:lnTo>
                      <a:pt x="0" y="681"/>
                    </a:lnTo>
                    <a:lnTo>
                      <a:pt x="0" y="73"/>
                    </a:lnTo>
                    <a:lnTo>
                      <a:pt x="235" y="283"/>
                    </a:lnTo>
                    <a:lnTo>
                      <a:pt x="235" y="0"/>
                    </a:lnTo>
                    <a:lnTo>
                      <a:pt x="290" y="67"/>
                    </a:lnTo>
                    <a:lnTo>
                      <a:pt x="290" y="350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79" name="Freeform 774"/>
              <p:cNvSpPr>
                <a:spLocks/>
              </p:cNvSpPr>
              <p:nvPr/>
            </p:nvSpPr>
            <p:spPr bwMode="auto">
              <a:xfrm>
                <a:off x="13773" y="10681"/>
                <a:ext cx="247" cy="66"/>
              </a:xfrm>
              <a:custGeom>
                <a:avLst/>
                <a:gdLst>
                  <a:gd name="T0" fmla="*/ 18 w 247"/>
                  <a:gd name="T1" fmla="*/ 66 h 66"/>
                  <a:gd name="T2" fmla="*/ 12 w 247"/>
                  <a:gd name="T3" fmla="*/ 60 h 66"/>
                  <a:gd name="T4" fmla="*/ 6 w 247"/>
                  <a:gd name="T5" fmla="*/ 60 h 66"/>
                  <a:gd name="T6" fmla="*/ 0 w 247"/>
                  <a:gd name="T7" fmla="*/ 54 h 66"/>
                  <a:gd name="T8" fmla="*/ 0 w 247"/>
                  <a:gd name="T9" fmla="*/ 42 h 66"/>
                  <a:gd name="T10" fmla="*/ 0 w 247"/>
                  <a:gd name="T11" fmla="*/ 36 h 66"/>
                  <a:gd name="T12" fmla="*/ 6 w 247"/>
                  <a:gd name="T13" fmla="*/ 24 h 66"/>
                  <a:gd name="T14" fmla="*/ 24 w 247"/>
                  <a:gd name="T15" fmla="*/ 18 h 66"/>
                  <a:gd name="T16" fmla="*/ 48 w 247"/>
                  <a:gd name="T17" fmla="*/ 6 h 66"/>
                  <a:gd name="T18" fmla="*/ 66 w 247"/>
                  <a:gd name="T19" fmla="*/ 0 h 66"/>
                  <a:gd name="T20" fmla="*/ 103 w 247"/>
                  <a:gd name="T21" fmla="*/ 0 h 66"/>
                  <a:gd name="T22" fmla="*/ 151 w 247"/>
                  <a:gd name="T23" fmla="*/ 0 h 66"/>
                  <a:gd name="T24" fmla="*/ 199 w 247"/>
                  <a:gd name="T25" fmla="*/ 6 h 66"/>
                  <a:gd name="T26" fmla="*/ 241 w 247"/>
                  <a:gd name="T27" fmla="*/ 30 h 66"/>
                  <a:gd name="T28" fmla="*/ 247 w 247"/>
                  <a:gd name="T29" fmla="*/ 36 h 66"/>
                  <a:gd name="T30" fmla="*/ 247 w 247"/>
                  <a:gd name="T31" fmla="*/ 42 h 66"/>
                  <a:gd name="T32" fmla="*/ 247 w 247"/>
                  <a:gd name="T33" fmla="*/ 48 h 66"/>
                  <a:gd name="T34" fmla="*/ 247 w 247"/>
                  <a:gd name="T35" fmla="*/ 54 h 66"/>
                  <a:gd name="T36" fmla="*/ 241 w 247"/>
                  <a:gd name="T37" fmla="*/ 60 h 66"/>
                  <a:gd name="T38" fmla="*/ 229 w 247"/>
                  <a:gd name="T39" fmla="*/ 66 h 66"/>
                  <a:gd name="T40" fmla="*/ 235 w 247"/>
                  <a:gd name="T41" fmla="*/ 66 h 66"/>
                  <a:gd name="T42" fmla="*/ 235 w 247"/>
                  <a:gd name="T43" fmla="*/ 60 h 66"/>
                  <a:gd name="T44" fmla="*/ 235 w 247"/>
                  <a:gd name="T45" fmla="*/ 54 h 66"/>
                  <a:gd name="T46" fmla="*/ 235 w 247"/>
                  <a:gd name="T47" fmla="*/ 48 h 66"/>
                  <a:gd name="T48" fmla="*/ 229 w 247"/>
                  <a:gd name="T49" fmla="*/ 42 h 66"/>
                  <a:gd name="T50" fmla="*/ 223 w 247"/>
                  <a:gd name="T51" fmla="*/ 30 h 66"/>
                  <a:gd name="T52" fmla="*/ 199 w 247"/>
                  <a:gd name="T53" fmla="*/ 24 h 66"/>
                  <a:gd name="T54" fmla="*/ 187 w 247"/>
                  <a:gd name="T55" fmla="*/ 24 h 66"/>
                  <a:gd name="T56" fmla="*/ 157 w 247"/>
                  <a:gd name="T57" fmla="*/ 18 h 66"/>
                  <a:gd name="T58" fmla="*/ 109 w 247"/>
                  <a:gd name="T59" fmla="*/ 12 h 66"/>
                  <a:gd name="T60" fmla="*/ 48 w 247"/>
                  <a:gd name="T61" fmla="*/ 24 h 66"/>
                  <a:gd name="T62" fmla="*/ 42 w 247"/>
                  <a:gd name="T63" fmla="*/ 24 h 66"/>
                  <a:gd name="T64" fmla="*/ 36 w 247"/>
                  <a:gd name="T65" fmla="*/ 24 h 66"/>
                  <a:gd name="T66" fmla="*/ 30 w 247"/>
                  <a:gd name="T67" fmla="*/ 30 h 66"/>
                  <a:gd name="T68" fmla="*/ 18 w 247"/>
                  <a:gd name="T69" fmla="*/ 36 h 66"/>
                  <a:gd name="T70" fmla="*/ 12 w 247"/>
                  <a:gd name="T71" fmla="*/ 42 h 66"/>
                  <a:gd name="T72" fmla="*/ 12 w 247"/>
                  <a:gd name="T73" fmla="*/ 54 h 66"/>
                  <a:gd name="T74" fmla="*/ 18 w 247"/>
                  <a:gd name="T75" fmla="*/ 66 h 6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247"/>
                  <a:gd name="T115" fmla="*/ 0 h 66"/>
                  <a:gd name="T116" fmla="*/ 247 w 247"/>
                  <a:gd name="T117" fmla="*/ 66 h 6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247" h="66">
                    <a:moveTo>
                      <a:pt x="18" y="66"/>
                    </a:moveTo>
                    <a:lnTo>
                      <a:pt x="12" y="60"/>
                    </a:lnTo>
                    <a:lnTo>
                      <a:pt x="6" y="60"/>
                    </a:lnTo>
                    <a:lnTo>
                      <a:pt x="0" y="54"/>
                    </a:lnTo>
                    <a:lnTo>
                      <a:pt x="0" y="42"/>
                    </a:lnTo>
                    <a:lnTo>
                      <a:pt x="0" y="36"/>
                    </a:lnTo>
                    <a:lnTo>
                      <a:pt x="6" y="24"/>
                    </a:lnTo>
                    <a:lnTo>
                      <a:pt x="24" y="18"/>
                    </a:lnTo>
                    <a:lnTo>
                      <a:pt x="48" y="6"/>
                    </a:lnTo>
                    <a:lnTo>
                      <a:pt x="66" y="0"/>
                    </a:lnTo>
                    <a:lnTo>
                      <a:pt x="103" y="0"/>
                    </a:lnTo>
                    <a:lnTo>
                      <a:pt x="151" y="0"/>
                    </a:lnTo>
                    <a:lnTo>
                      <a:pt x="199" y="6"/>
                    </a:lnTo>
                    <a:lnTo>
                      <a:pt x="241" y="30"/>
                    </a:lnTo>
                    <a:lnTo>
                      <a:pt x="247" y="36"/>
                    </a:lnTo>
                    <a:lnTo>
                      <a:pt x="247" y="42"/>
                    </a:lnTo>
                    <a:lnTo>
                      <a:pt x="247" y="48"/>
                    </a:lnTo>
                    <a:lnTo>
                      <a:pt x="247" y="54"/>
                    </a:lnTo>
                    <a:lnTo>
                      <a:pt x="241" y="60"/>
                    </a:lnTo>
                    <a:lnTo>
                      <a:pt x="229" y="66"/>
                    </a:lnTo>
                    <a:lnTo>
                      <a:pt x="235" y="66"/>
                    </a:lnTo>
                    <a:lnTo>
                      <a:pt x="235" y="60"/>
                    </a:lnTo>
                    <a:lnTo>
                      <a:pt x="235" y="54"/>
                    </a:lnTo>
                    <a:lnTo>
                      <a:pt x="235" y="48"/>
                    </a:lnTo>
                    <a:lnTo>
                      <a:pt x="229" y="42"/>
                    </a:lnTo>
                    <a:lnTo>
                      <a:pt x="223" y="30"/>
                    </a:lnTo>
                    <a:lnTo>
                      <a:pt x="199" y="24"/>
                    </a:lnTo>
                    <a:lnTo>
                      <a:pt x="187" y="24"/>
                    </a:lnTo>
                    <a:lnTo>
                      <a:pt x="157" y="18"/>
                    </a:lnTo>
                    <a:lnTo>
                      <a:pt x="109" y="12"/>
                    </a:lnTo>
                    <a:lnTo>
                      <a:pt x="48" y="24"/>
                    </a:lnTo>
                    <a:lnTo>
                      <a:pt x="42" y="24"/>
                    </a:lnTo>
                    <a:lnTo>
                      <a:pt x="36" y="24"/>
                    </a:lnTo>
                    <a:lnTo>
                      <a:pt x="30" y="30"/>
                    </a:lnTo>
                    <a:lnTo>
                      <a:pt x="18" y="36"/>
                    </a:lnTo>
                    <a:lnTo>
                      <a:pt x="12" y="42"/>
                    </a:lnTo>
                    <a:lnTo>
                      <a:pt x="12" y="54"/>
                    </a:lnTo>
                    <a:lnTo>
                      <a:pt x="18" y="6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0" name="Freeform 775"/>
              <p:cNvSpPr>
                <a:spLocks/>
              </p:cNvSpPr>
              <p:nvPr/>
            </p:nvSpPr>
            <p:spPr bwMode="auto">
              <a:xfrm>
                <a:off x="15104" y="10494"/>
                <a:ext cx="235" cy="66"/>
              </a:xfrm>
              <a:custGeom>
                <a:avLst/>
                <a:gdLst>
                  <a:gd name="T0" fmla="*/ 6 w 235"/>
                  <a:gd name="T1" fmla="*/ 66 h 66"/>
                  <a:gd name="T2" fmla="*/ 0 w 235"/>
                  <a:gd name="T3" fmla="*/ 60 h 66"/>
                  <a:gd name="T4" fmla="*/ 0 w 235"/>
                  <a:gd name="T5" fmla="*/ 54 h 66"/>
                  <a:gd name="T6" fmla="*/ 0 w 235"/>
                  <a:gd name="T7" fmla="*/ 42 h 66"/>
                  <a:gd name="T8" fmla="*/ 6 w 235"/>
                  <a:gd name="T9" fmla="*/ 30 h 66"/>
                  <a:gd name="T10" fmla="*/ 13 w 235"/>
                  <a:gd name="T11" fmla="*/ 24 h 66"/>
                  <a:gd name="T12" fmla="*/ 31 w 235"/>
                  <a:gd name="T13" fmla="*/ 12 h 66"/>
                  <a:gd name="T14" fmla="*/ 55 w 235"/>
                  <a:gd name="T15" fmla="*/ 6 h 66"/>
                  <a:gd name="T16" fmla="*/ 67 w 235"/>
                  <a:gd name="T17" fmla="*/ 0 h 66"/>
                  <a:gd name="T18" fmla="*/ 97 w 235"/>
                  <a:gd name="T19" fmla="*/ 0 h 66"/>
                  <a:gd name="T20" fmla="*/ 139 w 235"/>
                  <a:gd name="T21" fmla="*/ 0 h 66"/>
                  <a:gd name="T22" fmla="*/ 175 w 235"/>
                  <a:gd name="T23" fmla="*/ 0 h 66"/>
                  <a:gd name="T24" fmla="*/ 205 w 235"/>
                  <a:gd name="T25" fmla="*/ 12 h 66"/>
                  <a:gd name="T26" fmla="*/ 211 w 235"/>
                  <a:gd name="T27" fmla="*/ 12 h 66"/>
                  <a:gd name="T28" fmla="*/ 217 w 235"/>
                  <a:gd name="T29" fmla="*/ 18 h 66"/>
                  <a:gd name="T30" fmla="*/ 223 w 235"/>
                  <a:gd name="T31" fmla="*/ 30 h 66"/>
                  <a:gd name="T32" fmla="*/ 229 w 235"/>
                  <a:gd name="T33" fmla="*/ 36 h 66"/>
                  <a:gd name="T34" fmla="*/ 235 w 235"/>
                  <a:gd name="T35" fmla="*/ 48 h 66"/>
                  <a:gd name="T36" fmla="*/ 229 w 235"/>
                  <a:gd name="T37" fmla="*/ 60 h 66"/>
                  <a:gd name="T38" fmla="*/ 229 w 235"/>
                  <a:gd name="T39" fmla="*/ 54 h 66"/>
                  <a:gd name="T40" fmla="*/ 229 w 235"/>
                  <a:gd name="T41" fmla="*/ 48 h 66"/>
                  <a:gd name="T42" fmla="*/ 223 w 235"/>
                  <a:gd name="T43" fmla="*/ 42 h 66"/>
                  <a:gd name="T44" fmla="*/ 211 w 235"/>
                  <a:gd name="T45" fmla="*/ 36 h 66"/>
                  <a:gd name="T46" fmla="*/ 199 w 235"/>
                  <a:gd name="T47" fmla="*/ 24 h 66"/>
                  <a:gd name="T48" fmla="*/ 181 w 235"/>
                  <a:gd name="T49" fmla="*/ 18 h 66"/>
                  <a:gd name="T50" fmla="*/ 157 w 235"/>
                  <a:gd name="T51" fmla="*/ 18 h 66"/>
                  <a:gd name="T52" fmla="*/ 145 w 235"/>
                  <a:gd name="T53" fmla="*/ 18 h 66"/>
                  <a:gd name="T54" fmla="*/ 109 w 235"/>
                  <a:gd name="T55" fmla="*/ 18 h 66"/>
                  <a:gd name="T56" fmla="*/ 73 w 235"/>
                  <a:gd name="T57" fmla="*/ 18 h 66"/>
                  <a:gd name="T58" fmla="*/ 49 w 235"/>
                  <a:gd name="T59" fmla="*/ 24 h 66"/>
                  <a:gd name="T60" fmla="*/ 43 w 235"/>
                  <a:gd name="T61" fmla="*/ 24 h 66"/>
                  <a:gd name="T62" fmla="*/ 37 w 235"/>
                  <a:gd name="T63" fmla="*/ 24 h 66"/>
                  <a:gd name="T64" fmla="*/ 31 w 235"/>
                  <a:gd name="T65" fmla="*/ 30 h 66"/>
                  <a:gd name="T66" fmla="*/ 19 w 235"/>
                  <a:gd name="T67" fmla="*/ 36 h 66"/>
                  <a:gd name="T68" fmla="*/ 13 w 235"/>
                  <a:gd name="T69" fmla="*/ 42 h 66"/>
                  <a:gd name="T70" fmla="*/ 6 w 235"/>
                  <a:gd name="T71" fmla="*/ 54 h 66"/>
                  <a:gd name="T72" fmla="*/ 6 w 235"/>
                  <a:gd name="T73" fmla="*/ 66 h 6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235"/>
                  <a:gd name="T112" fmla="*/ 0 h 66"/>
                  <a:gd name="T113" fmla="*/ 235 w 235"/>
                  <a:gd name="T114" fmla="*/ 66 h 6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235" h="66">
                    <a:moveTo>
                      <a:pt x="6" y="66"/>
                    </a:moveTo>
                    <a:lnTo>
                      <a:pt x="0" y="60"/>
                    </a:lnTo>
                    <a:lnTo>
                      <a:pt x="0" y="54"/>
                    </a:lnTo>
                    <a:lnTo>
                      <a:pt x="0" y="42"/>
                    </a:lnTo>
                    <a:lnTo>
                      <a:pt x="6" y="30"/>
                    </a:lnTo>
                    <a:lnTo>
                      <a:pt x="13" y="24"/>
                    </a:lnTo>
                    <a:lnTo>
                      <a:pt x="31" y="12"/>
                    </a:lnTo>
                    <a:lnTo>
                      <a:pt x="55" y="6"/>
                    </a:lnTo>
                    <a:lnTo>
                      <a:pt x="67" y="0"/>
                    </a:lnTo>
                    <a:lnTo>
                      <a:pt x="97" y="0"/>
                    </a:lnTo>
                    <a:lnTo>
                      <a:pt x="139" y="0"/>
                    </a:lnTo>
                    <a:lnTo>
                      <a:pt x="175" y="0"/>
                    </a:lnTo>
                    <a:lnTo>
                      <a:pt x="205" y="12"/>
                    </a:lnTo>
                    <a:lnTo>
                      <a:pt x="211" y="12"/>
                    </a:lnTo>
                    <a:lnTo>
                      <a:pt x="217" y="18"/>
                    </a:lnTo>
                    <a:lnTo>
                      <a:pt x="223" y="30"/>
                    </a:lnTo>
                    <a:lnTo>
                      <a:pt x="229" y="36"/>
                    </a:lnTo>
                    <a:lnTo>
                      <a:pt x="235" y="48"/>
                    </a:lnTo>
                    <a:lnTo>
                      <a:pt x="229" y="60"/>
                    </a:lnTo>
                    <a:lnTo>
                      <a:pt x="229" y="54"/>
                    </a:lnTo>
                    <a:lnTo>
                      <a:pt x="229" y="48"/>
                    </a:lnTo>
                    <a:lnTo>
                      <a:pt x="223" y="42"/>
                    </a:lnTo>
                    <a:lnTo>
                      <a:pt x="211" y="36"/>
                    </a:lnTo>
                    <a:lnTo>
                      <a:pt x="199" y="24"/>
                    </a:lnTo>
                    <a:lnTo>
                      <a:pt x="181" y="18"/>
                    </a:lnTo>
                    <a:lnTo>
                      <a:pt x="157" y="18"/>
                    </a:lnTo>
                    <a:lnTo>
                      <a:pt x="145" y="18"/>
                    </a:lnTo>
                    <a:lnTo>
                      <a:pt x="109" y="18"/>
                    </a:lnTo>
                    <a:lnTo>
                      <a:pt x="73" y="18"/>
                    </a:lnTo>
                    <a:lnTo>
                      <a:pt x="49" y="24"/>
                    </a:lnTo>
                    <a:lnTo>
                      <a:pt x="43" y="24"/>
                    </a:lnTo>
                    <a:lnTo>
                      <a:pt x="37" y="24"/>
                    </a:lnTo>
                    <a:lnTo>
                      <a:pt x="31" y="30"/>
                    </a:lnTo>
                    <a:lnTo>
                      <a:pt x="19" y="36"/>
                    </a:lnTo>
                    <a:lnTo>
                      <a:pt x="13" y="42"/>
                    </a:lnTo>
                    <a:lnTo>
                      <a:pt x="6" y="54"/>
                    </a:lnTo>
                    <a:lnTo>
                      <a:pt x="6" y="6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1" name="Freeform 776"/>
              <p:cNvSpPr>
                <a:spLocks/>
              </p:cNvSpPr>
              <p:nvPr/>
            </p:nvSpPr>
            <p:spPr bwMode="auto">
              <a:xfrm>
                <a:off x="14189" y="11235"/>
                <a:ext cx="211" cy="391"/>
              </a:xfrm>
              <a:custGeom>
                <a:avLst/>
                <a:gdLst>
                  <a:gd name="T0" fmla="*/ 0 w 211"/>
                  <a:gd name="T1" fmla="*/ 391 h 391"/>
                  <a:gd name="T2" fmla="*/ 187 w 211"/>
                  <a:gd name="T3" fmla="*/ 373 h 391"/>
                  <a:gd name="T4" fmla="*/ 211 w 211"/>
                  <a:gd name="T5" fmla="*/ 361 h 391"/>
                  <a:gd name="T6" fmla="*/ 18 w 211"/>
                  <a:gd name="T7" fmla="*/ 379 h 391"/>
                  <a:gd name="T8" fmla="*/ 12 w 211"/>
                  <a:gd name="T9" fmla="*/ 114 h 391"/>
                  <a:gd name="T10" fmla="*/ 18 w 211"/>
                  <a:gd name="T11" fmla="*/ 102 h 391"/>
                  <a:gd name="T12" fmla="*/ 36 w 211"/>
                  <a:gd name="T13" fmla="*/ 78 h 391"/>
                  <a:gd name="T14" fmla="*/ 60 w 211"/>
                  <a:gd name="T15" fmla="*/ 54 h 391"/>
                  <a:gd name="T16" fmla="*/ 90 w 211"/>
                  <a:gd name="T17" fmla="*/ 36 h 391"/>
                  <a:gd name="T18" fmla="*/ 138 w 211"/>
                  <a:gd name="T19" fmla="*/ 30 h 391"/>
                  <a:gd name="T20" fmla="*/ 193 w 211"/>
                  <a:gd name="T21" fmla="*/ 42 h 391"/>
                  <a:gd name="T22" fmla="*/ 187 w 211"/>
                  <a:gd name="T23" fmla="*/ 36 h 391"/>
                  <a:gd name="T24" fmla="*/ 174 w 211"/>
                  <a:gd name="T25" fmla="*/ 18 h 391"/>
                  <a:gd name="T26" fmla="*/ 150 w 211"/>
                  <a:gd name="T27" fmla="*/ 6 h 391"/>
                  <a:gd name="T28" fmla="*/ 114 w 211"/>
                  <a:gd name="T29" fmla="*/ 0 h 391"/>
                  <a:gd name="T30" fmla="*/ 54 w 211"/>
                  <a:gd name="T31" fmla="*/ 12 h 391"/>
                  <a:gd name="T32" fmla="*/ 48 w 211"/>
                  <a:gd name="T33" fmla="*/ 24 h 391"/>
                  <a:gd name="T34" fmla="*/ 36 w 211"/>
                  <a:gd name="T35" fmla="*/ 30 h 391"/>
                  <a:gd name="T36" fmla="*/ 24 w 211"/>
                  <a:gd name="T37" fmla="*/ 42 h 391"/>
                  <a:gd name="T38" fmla="*/ 18 w 211"/>
                  <a:gd name="T39" fmla="*/ 60 h 391"/>
                  <a:gd name="T40" fmla="*/ 6 w 211"/>
                  <a:gd name="T41" fmla="*/ 72 h 391"/>
                  <a:gd name="T42" fmla="*/ 0 w 211"/>
                  <a:gd name="T43" fmla="*/ 90 h 391"/>
                  <a:gd name="T44" fmla="*/ 0 w 211"/>
                  <a:gd name="T45" fmla="*/ 108 h 391"/>
                  <a:gd name="T46" fmla="*/ 0 w 211"/>
                  <a:gd name="T47" fmla="*/ 247 h 391"/>
                  <a:gd name="T48" fmla="*/ 0 w 211"/>
                  <a:gd name="T49" fmla="*/ 391 h 391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1"/>
                  <a:gd name="T76" fmla="*/ 0 h 391"/>
                  <a:gd name="T77" fmla="*/ 211 w 211"/>
                  <a:gd name="T78" fmla="*/ 391 h 391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1" h="391">
                    <a:moveTo>
                      <a:pt x="0" y="391"/>
                    </a:moveTo>
                    <a:lnTo>
                      <a:pt x="187" y="373"/>
                    </a:lnTo>
                    <a:lnTo>
                      <a:pt x="211" y="361"/>
                    </a:lnTo>
                    <a:lnTo>
                      <a:pt x="18" y="379"/>
                    </a:lnTo>
                    <a:lnTo>
                      <a:pt x="12" y="114"/>
                    </a:lnTo>
                    <a:lnTo>
                      <a:pt x="18" y="102"/>
                    </a:lnTo>
                    <a:lnTo>
                      <a:pt x="36" y="78"/>
                    </a:lnTo>
                    <a:lnTo>
                      <a:pt x="60" y="54"/>
                    </a:lnTo>
                    <a:lnTo>
                      <a:pt x="90" y="36"/>
                    </a:lnTo>
                    <a:lnTo>
                      <a:pt x="138" y="30"/>
                    </a:lnTo>
                    <a:lnTo>
                      <a:pt x="193" y="42"/>
                    </a:lnTo>
                    <a:lnTo>
                      <a:pt x="187" y="36"/>
                    </a:lnTo>
                    <a:lnTo>
                      <a:pt x="174" y="18"/>
                    </a:lnTo>
                    <a:lnTo>
                      <a:pt x="150" y="6"/>
                    </a:lnTo>
                    <a:lnTo>
                      <a:pt x="114" y="0"/>
                    </a:lnTo>
                    <a:lnTo>
                      <a:pt x="54" y="12"/>
                    </a:lnTo>
                    <a:lnTo>
                      <a:pt x="48" y="24"/>
                    </a:lnTo>
                    <a:lnTo>
                      <a:pt x="36" y="30"/>
                    </a:lnTo>
                    <a:lnTo>
                      <a:pt x="24" y="42"/>
                    </a:lnTo>
                    <a:lnTo>
                      <a:pt x="18" y="60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0" y="108"/>
                    </a:lnTo>
                    <a:lnTo>
                      <a:pt x="0" y="247"/>
                    </a:lnTo>
                    <a:lnTo>
                      <a:pt x="0" y="391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2" name="Freeform 777"/>
              <p:cNvSpPr>
                <a:spLocks/>
              </p:cNvSpPr>
              <p:nvPr/>
            </p:nvSpPr>
            <p:spPr bwMode="auto">
              <a:xfrm>
                <a:off x="15225" y="10542"/>
                <a:ext cx="48" cy="1783"/>
              </a:xfrm>
              <a:custGeom>
                <a:avLst/>
                <a:gdLst>
                  <a:gd name="T0" fmla="*/ 0 w 48"/>
                  <a:gd name="T1" fmla="*/ 1783 h 1783"/>
                  <a:gd name="T2" fmla="*/ 0 w 48"/>
                  <a:gd name="T3" fmla="*/ 6 h 1783"/>
                  <a:gd name="T4" fmla="*/ 6 w 48"/>
                  <a:gd name="T5" fmla="*/ 0 h 1783"/>
                  <a:gd name="T6" fmla="*/ 12 w 48"/>
                  <a:gd name="T7" fmla="*/ 0 h 1783"/>
                  <a:gd name="T8" fmla="*/ 24 w 48"/>
                  <a:gd name="T9" fmla="*/ 0 h 1783"/>
                  <a:gd name="T10" fmla="*/ 30 w 48"/>
                  <a:gd name="T11" fmla="*/ 6 h 1783"/>
                  <a:gd name="T12" fmla="*/ 42 w 48"/>
                  <a:gd name="T13" fmla="*/ 12 h 1783"/>
                  <a:gd name="T14" fmla="*/ 48 w 48"/>
                  <a:gd name="T15" fmla="*/ 30 h 1783"/>
                  <a:gd name="T16" fmla="*/ 48 w 48"/>
                  <a:gd name="T17" fmla="*/ 1783 h 1783"/>
                  <a:gd name="T18" fmla="*/ 0 w 48"/>
                  <a:gd name="T19" fmla="*/ 1783 h 178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48"/>
                  <a:gd name="T31" fmla="*/ 0 h 1783"/>
                  <a:gd name="T32" fmla="*/ 48 w 48"/>
                  <a:gd name="T33" fmla="*/ 1783 h 1783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48" h="1783">
                    <a:moveTo>
                      <a:pt x="0" y="1783"/>
                    </a:moveTo>
                    <a:lnTo>
                      <a:pt x="0" y="6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24" y="0"/>
                    </a:lnTo>
                    <a:lnTo>
                      <a:pt x="30" y="6"/>
                    </a:lnTo>
                    <a:lnTo>
                      <a:pt x="42" y="12"/>
                    </a:lnTo>
                    <a:lnTo>
                      <a:pt x="48" y="30"/>
                    </a:lnTo>
                    <a:lnTo>
                      <a:pt x="48" y="1783"/>
                    </a:lnTo>
                    <a:lnTo>
                      <a:pt x="0" y="1783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3" name="Freeform 778"/>
              <p:cNvSpPr>
                <a:spLocks/>
              </p:cNvSpPr>
              <p:nvPr/>
            </p:nvSpPr>
            <p:spPr bwMode="auto">
              <a:xfrm>
                <a:off x="13833" y="10729"/>
                <a:ext cx="73" cy="1596"/>
              </a:xfrm>
              <a:custGeom>
                <a:avLst/>
                <a:gdLst>
                  <a:gd name="T0" fmla="*/ 73 w 73"/>
                  <a:gd name="T1" fmla="*/ 1596 h 1596"/>
                  <a:gd name="T2" fmla="*/ 43 w 73"/>
                  <a:gd name="T3" fmla="*/ 6 h 1596"/>
                  <a:gd name="T4" fmla="*/ 43 w 73"/>
                  <a:gd name="T5" fmla="*/ 0 h 1596"/>
                  <a:gd name="T6" fmla="*/ 37 w 73"/>
                  <a:gd name="T7" fmla="*/ 0 h 1596"/>
                  <a:gd name="T8" fmla="*/ 30 w 73"/>
                  <a:gd name="T9" fmla="*/ 0 h 1596"/>
                  <a:gd name="T10" fmla="*/ 18 w 73"/>
                  <a:gd name="T11" fmla="*/ 6 h 1596"/>
                  <a:gd name="T12" fmla="*/ 6 w 73"/>
                  <a:gd name="T13" fmla="*/ 12 h 1596"/>
                  <a:gd name="T14" fmla="*/ 0 w 73"/>
                  <a:gd name="T15" fmla="*/ 1596 h 1596"/>
                  <a:gd name="T16" fmla="*/ 73 w 73"/>
                  <a:gd name="T17" fmla="*/ 1596 h 159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3"/>
                  <a:gd name="T28" fmla="*/ 0 h 1596"/>
                  <a:gd name="T29" fmla="*/ 73 w 73"/>
                  <a:gd name="T30" fmla="*/ 1596 h 159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3" h="1596">
                    <a:moveTo>
                      <a:pt x="73" y="1596"/>
                    </a:moveTo>
                    <a:lnTo>
                      <a:pt x="43" y="6"/>
                    </a:lnTo>
                    <a:lnTo>
                      <a:pt x="43" y="0"/>
                    </a:lnTo>
                    <a:lnTo>
                      <a:pt x="37" y="0"/>
                    </a:lnTo>
                    <a:lnTo>
                      <a:pt x="30" y="0"/>
                    </a:lnTo>
                    <a:lnTo>
                      <a:pt x="18" y="6"/>
                    </a:lnTo>
                    <a:lnTo>
                      <a:pt x="6" y="12"/>
                    </a:lnTo>
                    <a:lnTo>
                      <a:pt x="0" y="1596"/>
                    </a:lnTo>
                    <a:lnTo>
                      <a:pt x="73" y="159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4" name="Freeform 779"/>
              <p:cNvSpPr>
                <a:spLocks/>
              </p:cNvSpPr>
              <p:nvPr/>
            </p:nvSpPr>
            <p:spPr bwMode="auto">
              <a:xfrm>
                <a:off x="15600" y="10752"/>
                <a:ext cx="133" cy="247"/>
              </a:xfrm>
              <a:custGeom>
                <a:avLst/>
                <a:gdLst>
                  <a:gd name="T0" fmla="*/ 133 w 133"/>
                  <a:gd name="T1" fmla="*/ 247 h 247"/>
                  <a:gd name="T2" fmla="*/ 19 w 133"/>
                  <a:gd name="T3" fmla="*/ 66 h 247"/>
                  <a:gd name="T4" fmla="*/ 19 w 133"/>
                  <a:gd name="T5" fmla="*/ 60 h 247"/>
                  <a:gd name="T6" fmla="*/ 19 w 133"/>
                  <a:gd name="T7" fmla="*/ 54 h 247"/>
                  <a:gd name="T8" fmla="*/ 25 w 133"/>
                  <a:gd name="T9" fmla="*/ 54 h 247"/>
                  <a:gd name="T10" fmla="*/ 31 w 133"/>
                  <a:gd name="T11" fmla="*/ 54 h 247"/>
                  <a:gd name="T12" fmla="*/ 31 w 133"/>
                  <a:gd name="T13" fmla="*/ 48 h 247"/>
                  <a:gd name="T14" fmla="*/ 37 w 133"/>
                  <a:gd name="T15" fmla="*/ 42 h 247"/>
                  <a:gd name="T16" fmla="*/ 43 w 133"/>
                  <a:gd name="T17" fmla="*/ 36 h 247"/>
                  <a:gd name="T18" fmla="*/ 43 w 133"/>
                  <a:gd name="T19" fmla="*/ 24 h 247"/>
                  <a:gd name="T20" fmla="*/ 37 w 133"/>
                  <a:gd name="T21" fmla="*/ 12 h 247"/>
                  <a:gd name="T22" fmla="*/ 19 w 133"/>
                  <a:gd name="T23" fmla="*/ 0 h 247"/>
                  <a:gd name="T24" fmla="*/ 19 w 133"/>
                  <a:gd name="T25" fmla="*/ 6 h 247"/>
                  <a:gd name="T26" fmla="*/ 13 w 133"/>
                  <a:gd name="T27" fmla="*/ 6 h 247"/>
                  <a:gd name="T28" fmla="*/ 6 w 133"/>
                  <a:gd name="T29" fmla="*/ 12 h 247"/>
                  <a:gd name="T30" fmla="*/ 0 w 133"/>
                  <a:gd name="T31" fmla="*/ 18 h 247"/>
                  <a:gd name="T32" fmla="*/ 0 w 133"/>
                  <a:gd name="T33" fmla="*/ 24 h 247"/>
                  <a:gd name="T34" fmla="*/ 0 w 133"/>
                  <a:gd name="T35" fmla="*/ 36 h 247"/>
                  <a:gd name="T36" fmla="*/ 6 w 133"/>
                  <a:gd name="T37" fmla="*/ 36 h 247"/>
                  <a:gd name="T38" fmla="*/ 6 w 133"/>
                  <a:gd name="T39" fmla="*/ 42 h 247"/>
                  <a:gd name="T40" fmla="*/ 13 w 133"/>
                  <a:gd name="T41" fmla="*/ 48 h 247"/>
                  <a:gd name="T42" fmla="*/ 13 w 133"/>
                  <a:gd name="T43" fmla="*/ 54 h 247"/>
                  <a:gd name="T44" fmla="*/ 6 w 133"/>
                  <a:gd name="T45" fmla="*/ 66 h 247"/>
                  <a:gd name="T46" fmla="*/ 13 w 133"/>
                  <a:gd name="T47" fmla="*/ 235 h 247"/>
                  <a:gd name="T48" fmla="*/ 25 w 133"/>
                  <a:gd name="T49" fmla="*/ 235 h 247"/>
                  <a:gd name="T50" fmla="*/ 55 w 133"/>
                  <a:gd name="T51" fmla="*/ 229 h 247"/>
                  <a:gd name="T52" fmla="*/ 97 w 133"/>
                  <a:gd name="T53" fmla="*/ 235 h 247"/>
                  <a:gd name="T54" fmla="*/ 133 w 133"/>
                  <a:gd name="T55" fmla="*/ 247 h 247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33"/>
                  <a:gd name="T85" fmla="*/ 0 h 247"/>
                  <a:gd name="T86" fmla="*/ 133 w 133"/>
                  <a:gd name="T87" fmla="*/ 247 h 247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33" h="247">
                    <a:moveTo>
                      <a:pt x="133" y="247"/>
                    </a:moveTo>
                    <a:lnTo>
                      <a:pt x="19" y="66"/>
                    </a:lnTo>
                    <a:lnTo>
                      <a:pt x="19" y="60"/>
                    </a:lnTo>
                    <a:lnTo>
                      <a:pt x="19" y="54"/>
                    </a:lnTo>
                    <a:lnTo>
                      <a:pt x="25" y="54"/>
                    </a:lnTo>
                    <a:lnTo>
                      <a:pt x="31" y="54"/>
                    </a:lnTo>
                    <a:lnTo>
                      <a:pt x="31" y="48"/>
                    </a:lnTo>
                    <a:lnTo>
                      <a:pt x="37" y="42"/>
                    </a:lnTo>
                    <a:lnTo>
                      <a:pt x="43" y="36"/>
                    </a:lnTo>
                    <a:lnTo>
                      <a:pt x="43" y="24"/>
                    </a:lnTo>
                    <a:lnTo>
                      <a:pt x="37" y="12"/>
                    </a:lnTo>
                    <a:lnTo>
                      <a:pt x="19" y="0"/>
                    </a:lnTo>
                    <a:lnTo>
                      <a:pt x="19" y="6"/>
                    </a:lnTo>
                    <a:lnTo>
                      <a:pt x="13" y="6"/>
                    </a:lnTo>
                    <a:lnTo>
                      <a:pt x="6" y="12"/>
                    </a:lnTo>
                    <a:lnTo>
                      <a:pt x="0" y="18"/>
                    </a:lnTo>
                    <a:lnTo>
                      <a:pt x="0" y="24"/>
                    </a:lnTo>
                    <a:lnTo>
                      <a:pt x="0" y="36"/>
                    </a:lnTo>
                    <a:lnTo>
                      <a:pt x="6" y="36"/>
                    </a:lnTo>
                    <a:lnTo>
                      <a:pt x="6" y="42"/>
                    </a:lnTo>
                    <a:lnTo>
                      <a:pt x="13" y="48"/>
                    </a:lnTo>
                    <a:lnTo>
                      <a:pt x="13" y="54"/>
                    </a:lnTo>
                    <a:lnTo>
                      <a:pt x="6" y="66"/>
                    </a:lnTo>
                    <a:lnTo>
                      <a:pt x="13" y="235"/>
                    </a:lnTo>
                    <a:lnTo>
                      <a:pt x="25" y="235"/>
                    </a:lnTo>
                    <a:lnTo>
                      <a:pt x="55" y="229"/>
                    </a:lnTo>
                    <a:lnTo>
                      <a:pt x="97" y="235"/>
                    </a:lnTo>
                    <a:lnTo>
                      <a:pt x="133" y="247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5" name="Freeform 780"/>
              <p:cNvSpPr>
                <a:spLocks/>
              </p:cNvSpPr>
              <p:nvPr/>
            </p:nvSpPr>
            <p:spPr bwMode="auto">
              <a:xfrm>
                <a:off x="13870" y="10434"/>
                <a:ext cx="126" cy="247"/>
              </a:xfrm>
              <a:custGeom>
                <a:avLst/>
                <a:gdLst>
                  <a:gd name="T0" fmla="*/ 0 w 126"/>
                  <a:gd name="T1" fmla="*/ 222 h 247"/>
                  <a:gd name="T2" fmla="*/ 18 w 126"/>
                  <a:gd name="T3" fmla="*/ 222 h 247"/>
                  <a:gd name="T4" fmla="*/ 48 w 126"/>
                  <a:gd name="T5" fmla="*/ 222 h 247"/>
                  <a:gd name="T6" fmla="*/ 90 w 126"/>
                  <a:gd name="T7" fmla="*/ 228 h 247"/>
                  <a:gd name="T8" fmla="*/ 126 w 126"/>
                  <a:gd name="T9" fmla="*/ 247 h 247"/>
                  <a:gd name="T10" fmla="*/ 42 w 126"/>
                  <a:gd name="T11" fmla="*/ 66 h 247"/>
                  <a:gd name="T12" fmla="*/ 48 w 126"/>
                  <a:gd name="T13" fmla="*/ 60 h 247"/>
                  <a:gd name="T14" fmla="*/ 54 w 126"/>
                  <a:gd name="T15" fmla="*/ 54 h 247"/>
                  <a:gd name="T16" fmla="*/ 60 w 126"/>
                  <a:gd name="T17" fmla="*/ 42 h 247"/>
                  <a:gd name="T18" fmla="*/ 66 w 126"/>
                  <a:gd name="T19" fmla="*/ 36 h 247"/>
                  <a:gd name="T20" fmla="*/ 66 w 126"/>
                  <a:gd name="T21" fmla="*/ 24 h 247"/>
                  <a:gd name="T22" fmla="*/ 66 w 126"/>
                  <a:gd name="T23" fmla="*/ 18 h 247"/>
                  <a:gd name="T24" fmla="*/ 54 w 126"/>
                  <a:gd name="T25" fmla="*/ 6 h 247"/>
                  <a:gd name="T26" fmla="*/ 42 w 126"/>
                  <a:gd name="T27" fmla="*/ 0 h 247"/>
                  <a:gd name="T28" fmla="*/ 36 w 126"/>
                  <a:gd name="T29" fmla="*/ 0 h 247"/>
                  <a:gd name="T30" fmla="*/ 30 w 126"/>
                  <a:gd name="T31" fmla="*/ 0 h 247"/>
                  <a:gd name="T32" fmla="*/ 24 w 126"/>
                  <a:gd name="T33" fmla="*/ 0 h 247"/>
                  <a:gd name="T34" fmla="*/ 18 w 126"/>
                  <a:gd name="T35" fmla="*/ 0 h 247"/>
                  <a:gd name="T36" fmla="*/ 12 w 126"/>
                  <a:gd name="T37" fmla="*/ 12 h 247"/>
                  <a:gd name="T38" fmla="*/ 12 w 126"/>
                  <a:gd name="T39" fmla="*/ 18 h 247"/>
                  <a:gd name="T40" fmla="*/ 12 w 126"/>
                  <a:gd name="T41" fmla="*/ 24 h 247"/>
                  <a:gd name="T42" fmla="*/ 12 w 126"/>
                  <a:gd name="T43" fmla="*/ 36 h 247"/>
                  <a:gd name="T44" fmla="*/ 18 w 126"/>
                  <a:gd name="T45" fmla="*/ 48 h 247"/>
                  <a:gd name="T46" fmla="*/ 24 w 126"/>
                  <a:gd name="T47" fmla="*/ 60 h 247"/>
                  <a:gd name="T48" fmla="*/ 0 w 126"/>
                  <a:gd name="T49" fmla="*/ 222 h 24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26"/>
                  <a:gd name="T76" fmla="*/ 0 h 247"/>
                  <a:gd name="T77" fmla="*/ 126 w 126"/>
                  <a:gd name="T78" fmla="*/ 247 h 247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26" h="247">
                    <a:moveTo>
                      <a:pt x="0" y="222"/>
                    </a:moveTo>
                    <a:lnTo>
                      <a:pt x="18" y="222"/>
                    </a:lnTo>
                    <a:lnTo>
                      <a:pt x="48" y="222"/>
                    </a:lnTo>
                    <a:lnTo>
                      <a:pt x="90" y="228"/>
                    </a:lnTo>
                    <a:lnTo>
                      <a:pt x="126" y="247"/>
                    </a:lnTo>
                    <a:lnTo>
                      <a:pt x="42" y="66"/>
                    </a:lnTo>
                    <a:lnTo>
                      <a:pt x="48" y="60"/>
                    </a:lnTo>
                    <a:lnTo>
                      <a:pt x="54" y="54"/>
                    </a:lnTo>
                    <a:lnTo>
                      <a:pt x="60" y="42"/>
                    </a:lnTo>
                    <a:lnTo>
                      <a:pt x="66" y="36"/>
                    </a:lnTo>
                    <a:lnTo>
                      <a:pt x="66" y="24"/>
                    </a:lnTo>
                    <a:lnTo>
                      <a:pt x="66" y="18"/>
                    </a:lnTo>
                    <a:lnTo>
                      <a:pt x="54" y="6"/>
                    </a:lnTo>
                    <a:lnTo>
                      <a:pt x="42" y="0"/>
                    </a:lnTo>
                    <a:lnTo>
                      <a:pt x="36" y="0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18" y="0"/>
                    </a:lnTo>
                    <a:lnTo>
                      <a:pt x="12" y="12"/>
                    </a:lnTo>
                    <a:lnTo>
                      <a:pt x="12" y="18"/>
                    </a:lnTo>
                    <a:lnTo>
                      <a:pt x="12" y="24"/>
                    </a:lnTo>
                    <a:lnTo>
                      <a:pt x="12" y="36"/>
                    </a:lnTo>
                    <a:lnTo>
                      <a:pt x="18" y="48"/>
                    </a:lnTo>
                    <a:lnTo>
                      <a:pt x="24" y="60"/>
                    </a:lnTo>
                    <a:lnTo>
                      <a:pt x="0" y="222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6" name="Freeform 781"/>
              <p:cNvSpPr>
                <a:spLocks/>
              </p:cNvSpPr>
              <p:nvPr/>
            </p:nvSpPr>
            <p:spPr bwMode="auto">
              <a:xfrm>
                <a:off x="15592" y="11024"/>
                <a:ext cx="157" cy="48"/>
              </a:xfrm>
              <a:custGeom>
                <a:avLst/>
                <a:gdLst>
                  <a:gd name="T0" fmla="*/ 0 w 157"/>
                  <a:gd name="T1" fmla="*/ 18 h 48"/>
                  <a:gd name="T2" fmla="*/ 18 w 157"/>
                  <a:gd name="T3" fmla="*/ 18 h 48"/>
                  <a:gd name="T4" fmla="*/ 61 w 157"/>
                  <a:gd name="T5" fmla="*/ 12 h 48"/>
                  <a:gd name="T6" fmla="*/ 109 w 157"/>
                  <a:gd name="T7" fmla="*/ 18 h 48"/>
                  <a:gd name="T8" fmla="*/ 115 w 157"/>
                  <a:gd name="T9" fmla="*/ 18 h 48"/>
                  <a:gd name="T10" fmla="*/ 121 w 157"/>
                  <a:gd name="T11" fmla="*/ 24 h 48"/>
                  <a:gd name="T12" fmla="*/ 127 w 157"/>
                  <a:gd name="T13" fmla="*/ 24 h 48"/>
                  <a:gd name="T14" fmla="*/ 133 w 157"/>
                  <a:gd name="T15" fmla="*/ 30 h 48"/>
                  <a:gd name="T16" fmla="*/ 139 w 157"/>
                  <a:gd name="T17" fmla="*/ 36 h 48"/>
                  <a:gd name="T18" fmla="*/ 139 w 157"/>
                  <a:gd name="T19" fmla="*/ 42 h 48"/>
                  <a:gd name="T20" fmla="*/ 139 w 157"/>
                  <a:gd name="T21" fmla="*/ 48 h 48"/>
                  <a:gd name="T22" fmla="*/ 145 w 157"/>
                  <a:gd name="T23" fmla="*/ 48 h 48"/>
                  <a:gd name="T24" fmla="*/ 151 w 157"/>
                  <a:gd name="T25" fmla="*/ 48 h 48"/>
                  <a:gd name="T26" fmla="*/ 157 w 157"/>
                  <a:gd name="T27" fmla="*/ 42 h 48"/>
                  <a:gd name="T28" fmla="*/ 157 w 157"/>
                  <a:gd name="T29" fmla="*/ 36 h 48"/>
                  <a:gd name="T30" fmla="*/ 157 w 157"/>
                  <a:gd name="T31" fmla="*/ 24 h 48"/>
                  <a:gd name="T32" fmla="*/ 145 w 157"/>
                  <a:gd name="T33" fmla="*/ 12 h 48"/>
                  <a:gd name="T34" fmla="*/ 133 w 157"/>
                  <a:gd name="T35" fmla="*/ 12 h 48"/>
                  <a:gd name="T36" fmla="*/ 97 w 157"/>
                  <a:gd name="T37" fmla="*/ 0 h 48"/>
                  <a:gd name="T38" fmla="*/ 49 w 157"/>
                  <a:gd name="T39" fmla="*/ 0 h 48"/>
                  <a:gd name="T40" fmla="*/ 0 w 157"/>
                  <a:gd name="T41" fmla="*/ 18 h 4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w 157"/>
                  <a:gd name="T64" fmla="*/ 0 h 48"/>
                  <a:gd name="T65" fmla="*/ 157 w 157"/>
                  <a:gd name="T66" fmla="*/ 48 h 48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T63" t="T64" r="T65" b="T66"/>
                <a:pathLst>
                  <a:path w="157" h="48">
                    <a:moveTo>
                      <a:pt x="0" y="18"/>
                    </a:moveTo>
                    <a:lnTo>
                      <a:pt x="18" y="18"/>
                    </a:lnTo>
                    <a:lnTo>
                      <a:pt x="61" y="12"/>
                    </a:lnTo>
                    <a:lnTo>
                      <a:pt x="109" y="18"/>
                    </a:lnTo>
                    <a:lnTo>
                      <a:pt x="115" y="18"/>
                    </a:lnTo>
                    <a:lnTo>
                      <a:pt x="121" y="24"/>
                    </a:lnTo>
                    <a:lnTo>
                      <a:pt x="127" y="24"/>
                    </a:lnTo>
                    <a:lnTo>
                      <a:pt x="133" y="30"/>
                    </a:lnTo>
                    <a:lnTo>
                      <a:pt x="139" y="36"/>
                    </a:lnTo>
                    <a:lnTo>
                      <a:pt x="139" y="42"/>
                    </a:lnTo>
                    <a:lnTo>
                      <a:pt x="139" y="48"/>
                    </a:lnTo>
                    <a:lnTo>
                      <a:pt x="145" y="48"/>
                    </a:lnTo>
                    <a:lnTo>
                      <a:pt x="151" y="48"/>
                    </a:lnTo>
                    <a:lnTo>
                      <a:pt x="157" y="42"/>
                    </a:lnTo>
                    <a:lnTo>
                      <a:pt x="157" y="36"/>
                    </a:lnTo>
                    <a:lnTo>
                      <a:pt x="157" y="24"/>
                    </a:lnTo>
                    <a:lnTo>
                      <a:pt x="145" y="12"/>
                    </a:lnTo>
                    <a:lnTo>
                      <a:pt x="133" y="12"/>
                    </a:lnTo>
                    <a:lnTo>
                      <a:pt x="97" y="0"/>
                    </a:lnTo>
                    <a:lnTo>
                      <a:pt x="49" y="0"/>
                    </a:lnTo>
                    <a:lnTo>
                      <a:pt x="0" y="18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7" name="Freeform 782"/>
              <p:cNvSpPr>
                <a:spLocks/>
              </p:cNvSpPr>
              <p:nvPr/>
            </p:nvSpPr>
            <p:spPr bwMode="auto">
              <a:xfrm>
                <a:off x="15689" y="11072"/>
                <a:ext cx="36" cy="1259"/>
              </a:xfrm>
              <a:custGeom>
                <a:avLst/>
                <a:gdLst>
                  <a:gd name="T0" fmla="*/ 0 w 36"/>
                  <a:gd name="T1" fmla="*/ 1259 h 1259"/>
                  <a:gd name="T2" fmla="*/ 18 w 36"/>
                  <a:gd name="T3" fmla="*/ 0 h 1259"/>
                  <a:gd name="T4" fmla="*/ 24 w 36"/>
                  <a:gd name="T5" fmla="*/ 0 h 1259"/>
                  <a:gd name="T6" fmla="*/ 30 w 36"/>
                  <a:gd name="T7" fmla="*/ 6 h 1259"/>
                  <a:gd name="T8" fmla="*/ 36 w 36"/>
                  <a:gd name="T9" fmla="*/ 12 h 1259"/>
                  <a:gd name="T10" fmla="*/ 36 w 36"/>
                  <a:gd name="T11" fmla="*/ 1259 h 1259"/>
                  <a:gd name="T12" fmla="*/ 0 w 36"/>
                  <a:gd name="T13" fmla="*/ 1259 h 125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6"/>
                  <a:gd name="T22" fmla="*/ 0 h 1259"/>
                  <a:gd name="T23" fmla="*/ 36 w 36"/>
                  <a:gd name="T24" fmla="*/ 1259 h 125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6" h="1259">
                    <a:moveTo>
                      <a:pt x="0" y="1259"/>
                    </a:moveTo>
                    <a:lnTo>
                      <a:pt x="18" y="0"/>
                    </a:lnTo>
                    <a:lnTo>
                      <a:pt x="24" y="0"/>
                    </a:lnTo>
                    <a:lnTo>
                      <a:pt x="30" y="6"/>
                    </a:lnTo>
                    <a:lnTo>
                      <a:pt x="36" y="12"/>
                    </a:lnTo>
                    <a:lnTo>
                      <a:pt x="36" y="1259"/>
                    </a:lnTo>
                    <a:lnTo>
                      <a:pt x="0" y="1259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8" name="Freeform 783"/>
              <p:cNvSpPr>
                <a:spLocks/>
              </p:cNvSpPr>
              <p:nvPr/>
            </p:nvSpPr>
            <p:spPr bwMode="auto">
              <a:xfrm>
                <a:off x="13978" y="11319"/>
                <a:ext cx="1145" cy="1006"/>
              </a:xfrm>
              <a:custGeom>
                <a:avLst/>
                <a:gdLst>
                  <a:gd name="T0" fmla="*/ 132 w 1145"/>
                  <a:gd name="T1" fmla="*/ 127 h 1006"/>
                  <a:gd name="T2" fmla="*/ 6 w 1145"/>
                  <a:gd name="T3" fmla="*/ 139 h 1006"/>
                  <a:gd name="T4" fmla="*/ 0 w 1145"/>
                  <a:gd name="T5" fmla="*/ 1006 h 1006"/>
                  <a:gd name="T6" fmla="*/ 1145 w 1145"/>
                  <a:gd name="T7" fmla="*/ 1006 h 1006"/>
                  <a:gd name="T8" fmla="*/ 1139 w 1145"/>
                  <a:gd name="T9" fmla="*/ 0 h 1006"/>
                  <a:gd name="T10" fmla="*/ 1054 w 1145"/>
                  <a:gd name="T11" fmla="*/ 12 h 1006"/>
                  <a:gd name="T12" fmla="*/ 1054 w 1145"/>
                  <a:gd name="T13" fmla="*/ 289 h 1006"/>
                  <a:gd name="T14" fmla="*/ 145 w 1145"/>
                  <a:gd name="T15" fmla="*/ 368 h 1006"/>
                  <a:gd name="T16" fmla="*/ 132 w 1145"/>
                  <a:gd name="T17" fmla="*/ 127 h 100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45"/>
                  <a:gd name="T28" fmla="*/ 0 h 1006"/>
                  <a:gd name="T29" fmla="*/ 1145 w 1145"/>
                  <a:gd name="T30" fmla="*/ 1006 h 100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45" h="1006">
                    <a:moveTo>
                      <a:pt x="132" y="127"/>
                    </a:moveTo>
                    <a:lnTo>
                      <a:pt x="6" y="139"/>
                    </a:lnTo>
                    <a:lnTo>
                      <a:pt x="0" y="1006"/>
                    </a:lnTo>
                    <a:lnTo>
                      <a:pt x="1145" y="1006"/>
                    </a:lnTo>
                    <a:lnTo>
                      <a:pt x="1139" y="0"/>
                    </a:lnTo>
                    <a:lnTo>
                      <a:pt x="1054" y="12"/>
                    </a:lnTo>
                    <a:lnTo>
                      <a:pt x="1054" y="289"/>
                    </a:lnTo>
                    <a:lnTo>
                      <a:pt x="145" y="368"/>
                    </a:lnTo>
                    <a:lnTo>
                      <a:pt x="132" y="127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89" name="Freeform 784"/>
              <p:cNvSpPr>
                <a:spLocks/>
              </p:cNvSpPr>
              <p:nvPr/>
            </p:nvSpPr>
            <p:spPr bwMode="auto">
              <a:xfrm>
                <a:off x="14460" y="11205"/>
                <a:ext cx="211" cy="391"/>
              </a:xfrm>
              <a:custGeom>
                <a:avLst/>
                <a:gdLst>
                  <a:gd name="T0" fmla="*/ 0 w 211"/>
                  <a:gd name="T1" fmla="*/ 391 h 391"/>
                  <a:gd name="T2" fmla="*/ 193 w 211"/>
                  <a:gd name="T3" fmla="*/ 373 h 391"/>
                  <a:gd name="T4" fmla="*/ 211 w 211"/>
                  <a:gd name="T5" fmla="*/ 361 h 391"/>
                  <a:gd name="T6" fmla="*/ 18 w 211"/>
                  <a:gd name="T7" fmla="*/ 379 h 391"/>
                  <a:gd name="T8" fmla="*/ 18 w 211"/>
                  <a:gd name="T9" fmla="*/ 120 h 391"/>
                  <a:gd name="T10" fmla="*/ 24 w 211"/>
                  <a:gd name="T11" fmla="*/ 102 h 391"/>
                  <a:gd name="T12" fmla="*/ 36 w 211"/>
                  <a:gd name="T13" fmla="*/ 78 h 391"/>
                  <a:gd name="T14" fmla="*/ 60 w 211"/>
                  <a:gd name="T15" fmla="*/ 54 h 391"/>
                  <a:gd name="T16" fmla="*/ 96 w 211"/>
                  <a:gd name="T17" fmla="*/ 36 h 391"/>
                  <a:gd name="T18" fmla="*/ 138 w 211"/>
                  <a:gd name="T19" fmla="*/ 30 h 391"/>
                  <a:gd name="T20" fmla="*/ 199 w 211"/>
                  <a:gd name="T21" fmla="*/ 48 h 391"/>
                  <a:gd name="T22" fmla="*/ 193 w 211"/>
                  <a:gd name="T23" fmla="*/ 36 h 391"/>
                  <a:gd name="T24" fmla="*/ 181 w 211"/>
                  <a:gd name="T25" fmla="*/ 24 h 391"/>
                  <a:gd name="T26" fmla="*/ 157 w 211"/>
                  <a:gd name="T27" fmla="*/ 6 h 391"/>
                  <a:gd name="T28" fmla="*/ 114 w 211"/>
                  <a:gd name="T29" fmla="*/ 0 h 391"/>
                  <a:gd name="T30" fmla="*/ 60 w 211"/>
                  <a:gd name="T31" fmla="*/ 18 h 391"/>
                  <a:gd name="T32" fmla="*/ 48 w 211"/>
                  <a:gd name="T33" fmla="*/ 24 h 391"/>
                  <a:gd name="T34" fmla="*/ 42 w 211"/>
                  <a:gd name="T35" fmla="*/ 36 h 391"/>
                  <a:gd name="T36" fmla="*/ 30 w 211"/>
                  <a:gd name="T37" fmla="*/ 48 h 391"/>
                  <a:gd name="T38" fmla="*/ 18 w 211"/>
                  <a:gd name="T39" fmla="*/ 60 h 391"/>
                  <a:gd name="T40" fmla="*/ 12 w 211"/>
                  <a:gd name="T41" fmla="*/ 78 h 391"/>
                  <a:gd name="T42" fmla="*/ 6 w 211"/>
                  <a:gd name="T43" fmla="*/ 96 h 391"/>
                  <a:gd name="T44" fmla="*/ 6 w 211"/>
                  <a:gd name="T45" fmla="*/ 108 h 391"/>
                  <a:gd name="T46" fmla="*/ 0 w 211"/>
                  <a:gd name="T47" fmla="*/ 247 h 391"/>
                  <a:gd name="T48" fmla="*/ 0 w 211"/>
                  <a:gd name="T49" fmla="*/ 391 h 391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211"/>
                  <a:gd name="T76" fmla="*/ 0 h 391"/>
                  <a:gd name="T77" fmla="*/ 211 w 211"/>
                  <a:gd name="T78" fmla="*/ 391 h 391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211" h="391">
                    <a:moveTo>
                      <a:pt x="0" y="391"/>
                    </a:moveTo>
                    <a:lnTo>
                      <a:pt x="193" y="373"/>
                    </a:lnTo>
                    <a:lnTo>
                      <a:pt x="211" y="361"/>
                    </a:lnTo>
                    <a:lnTo>
                      <a:pt x="18" y="379"/>
                    </a:lnTo>
                    <a:lnTo>
                      <a:pt x="18" y="120"/>
                    </a:lnTo>
                    <a:lnTo>
                      <a:pt x="24" y="102"/>
                    </a:lnTo>
                    <a:lnTo>
                      <a:pt x="36" y="78"/>
                    </a:lnTo>
                    <a:lnTo>
                      <a:pt x="60" y="54"/>
                    </a:lnTo>
                    <a:lnTo>
                      <a:pt x="96" y="36"/>
                    </a:lnTo>
                    <a:lnTo>
                      <a:pt x="138" y="30"/>
                    </a:lnTo>
                    <a:lnTo>
                      <a:pt x="199" y="48"/>
                    </a:lnTo>
                    <a:lnTo>
                      <a:pt x="193" y="36"/>
                    </a:lnTo>
                    <a:lnTo>
                      <a:pt x="181" y="24"/>
                    </a:lnTo>
                    <a:lnTo>
                      <a:pt x="157" y="6"/>
                    </a:lnTo>
                    <a:lnTo>
                      <a:pt x="114" y="0"/>
                    </a:lnTo>
                    <a:lnTo>
                      <a:pt x="60" y="18"/>
                    </a:lnTo>
                    <a:lnTo>
                      <a:pt x="48" y="24"/>
                    </a:lnTo>
                    <a:lnTo>
                      <a:pt x="42" y="36"/>
                    </a:lnTo>
                    <a:lnTo>
                      <a:pt x="30" y="48"/>
                    </a:lnTo>
                    <a:lnTo>
                      <a:pt x="18" y="60"/>
                    </a:lnTo>
                    <a:lnTo>
                      <a:pt x="12" y="78"/>
                    </a:lnTo>
                    <a:lnTo>
                      <a:pt x="6" y="96"/>
                    </a:lnTo>
                    <a:lnTo>
                      <a:pt x="6" y="108"/>
                    </a:lnTo>
                    <a:lnTo>
                      <a:pt x="0" y="247"/>
                    </a:lnTo>
                    <a:lnTo>
                      <a:pt x="0" y="391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0" name="Freeform 785"/>
              <p:cNvSpPr>
                <a:spLocks/>
              </p:cNvSpPr>
              <p:nvPr/>
            </p:nvSpPr>
            <p:spPr bwMode="auto">
              <a:xfrm>
                <a:off x="14743" y="11181"/>
                <a:ext cx="211" cy="391"/>
              </a:xfrm>
              <a:custGeom>
                <a:avLst/>
                <a:gdLst>
                  <a:gd name="T0" fmla="*/ 0 w 211"/>
                  <a:gd name="T1" fmla="*/ 391 h 391"/>
                  <a:gd name="T2" fmla="*/ 193 w 211"/>
                  <a:gd name="T3" fmla="*/ 367 h 391"/>
                  <a:gd name="T4" fmla="*/ 211 w 211"/>
                  <a:gd name="T5" fmla="*/ 355 h 391"/>
                  <a:gd name="T6" fmla="*/ 18 w 211"/>
                  <a:gd name="T7" fmla="*/ 379 h 391"/>
                  <a:gd name="T8" fmla="*/ 18 w 211"/>
                  <a:gd name="T9" fmla="*/ 114 h 391"/>
                  <a:gd name="T10" fmla="*/ 24 w 211"/>
                  <a:gd name="T11" fmla="*/ 96 h 391"/>
                  <a:gd name="T12" fmla="*/ 36 w 211"/>
                  <a:gd name="T13" fmla="*/ 72 h 391"/>
                  <a:gd name="T14" fmla="*/ 60 w 211"/>
                  <a:gd name="T15" fmla="*/ 48 h 391"/>
                  <a:gd name="T16" fmla="*/ 96 w 211"/>
                  <a:gd name="T17" fmla="*/ 30 h 391"/>
                  <a:gd name="T18" fmla="*/ 139 w 211"/>
                  <a:gd name="T19" fmla="*/ 24 h 391"/>
                  <a:gd name="T20" fmla="*/ 199 w 211"/>
                  <a:gd name="T21" fmla="*/ 42 h 391"/>
                  <a:gd name="T22" fmla="*/ 193 w 211"/>
                  <a:gd name="T23" fmla="*/ 30 h 391"/>
                  <a:gd name="T24" fmla="*/ 181 w 211"/>
                  <a:gd name="T25" fmla="*/ 18 h 391"/>
                  <a:gd name="T26" fmla="*/ 157 w 211"/>
                  <a:gd name="T27" fmla="*/ 6 h 391"/>
                  <a:gd name="T28" fmla="*/ 114 w 211"/>
                  <a:gd name="T29" fmla="*/ 0 h 391"/>
                  <a:gd name="T30" fmla="*/ 60 w 211"/>
                  <a:gd name="T31" fmla="*/ 12 h 391"/>
                  <a:gd name="T32" fmla="*/ 54 w 211"/>
                  <a:gd name="T33" fmla="*/ 12 h 391"/>
                  <a:gd name="T34" fmla="*/ 48 w 211"/>
                  <a:gd name="T35" fmla="*/ 18 h 391"/>
                  <a:gd name="T36" fmla="*/ 42 w 211"/>
                  <a:gd name="T37" fmla="*/ 30 h 391"/>
                  <a:gd name="T38" fmla="*/ 30 w 211"/>
                  <a:gd name="T39" fmla="*/ 42 h 391"/>
                  <a:gd name="T40" fmla="*/ 18 w 211"/>
                  <a:gd name="T41" fmla="*/ 54 h 391"/>
                  <a:gd name="T42" fmla="*/ 12 w 211"/>
                  <a:gd name="T43" fmla="*/ 72 h 391"/>
                  <a:gd name="T44" fmla="*/ 6 w 211"/>
                  <a:gd name="T45" fmla="*/ 90 h 391"/>
                  <a:gd name="T46" fmla="*/ 6 w 211"/>
                  <a:gd name="T47" fmla="*/ 102 h 391"/>
                  <a:gd name="T48" fmla="*/ 0 w 211"/>
                  <a:gd name="T49" fmla="*/ 240 h 391"/>
                  <a:gd name="T50" fmla="*/ 0 w 211"/>
                  <a:gd name="T51" fmla="*/ 391 h 391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w 211"/>
                  <a:gd name="T79" fmla="*/ 0 h 391"/>
                  <a:gd name="T80" fmla="*/ 211 w 211"/>
                  <a:gd name="T81" fmla="*/ 391 h 391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T78" t="T79" r="T80" b="T81"/>
                <a:pathLst>
                  <a:path w="211" h="391">
                    <a:moveTo>
                      <a:pt x="0" y="391"/>
                    </a:moveTo>
                    <a:lnTo>
                      <a:pt x="193" y="367"/>
                    </a:lnTo>
                    <a:lnTo>
                      <a:pt x="211" y="355"/>
                    </a:lnTo>
                    <a:lnTo>
                      <a:pt x="18" y="379"/>
                    </a:lnTo>
                    <a:lnTo>
                      <a:pt x="18" y="114"/>
                    </a:lnTo>
                    <a:lnTo>
                      <a:pt x="24" y="96"/>
                    </a:lnTo>
                    <a:lnTo>
                      <a:pt x="36" y="72"/>
                    </a:lnTo>
                    <a:lnTo>
                      <a:pt x="60" y="48"/>
                    </a:lnTo>
                    <a:lnTo>
                      <a:pt x="96" y="30"/>
                    </a:lnTo>
                    <a:lnTo>
                      <a:pt x="139" y="24"/>
                    </a:lnTo>
                    <a:lnTo>
                      <a:pt x="199" y="42"/>
                    </a:lnTo>
                    <a:lnTo>
                      <a:pt x="193" y="30"/>
                    </a:lnTo>
                    <a:lnTo>
                      <a:pt x="181" y="18"/>
                    </a:lnTo>
                    <a:lnTo>
                      <a:pt x="157" y="6"/>
                    </a:lnTo>
                    <a:lnTo>
                      <a:pt x="114" y="0"/>
                    </a:lnTo>
                    <a:lnTo>
                      <a:pt x="60" y="12"/>
                    </a:lnTo>
                    <a:lnTo>
                      <a:pt x="54" y="12"/>
                    </a:lnTo>
                    <a:lnTo>
                      <a:pt x="48" y="18"/>
                    </a:lnTo>
                    <a:lnTo>
                      <a:pt x="42" y="30"/>
                    </a:lnTo>
                    <a:lnTo>
                      <a:pt x="30" y="42"/>
                    </a:lnTo>
                    <a:lnTo>
                      <a:pt x="18" y="54"/>
                    </a:lnTo>
                    <a:lnTo>
                      <a:pt x="12" y="72"/>
                    </a:lnTo>
                    <a:lnTo>
                      <a:pt x="6" y="90"/>
                    </a:lnTo>
                    <a:lnTo>
                      <a:pt x="6" y="102"/>
                    </a:lnTo>
                    <a:lnTo>
                      <a:pt x="0" y="240"/>
                    </a:lnTo>
                    <a:lnTo>
                      <a:pt x="0" y="391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1" name="Freeform 786"/>
              <p:cNvSpPr>
                <a:spLocks/>
              </p:cNvSpPr>
              <p:nvPr/>
            </p:nvSpPr>
            <p:spPr bwMode="auto">
              <a:xfrm>
                <a:off x="15351" y="11259"/>
                <a:ext cx="49" cy="428"/>
              </a:xfrm>
              <a:custGeom>
                <a:avLst/>
                <a:gdLst>
                  <a:gd name="T0" fmla="*/ 43 w 49"/>
                  <a:gd name="T1" fmla="*/ 415 h 428"/>
                  <a:gd name="T2" fmla="*/ 43 w 49"/>
                  <a:gd name="T3" fmla="*/ 175 h 428"/>
                  <a:gd name="T4" fmla="*/ 43 w 49"/>
                  <a:gd name="T5" fmla="*/ 108 h 428"/>
                  <a:gd name="T6" fmla="*/ 31 w 49"/>
                  <a:gd name="T7" fmla="*/ 60 h 428"/>
                  <a:gd name="T8" fmla="*/ 19 w 49"/>
                  <a:gd name="T9" fmla="*/ 36 h 428"/>
                  <a:gd name="T10" fmla="*/ 12 w 49"/>
                  <a:gd name="T11" fmla="*/ 18 h 428"/>
                  <a:gd name="T12" fmla="*/ 0 w 49"/>
                  <a:gd name="T13" fmla="*/ 12 h 428"/>
                  <a:gd name="T14" fmla="*/ 0 w 49"/>
                  <a:gd name="T15" fmla="*/ 0 h 428"/>
                  <a:gd name="T16" fmla="*/ 12 w 49"/>
                  <a:gd name="T17" fmla="*/ 6 h 428"/>
                  <a:gd name="T18" fmla="*/ 25 w 49"/>
                  <a:gd name="T19" fmla="*/ 18 h 428"/>
                  <a:gd name="T20" fmla="*/ 37 w 49"/>
                  <a:gd name="T21" fmla="*/ 42 h 428"/>
                  <a:gd name="T22" fmla="*/ 43 w 49"/>
                  <a:gd name="T23" fmla="*/ 90 h 428"/>
                  <a:gd name="T24" fmla="*/ 49 w 49"/>
                  <a:gd name="T25" fmla="*/ 150 h 428"/>
                  <a:gd name="T26" fmla="*/ 49 w 49"/>
                  <a:gd name="T27" fmla="*/ 428 h 428"/>
                  <a:gd name="T28" fmla="*/ 6 w 49"/>
                  <a:gd name="T29" fmla="*/ 391 h 428"/>
                  <a:gd name="T30" fmla="*/ 6 w 49"/>
                  <a:gd name="T31" fmla="*/ 373 h 428"/>
                  <a:gd name="T32" fmla="*/ 43 w 49"/>
                  <a:gd name="T33" fmla="*/ 415 h 4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9"/>
                  <a:gd name="T52" fmla="*/ 0 h 428"/>
                  <a:gd name="T53" fmla="*/ 49 w 49"/>
                  <a:gd name="T54" fmla="*/ 428 h 428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9" h="428">
                    <a:moveTo>
                      <a:pt x="43" y="415"/>
                    </a:moveTo>
                    <a:lnTo>
                      <a:pt x="43" y="175"/>
                    </a:lnTo>
                    <a:lnTo>
                      <a:pt x="43" y="108"/>
                    </a:lnTo>
                    <a:lnTo>
                      <a:pt x="31" y="60"/>
                    </a:lnTo>
                    <a:lnTo>
                      <a:pt x="19" y="36"/>
                    </a:lnTo>
                    <a:lnTo>
                      <a:pt x="12" y="18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12" y="6"/>
                    </a:lnTo>
                    <a:lnTo>
                      <a:pt x="25" y="18"/>
                    </a:lnTo>
                    <a:lnTo>
                      <a:pt x="37" y="42"/>
                    </a:lnTo>
                    <a:lnTo>
                      <a:pt x="43" y="90"/>
                    </a:lnTo>
                    <a:lnTo>
                      <a:pt x="49" y="150"/>
                    </a:lnTo>
                    <a:lnTo>
                      <a:pt x="49" y="428"/>
                    </a:lnTo>
                    <a:lnTo>
                      <a:pt x="6" y="391"/>
                    </a:lnTo>
                    <a:lnTo>
                      <a:pt x="6" y="373"/>
                    </a:lnTo>
                    <a:lnTo>
                      <a:pt x="43" y="415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2" name="Freeform 787"/>
              <p:cNvSpPr>
                <a:spLocks/>
              </p:cNvSpPr>
              <p:nvPr/>
            </p:nvSpPr>
            <p:spPr bwMode="auto">
              <a:xfrm>
                <a:off x="15430" y="11337"/>
                <a:ext cx="48" cy="434"/>
              </a:xfrm>
              <a:custGeom>
                <a:avLst/>
                <a:gdLst>
                  <a:gd name="T0" fmla="*/ 42 w 48"/>
                  <a:gd name="T1" fmla="*/ 416 h 434"/>
                  <a:gd name="T2" fmla="*/ 48 w 48"/>
                  <a:gd name="T3" fmla="*/ 175 h 434"/>
                  <a:gd name="T4" fmla="*/ 42 w 48"/>
                  <a:gd name="T5" fmla="*/ 109 h 434"/>
                  <a:gd name="T6" fmla="*/ 36 w 48"/>
                  <a:gd name="T7" fmla="*/ 66 h 434"/>
                  <a:gd name="T8" fmla="*/ 24 w 48"/>
                  <a:gd name="T9" fmla="*/ 36 h 434"/>
                  <a:gd name="T10" fmla="*/ 12 w 48"/>
                  <a:gd name="T11" fmla="*/ 24 h 434"/>
                  <a:gd name="T12" fmla="*/ 0 w 48"/>
                  <a:gd name="T13" fmla="*/ 18 h 434"/>
                  <a:gd name="T14" fmla="*/ 0 w 48"/>
                  <a:gd name="T15" fmla="*/ 0 h 434"/>
                  <a:gd name="T16" fmla="*/ 6 w 48"/>
                  <a:gd name="T17" fmla="*/ 0 h 434"/>
                  <a:gd name="T18" fmla="*/ 12 w 48"/>
                  <a:gd name="T19" fmla="*/ 6 h 434"/>
                  <a:gd name="T20" fmla="*/ 24 w 48"/>
                  <a:gd name="T21" fmla="*/ 18 h 434"/>
                  <a:gd name="T22" fmla="*/ 36 w 48"/>
                  <a:gd name="T23" fmla="*/ 48 h 434"/>
                  <a:gd name="T24" fmla="*/ 48 w 48"/>
                  <a:gd name="T25" fmla="*/ 91 h 434"/>
                  <a:gd name="T26" fmla="*/ 48 w 48"/>
                  <a:gd name="T27" fmla="*/ 157 h 434"/>
                  <a:gd name="T28" fmla="*/ 48 w 48"/>
                  <a:gd name="T29" fmla="*/ 434 h 434"/>
                  <a:gd name="T30" fmla="*/ 12 w 48"/>
                  <a:gd name="T31" fmla="*/ 398 h 434"/>
                  <a:gd name="T32" fmla="*/ 6 w 48"/>
                  <a:gd name="T33" fmla="*/ 380 h 434"/>
                  <a:gd name="T34" fmla="*/ 42 w 48"/>
                  <a:gd name="T35" fmla="*/ 416 h 43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48"/>
                  <a:gd name="T55" fmla="*/ 0 h 434"/>
                  <a:gd name="T56" fmla="*/ 48 w 48"/>
                  <a:gd name="T57" fmla="*/ 434 h 434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48" h="434">
                    <a:moveTo>
                      <a:pt x="42" y="416"/>
                    </a:moveTo>
                    <a:lnTo>
                      <a:pt x="48" y="175"/>
                    </a:lnTo>
                    <a:lnTo>
                      <a:pt x="42" y="109"/>
                    </a:lnTo>
                    <a:lnTo>
                      <a:pt x="36" y="66"/>
                    </a:lnTo>
                    <a:lnTo>
                      <a:pt x="24" y="36"/>
                    </a:lnTo>
                    <a:lnTo>
                      <a:pt x="12" y="24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24" y="18"/>
                    </a:lnTo>
                    <a:lnTo>
                      <a:pt x="36" y="48"/>
                    </a:lnTo>
                    <a:lnTo>
                      <a:pt x="48" y="91"/>
                    </a:lnTo>
                    <a:lnTo>
                      <a:pt x="48" y="157"/>
                    </a:lnTo>
                    <a:lnTo>
                      <a:pt x="48" y="434"/>
                    </a:lnTo>
                    <a:lnTo>
                      <a:pt x="12" y="398"/>
                    </a:lnTo>
                    <a:lnTo>
                      <a:pt x="6" y="380"/>
                    </a:lnTo>
                    <a:lnTo>
                      <a:pt x="42" y="41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3" name="Freeform 788"/>
              <p:cNvSpPr>
                <a:spLocks/>
              </p:cNvSpPr>
              <p:nvPr/>
            </p:nvSpPr>
            <p:spPr bwMode="auto">
              <a:xfrm>
                <a:off x="15502" y="11403"/>
                <a:ext cx="48" cy="434"/>
              </a:xfrm>
              <a:custGeom>
                <a:avLst/>
                <a:gdLst>
                  <a:gd name="T0" fmla="*/ 42 w 48"/>
                  <a:gd name="T1" fmla="*/ 416 h 434"/>
                  <a:gd name="T2" fmla="*/ 42 w 48"/>
                  <a:gd name="T3" fmla="*/ 175 h 434"/>
                  <a:gd name="T4" fmla="*/ 42 w 48"/>
                  <a:gd name="T5" fmla="*/ 109 h 434"/>
                  <a:gd name="T6" fmla="*/ 30 w 48"/>
                  <a:gd name="T7" fmla="*/ 67 h 434"/>
                  <a:gd name="T8" fmla="*/ 18 w 48"/>
                  <a:gd name="T9" fmla="*/ 37 h 434"/>
                  <a:gd name="T10" fmla="*/ 12 w 48"/>
                  <a:gd name="T11" fmla="*/ 25 h 434"/>
                  <a:gd name="T12" fmla="*/ 0 w 48"/>
                  <a:gd name="T13" fmla="*/ 18 h 434"/>
                  <a:gd name="T14" fmla="*/ 0 w 48"/>
                  <a:gd name="T15" fmla="*/ 0 h 434"/>
                  <a:gd name="T16" fmla="*/ 12 w 48"/>
                  <a:gd name="T17" fmla="*/ 6 h 434"/>
                  <a:gd name="T18" fmla="*/ 24 w 48"/>
                  <a:gd name="T19" fmla="*/ 25 h 434"/>
                  <a:gd name="T20" fmla="*/ 36 w 48"/>
                  <a:gd name="T21" fmla="*/ 49 h 434"/>
                  <a:gd name="T22" fmla="*/ 42 w 48"/>
                  <a:gd name="T23" fmla="*/ 91 h 434"/>
                  <a:gd name="T24" fmla="*/ 48 w 48"/>
                  <a:gd name="T25" fmla="*/ 157 h 434"/>
                  <a:gd name="T26" fmla="*/ 48 w 48"/>
                  <a:gd name="T27" fmla="*/ 434 h 434"/>
                  <a:gd name="T28" fmla="*/ 6 w 48"/>
                  <a:gd name="T29" fmla="*/ 398 h 434"/>
                  <a:gd name="T30" fmla="*/ 6 w 48"/>
                  <a:gd name="T31" fmla="*/ 380 h 434"/>
                  <a:gd name="T32" fmla="*/ 42 w 48"/>
                  <a:gd name="T33" fmla="*/ 416 h 4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48"/>
                  <a:gd name="T52" fmla="*/ 0 h 434"/>
                  <a:gd name="T53" fmla="*/ 48 w 48"/>
                  <a:gd name="T54" fmla="*/ 434 h 43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48" h="434">
                    <a:moveTo>
                      <a:pt x="42" y="416"/>
                    </a:moveTo>
                    <a:lnTo>
                      <a:pt x="42" y="175"/>
                    </a:lnTo>
                    <a:lnTo>
                      <a:pt x="42" y="109"/>
                    </a:lnTo>
                    <a:lnTo>
                      <a:pt x="30" y="67"/>
                    </a:lnTo>
                    <a:lnTo>
                      <a:pt x="18" y="37"/>
                    </a:lnTo>
                    <a:lnTo>
                      <a:pt x="12" y="25"/>
                    </a:lnTo>
                    <a:lnTo>
                      <a:pt x="0" y="18"/>
                    </a:lnTo>
                    <a:lnTo>
                      <a:pt x="0" y="0"/>
                    </a:lnTo>
                    <a:lnTo>
                      <a:pt x="12" y="6"/>
                    </a:lnTo>
                    <a:lnTo>
                      <a:pt x="24" y="25"/>
                    </a:lnTo>
                    <a:lnTo>
                      <a:pt x="36" y="49"/>
                    </a:lnTo>
                    <a:lnTo>
                      <a:pt x="42" y="91"/>
                    </a:lnTo>
                    <a:lnTo>
                      <a:pt x="48" y="157"/>
                    </a:lnTo>
                    <a:lnTo>
                      <a:pt x="48" y="434"/>
                    </a:lnTo>
                    <a:lnTo>
                      <a:pt x="6" y="398"/>
                    </a:lnTo>
                    <a:lnTo>
                      <a:pt x="6" y="380"/>
                    </a:lnTo>
                    <a:lnTo>
                      <a:pt x="42" y="416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94" name="Freeform 789"/>
              <p:cNvSpPr>
                <a:spLocks/>
              </p:cNvSpPr>
              <p:nvPr/>
            </p:nvSpPr>
            <p:spPr bwMode="auto">
              <a:xfrm>
                <a:off x="13008" y="12229"/>
                <a:ext cx="3458" cy="313"/>
              </a:xfrm>
              <a:custGeom>
                <a:avLst/>
                <a:gdLst>
                  <a:gd name="T0" fmla="*/ 0 w 3458"/>
                  <a:gd name="T1" fmla="*/ 313 h 313"/>
                  <a:gd name="T2" fmla="*/ 18 w 3458"/>
                  <a:gd name="T3" fmla="*/ 307 h 313"/>
                  <a:gd name="T4" fmla="*/ 66 w 3458"/>
                  <a:gd name="T5" fmla="*/ 289 h 313"/>
                  <a:gd name="T6" fmla="*/ 139 w 3458"/>
                  <a:gd name="T7" fmla="*/ 265 h 313"/>
                  <a:gd name="T8" fmla="*/ 235 w 3458"/>
                  <a:gd name="T9" fmla="*/ 235 h 313"/>
                  <a:gd name="T10" fmla="*/ 362 w 3458"/>
                  <a:gd name="T11" fmla="*/ 192 h 313"/>
                  <a:gd name="T12" fmla="*/ 506 w 3458"/>
                  <a:gd name="T13" fmla="*/ 156 h 313"/>
                  <a:gd name="T14" fmla="*/ 675 w 3458"/>
                  <a:gd name="T15" fmla="*/ 120 h 313"/>
                  <a:gd name="T16" fmla="*/ 855 w 3458"/>
                  <a:gd name="T17" fmla="*/ 78 h 313"/>
                  <a:gd name="T18" fmla="*/ 1060 w 3458"/>
                  <a:gd name="T19" fmla="*/ 48 h 313"/>
                  <a:gd name="T20" fmla="*/ 1271 w 3458"/>
                  <a:gd name="T21" fmla="*/ 24 h 313"/>
                  <a:gd name="T22" fmla="*/ 1500 w 3458"/>
                  <a:gd name="T23" fmla="*/ 6 h 313"/>
                  <a:gd name="T24" fmla="*/ 1735 w 3458"/>
                  <a:gd name="T25" fmla="*/ 0 h 313"/>
                  <a:gd name="T26" fmla="*/ 1976 w 3458"/>
                  <a:gd name="T27" fmla="*/ 6 h 313"/>
                  <a:gd name="T28" fmla="*/ 2199 w 3458"/>
                  <a:gd name="T29" fmla="*/ 24 h 313"/>
                  <a:gd name="T30" fmla="*/ 2416 w 3458"/>
                  <a:gd name="T31" fmla="*/ 48 h 313"/>
                  <a:gd name="T32" fmla="*/ 2615 w 3458"/>
                  <a:gd name="T33" fmla="*/ 78 h 313"/>
                  <a:gd name="T34" fmla="*/ 2795 w 3458"/>
                  <a:gd name="T35" fmla="*/ 120 h 313"/>
                  <a:gd name="T36" fmla="*/ 2958 w 3458"/>
                  <a:gd name="T37" fmla="*/ 156 h 313"/>
                  <a:gd name="T38" fmla="*/ 3102 w 3458"/>
                  <a:gd name="T39" fmla="*/ 192 h 313"/>
                  <a:gd name="T40" fmla="*/ 3223 w 3458"/>
                  <a:gd name="T41" fmla="*/ 235 h 313"/>
                  <a:gd name="T42" fmla="*/ 3325 w 3458"/>
                  <a:gd name="T43" fmla="*/ 265 h 313"/>
                  <a:gd name="T44" fmla="*/ 3398 w 3458"/>
                  <a:gd name="T45" fmla="*/ 289 h 313"/>
                  <a:gd name="T46" fmla="*/ 3440 w 3458"/>
                  <a:gd name="T47" fmla="*/ 307 h 313"/>
                  <a:gd name="T48" fmla="*/ 3458 w 3458"/>
                  <a:gd name="T49" fmla="*/ 313 h 313"/>
                  <a:gd name="T50" fmla="*/ 3440 w 3458"/>
                  <a:gd name="T51" fmla="*/ 307 h 313"/>
                  <a:gd name="T52" fmla="*/ 3386 w 3458"/>
                  <a:gd name="T53" fmla="*/ 295 h 313"/>
                  <a:gd name="T54" fmla="*/ 3295 w 3458"/>
                  <a:gd name="T55" fmla="*/ 277 h 313"/>
                  <a:gd name="T56" fmla="*/ 3181 w 3458"/>
                  <a:gd name="T57" fmla="*/ 253 h 313"/>
                  <a:gd name="T58" fmla="*/ 3036 w 3458"/>
                  <a:gd name="T59" fmla="*/ 229 h 313"/>
                  <a:gd name="T60" fmla="*/ 2874 w 3458"/>
                  <a:gd name="T61" fmla="*/ 198 h 313"/>
                  <a:gd name="T62" fmla="*/ 2681 w 3458"/>
                  <a:gd name="T63" fmla="*/ 174 h 313"/>
                  <a:gd name="T64" fmla="*/ 2470 w 3458"/>
                  <a:gd name="T65" fmla="*/ 150 h 313"/>
                  <a:gd name="T66" fmla="*/ 2241 w 3458"/>
                  <a:gd name="T67" fmla="*/ 132 h 313"/>
                  <a:gd name="T68" fmla="*/ 1994 w 3458"/>
                  <a:gd name="T69" fmla="*/ 120 h 313"/>
                  <a:gd name="T70" fmla="*/ 1735 w 3458"/>
                  <a:gd name="T71" fmla="*/ 114 h 313"/>
                  <a:gd name="T72" fmla="*/ 1530 w 3458"/>
                  <a:gd name="T73" fmla="*/ 114 h 313"/>
                  <a:gd name="T74" fmla="*/ 1319 w 3458"/>
                  <a:gd name="T75" fmla="*/ 126 h 313"/>
                  <a:gd name="T76" fmla="*/ 1115 w 3458"/>
                  <a:gd name="T77" fmla="*/ 144 h 313"/>
                  <a:gd name="T78" fmla="*/ 922 w 3458"/>
                  <a:gd name="T79" fmla="*/ 162 h 313"/>
                  <a:gd name="T80" fmla="*/ 735 w 3458"/>
                  <a:gd name="T81" fmla="*/ 186 h 313"/>
                  <a:gd name="T82" fmla="*/ 560 w 3458"/>
                  <a:gd name="T83" fmla="*/ 211 h 313"/>
                  <a:gd name="T84" fmla="*/ 404 w 3458"/>
                  <a:gd name="T85" fmla="*/ 235 h 313"/>
                  <a:gd name="T86" fmla="*/ 265 w 3458"/>
                  <a:gd name="T87" fmla="*/ 259 h 313"/>
                  <a:gd name="T88" fmla="*/ 157 w 3458"/>
                  <a:gd name="T89" fmla="*/ 283 h 313"/>
                  <a:gd name="T90" fmla="*/ 72 w 3458"/>
                  <a:gd name="T91" fmla="*/ 301 h 313"/>
                  <a:gd name="T92" fmla="*/ 18 w 3458"/>
                  <a:gd name="T93" fmla="*/ 307 h 313"/>
                  <a:gd name="T94" fmla="*/ 0 w 3458"/>
                  <a:gd name="T95" fmla="*/ 313 h 313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w 3458"/>
                  <a:gd name="T145" fmla="*/ 0 h 313"/>
                  <a:gd name="T146" fmla="*/ 3458 w 3458"/>
                  <a:gd name="T147" fmla="*/ 313 h 313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T144" t="T145" r="T146" b="T147"/>
                <a:pathLst>
                  <a:path w="3458" h="313">
                    <a:moveTo>
                      <a:pt x="0" y="313"/>
                    </a:moveTo>
                    <a:lnTo>
                      <a:pt x="18" y="307"/>
                    </a:lnTo>
                    <a:lnTo>
                      <a:pt x="66" y="289"/>
                    </a:lnTo>
                    <a:lnTo>
                      <a:pt x="139" y="265"/>
                    </a:lnTo>
                    <a:lnTo>
                      <a:pt x="235" y="235"/>
                    </a:lnTo>
                    <a:lnTo>
                      <a:pt x="362" y="192"/>
                    </a:lnTo>
                    <a:lnTo>
                      <a:pt x="506" y="156"/>
                    </a:lnTo>
                    <a:lnTo>
                      <a:pt x="675" y="120"/>
                    </a:lnTo>
                    <a:lnTo>
                      <a:pt x="855" y="78"/>
                    </a:lnTo>
                    <a:lnTo>
                      <a:pt x="1060" y="48"/>
                    </a:lnTo>
                    <a:lnTo>
                      <a:pt x="1271" y="24"/>
                    </a:lnTo>
                    <a:lnTo>
                      <a:pt x="1500" y="6"/>
                    </a:lnTo>
                    <a:lnTo>
                      <a:pt x="1735" y="0"/>
                    </a:lnTo>
                    <a:lnTo>
                      <a:pt x="1976" y="6"/>
                    </a:lnTo>
                    <a:lnTo>
                      <a:pt x="2199" y="24"/>
                    </a:lnTo>
                    <a:lnTo>
                      <a:pt x="2416" y="48"/>
                    </a:lnTo>
                    <a:lnTo>
                      <a:pt x="2615" y="78"/>
                    </a:lnTo>
                    <a:lnTo>
                      <a:pt x="2795" y="120"/>
                    </a:lnTo>
                    <a:lnTo>
                      <a:pt x="2958" y="156"/>
                    </a:lnTo>
                    <a:lnTo>
                      <a:pt x="3102" y="192"/>
                    </a:lnTo>
                    <a:lnTo>
                      <a:pt x="3223" y="235"/>
                    </a:lnTo>
                    <a:lnTo>
                      <a:pt x="3325" y="265"/>
                    </a:lnTo>
                    <a:lnTo>
                      <a:pt x="3398" y="289"/>
                    </a:lnTo>
                    <a:lnTo>
                      <a:pt x="3440" y="307"/>
                    </a:lnTo>
                    <a:lnTo>
                      <a:pt x="3458" y="313"/>
                    </a:lnTo>
                    <a:lnTo>
                      <a:pt x="3440" y="307"/>
                    </a:lnTo>
                    <a:lnTo>
                      <a:pt x="3386" y="295"/>
                    </a:lnTo>
                    <a:lnTo>
                      <a:pt x="3295" y="277"/>
                    </a:lnTo>
                    <a:lnTo>
                      <a:pt x="3181" y="253"/>
                    </a:lnTo>
                    <a:lnTo>
                      <a:pt x="3036" y="229"/>
                    </a:lnTo>
                    <a:lnTo>
                      <a:pt x="2874" y="198"/>
                    </a:lnTo>
                    <a:lnTo>
                      <a:pt x="2681" y="174"/>
                    </a:lnTo>
                    <a:lnTo>
                      <a:pt x="2470" y="150"/>
                    </a:lnTo>
                    <a:lnTo>
                      <a:pt x="2241" y="132"/>
                    </a:lnTo>
                    <a:lnTo>
                      <a:pt x="1994" y="120"/>
                    </a:lnTo>
                    <a:lnTo>
                      <a:pt x="1735" y="114"/>
                    </a:lnTo>
                    <a:lnTo>
                      <a:pt x="1530" y="114"/>
                    </a:lnTo>
                    <a:lnTo>
                      <a:pt x="1319" y="126"/>
                    </a:lnTo>
                    <a:lnTo>
                      <a:pt x="1115" y="144"/>
                    </a:lnTo>
                    <a:lnTo>
                      <a:pt x="922" y="162"/>
                    </a:lnTo>
                    <a:lnTo>
                      <a:pt x="735" y="186"/>
                    </a:lnTo>
                    <a:lnTo>
                      <a:pt x="560" y="211"/>
                    </a:lnTo>
                    <a:lnTo>
                      <a:pt x="404" y="235"/>
                    </a:lnTo>
                    <a:lnTo>
                      <a:pt x="265" y="259"/>
                    </a:lnTo>
                    <a:lnTo>
                      <a:pt x="157" y="283"/>
                    </a:lnTo>
                    <a:lnTo>
                      <a:pt x="72" y="301"/>
                    </a:lnTo>
                    <a:lnTo>
                      <a:pt x="18" y="307"/>
                    </a:lnTo>
                    <a:lnTo>
                      <a:pt x="0" y="313"/>
                    </a:lnTo>
                    <a:close/>
                  </a:path>
                </a:pathLst>
              </a:custGeom>
              <a:solidFill>
                <a:srgbClr val="002D5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14351" name="TextBox 188"/>
          <p:cNvSpPr txBox="1">
            <a:spLocks noChangeArrowheads="1"/>
          </p:cNvSpPr>
          <p:nvPr/>
        </p:nvSpPr>
        <p:spPr bwMode="auto">
          <a:xfrm>
            <a:off x="620713" y="3259138"/>
            <a:ext cx="481520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200" dirty="0">
                <a:latin typeface="Calibri" charset="0"/>
              </a:rPr>
              <a:t>R.J. Stewart</a:t>
            </a:r>
            <a:r>
              <a:rPr lang="en-US" sz="4200" baseline="30000" dirty="0">
                <a:latin typeface="Calibri" charset="0"/>
              </a:rPr>
              <a:t>1 </a:t>
            </a:r>
            <a:r>
              <a:rPr lang="en-US" sz="4200" dirty="0">
                <a:latin typeface="Calibri" charset="0"/>
              </a:rPr>
              <a:t>(</a:t>
            </a:r>
            <a:r>
              <a:rPr lang="en-US" sz="4200" dirty="0" err="1">
                <a:latin typeface="Calibri" charset="0"/>
              </a:rPr>
              <a:t>rob.stewart@unh.edu</a:t>
            </a:r>
            <a:r>
              <a:rPr lang="en-US" sz="4200" dirty="0">
                <a:latin typeface="Calibri" charset="0"/>
              </a:rPr>
              <a:t>), W.M. Wollheim</a:t>
            </a:r>
            <a:r>
              <a:rPr lang="en-US" sz="4200" baseline="30000" dirty="0">
                <a:latin typeface="Calibri" charset="0"/>
              </a:rPr>
              <a:t>1,2</a:t>
            </a:r>
            <a:r>
              <a:rPr lang="en-US" sz="4200" dirty="0">
                <a:latin typeface="Calibri" charset="0"/>
              </a:rPr>
              <a:t>, A. Miara</a:t>
            </a:r>
            <a:r>
              <a:rPr lang="en-US" sz="4200" baseline="30000" dirty="0">
                <a:latin typeface="Calibri" charset="0"/>
              </a:rPr>
              <a:t>3</a:t>
            </a:r>
            <a:r>
              <a:rPr lang="en-US" sz="4200" dirty="0">
                <a:latin typeface="Calibri" charset="0"/>
              </a:rPr>
              <a:t>, </a:t>
            </a:r>
            <a:r>
              <a:rPr lang="en-US" sz="4200" dirty="0" smtClean="0">
                <a:latin typeface="Calibri" charset="0"/>
              </a:rPr>
              <a:t>C.J. Vörösmarty</a:t>
            </a:r>
            <a:r>
              <a:rPr lang="en-US" sz="4200" baseline="30000" dirty="0" smtClean="0">
                <a:latin typeface="Calibri" charset="0"/>
              </a:rPr>
              <a:t>3</a:t>
            </a:r>
            <a:r>
              <a:rPr lang="en-US" sz="4200" dirty="0" smtClean="0">
                <a:latin typeface="Calibri" charset="0"/>
              </a:rPr>
              <a:t>, B</a:t>
            </a:r>
            <a:r>
              <a:rPr lang="en-US" sz="4200" dirty="0">
                <a:latin typeface="Calibri" charset="0"/>
              </a:rPr>
              <a:t>. Rosenzweig</a:t>
            </a:r>
            <a:r>
              <a:rPr lang="en-US" sz="4200" baseline="30000" dirty="0">
                <a:latin typeface="Calibri" charset="0"/>
              </a:rPr>
              <a:t>3</a:t>
            </a:r>
            <a:r>
              <a:rPr lang="en-US" sz="4200" dirty="0">
                <a:latin typeface="Calibri" charset="0"/>
              </a:rPr>
              <a:t>, </a:t>
            </a:r>
            <a:r>
              <a:rPr lang="en-US" sz="4200" dirty="0" smtClean="0">
                <a:latin typeface="Calibri" charset="0"/>
              </a:rPr>
              <a:t>B</a:t>
            </a:r>
            <a:r>
              <a:rPr lang="en-US" sz="4200" dirty="0">
                <a:latin typeface="Calibri" charset="0"/>
              </a:rPr>
              <a:t>. </a:t>
            </a:r>
            <a:r>
              <a:rPr lang="en-US" sz="4200" dirty="0" smtClean="0">
                <a:latin typeface="Calibri" charset="0"/>
              </a:rPr>
              <a:t>Fekete</a:t>
            </a:r>
            <a:r>
              <a:rPr lang="en-US" sz="4200" baseline="30000" dirty="0" smtClean="0">
                <a:latin typeface="Calibri" charset="0"/>
              </a:rPr>
              <a:t>3</a:t>
            </a:r>
            <a:endParaRPr lang="en-US" sz="4200" baseline="30000" dirty="0">
              <a:latin typeface="Calibri" charset="0"/>
            </a:endParaRPr>
          </a:p>
        </p:txBody>
      </p:sp>
      <p:sp>
        <p:nvSpPr>
          <p:cNvPr id="14352" name="TextBox 189"/>
          <p:cNvSpPr txBox="1">
            <a:spLocks noChangeArrowheads="1"/>
          </p:cNvSpPr>
          <p:nvPr/>
        </p:nvSpPr>
        <p:spPr bwMode="auto">
          <a:xfrm>
            <a:off x="587375" y="3984625"/>
            <a:ext cx="48101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000" dirty="0">
                <a:latin typeface="Calibri" charset="0"/>
              </a:rPr>
              <a:t>(1) </a:t>
            </a:r>
            <a:r>
              <a:rPr lang="en-US" sz="2000" dirty="0" smtClean="0">
                <a:latin typeface="Calibri" charset="0"/>
              </a:rPr>
              <a:t>Earth Systems Research Center, </a:t>
            </a:r>
            <a:r>
              <a:rPr lang="en-US" sz="2000" dirty="0">
                <a:latin typeface="Calibri" charset="0"/>
              </a:rPr>
              <a:t>University of New Hampshire,  Durham, NH, (2) Department of Natural Resources and Environment, UNH, (3) CUNY Environmental Crossroads, CCNY, NY</a:t>
            </a:r>
          </a:p>
        </p:txBody>
      </p:sp>
      <p:sp>
        <p:nvSpPr>
          <p:cNvPr id="273" name="Rectangle 272"/>
          <p:cNvSpPr/>
          <p:nvPr/>
        </p:nvSpPr>
        <p:spPr>
          <a:xfrm>
            <a:off x="35145663" y="4789780"/>
            <a:ext cx="13660437" cy="146856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 </a:t>
            </a:r>
          </a:p>
          <a:p>
            <a:pPr algn="ctr">
              <a:defRPr/>
            </a:pPr>
            <a:endParaRPr/>
          </a:p>
          <a:p>
            <a:pPr algn="ctr">
              <a:defRPr/>
            </a:pPr>
            <a:endParaRPr/>
          </a:p>
        </p:txBody>
      </p:sp>
      <p:sp>
        <p:nvSpPr>
          <p:cNvPr id="14355" name="Text Box 726"/>
          <p:cNvSpPr txBox="1">
            <a:spLocks noChangeArrowheads="1"/>
          </p:cNvSpPr>
          <p:nvPr/>
        </p:nvSpPr>
        <p:spPr bwMode="auto">
          <a:xfrm>
            <a:off x="868363" y="19126200"/>
            <a:ext cx="157924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0" b="1" u="sng">
                <a:latin typeface="Calibri" charset="0"/>
                <a:cs typeface="Calibri" charset="0"/>
              </a:rPr>
              <a:t>Model and Data:</a:t>
            </a:r>
          </a:p>
        </p:txBody>
      </p:sp>
      <p:sp>
        <p:nvSpPr>
          <p:cNvPr id="14357" name="TextBox 392"/>
          <p:cNvSpPr txBox="1">
            <a:spLocks noChangeArrowheads="1"/>
          </p:cNvSpPr>
          <p:nvPr/>
        </p:nvSpPr>
        <p:spPr bwMode="auto">
          <a:xfrm>
            <a:off x="733425" y="25128639"/>
            <a:ext cx="934243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500" b="1" dirty="0">
                <a:latin typeface="Calibri"/>
                <a:cs typeface="Calibri"/>
              </a:rPr>
              <a:t>Re-Equilibration of Water Temperatures during </a:t>
            </a:r>
            <a:r>
              <a:rPr lang="en-US" sz="4500" b="1" dirty="0" smtClean="0">
                <a:latin typeface="Calibri"/>
                <a:cs typeface="Calibri"/>
              </a:rPr>
              <a:t>Routing*</a:t>
            </a:r>
            <a:endParaRPr lang="en-US" sz="4500" b="1" dirty="0">
              <a:latin typeface="Calibri"/>
              <a:cs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9513" y="20410488"/>
            <a:ext cx="14986000" cy="5078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Framework for Aquatic Modeling in the Earth System (</a:t>
            </a:r>
            <a:r>
              <a:rPr lang="en-US" sz="3600" dirty="0" err="1">
                <a:latin typeface="+mj-lt"/>
              </a:rPr>
              <a:t>FrAMES</a:t>
            </a:r>
            <a:r>
              <a:rPr lang="en-US" sz="3600" dirty="0">
                <a:latin typeface="+mj-lt"/>
              </a:rPr>
              <a:t>) for simulation of hydrology and runoff temperatures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err="1">
                <a:latin typeface="+mj-lt"/>
              </a:rPr>
              <a:t>Dingman</a:t>
            </a:r>
            <a:r>
              <a:rPr lang="en-US" sz="3600" dirty="0">
                <a:latin typeface="+mj-lt"/>
              </a:rPr>
              <a:t> (1972) for re-equilibration of water temperatures to atmospheric conditions during discharge routing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Thermoelectric Power Plant Model (TPPM, </a:t>
            </a:r>
            <a:r>
              <a:rPr lang="en-US" sz="3600" dirty="0" err="1">
                <a:latin typeface="+mj-lt"/>
              </a:rPr>
              <a:t>Miara</a:t>
            </a:r>
            <a:r>
              <a:rPr lang="en-US" sz="3600" dirty="0">
                <a:latin typeface="+mj-lt"/>
              </a:rPr>
              <a:t> 2012) for dynamic calculation of power generation, water use, and thermal pollution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Climate datasets acquired from MERRA (2000 through 2010)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Power Plant data assembled from </a:t>
            </a:r>
            <a:r>
              <a:rPr lang="en-US" sz="3600" dirty="0" smtClean="0">
                <a:latin typeface="+mj-lt"/>
              </a:rPr>
              <a:t>UCS and EIA databases</a:t>
            </a:r>
            <a:endParaRPr lang="en-US" sz="3600" dirty="0">
              <a:latin typeface="+mj-lt"/>
            </a:endParaRPr>
          </a:p>
          <a:p>
            <a:pPr marL="571500" indent="-571500">
              <a:buFont typeface="Arial"/>
              <a:buChar char="•"/>
              <a:defRPr/>
            </a:pPr>
            <a:endParaRPr lang="en-US" sz="3600" dirty="0">
              <a:latin typeface="+mj-lt"/>
            </a:endParaRPr>
          </a:p>
        </p:txBody>
      </p:sp>
      <p:grpSp>
        <p:nvGrpSpPr>
          <p:cNvPr id="14360" name="Group 12"/>
          <p:cNvGrpSpPr>
            <a:grpSpLocks/>
          </p:cNvGrpSpPr>
          <p:nvPr/>
        </p:nvGrpSpPr>
        <p:grpSpPr bwMode="auto">
          <a:xfrm>
            <a:off x="1594773" y="26806528"/>
            <a:ext cx="7750438" cy="5009311"/>
            <a:chOff x="9113440" y="26856910"/>
            <a:chExt cx="7750239" cy="5008935"/>
          </a:xfrm>
        </p:grpSpPr>
        <p:grpSp>
          <p:nvGrpSpPr>
            <p:cNvPr id="14422" name="Group 10"/>
            <p:cNvGrpSpPr>
              <a:grpSpLocks/>
            </p:cNvGrpSpPr>
            <p:nvPr/>
          </p:nvGrpSpPr>
          <p:grpSpPr bwMode="auto">
            <a:xfrm>
              <a:off x="9113440" y="26856910"/>
              <a:ext cx="7750239" cy="5008935"/>
              <a:chOff x="9167868" y="26258188"/>
              <a:chExt cx="7750239" cy="5008935"/>
            </a:xfrm>
          </p:grpSpPr>
          <p:grpSp>
            <p:nvGrpSpPr>
              <p:cNvPr id="14424" name="Group 3"/>
              <p:cNvGrpSpPr>
                <a:grpSpLocks/>
              </p:cNvGrpSpPr>
              <p:nvPr/>
            </p:nvGrpSpPr>
            <p:grpSpPr bwMode="auto">
              <a:xfrm>
                <a:off x="9344209" y="29141616"/>
                <a:ext cx="6049962" cy="1809750"/>
                <a:chOff x="9073282" y="28311883"/>
                <a:chExt cx="6049962" cy="1809750"/>
              </a:xfrm>
            </p:grpSpPr>
            <p:sp>
              <p:nvSpPr>
                <p:cNvPr id="362" name="Cube 361"/>
                <p:cNvSpPr/>
                <p:nvPr/>
              </p:nvSpPr>
              <p:spPr bwMode="auto">
                <a:xfrm rot="655806">
                  <a:off x="10359654" y="28336537"/>
                  <a:ext cx="4727454" cy="915919"/>
                </a:xfrm>
                <a:prstGeom prst="cube">
                  <a:avLst>
                    <a:gd name="adj" fmla="val 79265"/>
                  </a:avLst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3" name="Cube 362"/>
                <p:cNvSpPr/>
                <p:nvPr/>
              </p:nvSpPr>
              <p:spPr bwMode="auto">
                <a:xfrm rot="655806">
                  <a:off x="9648472" y="28927043"/>
                  <a:ext cx="4627444" cy="795278"/>
                </a:xfrm>
                <a:prstGeom prst="cube">
                  <a:avLst>
                    <a:gd name="adj" fmla="val 79265"/>
                  </a:avLst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4" name="Cube 363"/>
                <p:cNvSpPr/>
                <p:nvPr/>
              </p:nvSpPr>
              <p:spPr bwMode="auto">
                <a:xfrm rot="655806">
                  <a:off x="9091275" y="29206422"/>
                  <a:ext cx="4729041" cy="915919"/>
                </a:xfrm>
                <a:prstGeom prst="cube">
                  <a:avLst>
                    <a:gd name="adj" fmla="val 79265"/>
                  </a:avLst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6" name="Cube 365"/>
                <p:cNvSpPr/>
                <p:nvPr/>
              </p:nvSpPr>
              <p:spPr>
                <a:xfrm rot="655806">
                  <a:off x="9073812" y="29201660"/>
                  <a:ext cx="4790952" cy="801627"/>
                </a:xfrm>
                <a:prstGeom prst="cube">
                  <a:avLst>
                    <a:gd name="adj" fmla="val 94934"/>
                  </a:avLst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7" name="Cube 366"/>
                <p:cNvSpPr/>
                <p:nvPr/>
              </p:nvSpPr>
              <p:spPr>
                <a:xfrm rot="655806">
                  <a:off x="10396166" y="28311139"/>
                  <a:ext cx="4727454" cy="780991"/>
                </a:xfrm>
                <a:prstGeom prst="cube">
                  <a:avLst>
                    <a:gd name="adj" fmla="val 94934"/>
                  </a:avLst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79" name="Right Arrow 378"/>
                <p:cNvSpPr/>
                <p:nvPr/>
              </p:nvSpPr>
              <p:spPr bwMode="auto">
                <a:xfrm rot="655806">
                  <a:off x="14315603" y="29652476"/>
                  <a:ext cx="461951" cy="355573"/>
                </a:xfrm>
                <a:prstGeom prst="rightArrow">
                  <a:avLst/>
                </a:prstGeom>
                <a:solidFill>
                  <a:schemeClr val="tx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80" name="Up Arrow 379"/>
                <p:cNvSpPr/>
                <p:nvPr/>
              </p:nvSpPr>
              <p:spPr>
                <a:xfrm rot="14147485">
                  <a:off x="13289322" y="28476980"/>
                  <a:ext cx="427005" cy="1628733"/>
                </a:xfrm>
                <a:prstGeom prst="upArrow">
                  <a:avLst>
                    <a:gd name="adj1" fmla="val 56159"/>
                    <a:gd name="adj2" fmla="val 101649"/>
                  </a:avLst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  <a:effectLst>
                  <a:outerShdw blurRad="107950" dist="279400" dir="2700000" algn="tl" rotWithShape="0">
                    <a:srgbClr val="000000">
                      <a:alpha val="54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00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4425" name="TextBox 32"/>
              <p:cNvSpPr txBox="1">
                <a:spLocks noChangeArrowheads="1"/>
              </p:cNvSpPr>
              <p:nvPr/>
            </p:nvSpPr>
            <p:spPr bwMode="auto">
              <a:xfrm>
                <a:off x="14889473" y="30436188"/>
                <a:ext cx="2028634" cy="830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Water</a:t>
                </a:r>
              </a:p>
              <a:p>
                <a:pPr algn="ctr" eaLnBrk="1" hangingPunct="1"/>
                <a:r>
                  <a:rPr lang="en-US" sz="2400" dirty="0" smtClean="0">
                    <a:latin typeface="Calibri" charset="0"/>
                  </a:rPr>
                  <a:t>Temperature</a:t>
                </a:r>
                <a:endParaRPr lang="en-US" sz="2400" dirty="0">
                  <a:latin typeface="Calibri" charset="0"/>
                </a:endParaRPr>
              </a:p>
            </p:txBody>
          </p:sp>
          <p:cxnSp>
            <p:nvCxnSpPr>
              <p:cNvPr id="381" name="Straight Arrow Connector 380"/>
              <p:cNvCxnSpPr/>
              <p:nvPr/>
            </p:nvCxnSpPr>
            <p:spPr>
              <a:xfrm rot="5400000" flipH="1" flipV="1">
                <a:off x="12224423" y="28567828"/>
                <a:ext cx="1341336" cy="1588"/>
              </a:xfrm>
              <a:prstGeom prst="straightConnector1">
                <a:avLst/>
              </a:prstGeom>
              <a:ln w="38100" cmpd="sng">
                <a:solidFill>
                  <a:schemeClr val="tx2">
                    <a:lumMod val="75000"/>
                  </a:schemeClr>
                </a:solidFill>
                <a:tailEnd type="arrow" w="lg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3" name="Straight Arrow Connector 382"/>
              <p:cNvCxnSpPr/>
              <p:nvPr/>
            </p:nvCxnSpPr>
            <p:spPr>
              <a:xfrm rot="16200000" flipH="1">
                <a:off x="12023609" y="28568622"/>
                <a:ext cx="1341336" cy="0"/>
              </a:xfrm>
              <a:prstGeom prst="straightConnector1">
                <a:avLst/>
              </a:prstGeom>
              <a:ln w="38100" cmpd="sng">
                <a:solidFill>
                  <a:schemeClr val="tx2">
                    <a:lumMod val="75000"/>
                  </a:schemeClr>
                </a:solidFill>
                <a:tailEnd type="arrow" w="lg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28" name="TextBox 83"/>
              <p:cNvSpPr txBox="1">
                <a:spLocks noChangeArrowheads="1"/>
              </p:cNvSpPr>
              <p:nvPr/>
            </p:nvSpPr>
            <p:spPr bwMode="auto">
              <a:xfrm rot="712096">
                <a:off x="10919878" y="29002523"/>
                <a:ext cx="201752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Geometry</a:t>
                </a:r>
              </a:p>
            </p:txBody>
          </p:sp>
          <p:sp>
            <p:nvSpPr>
              <p:cNvPr id="365" name="Right Arrow 364"/>
              <p:cNvSpPr/>
              <p:nvPr/>
            </p:nvSpPr>
            <p:spPr bwMode="auto">
              <a:xfrm rot="655806">
                <a:off x="9732079" y="29236115"/>
                <a:ext cx="461951" cy="355573"/>
              </a:xfrm>
              <a:prstGeom prst="rightArrow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0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68" name="Straight Arrow Connector 367"/>
              <p:cNvCxnSpPr/>
              <p:nvPr/>
            </p:nvCxnSpPr>
            <p:spPr>
              <a:xfrm rot="5400000">
                <a:off x="10353604" y="28225747"/>
                <a:ext cx="1412769" cy="1588"/>
              </a:xfrm>
              <a:prstGeom prst="straightConnector1">
                <a:avLst/>
              </a:prstGeom>
              <a:ln w="38100" cmpd="sng">
                <a:solidFill>
                  <a:srgbClr val="FF0000"/>
                </a:solidFill>
                <a:tailEnd type="arrow" w="lg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431" name="Group 79"/>
              <p:cNvGrpSpPr>
                <a:grpSpLocks/>
              </p:cNvGrpSpPr>
              <p:nvPr/>
            </p:nvGrpSpPr>
            <p:grpSpPr bwMode="auto">
              <a:xfrm>
                <a:off x="13775338" y="26872505"/>
                <a:ext cx="1922413" cy="1028623"/>
                <a:chOff x="2446431" y="3269511"/>
                <a:chExt cx="1371523" cy="817946"/>
              </a:xfrm>
            </p:grpSpPr>
            <p:sp>
              <p:nvSpPr>
                <p:cNvPr id="370" name="Cloud Callout 369"/>
                <p:cNvSpPr/>
                <p:nvPr/>
              </p:nvSpPr>
              <p:spPr>
                <a:xfrm>
                  <a:off x="2446431" y="3269511"/>
                  <a:ext cx="1371523" cy="817946"/>
                </a:xfrm>
                <a:prstGeom prst="cloudCallout">
                  <a:avLst>
                    <a:gd name="adj1" fmla="val -17165"/>
                    <a:gd name="adj2" fmla="val 39442"/>
                  </a:avLst>
                </a:prstGeom>
                <a:solidFill>
                  <a:schemeClr val="bg1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439" name="TextBox 81"/>
                <p:cNvSpPr txBox="1">
                  <a:spLocks noChangeArrowheads="1"/>
                </p:cNvSpPr>
                <p:nvPr/>
              </p:nvSpPr>
              <p:spPr bwMode="auto">
                <a:xfrm>
                  <a:off x="2752416" y="3328601"/>
                  <a:ext cx="799424" cy="6607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eaLnBrk="1" hangingPunct="1"/>
                  <a:r>
                    <a:rPr lang="en-US" sz="2400">
                      <a:latin typeface="Calibri" charset="0"/>
                    </a:rPr>
                    <a:t>Cloud</a:t>
                  </a:r>
                </a:p>
                <a:p>
                  <a:pPr eaLnBrk="1" hangingPunct="1"/>
                  <a:r>
                    <a:rPr lang="en-US" sz="2400">
                      <a:latin typeface="Calibri" charset="0"/>
                    </a:rPr>
                    <a:t>Cover</a:t>
                  </a:r>
                </a:p>
              </p:txBody>
            </p:sp>
          </p:grpSp>
          <p:sp>
            <p:nvSpPr>
              <p:cNvPr id="14432" name="TextBox 82"/>
              <p:cNvSpPr txBox="1">
                <a:spLocks noChangeArrowheads="1"/>
              </p:cNvSpPr>
              <p:nvPr/>
            </p:nvSpPr>
            <p:spPr bwMode="auto">
              <a:xfrm>
                <a:off x="10145903" y="26552825"/>
                <a:ext cx="1656632" cy="830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/>
                  <a:t>Solar</a:t>
                </a:r>
              </a:p>
              <a:p>
                <a:pPr algn="ctr" eaLnBrk="1" hangingPunct="1"/>
                <a:r>
                  <a:rPr lang="en-US" sz="2400" dirty="0" smtClean="0"/>
                  <a:t>Radiation</a:t>
                </a:r>
                <a:endParaRPr lang="en-US" sz="2400" dirty="0"/>
              </a:p>
            </p:txBody>
          </p:sp>
          <p:sp>
            <p:nvSpPr>
              <p:cNvPr id="14433" name="TextBox 83"/>
              <p:cNvSpPr txBox="1">
                <a:spLocks noChangeArrowheads="1"/>
              </p:cNvSpPr>
              <p:nvPr/>
            </p:nvSpPr>
            <p:spPr bwMode="auto">
              <a:xfrm>
                <a:off x="14742655" y="28570772"/>
                <a:ext cx="1276350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Wind</a:t>
                </a:r>
              </a:p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Speed</a:t>
                </a:r>
              </a:p>
            </p:txBody>
          </p:sp>
          <p:sp>
            <p:nvSpPr>
              <p:cNvPr id="14434" name="TextBox 373"/>
              <p:cNvSpPr txBox="1">
                <a:spLocks noChangeArrowheads="1"/>
              </p:cNvSpPr>
              <p:nvPr/>
            </p:nvSpPr>
            <p:spPr bwMode="auto">
              <a:xfrm>
                <a:off x="9167868" y="27926051"/>
                <a:ext cx="1276350" cy="12002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/>
                  <a:t>Initial</a:t>
                </a:r>
              </a:p>
              <a:p>
                <a:pPr algn="ctr" eaLnBrk="1" hangingPunct="1"/>
                <a:r>
                  <a:rPr lang="en-US" sz="2400" dirty="0"/>
                  <a:t>Water</a:t>
                </a:r>
              </a:p>
              <a:p>
                <a:pPr algn="ctr" eaLnBrk="1" hangingPunct="1"/>
                <a:r>
                  <a:rPr lang="en-US" sz="2400" dirty="0"/>
                  <a:t>Temp</a:t>
                </a:r>
                <a:r>
                  <a:rPr lang="en-US" sz="2400" dirty="0" smtClean="0"/>
                  <a:t>.</a:t>
                </a:r>
                <a:endParaRPr lang="en-US" sz="2400" dirty="0"/>
              </a:p>
            </p:txBody>
          </p:sp>
          <p:sp>
            <p:nvSpPr>
              <p:cNvPr id="14435" name="TextBox 85"/>
              <p:cNvSpPr txBox="1">
                <a:spLocks noChangeArrowheads="1"/>
              </p:cNvSpPr>
              <p:nvPr/>
            </p:nvSpPr>
            <p:spPr bwMode="auto">
              <a:xfrm>
                <a:off x="11178173" y="27716231"/>
                <a:ext cx="1358710" cy="830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/>
                  <a:t>Air</a:t>
                </a:r>
              </a:p>
              <a:p>
                <a:pPr algn="ctr" eaLnBrk="1" hangingPunct="1"/>
                <a:r>
                  <a:rPr lang="en-US" sz="2400" dirty="0"/>
                  <a:t>Temp</a:t>
                </a:r>
                <a:r>
                  <a:rPr lang="en-US" sz="2400" dirty="0" smtClean="0"/>
                  <a:t>.</a:t>
                </a:r>
                <a:endParaRPr lang="en-US" sz="2400" dirty="0"/>
              </a:p>
            </p:txBody>
          </p:sp>
          <p:sp>
            <p:nvSpPr>
              <p:cNvPr id="14436" name="TextBox 82"/>
              <p:cNvSpPr txBox="1">
                <a:spLocks noChangeArrowheads="1"/>
              </p:cNvSpPr>
              <p:nvPr/>
            </p:nvSpPr>
            <p:spPr bwMode="auto">
              <a:xfrm>
                <a:off x="11881040" y="26258188"/>
                <a:ext cx="1834960" cy="12002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Energy Exchange</a:t>
                </a:r>
              </a:p>
              <a:p>
                <a:pPr algn="ctr" eaLnBrk="1" hangingPunct="1"/>
                <a:r>
                  <a:rPr lang="en-US" sz="2400" dirty="0" smtClean="0">
                    <a:latin typeface="Calibri" charset="0"/>
                  </a:rPr>
                  <a:t>Function</a:t>
                </a:r>
                <a:endParaRPr lang="en-US" sz="2400" dirty="0">
                  <a:latin typeface="Calibri" charset="0"/>
                </a:endParaRPr>
              </a:p>
            </p:txBody>
          </p:sp>
          <p:sp>
            <p:nvSpPr>
              <p:cNvPr id="14437" name="TextBox 32"/>
              <p:cNvSpPr txBox="1">
                <a:spLocks noChangeArrowheads="1"/>
              </p:cNvSpPr>
              <p:nvPr/>
            </p:nvSpPr>
            <p:spPr bwMode="auto">
              <a:xfrm>
                <a:off x="13183454" y="28248871"/>
                <a:ext cx="1477963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Relative</a:t>
                </a:r>
              </a:p>
              <a:p>
                <a:pPr algn="ctr" eaLnBrk="1" hangingPunct="1"/>
                <a:r>
                  <a:rPr lang="en-US" sz="2400" dirty="0">
                    <a:latin typeface="Calibri" charset="0"/>
                  </a:rPr>
                  <a:t>Humidity</a:t>
                </a:r>
              </a:p>
            </p:txBody>
          </p:sp>
        </p:grpSp>
        <p:sp>
          <p:nvSpPr>
            <p:cNvPr id="14423" name="TextBox 85"/>
            <p:cNvSpPr txBox="1">
              <a:spLocks noChangeArrowheads="1"/>
            </p:cNvSpPr>
            <p:nvPr/>
          </p:nvSpPr>
          <p:spPr bwMode="auto">
            <a:xfrm rot="780975">
              <a:off x="9845766" y="30593050"/>
              <a:ext cx="1770275" cy="4616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400" dirty="0" smtClean="0">
                  <a:latin typeface="Calibri" charset="0"/>
                </a:rPr>
                <a:t>Flow Rate</a:t>
              </a:r>
              <a:endParaRPr lang="en-US" sz="2400" dirty="0">
                <a:latin typeface="Calibri" charset="0"/>
              </a:endParaRPr>
            </a:p>
          </p:txBody>
        </p:sp>
      </p:grpSp>
      <p:sp>
        <p:nvSpPr>
          <p:cNvPr id="14361" name="Text Box 726"/>
          <p:cNvSpPr txBox="1">
            <a:spLocks noChangeArrowheads="1"/>
          </p:cNvSpPr>
          <p:nvPr/>
        </p:nvSpPr>
        <p:spPr bwMode="auto">
          <a:xfrm>
            <a:off x="17683163" y="4992688"/>
            <a:ext cx="1579245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0" b="1" u="sng" dirty="0">
                <a:latin typeface="Calibri" charset="0"/>
                <a:cs typeface="Calibri" charset="0"/>
              </a:rPr>
              <a:t>Validation:</a:t>
            </a:r>
          </a:p>
        </p:txBody>
      </p:sp>
      <p:grpSp>
        <p:nvGrpSpPr>
          <p:cNvPr id="14363" name="Group 16"/>
          <p:cNvGrpSpPr>
            <a:grpSpLocks/>
          </p:cNvGrpSpPr>
          <p:nvPr/>
        </p:nvGrpSpPr>
        <p:grpSpPr bwMode="auto">
          <a:xfrm>
            <a:off x="9271000" y="26504900"/>
            <a:ext cx="7683500" cy="5607050"/>
            <a:chOff x="9271000" y="26504884"/>
            <a:chExt cx="7683863" cy="5607386"/>
          </a:xfrm>
        </p:grpSpPr>
        <p:grpSp>
          <p:nvGrpSpPr>
            <p:cNvPr id="14418" name="Group 14"/>
            <p:cNvGrpSpPr>
              <a:grpSpLocks/>
            </p:cNvGrpSpPr>
            <p:nvPr/>
          </p:nvGrpSpPr>
          <p:grpSpPr bwMode="auto">
            <a:xfrm>
              <a:off x="9271000" y="26504884"/>
              <a:ext cx="7571441" cy="5607386"/>
              <a:chOff x="9156700" y="26009598"/>
              <a:chExt cx="7571440" cy="5607388"/>
            </a:xfrm>
          </p:grpSpPr>
          <p:pic>
            <p:nvPicPr>
              <p:cNvPr id="14420" name="Picture 394" descr="plants_120212.jpg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759576" y="26009598"/>
                <a:ext cx="6968564" cy="53847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" name="Freeform 13"/>
              <p:cNvSpPr/>
              <p:nvPr/>
            </p:nvSpPr>
            <p:spPr>
              <a:xfrm>
                <a:off x="9156700" y="27254273"/>
                <a:ext cx="4000689" cy="4362713"/>
              </a:xfrm>
              <a:custGeom>
                <a:avLst/>
                <a:gdLst>
                  <a:gd name="connsiteX0" fmla="*/ 1663700 w 4000838"/>
                  <a:gd name="connsiteY0" fmla="*/ 1104900 h 4362786"/>
                  <a:gd name="connsiteX1" fmla="*/ 1663700 w 4000838"/>
                  <a:gd name="connsiteY1" fmla="*/ 1104900 h 4362786"/>
                  <a:gd name="connsiteX2" fmla="*/ 1651000 w 4000838"/>
                  <a:gd name="connsiteY2" fmla="*/ 1231900 h 4362786"/>
                  <a:gd name="connsiteX3" fmla="*/ 1638300 w 4000838"/>
                  <a:gd name="connsiteY3" fmla="*/ 1270000 h 4362786"/>
                  <a:gd name="connsiteX4" fmla="*/ 1625600 w 4000838"/>
                  <a:gd name="connsiteY4" fmla="*/ 1346200 h 4362786"/>
                  <a:gd name="connsiteX5" fmla="*/ 1600200 w 4000838"/>
                  <a:gd name="connsiteY5" fmla="*/ 1384300 h 4362786"/>
                  <a:gd name="connsiteX6" fmla="*/ 1587500 w 4000838"/>
                  <a:gd name="connsiteY6" fmla="*/ 1422400 h 4362786"/>
                  <a:gd name="connsiteX7" fmla="*/ 1549400 w 4000838"/>
                  <a:gd name="connsiteY7" fmla="*/ 1460500 h 4362786"/>
                  <a:gd name="connsiteX8" fmla="*/ 1511300 w 4000838"/>
                  <a:gd name="connsiteY8" fmla="*/ 1562100 h 4362786"/>
                  <a:gd name="connsiteX9" fmla="*/ 1485900 w 4000838"/>
                  <a:gd name="connsiteY9" fmla="*/ 1638300 h 4362786"/>
                  <a:gd name="connsiteX10" fmla="*/ 1435100 w 4000838"/>
                  <a:gd name="connsiteY10" fmla="*/ 1790700 h 4362786"/>
                  <a:gd name="connsiteX11" fmla="*/ 1422400 w 4000838"/>
                  <a:gd name="connsiteY11" fmla="*/ 1828800 h 4362786"/>
                  <a:gd name="connsiteX12" fmla="*/ 1409700 w 4000838"/>
                  <a:gd name="connsiteY12" fmla="*/ 1866900 h 4362786"/>
                  <a:gd name="connsiteX13" fmla="*/ 1447800 w 4000838"/>
                  <a:gd name="connsiteY13" fmla="*/ 2006600 h 4362786"/>
                  <a:gd name="connsiteX14" fmla="*/ 1485900 w 4000838"/>
                  <a:gd name="connsiteY14" fmla="*/ 2019300 h 4362786"/>
                  <a:gd name="connsiteX15" fmla="*/ 1524000 w 4000838"/>
                  <a:gd name="connsiteY15" fmla="*/ 2006600 h 4362786"/>
                  <a:gd name="connsiteX16" fmla="*/ 1536700 w 4000838"/>
                  <a:gd name="connsiteY16" fmla="*/ 2044700 h 4362786"/>
                  <a:gd name="connsiteX17" fmla="*/ 1549400 w 4000838"/>
                  <a:gd name="connsiteY17" fmla="*/ 2146300 h 4362786"/>
                  <a:gd name="connsiteX18" fmla="*/ 1536700 w 4000838"/>
                  <a:gd name="connsiteY18" fmla="*/ 2501900 h 4362786"/>
                  <a:gd name="connsiteX19" fmla="*/ 1511300 w 4000838"/>
                  <a:gd name="connsiteY19" fmla="*/ 2578100 h 4362786"/>
                  <a:gd name="connsiteX20" fmla="*/ 1473200 w 4000838"/>
                  <a:gd name="connsiteY20" fmla="*/ 2692400 h 4362786"/>
                  <a:gd name="connsiteX21" fmla="*/ 1447800 w 4000838"/>
                  <a:gd name="connsiteY21" fmla="*/ 2743200 h 4362786"/>
                  <a:gd name="connsiteX22" fmla="*/ 1409700 w 4000838"/>
                  <a:gd name="connsiteY22" fmla="*/ 2781300 h 4362786"/>
                  <a:gd name="connsiteX23" fmla="*/ 1397000 w 4000838"/>
                  <a:gd name="connsiteY23" fmla="*/ 2844800 h 4362786"/>
                  <a:gd name="connsiteX24" fmla="*/ 1384300 w 4000838"/>
                  <a:gd name="connsiteY24" fmla="*/ 2882900 h 4362786"/>
                  <a:gd name="connsiteX25" fmla="*/ 1346200 w 4000838"/>
                  <a:gd name="connsiteY25" fmla="*/ 2895600 h 4362786"/>
                  <a:gd name="connsiteX26" fmla="*/ 1295400 w 4000838"/>
                  <a:gd name="connsiteY26" fmla="*/ 2971800 h 4362786"/>
                  <a:gd name="connsiteX27" fmla="*/ 1219200 w 4000838"/>
                  <a:gd name="connsiteY27" fmla="*/ 3048000 h 4362786"/>
                  <a:gd name="connsiteX28" fmla="*/ 1193800 w 4000838"/>
                  <a:gd name="connsiteY28" fmla="*/ 3086100 h 4362786"/>
                  <a:gd name="connsiteX29" fmla="*/ 1181100 w 4000838"/>
                  <a:gd name="connsiteY29" fmla="*/ 3124200 h 4362786"/>
                  <a:gd name="connsiteX30" fmla="*/ 1104900 w 4000838"/>
                  <a:gd name="connsiteY30" fmla="*/ 3225800 h 4362786"/>
                  <a:gd name="connsiteX31" fmla="*/ 1092200 w 4000838"/>
                  <a:gd name="connsiteY31" fmla="*/ 3263900 h 4362786"/>
                  <a:gd name="connsiteX32" fmla="*/ 1016000 w 4000838"/>
                  <a:gd name="connsiteY32" fmla="*/ 3327400 h 4362786"/>
                  <a:gd name="connsiteX33" fmla="*/ 977900 w 4000838"/>
                  <a:gd name="connsiteY33" fmla="*/ 3365500 h 4362786"/>
                  <a:gd name="connsiteX34" fmla="*/ 939800 w 4000838"/>
                  <a:gd name="connsiteY34" fmla="*/ 3378200 h 4362786"/>
                  <a:gd name="connsiteX35" fmla="*/ 863600 w 4000838"/>
                  <a:gd name="connsiteY35" fmla="*/ 3416300 h 4362786"/>
                  <a:gd name="connsiteX36" fmla="*/ 812800 w 4000838"/>
                  <a:gd name="connsiteY36" fmla="*/ 3429000 h 4362786"/>
                  <a:gd name="connsiteX37" fmla="*/ 774700 w 4000838"/>
                  <a:gd name="connsiteY37" fmla="*/ 3441700 h 4362786"/>
                  <a:gd name="connsiteX38" fmla="*/ 685800 w 4000838"/>
                  <a:gd name="connsiteY38" fmla="*/ 3467100 h 4362786"/>
                  <a:gd name="connsiteX39" fmla="*/ 571500 w 4000838"/>
                  <a:gd name="connsiteY39" fmla="*/ 3530600 h 4362786"/>
                  <a:gd name="connsiteX40" fmla="*/ 546100 w 4000838"/>
                  <a:gd name="connsiteY40" fmla="*/ 3568700 h 4362786"/>
                  <a:gd name="connsiteX41" fmla="*/ 482600 w 4000838"/>
                  <a:gd name="connsiteY41" fmla="*/ 3632200 h 4362786"/>
                  <a:gd name="connsiteX42" fmla="*/ 457200 w 4000838"/>
                  <a:gd name="connsiteY42" fmla="*/ 3708400 h 4362786"/>
                  <a:gd name="connsiteX43" fmla="*/ 431800 w 4000838"/>
                  <a:gd name="connsiteY43" fmla="*/ 3771900 h 4362786"/>
                  <a:gd name="connsiteX44" fmla="*/ 457200 w 4000838"/>
                  <a:gd name="connsiteY44" fmla="*/ 3873500 h 4362786"/>
                  <a:gd name="connsiteX45" fmla="*/ 533400 w 4000838"/>
                  <a:gd name="connsiteY45" fmla="*/ 3911600 h 4362786"/>
                  <a:gd name="connsiteX46" fmla="*/ 850900 w 4000838"/>
                  <a:gd name="connsiteY46" fmla="*/ 3886200 h 4362786"/>
                  <a:gd name="connsiteX47" fmla="*/ 889000 w 4000838"/>
                  <a:gd name="connsiteY47" fmla="*/ 3873500 h 4362786"/>
                  <a:gd name="connsiteX48" fmla="*/ 1143000 w 4000838"/>
                  <a:gd name="connsiteY48" fmla="*/ 3886200 h 4362786"/>
                  <a:gd name="connsiteX49" fmla="*/ 1244600 w 4000838"/>
                  <a:gd name="connsiteY49" fmla="*/ 3937000 h 4362786"/>
                  <a:gd name="connsiteX50" fmla="*/ 1333500 w 4000838"/>
                  <a:gd name="connsiteY50" fmla="*/ 3962400 h 4362786"/>
                  <a:gd name="connsiteX51" fmla="*/ 1447800 w 4000838"/>
                  <a:gd name="connsiteY51" fmla="*/ 4013200 h 4362786"/>
                  <a:gd name="connsiteX52" fmla="*/ 1511300 w 4000838"/>
                  <a:gd name="connsiteY52" fmla="*/ 4025900 h 4362786"/>
                  <a:gd name="connsiteX53" fmla="*/ 1625600 w 4000838"/>
                  <a:gd name="connsiteY53" fmla="*/ 4076700 h 4362786"/>
                  <a:gd name="connsiteX54" fmla="*/ 1752600 w 4000838"/>
                  <a:gd name="connsiteY54" fmla="*/ 4102100 h 4362786"/>
                  <a:gd name="connsiteX55" fmla="*/ 1879600 w 4000838"/>
                  <a:gd name="connsiteY55" fmla="*/ 4089400 h 4362786"/>
                  <a:gd name="connsiteX56" fmla="*/ 1917700 w 4000838"/>
                  <a:gd name="connsiteY56" fmla="*/ 4076700 h 4362786"/>
                  <a:gd name="connsiteX57" fmla="*/ 2082800 w 4000838"/>
                  <a:gd name="connsiteY57" fmla="*/ 4064000 h 4362786"/>
                  <a:gd name="connsiteX58" fmla="*/ 2133600 w 4000838"/>
                  <a:gd name="connsiteY58" fmla="*/ 4038600 h 4362786"/>
                  <a:gd name="connsiteX59" fmla="*/ 2184400 w 4000838"/>
                  <a:gd name="connsiteY59" fmla="*/ 4025900 h 4362786"/>
                  <a:gd name="connsiteX60" fmla="*/ 2222500 w 4000838"/>
                  <a:gd name="connsiteY60" fmla="*/ 4013200 h 4362786"/>
                  <a:gd name="connsiteX61" fmla="*/ 2730500 w 4000838"/>
                  <a:gd name="connsiteY61" fmla="*/ 4000500 h 4362786"/>
                  <a:gd name="connsiteX62" fmla="*/ 2832100 w 4000838"/>
                  <a:gd name="connsiteY62" fmla="*/ 3987800 h 4362786"/>
                  <a:gd name="connsiteX63" fmla="*/ 3060700 w 4000838"/>
                  <a:gd name="connsiteY63" fmla="*/ 4000500 h 4362786"/>
                  <a:gd name="connsiteX64" fmla="*/ 3098800 w 4000838"/>
                  <a:gd name="connsiteY64" fmla="*/ 3975100 h 4362786"/>
                  <a:gd name="connsiteX65" fmla="*/ 3200400 w 4000838"/>
                  <a:gd name="connsiteY65" fmla="*/ 3962400 h 4362786"/>
                  <a:gd name="connsiteX66" fmla="*/ 3352800 w 4000838"/>
                  <a:gd name="connsiteY66" fmla="*/ 3937000 h 4362786"/>
                  <a:gd name="connsiteX67" fmla="*/ 3454400 w 4000838"/>
                  <a:gd name="connsiteY67" fmla="*/ 3898900 h 4362786"/>
                  <a:gd name="connsiteX68" fmla="*/ 3581400 w 4000838"/>
                  <a:gd name="connsiteY68" fmla="*/ 3886200 h 4362786"/>
                  <a:gd name="connsiteX69" fmla="*/ 3632200 w 4000838"/>
                  <a:gd name="connsiteY69" fmla="*/ 3873500 h 4362786"/>
                  <a:gd name="connsiteX70" fmla="*/ 3733800 w 4000838"/>
                  <a:gd name="connsiteY70" fmla="*/ 3924300 h 4362786"/>
                  <a:gd name="connsiteX71" fmla="*/ 3771900 w 4000838"/>
                  <a:gd name="connsiteY71" fmla="*/ 3937000 h 4362786"/>
                  <a:gd name="connsiteX72" fmla="*/ 3898900 w 4000838"/>
                  <a:gd name="connsiteY72" fmla="*/ 4013200 h 4362786"/>
                  <a:gd name="connsiteX73" fmla="*/ 3937000 w 4000838"/>
                  <a:gd name="connsiteY73" fmla="*/ 4051300 h 4362786"/>
                  <a:gd name="connsiteX74" fmla="*/ 3987800 w 4000838"/>
                  <a:gd name="connsiteY74" fmla="*/ 4127500 h 4362786"/>
                  <a:gd name="connsiteX75" fmla="*/ 4000500 w 4000838"/>
                  <a:gd name="connsiteY75" fmla="*/ 4191000 h 4362786"/>
                  <a:gd name="connsiteX76" fmla="*/ 3886200 w 4000838"/>
                  <a:gd name="connsiteY76" fmla="*/ 4292600 h 4362786"/>
                  <a:gd name="connsiteX77" fmla="*/ 3835400 w 4000838"/>
                  <a:gd name="connsiteY77" fmla="*/ 4318000 h 4362786"/>
                  <a:gd name="connsiteX78" fmla="*/ 3619500 w 4000838"/>
                  <a:gd name="connsiteY78" fmla="*/ 4343400 h 4362786"/>
                  <a:gd name="connsiteX79" fmla="*/ 3340100 w 4000838"/>
                  <a:gd name="connsiteY79" fmla="*/ 4330700 h 4362786"/>
                  <a:gd name="connsiteX80" fmla="*/ 3289300 w 4000838"/>
                  <a:gd name="connsiteY80" fmla="*/ 4318000 h 4362786"/>
                  <a:gd name="connsiteX81" fmla="*/ 3175000 w 4000838"/>
                  <a:gd name="connsiteY81" fmla="*/ 4305300 h 4362786"/>
                  <a:gd name="connsiteX82" fmla="*/ 2882900 w 4000838"/>
                  <a:gd name="connsiteY82" fmla="*/ 4292600 h 4362786"/>
                  <a:gd name="connsiteX83" fmla="*/ 2260600 w 4000838"/>
                  <a:gd name="connsiteY83" fmla="*/ 4305300 h 4362786"/>
                  <a:gd name="connsiteX84" fmla="*/ 2171700 w 4000838"/>
                  <a:gd name="connsiteY84" fmla="*/ 4318000 h 4362786"/>
                  <a:gd name="connsiteX85" fmla="*/ 1993900 w 4000838"/>
                  <a:gd name="connsiteY85" fmla="*/ 4330700 h 4362786"/>
                  <a:gd name="connsiteX86" fmla="*/ 1181100 w 4000838"/>
                  <a:gd name="connsiteY86" fmla="*/ 4356100 h 4362786"/>
                  <a:gd name="connsiteX87" fmla="*/ 736600 w 4000838"/>
                  <a:gd name="connsiteY87" fmla="*/ 4343400 h 4362786"/>
                  <a:gd name="connsiteX88" fmla="*/ 622300 w 4000838"/>
                  <a:gd name="connsiteY88" fmla="*/ 4330700 h 4362786"/>
                  <a:gd name="connsiteX89" fmla="*/ 533400 w 4000838"/>
                  <a:gd name="connsiteY89" fmla="*/ 4305300 h 4362786"/>
                  <a:gd name="connsiteX90" fmla="*/ 495300 w 4000838"/>
                  <a:gd name="connsiteY90" fmla="*/ 4267200 h 4362786"/>
                  <a:gd name="connsiteX91" fmla="*/ 355600 w 4000838"/>
                  <a:gd name="connsiteY91" fmla="*/ 4203700 h 4362786"/>
                  <a:gd name="connsiteX92" fmla="*/ 342900 w 4000838"/>
                  <a:gd name="connsiteY92" fmla="*/ 4165600 h 4362786"/>
                  <a:gd name="connsiteX93" fmla="*/ 254000 w 4000838"/>
                  <a:gd name="connsiteY93" fmla="*/ 4051300 h 4362786"/>
                  <a:gd name="connsiteX94" fmla="*/ 215900 w 4000838"/>
                  <a:gd name="connsiteY94" fmla="*/ 4025900 h 4362786"/>
                  <a:gd name="connsiteX95" fmla="*/ 152400 w 4000838"/>
                  <a:gd name="connsiteY95" fmla="*/ 3924300 h 4362786"/>
                  <a:gd name="connsiteX96" fmla="*/ 114300 w 4000838"/>
                  <a:gd name="connsiteY96" fmla="*/ 3886200 h 4362786"/>
                  <a:gd name="connsiteX97" fmla="*/ 50800 w 4000838"/>
                  <a:gd name="connsiteY97" fmla="*/ 3771900 h 4362786"/>
                  <a:gd name="connsiteX98" fmla="*/ 50800 w 4000838"/>
                  <a:gd name="connsiteY98" fmla="*/ 3771900 h 4362786"/>
                  <a:gd name="connsiteX99" fmla="*/ 25400 w 4000838"/>
                  <a:gd name="connsiteY99" fmla="*/ 3708400 h 4362786"/>
                  <a:gd name="connsiteX100" fmla="*/ 12700 w 4000838"/>
                  <a:gd name="connsiteY100" fmla="*/ 3657600 h 4362786"/>
                  <a:gd name="connsiteX101" fmla="*/ 0 w 4000838"/>
                  <a:gd name="connsiteY101" fmla="*/ 3619500 h 4362786"/>
                  <a:gd name="connsiteX102" fmla="*/ 12700 w 4000838"/>
                  <a:gd name="connsiteY102" fmla="*/ 3454400 h 4362786"/>
                  <a:gd name="connsiteX103" fmla="*/ 63500 w 4000838"/>
                  <a:gd name="connsiteY103" fmla="*/ 3327400 h 4362786"/>
                  <a:gd name="connsiteX104" fmla="*/ 76200 w 4000838"/>
                  <a:gd name="connsiteY104" fmla="*/ 3276600 h 4362786"/>
                  <a:gd name="connsiteX105" fmla="*/ 127000 w 4000838"/>
                  <a:gd name="connsiteY105" fmla="*/ 3162300 h 4362786"/>
                  <a:gd name="connsiteX106" fmla="*/ 139700 w 4000838"/>
                  <a:gd name="connsiteY106" fmla="*/ 3111500 h 4362786"/>
                  <a:gd name="connsiteX107" fmla="*/ 190500 w 4000838"/>
                  <a:gd name="connsiteY107" fmla="*/ 3009900 h 4362786"/>
                  <a:gd name="connsiteX108" fmla="*/ 203200 w 4000838"/>
                  <a:gd name="connsiteY108" fmla="*/ 2959100 h 4362786"/>
                  <a:gd name="connsiteX109" fmla="*/ 228600 w 4000838"/>
                  <a:gd name="connsiteY109" fmla="*/ 2882900 h 4362786"/>
                  <a:gd name="connsiteX110" fmla="*/ 241300 w 4000838"/>
                  <a:gd name="connsiteY110" fmla="*/ 2844800 h 4362786"/>
                  <a:gd name="connsiteX111" fmla="*/ 266700 w 4000838"/>
                  <a:gd name="connsiteY111" fmla="*/ 2438400 h 4362786"/>
                  <a:gd name="connsiteX112" fmla="*/ 279400 w 4000838"/>
                  <a:gd name="connsiteY112" fmla="*/ 2146300 h 4362786"/>
                  <a:gd name="connsiteX113" fmla="*/ 292100 w 4000838"/>
                  <a:gd name="connsiteY113" fmla="*/ 2032000 h 4362786"/>
                  <a:gd name="connsiteX114" fmla="*/ 317500 w 4000838"/>
                  <a:gd name="connsiteY114" fmla="*/ 1676400 h 4362786"/>
                  <a:gd name="connsiteX115" fmla="*/ 304800 w 4000838"/>
                  <a:gd name="connsiteY115" fmla="*/ 1333500 h 4362786"/>
                  <a:gd name="connsiteX116" fmla="*/ 304800 w 4000838"/>
                  <a:gd name="connsiteY116" fmla="*/ 812800 h 4362786"/>
                  <a:gd name="connsiteX117" fmla="*/ 330200 w 4000838"/>
                  <a:gd name="connsiteY117" fmla="*/ 660400 h 4362786"/>
                  <a:gd name="connsiteX118" fmla="*/ 368300 w 4000838"/>
                  <a:gd name="connsiteY118" fmla="*/ 469900 h 4362786"/>
                  <a:gd name="connsiteX119" fmla="*/ 495300 w 4000838"/>
                  <a:gd name="connsiteY119" fmla="*/ 292100 h 4362786"/>
                  <a:gd name="connsiteX120" fmla="*/ 533400 w 4000838"/>
                  <a:gd name="connsiteY120" fmla="*/ 241300 h 4362786"/>
                  <a:gd name="connsiteX121" fmla="*/ 685800 w 4000838"/>
                  <a:gd name="connsiteY121" fmla="*/ 114300 h 4362786"/>
                  <a:gd name="connsiteX122" fmla="*/ 876300 w 4000838"/>
                  <a:gd name="connsiteY122" fmla="*/ 25400 h 4362786"/>
                  <a:gd name="connsiteX123" fmla="*/ 977900 w 4000838"/>
                  <a:gd name="connsiteY123" fmla="*/ 0 h 4362786"/>
                  <a:gd name="connsiteX124" fmla="*/ 1397000 w 4000838"/>
                  <a:gd name="connsiteY124" fmla="*/ 88900 h 4362786"/>
                  <a:gd name="connsiteX125" fmla="*/ 1549400 w 4000838"/>
                  <a:gd name="connsiteY125" fmla="*/ 292100 h 4362786"/>
                  <a:gd name="connsiteX126" fmla="*/ 1587500 w 4000838"/>
                  <a:gd name="connsiteY126" fmla="*/ 355600 h 4362786"/>
                  <a:gd name="connsiteX127" fmla="*/ 1600200 w 4000838"/>
                  <a:gd name="connsiteY127" fmla="*/ 406400 h 4362786"/>
                  <a:gd name="connsiteX128" fmla="*/ 1625600 w 4000838"/>
                  <a:gd name="connsiteY128" fmla="*/ 469900 h 4362786"/>
                  <a:gd name="connsiteX129" fmla="*/ 1638300 w 4000838"/>
                  <a:gd name="connsiteY129" fmla="*/ 508000 h 4362786"/>
                  <a:gd name="connsiteX130" fmla="*/ 1651000 w 4000838"/>
                  <a:gd name="connsiteY130" fmla="*/ 838200 h 4362786"/>
                  <a:gd name="connsiteX131" fmla="*/ 1676400 w 4000838"/>
                  <a:gd name="connsiteY131" fmla="*/ 977900 h 4362786"/>
                  <a:gd name="connsiteX132" fmla="*/ 1689100 w 4000838"/>
                  <a:gd name="connsiteY132" fmla="*/ 1028700 h 4362786"/>
                  <a:gd name="connsiteX133" fmla="*/ 1689100 w 4000838"/>
                  <a:gd name="connsiteY133" fmla="*/ 1028700 h 43627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</a:cxnLst>
                <a:rect l="l" t="t" r="r" b="b"/>
                <a:pathLst>
                  <a:path w="4000838" h="4362786">
                    <a:moveTo>
                      <a:pt x="1663700" y="1104900"/>
                    </a:moveTo>
                    <a:lnTo>
                      <a:pt x="1663700" y="1104900"/>
                    </a:lnTo>
                    <a:cubicBezTo>
                      <a:pt x="1659467" y="1147233"/>
                      <a:pt x="1657469" y="1189850"/>
                      <a:pt x="1651000" y="1231900"/>
                    </a:cubicBezTo>
                    <a:cubicBezTo>
                      <a:pt x="1648964" y="1245131"/>
                      <a:pt x="1641204" y="1256932"/>
                      <a:pt x="1638300" y="1270000"/>
                    </a:cubicBezTo>
                    <a:cubicBezTo>
                      <a:pt x="1632714" y="1295137"/>
                      <a:pt x="1633743" y="1321771"/>
                      <a:pt x="1625600" y="1346200"/>
                    </a:cubicBezTo>
                    <a:cubicBezTo>
                      <a:pt x="1620773" y="1360680"/>
                      <a:pt x="1607026" y="1370648"/>
                      <a:pt x="1600200" y="1384300"/>
                    </a:cubicBezTo>
                    <a:cubicBezTo>
                      <a:pt x="1594213" y="1396274"/>
                      <a:pt x="1594926" y="1411261"/>
                      <a:pt x="1587500" y="1422400"/>
                    </a:cubicBezTo>
                    <a:cubicBezTo>
                      <a:pt x="1577537" y="1437344"/>
                      <a:pt x="1559839" y="1445885"/>
                      <a:pt x="1549400" y="1460500"/>
                    </a:cubicBezTo>
                    <a:cubicBezTo>
                      <a:pt x="1520032" y="1501615"/>
                      <a:pt x="1525053" y="1516255"/>
                      <a:pt x="1511300" y="1562100"/>
                    </a:cubicBezTo>
                    <a:cubicBezTo>
                      <a:pt x="1503607" y="1587745"/>
                      <a:pt x="1494367" y="1612900"/>
                      <a:pt x="1485900" y="1638300"/>
                    </a:cubicBezTo>
                    <a:lnTo>
                      <a:pt x="1435100" y="1790700"/>
                    </a:lnTo>
                    <a:lnTo>
                      <a:pt x="1422400" y="1828800"/>
                    </a:lnTo>
                    <a:lnTo>
                      <a:pt x="1409700" y="1866900"/>
                    </a:lnTo>
                    <a:cubicBezTo>
                      <a:pt x="1414656" y="1906545"/>
                      <a:pt x="1407778" y="1974582"/>
                      <a:pt x="1447800" y="2006600"/>
                    </a:cubicBezTo>
                    <a:cubicBezTo>
                      <a:pt x="1458253" y="2014963"/>
                      <a:pt x="1473200" y="2015067"/>
                      <a:pt x="1485900" y="2019300"/>
                    </a:cubicBezTo>
                    <a:cubicBezTo>
                      <a:pt x="1498600" y="2015067"/>
                      <a:pt x="1512026" y="2000613"/>
                      <a:pt x="1524000" y="2006600"/>
                    </a:cubicBezTo>
                    <a:cubicBezTo>
                      <a:pt x="1535974" y="2012587"/>
                      <a:pt x="1534305" y="2031529"/>
                      <a:pt x="1536700" y="2044700"/>
                    </a:cubicBezTo>
                    <a:cubicBezTo>
                      <a:pt x="1542805" y="2078280"/>
                      <a:pt x="1545167" y="2112433"/>
                      <a:pt x="1549400" y="2146300"/>
                    </a:cubicBezTo>
                    <a:cubicBezTo>
                      <a:pt x="1545167" y="2264833"/>
                      <a:pt x="1547125" y="2383750"/>
                      <a:pt x="1536700" y="2501900"/>
                    </a:cubicBezTo>
                    <a:cubicBezTo>
                      <a:pt x="1534347" y="2528570"/>
                      <a:pt x="1517794" y="2552125"/>
                      <a:pt x="1511300" y="2578100"/>
                    </a:cubicBezTo>
                    <a:cubicBezTo>
                      <a:pt x="1496558" y="2637068"/>
                      <a:pt x="1500528" y="2630912"/>
                      <a:pt x="1473200" y="2692400"/>
                    </a:cubicBezTo>
                    <a:cubicBezTo>
                      <a:pt x="1465511" y="2709700"/>
                      <a:pt x="1458804" y="2727794"/>
                      <a:pt x="1447800" y="2743200"/>
                    </a:cubicBezTo>
                    <a:cubicBezTo>
                      <a:pt x="1437361" y="2757815"/>
                      <a:pt x="1422400" y="2768600"/>
                      <a:pt x="1409700" y="2781300"/>
                    </a:cubicBezTo>
                    <a:cubicBezTo>
                      <a:pt x="1405467" y="2802467"/>
                      <a:pt x="1402235" y="2823859"/>
                      <a:pt x="1397000" y="2844800"/>
                    </a:cubicBezTo>
                    <a:cubicBezTo>
                      <a:pt x="1393753" y="2857787"/>
                      <a:pt x="1393766" y="2873434"/>
                      <a:pt x="1384300" y="2882900"/>
                    </a:cubicBezTo>
                    <a:cubicBezTo>
                      <a:pt x="1374834" y="2892366"/>
                      <a:pt x="1358900" y="2891367"/>
                      <a:pt x="1346200" y="2895600"/>
                    </a:cubicBezTo>
                    <a:cubicBezTo>
                      <a:pt x="1329267" y="2921000"/>
                      <a:pt x="1316986" y="2950214"/>
                      <a:pt x="1295400" y="2971800"/>
                    </a:cubicBezTo>
                    <a:cubicBezTo>
                      <a:pt x="1270000" y="2997200"/>
                      <a:pt x="1239125" y="3018112"/>
                      <a:pt x="1219200" y="3048000"/>
                    </a:cubicBezTo>
                    <a:cubicBezTo>
                      <a:pt x="1210733" y="3060700"/>
                      <a:pt x="1200626" y="3072448"/>
                      <a:pt x="1193800" y="3086100"/>
                    </a:cubicBezTo>
                    <a:cubicBezTo>
                      <a:pt x="1187813" y="3098074"/>
                      <a:pt x="1188287" y="3112906"/>
                      <a:pt x="1181100" y="3124200"/>
                    </a:cubicBezTo>
                    <a:cubicBezTo>
                      <a:pt x="1158372" y="3159915"/>
                      <a:pt x="1104900" y="3225800"/>
                      <a:pt x="1104900" y="3225800"/>
                    </a:cubicBezTo>
                    <a:cubicBezTo>
                      <a:pt x="1100667" y="3238500"/>
                      <a:pt x="1099626" y="3252761"/>
                      <a:pt x="1092200" y="3263900"/>
                    </a:cubicBezTo>
                    <a:cubicBezTo>
                      <a:pt x="1064373" y="3305641"/>
                      <a:pt x="1051142" y="3298115"/>
                      <a:pt x="1016000" y="3327400"/>
                    </a:cubicBezTo>
                    <a:cubicBezTo>
                      <a:pt x="1002202" y="3338898"/>
                      <a:pt x="992844" y="3355537"/>
                      <a:pt x="977900" y="3365500"/>
                    </a:cubicBezTo>
                    <a:cubicBezTo>
                      <a:pt x="966761" y="3372926"/>
                      <a:pt x="951774" y="3372213"/>
                      <a:pt x="939800" y="3378200"/>
                    </a:cubicBezTo>
                    <a:cubicBezTo>
                      <a:pt x="865587" y="3415306"/>
                      <a:pt x="938084" y="3395019"/>
                      <a:pt x="863600" y="3416300"/>
                    </a:cubicBezTo>
                    <a:cubicBezTo>
                      <a:pt x="846817" y="3421095"/>
                      <a:pt x="829583" y="3424205"/>
                      <a:pt x="812800" y="3429000"/>
                    </a:cubicBezTo>
                    <a:cubicBezTo>
                      <a:pt x="799928" y="3432678"/>
                      <a:pt x="787572" y="3438022"/>
                      <a:pt x="774700" y="3441700"/>
                    </a:cubicBezTo>
                    <a:cubicBezTo>
                      <a:pt x="761160" y="3445569"/>
                      <a:pt x="701921" y="3458144"/>
                      <a:pt x="685800" y="3467100"/>
                    </a:cubicBezTo>
                    <a:cubicBezTo>
                      <a:pt x="554792" y="3539882"/>
                      <a:pt x="657711" y="3501863"/>
                      <a:pt x="571500" y="3530600"/>
                    </a:cubicBezTo>
                    <a:cubicBezTo>
                      <a:pt x="563033" y="3543300"/>
                      <a:pt x="556893" y="3557907"/>
                      <a:pt x="546100" y="3568700"/>
                    </a:cubicBezTo>
                    <a:cubicBezTo>
                      <a:pt x="502073" y="3612727"/>
                      <a:pt x="509693" y="3571240"/>
                      <a:pt x="482600" y="3632200"/>
                    </a:cubicBezTo>
                    <a:cubicBezTo>
                      <a:pt x="471726" y="3656666"/>
                      <a:pt x="467144" y="3683541"/>
                      <a:pt x="457200" y="3708400"/>
                    </a:cubicBezTo>
                    <a:lnTo>
                      <a:pt x="431800" y="3771900"/>
                    </a:lnTo>
                    <a:cubicBezTo>
                      <a:pt x="432432" y="3775062"/>
                      <a:pt x="446786" y="3860483"/>
                      <a:pt x="457200" y="3873500"/>
                    </a:cubicBezTo>
                    <a:cubicBezTo>
                      <a:pt x="475105" y="3895881"/>
                      <a:pt x="508301" y="3903234"/>
                      <a:pt x="533400" y="3911600"/>
                    </a:cubicBezTo>
                    <a:cubicBezTo>
                      <a:pt x="640928" y="3905941"/>
                      <a:pt x="746240" y="3909458"/>
                      <a:pt x="850900" y="3886200"/>
                    </a:cubicBezTo>
                    <a:cubicBezTo>
                      <a:pt x="863968" y="3883296"/>
                      <a:pt x="876300" y="3877733"/>
                      <a:pt x="889000" y="3873500"/>
                    </a:cubicBezTo>
                    <a:cubicBezTo>
                      <a:pt x="973667" y="3877733"/>
                      <a:pt x="1059548" y="3871298"/>
                      <a:pt x="1143000" y="3886200"/>
                    </a:cubicBezTo>
                    <a:cubicBezTo>
                      <a:pt x="1180274" y="3892856"/>
                      <a:pt x="1207866" y="3927817"/>
                      <a:pt x="1244600" y="3937000"/>
                    </a:cubicBezTo>
                    <a:cubicBezTo>
                      <a:pt x="1270379" y="3943445"/>
                      <a:pt x="1307993" y="3951468"/>
                      <a:pt x="1333500" y="3962400"/>
                    </a:cubicBezTo>
                    <a:cubicBezTo>
                      <a:pt x="1391872" y="3987416"/>
                      <a:pt x="1382158" y="3993507"/>
                      <a:pt x="1447800" y="4013200"/>
                    </a:cubicBezTo>
                    <a:cubicBezTo>
                      <a:pt x="1468475" y="4019403"/>
                      <a:pt x="1490133" y="4021667"/>
                      <a:pt x="1511300" y="4025900"/>
                    </a:cubicBezTo>
                    <a:cubicBezTo>
                      <a:pt x="1579979" y="4067108"/>
                      <a:pt x="1557774" y="4062166"/>
                      <a:pt x="1625600" y="4076700"/>
                    </a:cubicBezTo>
                    <a:cubicBezTo>
                      <a:pt x="1667813" y="4085746"/>
                      <a:pt x="1752600" y="4102100"/>
                      <a:pt x="1752600" y="4102100"/>
                    </a:cubicBezTo>
                    <a:cubicBezTo>
                      <a:pt x="1794933" y="4097867"/>
                      <a:pt x="1837550" y="4095869"/>
                      <a:pt x="1879600" y="4089400"/>
                    </a:cubicBezTo>
                    <a:cubicBezTo>
                      <a:pt x="1892831" y="4087364"/>
                      <a:pt x="1904416" y="4078360"/>
                      <a:pt x="1917700" y="4076700"/>
                    </a:cubicBezTo>
                    <a:cubicBezTo>
                      <a:pt x="1972470" y="4069854"/>
                      <a:pt x="2027767" y="4068233"/>
                      <a:pt x="2082800" y="4064000"/>
                    </a:cubicBezTo>
                    <a:cubicBezTo>
                      <a:pt x="2099733" y="4055533"/>
                      <a:pt x="2115873" y="4045247"/>
                      <a:pt x="2133600" y="4038600"/>
                    </a:cubicBezTo>
                    <a:cubicBezTo>
                      <a:pt x="2149943" y="4032471"/>
                      <a:pt x="2167617" y="4030695"/>
                      <a:pt x="2184400" y="4025900"/>
                    </a:cubicBezTo>
                    <a:cubicBezTo>
                      <a:pt x="2197272" y="4022222"/>
                      <a:pt x="2209127" y="4013822"/>
                      <a:pt x="2222500" y="4013200"/>
                    </a:cubicBezTo>
                    <a:cubicBezTo>
                      <a:pt x="2391703" y="4005330"/>
                      <a:pt x="2561167" y="4004733"/>
                      <a:pt x="2730500" y="4000500"/>
                    </a:cubicBezTo>
                    <a:cubicBezTo>
                      <a:pt x="2764367" y="3996267"/>
                      <a:pt x="2797970" y="3987800"/>
                      <a:pt x="2832100" y="3987800"/>
                    </a:cubicBezTo>
                    <a:cubicBezTo>
                      <a:pt x="2908418" y="3987800"/>
                      <a:pt x="2984469" y="4004130"/>
                      <a:pt x="3060700" y="4000500"/>
                    </a:cubicBezTo>
                    <a:cubicBezTo>
                      <a:pt x="3075946" y="3999774"/>
                      <a:pt x="3084074" y="3979116"/>
                      <a:pt x="3098800" y="3975100"/>
                    </a:cubicBezTo>
                    <a:cubicBezTo>
                      <a:pt x="3131728" y="3966120"/>
                      <a:pt x="3166533" y="3966633"/>
                      <a:pt x="3200400" y="3962400"/>
                    </a:cubicBezTo>
                    <a:cubicBezTo>
                      <a:pt x="3289721" y="3932626"/>
                      <a:pt x="3182660" y="3965357"/>
                      <a:pt x="3352800" y="3937000"/>
                    </a:cubicBezTo>
                    <a:cubicBezTo>
                      <a:pt x="3381415" y="3932231"/>
                      <a:pt x="3431453" y="3903489"/>
                      <a:pt x="3454400" y="3898900"/>
                    </a:cubicBezTo>
                    <a:cubicBezTo>
                      <a:pt x="3496118" y="3890556"/>
                      <a:pt x="3539067" y="3890433"/>
                      <a:pt x="3581400" y="3886200"/>
                    </a:cubicBezTo>
                    <a:cubicBezTo>
                      <a:pt x="3598333" y="3881967"/>
                      <a:pt x="3614746" y="3873500"/>
                      <a:pt x="3632200" y="3873500"/>
                    </a:cubicBezTo>
                    <a:cubicBezTo>
                      <a:pt x="3689015" y="3873500"/>
                      <a:pt x="3686644" y="3897354"/>
                      <a:pt x="3733800" y="3924300"/>
                    </a:cubicBezTo>
                    <a:cubicBezTo>
                      <a:pt x="3745423" y="3930942"/>
                      <a:pt x="3759595" y="3931727"/>
                      <a:pt x="3771900" y="3937000"/>
                    </a:cubicBezTo>
                    <a:cubicBezTo>
                      <a:pt x="3806976" y="3952032"/>
                      <a:pt x="3876329" y="3990629"/>
                      <a:pt x="3898900" y="4013200"/>
                    </a:cubicBezTo>
                    <a:cubicBezTo>
                      <a:pt x="3911600" y="4025900"/>
                      <a:pt x="3925973" y="4037123"/>
                      <a:pt x="3937000" y="4051300"/>
                    </a:cubicBezTo>
                    <a:cubicBezTo>
                      <a:pt x="3955742" y="4075397"/>
                      <a:pt x="3987800" y="4127500"/>
                      <a:pt x="3987800" y="4127500"/>
                    </a:cubicBezTo>
                    <a:cubicBezTo>
                      <a:pt x="3992033" y="4148667"/>
                      <a:pt x="4002884" y="4169546"/>
                      <a:pt x="4000500" y="4191000"/>
                    </a:cubicBezTo>
                    <a:cubicBezTo>
                      <a:pt x="3993684" y="4252347"/>
                      <a:pt x="3930519" y="4268426"/>
                      <a:pt x="3886200" y="4292600"/>
                    </a:cubicBezTo>
                    <a:cubicBezTo>
                      <a:pt x="3869580" y="4301666"/>
                      <a:pt x="3853534" y="4312560"/>
                      <a:pt x="3835400" y="4318000"/>
                    </a:cubicBezTo>
                    <a:cubicBezTo>
                      <a:pt x="3791080" y="4331296"/>
                      <a:pt x="3643204" y="4341245"/>
                      <a:pt x="3619500" y="4343400"/>
                    </a:cubicBezTo>
                    <a:cubicBezTo>
                      <a:pt x="3526367" y="4339167"/>
                      <a:pt x="3433055" y="4337850"/>
                      <a:pt x="3340100" y="4330700"/>
                    </a:cubicBezTo>
                    <a:cubicBezTo>
                      <a:pt x="3322697" y="4329361"/>
                      <a:pt x="3306552" y="4320654"/>
                      <a:pt x="3289300" y="4318000"/>
                    </a:cubicBezTo>
                    <a:cubicBezTo>
                      <a:pt x="3251411" y="4312171"/>
                      <a:pt x="3213260" y="4307691"/>
                      <a:pt x="3175000" y="4305300"/>
                    </a:cubicBezTo>
                    <a:cubicBezTo>
                      <a:pt x="3077731" y="4299221"/>
                      <a:pt x="2980267" y="4296833"/>
                      <a:pt x="2882900" y="4292600"/>
                    </a:cubicBezTo>
                    <a:lnTo>
                      <a:pt x="2260600" y="4305300"/>
                    </a:lnTo>
                    <a:cubicBezTo>
                      <a:pt x="2230685" y="4306368"/>
                      <a:pt x="2201499" y="4315162"/>
                      <a:pt x="2171700" y="4318000"/>
                    </a:cubicBezTo>
                    <a:cubicBezTo>
                      <a:pt x="2112550" y="4323633"/>
                      <a:pt x="2053167" y="4326467"/>
                      <a:pt x="1993900" y="4330700"/>
                    </a:cubicBezTo>
                    <a:cubicBezTo>
                      <a:pt x="1683741" y="4382393"/>
                      <a:pt x="1864583" y="4356100"/>
                      <a:pt x="1181100" y="4356100"/>
                    </a:cubicBezTo>
                    <a:cubicBezTo>
                      <a:pt x="1032873" y="4356100"/>
                      <a:pt x="884767" y="4347633"/>
                      <a:pt x="736600" y="4343400"/>
                    </a:cubicBezTo>
                    <a:cubicBezTo>
                      <a:pt x="698500" y="4339167"/>
                      <a:pt x="660189" y="4336529"/>
                      <a:pt x="622300" y="4330700"/>
                    </a:cubicBezTo>
                    <a:cubicBezTo>
                      <a:pt x="592684" y="4326144"/>
                      <a:pt x="561850" y="4314783"/>
                      <a:pt x="533400" y="4305300"/>
                    </a:cubicBezTo>
                    <a:cubicBezTo>
                      <a:pt x="520700" y="4292600"/>
                      <a:pt x="510453" y="4276843"/>
                      <a:pt x="495300" y="4267200"/>
                    </a:cubicBezTo>
                    <a:cubicBezTo>
                      <a:pt x="432834" y="4227449"/>
                      <a:pt x="411552" y="4222351"/>
                      <a:pt x="355600" y="4203700"/>
                    </a:cubicBezTo>
                    <a:cubicBezTo>
                      <a:pt x="351367" y="4191000"/>
                      <a:pt x="349401" y="4177302"/>
                      <a:pt x="342900" y="4165600"/>
                    </a:cubicBezTo>
                    <a:cubicBezTo>
                      <a:pt x="318485" y="4121654"/>
                      <a:pt x="292300" y="4083217"/>
                      <a:pt x="254000" y="4051300"/>
                    </a:cubicBezTo>
                    <a:cubicBezTo>
                      <a:pt x="242274" y="4041529"/>
                      <a:pt x="226693" y="4036693"/>
                      <a:pt x="215900" y="4025900"/>
                    </a:cubicBezTo>
                    <a:cubicBezTo>
                      <a:pt x="149185" y="3959185"/>
                      <a:pt x="202700" y="3994720"/>
                      <a:pt x="152400" y="3924300"/>
                    </a:cubicBezTo>
                    <a:cubicBezTo>
                      <a:pt x="141961" y="3909685"/>
                      <a:pt x="127000" y="3898900"/>
                      <a:pt x="114300" y="3886200"/>
                    </a:cubicBezTo>
                    <a:cubicBezTo>
                      <a:pt x="91947" y="3819140"/>
                      <a:pt x="109026" y="3859239"/>
                      <a:pt x="50800" y="3771900"/>
                    </a:cubicBezTo>
                    <a:lnTo>
                      <a:pt x="50800" y="3771900"/>
                    </a:lnTo>
                    <a:cubicBezTo>
                      <a:pt x="42333" y="3750733"/>
                      <a:pt x="32609" y="3730027"/>
                      <a:pt x="25400" y="3708400"/>
                    </a:cubicBezTo>
                    <a:cubicBezTo>
                      <a:pt x="19880" y="3691841"/>
                      <a:pt x="17495" y="3674383"/>
                      <a:pt x="12700" y="3657600"/>
                    </a:cubicBezTo>
                    <a:cubicBezTo>
                      <a:pt x="9022" y="3644728"/>
                      <a:pt x="4233" y="3632200"/>
                      <a:pt x="0" y="3619500"/>
                    </a:cubicBezTo>
                    <a:cubicBezTo>
                      <a:pt x="4233" y="3564467"/>
                      <a:pt x="4092" y="3508920"/>
                      <a:pt x="12700" y="3454400"/>
                    </a:cubicBezTo>
                    <a:cubicBezTo>
                      <a:pt x="25163" y="3375466"/>
                      <a:pt x="39507" y="3391380"/>
                      <a:pt x="63500" y="3327400"/>
                    </a:cubicBezTo>
                    <a:cubicBezTo>
                      <a:pt x="69629" y="3311057"/>
                      <a:pt x="70071" y="3292943"/>
                      <a:pt x="76200" y="3276600"/>
                    </a:cubicBezTo>
                    <a:cubicBezTo>
                      <a:pt x="142587" y="3099569"/>
                      <a:pt x="57491" y="3370827"/>
                      <a:pt x="127000" y="3162300"/>
                    </a:cubicBezTo>
                    <a:cubicBezTo>
                      <a:pt x="132520" y="3145741"/>
                      <a:pt x="132987" y="3127612"/>
                      <a:pt x="139700" y="3111500"/>
                    </a:cubicBezTo>
                    <a:cubicBezTo>
                      <a:pt x="154263" y="3076549"/>
                      <a:pt x="181317" y="3046634"/>
                      <a:pt x="190500" y="3009900"/>
                    </a:cubicBezTo>
                    <a:cubicBezTo>
                      <a:pt x="194733" y="2992967"/>
                      <a:pt x="198184" y="2975818"/>
                      <a:pt x="203200" y="2959100"/>
                    </a:cubicBezTo>
                    <a:cubicBezTo>
                      <a:pt x="210893" y="2933455"/>
                      <a:pt x="220133" y="2908300"/>
                      <a:pt x="228600" y="2882900"/>
                    </a:cubicBezTo>
                    <a:lnTo>
                      <a:pt x="241300" y="2844800"/>
                    </a:lnTo>
                    <a:cubicBezTo>
                      <a:pt x="259592" y="2625291"/>
                      <a:pt x="253862" y="2714426"/>
                      <a:pt x="266700" y="2438400"/>
                    </a:cubicBezTo>
                    <a:cubicBezTo>
                      <a:pt x="271228" y="2341047"/>
                      <a:pt x="273321" y="2243569"/>
                      <a:pt x="279400" y="2146300"/>
                    </a:cubicBezTo>
                    <a:cubicBezTo>
                      <a:pt x="281791" y="2108040"/>
                      <a:pt x="289002" y="2070209"/>
                      <a:pt x="292100" y="2032000"/>
                    </a:cubicBezTo>
                    <a:cubicBezTo>
                      <a:pt x="301704" y="1913553"/>
                      <a:pt x="317500" y="1676400"/>
                      <a:pt x="317500" y="1676400"/>
                    </a:cubicBezTo>
                    <a:cubicBezTo>
                      <a:pt x="313267" y="1562100"/>
                      <a:pt x="310658" y="1447728"/>
                      <a:pt x="304800" y="1333500"/>
                    </a:cubicBezTo>
                    <a:cubicBezTo>
                      <a:pt x="287918" y="1004306"/>
                      <a:pt x="275838" y="1363084"/>
                      <a:pt x="304800" y="812800"/>
                    </a:cubicBezTo>
                    <a:cubicBezTo>
                      <a:pt x="310117" y="711779"/>
                      <a:pt x="308472" y="725584"/>
                      <a:pt x="330200" y="660400"/>
                    </a:cubicBezTo>
                    <a:cubicBezTo>
                      <a:pt x="335107" y="626051"/>
                      <a:pt x="350485" y="496622"/>
                      <a:pt x="368300" y="469900"/>
                    </a:cubicBezTo>
                    <a:cubicBezTo>
                      <a:pt x="442582" y="358477"/>
                      <a:pt x="400784" y="418122"/>
                      <a:pt x="495300" y="292100"/>
                    </a:cubicBezTo>
                    <a:cubicBezTo>
                      <a:pt x="508000" y="275167"/>
                      <a:pt x="517139" y="254851"/>
                      <a:pt x="533400" y="241300"/>
                    </a:cubicBezTo>
                    <a:cubicBezTo>
                      <a:pt x="584200" y="198967"/>
                      <a:pt x="626654" y="143873"/>
                      <a:pt x="685800" y="114300"/>
                    </a:cubicBezTo>
                    <a:cubicBezTo>
                      <a:pt x="733219" y="90591"/>
                      <a:pt x="823285" y="43072"/>
                      <a:pt x="876300" y="25400"/>
                    </a:cubicBezTo>
                    <a:cubicBezTo>
                      <a:pt x="909418" y="14361"/>
                      <a:pt x="944033" y="8467"/>
                      <a:pt x="977900" y="0"/>
                    </a:cubicBezTo>
                    <a:cubicBezTo>
                      <a:pt x="1266772" y="30951"/>
                      <a:pt x="1261712" y="-34089"/>
                      <a:pt x="1397000" y="88900"/>
                    </a:cubicBezTo>
                    <a:cubicBezTo>
                      <a:pt x="1494776" y="177787"/>
                      <a:pt x="1473043" y="164839"/>
                      <a:pt x="1549400" y="292100"/>
                    </a:cubicBezTo>
                    <a:lnTo>
                      <a:pt x="1587500" y="355600"/>
                    </a:lnTo>
                    <a:cubicBezTo>
                      <a:pt x="1591733" y="372533"/>
                      <a:pt x="1594680" y="389841"/>
                      <a:pt x="1600200" y="406400"/>
                    </a:cubicBezTo>
                    <a:cubicBezTo>
                      <a:pt x="1607409" y="428027"/>
                      <a:pt x="1617595" y="448554"/>
                      <a:pt x="1625600" y="469900"/>
                    </a:cubicBezTo>
                    <a:cubicBezTo>
                      <a:pt x="1630300" y="482435"/>
                      <a:pt x="1634067" y="495300"/>
                      <a:pt x="1638300" y="508000"/>
                    </a:cubicBezTo>
                    <a:cubicBezTo>
                      <a:pt x="1642533" y="618067"/>
                      <a:pt x="1644129" y="728266"/>
                      <a:pt x="1651000" y="838200"/>
                    </a:cubicBezTo>
                    <a:cubicBezTo>
                      <a:pt x="1652199" y="857380"/>
                      <a:pt x="1671266" y="954797"/>
                      <a:pt x="1676400" y="977900"/>
                    </a:cubicBezTo>
                    <a:cubicBezTo>
                      <a:pt x="1680186" y="994939"/>
                      <a:pt x="1689100" y="1028700"/>
                      <a:pt x="1689100" y="1028700"/>
                    </a:cubicBezTo>
                    <a:lnTo>
                      <a:pt x="1689100" y="1028700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16" name="Rectangle 15"/>
            <p:cNvSpPr/>
            <p:nvPr/>
          </p:nvSpPr>
          <p:spPr>
            <a:xfrm>
              <a:off x="15070412" y="29802320"/>
              <a:ext cx="1884451" cy="205276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18" name="5-Point Star 17"/>
          <p:cNvSpPr>
            <a:spLocks noChangeAspect="1"/>
          </p:cNvSpPr>
          <p:nvPr/>
        </p:nvSpPr>
        <p:spPr>
          <a:xfrm>
            <a:off x="14090075" y="30160913"/>
            <a:ext cx="192088" cy="192087"/>
          </a:xfrm>
          <a:prstGeom prst="star5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365" name="TextBox 18"/>
          <p:cNvSpPr txBox="1">
            <a:spLocks noChangeArrowheads="1"/>
          </p:cNvSpPr>
          <p:nvPr/>
        </p:nvSpPr>
        <p:spPr bwMode="auto">
          <a:xfrm>
            <a:off x="14366299" y="29992638"/>
            <a:ext cx="25443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400" dirty="0"/>
              <a:t>“</a:t>
            </a:r>
            <a:r>
              <a:rPr lang="en-US" sz="2400" dirty="0" smtClean="0"/>
              <a:t>Once-through”</a:t>
            </a:r>
            <a:endParaRPr lang="en-US" sz="2400" dirty="0"/>
          </a:p>
        </p:txBody>
      </p:sp>
      <p:sp>
        <p:nvSpPr>
          <p:cNvPr id="397" name="5-Point Star 396"/>
          <p:cNvSpPr>
            <a:spLocks noChangeAspect="1"/>
          </p:cNvSpPr>
          <p:nvPr/>
        </p:nvSpPr>
        <p:spPr>
          <a:xfrm>
            <a:off x="14094838" y="30610175"/>
            <a:ext cx="192087" cy="192088"/>
          </a:xfrm>
          <a:prstGeom prst="star5">
            <a:avLst/>
          </a:prstGeom>
          <a:solidFill>
            <a:srgbClr val="0000FF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367" name="TextBox 397"/>
          <p:cNvSpPr txBox="1">
            <a:spLocks noChangeArrowheads="1"/>
          </p:cNvSpPr>
          <p:nvPr/>
        </p:nvSpPr>
        <p:spPr bwMode="auto">
          <a:xfrm>
            <a:off x="14369474" y="30440313"/>
            <a:ext cx="24716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400" dirty="0"/>
              <a:t>“</a:t>
            </a:r>
            <a:r>
              <a:rPr lang="en-US" sz="2400" dirty="0" smtClean="0"/>
              <a:t>Re-circulating”</a:t>
            </a:r>
            <a:endParaRPr lang="en-US" sz="2400" dirty="0"/>
          </a:p>
        </p:txBody>
      </p:sp>
      <p:grpSp>
        <p:nvGrpSpPr>
          <p:cNvPr id="14368" name="Group 23"/>
          <p:cNvGrpSpPr>
            <a:grpSpLocks/>
          </p:cNvGrpSpPr>
          <p:nvPr/>
        </p:nvGrpSpPr>
        <p:grpSpPr bwMode="auto">
          <a:xfrm>
            <a:off x="21231008" y="10409238"/>
            <a:ext cx="9712325" cy="6623050"/>
            <a:chOff x="18824178" y="10028962"/>
            <a:chExt cx="9711853" cy="6622383"/>
          </a:xfrm>
        </p:grpSpPr>
        <p:grpSp>
          <p:nvGrpSpPr>
            <p:cNvPr id="14404" name="Group 8"/>
            <p:cNvGrpSpPr>
              <a:grpSpLocks/>
            </p:cNvGrpSpPr>
            <p:nvPr/>
          </p:nvGrpSpPr>
          <p:grpSpPr bwMode="auto">
            <a:xfrm>
              <a:off x="18824178" y="10208233"/>
              <a:ext cx="9577269" cy="6443112"/>
              <a:chOff x="24852431" y="5280313"/>
              <a:chExt cx="9577269" cy="6443112"/>
            </a:xfrm>
          </p:grpSpPr>
          <p:grpSp>
            <p:nvGrpSpPr>
              <p:cNvPr id="14406" name="Group 7"/>
              <p:cNvGrpSpPr>
                <a:grpSpLocks/>
              </p:cNvGrpSpPr>
              <p:nvPr/>
            </p:nvGrpSpPr>
            <p:grpSpPr bwMode="auto">
              <a:xfrm>
                <a:off x="24852431" y="5280313"/>
                <a:ext cx="8874009" cy="6443112"/>
                <a:chOff x="24852431" y="5280313"/>
                <a:chExt cx="8874009" cy="6443112"/>
              </a:xfrm>
            </p:grpSpPr>
            <p:grpSp>
              <p:nvGrpSpPr>
                <p:cNvPr id="14414" name="Group 2"/>
                <p:cNvGrpSpPr>
                  <a:grpSpLocks/>
                </p:cNvGrpSpPr>
                <p:nvPr/>
              </p:nvGrpSpPr>
              <p:grpSpPr bwMode="auto">
                <a:xfrm>
                  <a:off x="24852431" y="5280313"/>
                  <a:ext cx="8874009" cy="6443112"/>
                  <a:chOff x="24735203" y="5280313"/>
                  <a:chExt cx="8874009" cy="6443112"/>
                </a:xfrm>
              </p:grpSpPr>
              <p:pic>
                <p:nvPicPr>
                  <p:cNvPr id="14416" name="Picture 1" descr="NS_g200.jpg"/>
                  <p:cNvPicPr>
                    <a:picLocks noChangeAspect="1"/>
                  </p:cNvPicPr>
                  <p:nvPr/>
                </p:nvPicPr>
                <p:blipFill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6668916" y="5280313"/>
                    <a:ext cx="6940296" cy="5362956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2" name="Freeform 1"/>
                  <p:cNvSpPr/>
                  <p:nvPr/>
                </p:nvSpPr>
                <p:spPr>
                  <a:xfrm>
                    <a:off x="24735203" y="6545522"/>
                    <a:ext cx="5275006" cy="5177903"/>
                  </a:xfrm>
                  <a:custGeom>
                    <a:avLst/>
                    <a:gdLst>
                      <a:gd name="connsiteX0" fmla="*/ 3204244 w 5275280"/>
                      <a:gd name="connsiteY0" fmla="*/ 742483 h 5177846"/>
                      <a:gd name="connsiteX1" fmla="*/ 3204244 w 5275280"/>
                      <a:gd name="connsiteY1" fmla="*/ 742483 h 5177846"/>
                      <a:gd name="connsiteX2" fmla="*/ 3145630 w 5275280"/>
                      <a:gd name="connsiteY2" fmla="*/ 898796 h 5177846"/>
                      <a:gd name="connsiteX3" fmla="*/ 3067478 w 5275280"/>
                      <a:gd name="connsiteY3" fmla="*/ 1016030 h 5177846"/>
                      <a:gd name="connsiteX4" fmla="*/ 3047940 w 5275280"/>
                      <a:gd name="connsiteY4" fmla="*/ 1074647 h 5177846"/>
                      <a:gd name="connsiteX5" fmla="*/ 2950249 w 5275280"/>
                      <a:gd name="connsiteY5" fmla="*/ 1172342 h 5177846"/>
                      <a:gd name="connsiteX6" fmla="*/ 2872097 w 5275280"/>
                      <a:gd name="connsiteY6" fmla="*/ 1367733 h 5177846"/>
                      <a:gd name="connsiteX7" fmla="*/ 2852559 w 5275280"/>
                      <a:gd name="connsiteY7" fmla="*/ 1543584 h 5177846"/>
                      <a:gd name="connsiteX8" fmla="*/ 2833021 w 5275280"/>
                      <a:gd name="connsiteY8" fmla="*/ 1602201 h 5177846"/>
                      <a:gd name="connsiteX9" fmla="*/ 2813483 w 5275280"/>
                      <a:gd name="connsiteY9" fmla="*/ 1680357 h 5177846"/>
                      <a:gd name="connsiteX10" fmla="*/ 2774407 w 5275280"/>
                      <a:gd name="connsiteY10" fmla="*/ 1817131 h 5177846"/>
                      <a:gd name="connsiteX11" fmla="*/ 2872097 w 5275280"/>
                      <a:gd name="connsiteY11" fmla="*/ 1992982 h 5177846"/>
                      <a:gd name="connsiteX12" fmla="*/ 2891635 w 5275280"/>
                      <a:gd name="connsiteY12" fmla="*/ 2598692 h 5177846"/>
                      <a:gd name="connsiteX13" fmla="*/ 2950249 w 5275280"/>
                      <a:gd name="connsiteY13" fmla="*/ 2618231 h 5177846"/>
                      <a:gd name="connsiteX14" fmla="*/ 3067478 w 5275280"/>
                      <a:gd name="connsiteY14" fmla="*/ 2676849 h 5177846"/>
                      <a:gd name="connsiteX15" fmla="*/ 3126092 w 5275280"/>
                      <a:gd name="connsiteY15" fmla="*/ 2657309 h 5177846"/>
                      <a:gd name="connsiteX16" fmla="*/ 3204244 w 5275280"/>
                      <a:gd name="connsiteY16" fmla="*/ 2540075 h 5177846"/>
                      <a:gd name="connsiteX17" fmla="*/ 3262858 w 5275280"/>
                      <a:gd name="connsiteY17" fmla="*/ 2500997 h 5177846"/>
                      <a:gd name="connsiteX18" fmla="*/ 3223782 w 5275280"/>
                      <a:gd name="connsiteY18" fmla="*/ 2618231 h 5177846"/>
                      <a:gd name="connsiteX19" fmla="*/ 3204244 w 5275280"/>
                      <a:gd name="connsiteY19" fmla="*/ 2676849 h 5177846"/>
                      <a:gd name="connsiteX20" fmla="*/ 3184706 w 5275280"/>
                      <a:gd name="connsiteY20" fmla="*/ 2794083 h 5177846"/>
                      <a:gd name="connsiteX21" fmla="*/ 3126092 w 5275280"/>
                      <a:gd name="connsiteY21" fmla="*/ 2833161 h 5177846"/>
                      <a:gd name="connsiteX22" fmla="*/ 3008863 w 5275280"/>
                      <a:gd name="connsiteY22" fmla="*/ 2930856 h 5177846"/>
                      <a:gd name="connsiteX23" fmla="*/ 2950249 w 5275280"/>
                      <a:gd name="connsiteY23" fmla="*/ 2989473 h 5177846"/>
                      <a:gd name="connsiteX24" fmla="*/ 2891635 w 5275280"/>
                      <a:gd name="connsiteY24" fmla="*/ 3009012 h 5177846"/>
                      <a:gd name="connsiteX25" fmla="*/ 2774407 w 5275280"/>
                      <a:gd name="connsiteY25" fmla="*/ 3067629 h 5177846"/>
                      <a:gd name="connsiteX26" fmla="*/ 2559488 w 5275280"/>
                      <a:gd name="connsiteY26" fmla="*/ 3126246 h 5177846"/>
                      <a:gd name="connsiteX27" fmla="*/ 2442259 w 5275280"/>
                      <a:gd name="connsiteY27" fmla="*/ 3165325 h 5177846"/>
                      <a:gd name="connsiteX28" fmla="*/ 2344569 w 5275280"/>
                      <a:gd name="connsiteY28" fmla="*/ 3263020 h 5177846"/>
                      <a:gd name="connsiteX29" fmla="*/ 2305493 w 5275280"/>
                      <a:gd name="connsiteY29" fmla="*/ 3321637 h 5177846"/>
                      <a:gd name="connsiteX30" fmla="*/ 2188264 w 5275280"/>
                      <a:gd name="connsiteY30" fmla="*/ 3380254 h 5177846"/>
                      <a:gd name="connsiteX31" fmla="*/ 1953807 w 5275280"/>
                      <a:gd name="connsiteY31" fmla="*/ 3419332 h 5177846"/>
                      <a:gd name="connsiteX32" fmla="*/ 1719351 w 5275280"/>
                      <a:gd name="connsiteY32" fmla="*/ 3517027 h 5177846"/>
                      <a:gd name="connsiteX33" fmla="*/ 1660736 w 5275280"/>
                      <a:gd name="connsiteY33" fmla="*/ 3536566 h 5177846"/>
                      <a:gd name="connsiteX34" fmla="*/ 1641198 w 5275280"/>
                      <a:gd name="connsiteY34" fmla="*/ 3810113 h 5177846"/>
                      <a:gd name="connsiteX35" fmla="*/ 1680274 w 5275280"/>
                      <a:gd name="connsiteY35" fmla="*/ 3868730 h 5177846"/>
                      <a:gd name="connsiteX36" fmla="*/ 1797503 w 5275280"/>
                      <a:gd name="connsiteY36" fmla="*/ 3907808 h 5177846"/>
                      <a:gd name="connsiteX37" fmla="*/ 2051498 w 5275280"/>
                      <a:gd name="connsiteY37" fmla="*/ 3888269 h 5177846"/>
                      <a:gd name="connsiteX38" fmla="*/ 2110112 w 5275280"/>
                      <a:gd name="connsiteY38" fmla="*/ 3868730 h 5177846"/>
                      <a:gd name="connsiteX39" fmla="*/ 2344569 w 5275280"/>
                      <a:gd name="connsiteY39" fmla="*/ 3829652 h 5177846"/>
                      <a:gd name="connsiteX40" fmla="*/ 2598564 w 5275280"/>
                      <a:gd name="connsiteY40" fmla="*/ 3849191 h 5177846"/>
                      <a:gd name="connsiteX41" fmla="*/ 2715792 w 5275280"/>
                      <a:gd name="connsiteY41" fmla="*/ 3888269 h 5177846"/>
                      <a:gd name="connsiteX42" fmla="*/ 2754869 w 5275280"/>
                      <a:gd name="connsiteY42" fmla="*/ 3927347 h 5177846"/>
                      <a:gd name="connsiteX43" fmla="*/ 2891635 w 5275280"/>
                      <a:gd name="connsiteY43" fmla="*/ 4005503 h 5177846"/>
                      <a:gd name="connsiteX44" fmla="*/ 2969787 w 5275280"/>
                      <a:gd name="connsiteY44" fmla="*/ 4025042 h 5177846"/>
                      <a:gd name="connsiteX45" fmla="*/ 3126092 w 5275280"/>
                      <a:gd name="connsiteY45" fmla="*/ 4103199 h 5177846"/>
                      <a:gd name="connsiteX46" fmla="*/ 3204244 w 5275280"/>
                      <a:gd name="connsiteY46" fmla="*/ 4142277 h 5177846"/>
                      <a:gd name="connsiteX47" fmla="*/ 3262858 w 5275280"/>
                      <a:gd name="connsiteY47" fmla="*/ 4181355 h 5177846"/>
                      <a:gd name="connsiteX48" fmla="*/ 3321473 w 5275280"/>
                      <a:gd name="connsiteY48" fmla="*/ 4200894 h 5177846"/>
                      <a:gd name="connsiteX49" fmla="*/ 3399625 w 5275280"/>
                      <a:gd name="connsiteY49" fmla="*/ 4220433 h 5177846"/>
                      <a:gd name="connsiteX50" fmla="*/ 3497315 w 5275280"/>
                      <a:gd name="connsiteY50" fmla="*/ 4239972 h 5177846"/>
                      <a:gd name="connsiteX51" fmla="*/ 3614544 w 5275280"/>
                      <a:gd name="connsiteY51" fmla="*/ 4279050 h 5177846"/>
                      <a:gd name="connsiteX52" fmla="*/ 3731772 w 5275280"/>
                      <a:gd name="connsiteY52" fmla="*/ 4298589 h 5177846"/>
                      <a:gd name="connsiteX53" fmla="*/ 3868539 w 5275280"/>
                      <a:gd name="connsiteY53" fmla="*/ 4337667 h 5177846"/>
                      <a:gd name="connsiteX54" fmla="*/ 4181148 w 5275280"/>
                      <a:gd name="connsiteY54" fmla="*/ 4318128 h 5177846"/>
                      <a:gd name="connsiteX55" fmla="*/ 4278838 w 5275280"/>
                      <a:gd name="connsiteY55" fmla="*/ 4220433 h 5177846"/>
                      <a:gd name="connsiteX56" fmla="*/ 4337453 w 5275280"/>
                      <a:gd name="connsiteY56" fmla="*/ 4181355 h 5177846"/>
                      <a:gd name="connsiteX57" fmla="*/ 4356991 w 5275280"/>
                      <a:gd name="connsiteY57" fmla="*/ 4122738 h 5177846"/>
                      <a:gd name="connsiteX58" fmla="*/ 4474219 w 5275280"/>
                      <a:gd name="connsiteY58" fmla="*/ 4064120 h 5177846"/>
                      <a:gd name="connsiteX59" fmla="*/ 4532833 w 5275280"/>
                      <a:gd name="connsiteY59" fmla="*/ 4025042 h 5177846"/>
                      <a:gd name="connsiteX60" fmla="*/ 4669600 w 5275280"/>
                      <a:gd name="connsiteY60" fmla="*/ 3985964 h 5177846"/>
                      <a:gd name="connsiteX61" fmla="*/ 4728214 w 5275280"/>
                      <a:gd name="connsiteY61" fmla="*/ 3966425 h 5177846"/>
                      <a:gd name="connsiteX62" fmla="*/ 4845443 w 5275280"/>
                      <a:gd name="connsiteY62" fmla="*/ 3888269 h 5177846"/>
                      <a:gd name="connsiteX63" fmla="*/ 4943133 w 5275280"/>
                      <a:gd name="connsiteY63" fmla="*/ 3810113 h 5177846"/>
                      <a:gd name="connsiteX64" fmla="*/ 5040823 w 5275280"/>
                      <a:gd name="connsiteY64" fmla="*/ 3829652 h 5177846"/>
                      <a:gd name="connsiteX65" fmla="*/ 5177590 w 5275280"/>
                      <a:gd name="connsiteY65" fmla="*/ 3985964 h 5177846"/>
                      <a:gd name="connsiteX66" fmla="*/ 5216666 w 5275280"/>
                      <a:gd name="connsiteY66" fmla="*/ 4064120 h 5177846"/>
                      <a:gd name="connsiteX67" fmla="*/ 5255742 w 5275280"/>
                      <a:gd name="connsiteY67" fmla="*/ 4220433 h 5177846"/>
                      <a:gd name="connsiteX68" fmla="*/ 5275280 w 5275280"/>
                      <a:gd name="connsiteY68" fmla="*/ 4298589 h 5177846"/>
                      <a:gd name="connsiteX69" fmla="*/ 5255742 w 5275280"/>
                      <a:gd name="connsiteY69" fmla="*/ 4747987 h 5177846"/>
                      <a:gd name="connsiteX70" fmla="*/ 5236204 w 5275280"/>
                      <a:gd name="connsiteY70" fmla="*/ 4826143 h 5177846"/>
                      <a:gd name="connsiteX71" fmla="*/ 5021285 w 5275280"/>
                      <a:gd name="connsiteY71" fmla="*/ 5080151 h 5177846"/>
                      <a:gd name="connsiteX72" fmla="*/ 4864981 w 5275280"/>
                      <a:gd name="connsiteY72" fmla="*/ 5119229 h 5177846"/>
                      <a:gd name="connsiteX73" fmla="*/ 4650062 w 5275280"/>
                      <a:gd name="connsiteY73" fmla="*/ 5177846 h 5177846"/>
                      <a:gd name="connsiteX74" fmla="*/ 4122534 w 5275280"/>
                      <a:gd name="connsiteY74" fmla="*/ 5138768 h 5177846"/>
                      <a:gd name="connsiteX75" fmla="*/ 3809925 w 5275280"/>
                      <a:gd name="connsiteY75" fmla="*/ 5021534 h 5177846"/>
                      <a:gd name="connsiteX76" fmla="*/ 3360549 w 5275280"/>
                      <a:gd name="connsiteY76" fmla="*/ 4904299 h 5177846"/>
                      <a:gd name="connsiteX77" fmla="*/ 3165168 w 5275280"/>
                      <a:gd name="connsiteY77" fmla="*/ 4884760 h 5177846"/>
                      <a:gd name="connsiteX78" fmla="*/ 2989325 w 5275280"/>
                      <a:gd name="connsiteY78" fmla="*/ 4845682 h 5177846"/>
                      <a:gd name="connsiteX79" fmla="*/ 2872097 w 5275280"/>
                      <a:gd name="connsiteY79" fmla="*/ 4826143 h 5177846"/>
                      <a:gd name="connsiteX80" fmla="*/ 2774407 w 5275280"/>
                      <a:gd name="connsiteY80" fmla="*/ 4787065 h 5177846"/>
                      <a:gd name="connsiteX81" fmla="*/ 2657178 w 5275280"/>
                      <a:gd name="connsiteY81" fmla="*/ 4747987 h 5177846"/>
                      <a:gd name="connsiteX82" fmla="*/ 2383645 w 5275280"/>
                      <a:gd name="connsiteY82" fmla="*/ 4591675 h 5177846"/>
                      <a:gd name="connsiteX83" fmla="*/ 1992884 w 5275280"/>
                      <a:gd name="connsiteY83" fmla="*/ 4396284 h 5177846"/>
                      <a:gd name="connsiteX84" fmla="*/ 1836579 w 5275280"/>
                      <a:gd name="connsiteY84" fmla="*/ 4298589 h 5177846"/>
                      <a:gd name="connsiteX85" fmla="*/ 1719351 w 5275280"/>
                      <a:gd name="connsiteY85" fmla="*/ 4259511 h 5177846"/>
                      <a:gd name="connsiteX86" fmla="*/ 1504432 w 5275280"/>
                      <a:gd name="connsiteY86" fmla="*/ 4142277 h 5177846"/>
                      <a:gd name="connsiteX87" fmla="*/ 1328589 w 5275280"/>
                      <a:gd name="connsiteY87" fmla="*/ 4005503 h 5177846"/>
                      <a:gd name="connsiteX88" fmla="*/ 1230899 w 5275280"/>
                      <a:gd name="connsiteY88" fmla="*/ 3946886 h 5177846"/>
                      <a:gd name="connsiteX89" fmla="*/ 1074594 w 5275280"/>
                      <a:gd name="connsiteY89" fmla="*/ 3849191 h 5177846"/>
                      <a:gd name="connsiteX90" fmla="*/ 996442 w 5275280"/>
                      <a:gd name="connsiteY90" fmla="*/ 3751496 h 5177846"/>
                      <a:gd name="connsiteX91" fmla="*/ 742447 w 5275280"/>
                      <a:gd name="connsiteY91" fmla="*/ 3497488 h 5177846"/>
                      <a:gd name="connsiteX92" fmla="*/ 547066 w 5275280"/>
                      <a:gd name="connsiteY92" fmla="*/ 3204403 h 5177846"/>
                      <a:gd name="connsiteX93" fmla="*/ 429838 w 5275280"/>
                      <a:gd name="connsiteY93" fmla="*/ 3028551 h 5177846"/>
                      <a:gd name="connsiteX94" fmla="*/ 332147 w 5275280"/>
                      <a:gd name="connsiteY94" fmla="*/ 2833161 h 5177846"/>
                      <a:gd name="connsiteX95" fmla="*/ 117228 w 5275280"/>
                      <a:gd name="connsiteY95" fmla="*/ 2481458 h 5177846"/>
                      <a:gd name="connsiteX96" fmla="*/ 39076 w 5275280"/>
                      <a:gd name="connsiteY96" fmla="*/ 2344685 h 5177846"/>
                      <a:gd name="connsiteX97" fmla="*/ 0 w 5275280"/>
                      <a:gd name="connsiteY97" fmla="*/ 2227451 h 5177846"/>
                      <a:gd name="connsiteX98" fmla="*/ 19538 w 5275280"/>
                      <a:gd name="connsiteY98" fmla="*/ 1934365 h 5177846"/>
                      <a:gd name="connsiteX99" fmla="*/ 39076 w 5275280"/>
                      <a:gd name="connsiteY99" fmla="*/ 1856209 h 5177846"/>
                      <a:gd name="connsiteX100" fmla="*/ 58614 w 5275280"/>
                      <a:gd name="connsiteY100" fmla="*/ 1680357 h 5177846"/>
                      <a:gd name="connsiteX101" fmla="*/ 97690 w 5275280"/>
                      <a:gd name="connsiteY101" fmla="*/ 1602201 h 5177846"/>
                      <a:gd name="connsiteX102" fmla="*/ 117228 w 5275280"/>
                      <a:gd name="connsiteY102" fmla="*/ 1524045 h 5177846"/>
                      <a:gd name="connsiteX103" fmla="*/ 214919 w 5275280"/>
                      <a:gd name="connsiteY103" fmla="*/ 1348194 h 5177846"/>
                      <a:gd name="connsiteX104" fmla="*/ 390761 w 5275280"/>
                      <a:gd name="connsiteY104" fmla="*/ 1133264 h 5177846"/>
                      <a:gd name="connsiteX105" fmla="*/ 488452 w 5275280"/>
                      <a:gd name="connsiteY105" fmla="*/ 1016030 h 5177846"/>
                      <a:gd name="connsiteX106" fmla="*/ 507990 w 5275280"/>
                      <a:gd name="connsiteY106" fmla="*/ 937874 h 5177846"/>
                      <a:gd name="connsiteX107" fmla="*/ 605680 w 5275280"/>
                      <a:gd name="connsiteY107" fmla="*/ 820640 h 5177846"/>
                      <a:gd name="connsiteX108" fmla="*/ 625218 w 5275280"/>
                      <a:gd name="connsiteY108" fmla="*/ 742483 h 5177846"/>
                      <a:gd name="connsiteX109" fmla="*/ 703371 w 5275280"/>
                      <a:gd name="connsiteY109" fmla="*/ 605710 h 5177846"/>
                      <a:gd name="connsiteX110" fmla="*/ 761985 w 5275280"/>
                      <a:gd name="connsiteY110" fmla="*/ 488476 h 5177846"/>
                      <a:gd name="connsiteX111" fmla="*/ 820599 w 5275280"/>
                      <a:gd name="connsiteY111" fmla="*/ 449398 h 5177846"/>
                      <a:gd name="connsiteX112" fmla="*/ 879213 w 5275280"/>
                      <a:gd name="connsiteY112" fmla="*/ 371242 h 5177846"/>
                      <a:gd name="connsiteX113" fmla="*/ 1055056 w 5275280"/>
                      <a:gd name="connsiteY113" fmla="*/ 254007 h 5177846"/>
                      <a:gd name="connsiteX114" fmla="*/ 1172284 w 5275280"/>
                      <a:gd name="connsiteY114" fmla="*/ 156312 h 5177846"/>
                      <a:gd name="connsiteX115" fmla="*/ 1309051 w 5275280"/>
                      <a:gd name="connsiteY115" fmla="*/ 117234 h 5177846"/>
                      <a:gd name="connsiteX116" fmla="*/ 1426279 w 5275280"/>
                      <a:gd name="connsiteY116" fmla="*/ 78156 h 5177846"/>
                      <a:gd name="connsiteX117" fmla="*/ 1523970 w 5275280"/>
                      <a:gd name="connsiteY117" fmla="*/ 58617 h 5177846"/>
                      <a:gd name="connsiteX118" fmla="*/ 2031960 w 5275280"/>
                      <a:gd name="connsiteY118" fmla="*/ 0 h 5177846"/>
                      <a:gd name="connsiteX119" fmla="*/ 2598564 w 5275280"/>
                      <a:gd name="connsiteY119" fmla="*/ 19539 h 5177846"/>
                      <a:gd name="connsiteX120" fmla="*/ 2774407 w 5275280"/>
                      <a:gd name="connsiteY120" fmla="*/ 58617 h 5177846"/>
                      <a:gd name="connsiteX121" fmla="*/ 2872097 w 5275280"/>
                      <a:gd name="connsiteY121" fmla="*/ 97695 h 5177846"/>
                      <a:gd name="connsiteX122" fmla="*/ 2950249 w 5275280"/>
                      <a:gd name="connsiteY122" fmla="*/ 117234 h 5177846"/>
                      <a:gd name="connsiteX123" fmla="*/ 2989325 w 5275280"/>
                      <a:gd name="connsiteY123" fmla="*/ 175851 h 5177846"/>
                      <a:gd name="connsiteX124" fmla="*/ 3028402 w 5275280"/>
                      <a:gd name="connsiteY124" fmla="*/ 214929 h 5177846"/>
                      <a:gd name="connsiteX125" fmla="*/ 3067478 w 5275280"/>
                      <a:gd name="connsiteY125" fmla="*/ 293085 h 5177846"/>
                      <a:gd name="connsiteX126" fmla="*/ 3126092 w 5275280"/>
                      <a:gd name="connsiteY126" fmla="*/ 410320 h 5177846"/>
                      <a:gd name="connsiteX127" fmla="*/ 3184706 w 5275280"/>
                      <a:gd name="connsiteY127" fmla="*/ 449398 h 5177846"/>
                      <a:gd name="connsiteX128" fmla="*/ 3262858 w 5275280"/>
                      <a:gd name="connsiteY128" fmla="*/ 527554 h 5177846"/>
                      <a:gd name="connsiteX129" fmla="*/ 3262858 w 5275280"/>
                      <a:gd name="connsiteY129" fmla="*/ 527554 h 51778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  <a:cxn ang="0">
                        <a:pos x="connsiteX110" y="connsiteY110"/>
                      </a:cxn>
                      <a:cxn ang="0">
                        <a:pos x="connsiteX111" y="connsiteY111"/>
                      </a:cxn>
                      <a:cxn ang="0">
                        <a:pos x="connsiteX112" y="connsiteY112"/>
                      </a:cxn>
                      <a:cxn ang="0">
                        <a:pos x="connsiteX113" y="connsiteY113"/>
                      </a:cxn>
                      <a:cxn ang="0">
                        <a:pos x="connsiteX114" y="connsiteY114"/>
                      </a:cxn>
                      <a:cxn ang="0">
                        <a:pos x="connsiteX115" y="connsiteY115"/>
                      </a:cxn>
                      <a:cxn ang="0">
                        <a:pos x="connsiteX116" y="connsiteY116"/>
                      </a:cxn>
                      <a:cxn ang="0">
                        <a:pos x="connsiteX117" y="connsiteY117"/>
                      </a:cxn>
                      <a:cxn ang="0">
                        <a:pos x="connsiteX118" y="connsiteY118"/>
                      </a:cxn>
                      <a:cxn ang="0">
                        <a:pos x="connsiteX119" y="connsiteY119"/>
                      </a:cxn>
                      <a:cxn ang="0">
                        <a:pos x="connsiteX120" y="connsiteY120"/>
                      </a:cxn>
                      <a:cxn ang="0">
                        <a:pos x="connsiteX121" y="connsiteY121"/>
                      </a:cxn>
                      <a:cxn ang="0">
                        <a:pos x="connsiteX122" y="connsiteY122"/>
                      </a:cxn>
                      <a:cxn ang="0">
                        <a:pos x="connsiteX123" y="connsiteY123"/>
                      </a:cxn>
                      <a:cxn ang="0">
                        <a:pos x="connsiteX124" y="connsiteY124"/>
                      </a:cxn>
                      <a:cxn ang="0">
                        <a:pos x="connsiteX125" y="connsiteY125"/>
                      </a:cxn>
                      <a:cxn ang="0">
                        <a:pos x="connsiteX126" y="connsiteY126"/>
                      </a:cxn>
                      <a:cxn ang="0">
                        <a:pos x="connsiteX127" y="connsiteY127"/>
                      </a:cxn>
                      <a:cxn ang="0">
                        <a:pos x="connsiteX128" y="connsiteY128"/>
                      </a:cxn>
                      <a:cxn ang="0">
                        <a:pos x="connsiteX129" y="connsiteY129"/>
                      </a:cxn>
                    </a:cxnLst>
                    <a:rect l="l" t="t" r="r" b="b"/>
                    <a:pathLst>
                      <a:path w="5275280" h="5177846">
                        <a:moveTo>
                          <a:pt x="3204244" y="742483"/>
                        </a:moveTo>
                        <a:lnTo>
                          <a:pt x="3204244" y="742483"/>
                        </a:lnTo>
                        <a:cubicBezTo>
                          <a:pt x="3184706" y="794587"/>
                          <a:pt x="3170515" y="849023"/>
                          <a:pt x="3145630" y="898796"/>
                        </a:cubicBezTo>
                        <a:cubicBezTo>
                          <a:pt x="3124627" y="940803"/>
                          <a:pt x="3082329" y="971475"/>
                          <a:pt x="3067478" y="1016030"/>
                        </a:cubicBezTo>
                        <a:cubicBezTo>
                          <a:pt x="3060965" y="1035569"/>
                          <a:pt x="3060297" y="1058170"/>
                          <a:pt x="3047940" y="1074647"/>
                        </a:cubicBezTo>
                        <a:cubicBezTo>
                          <a:pt x="3020309" y="1111490"/>
                          <a:pt x="2950249" y="1172342"/>
                          <a:pt x="2950249" y="1172342"/>
                        </a:cubicBezTo>
                        <a:cubicBezTo>
                          <a:pt x="2901963" y="1317209"/>
                          <a:pt x="2929594" y="1252733"/>
                          <a:pt x="2872097" y="1367733"/>
                        </a:cubicBezTo>
                        <a:cubicBezTo>
                          <a:pt x="2865584" y="1426350"/>
                          <a:pt x="2862254" y="1485409"/>
                          <a:pt x="2852559" y="1543584"/>
                        </a:cubicBezTo>
                        <a:cubicBezTo>
                          <a:pt x="2849173" y="1563900"/>
                          <a:pt x="2838679" y="1582398"/>
                          <a:pt x="2833021" y="1602201"/>
                        </a:cubicBezTo>
                        <a:cubicBezTo>
                          <a:pt x="2825644" y="1628022"/>
                          <a:pt x="2820860" y="1654536"/>
                          <a:pt x="2813483" y="1680357"/>
                        </a:cubicBezTo>
                        <a:cubicBezTo>
                          <a:pt x="2757424" y="1876574"/>
                          <a:pt x="2835485" y="1572805"/>
                          <a:pt x="2774407" y="1817131"/>
                        </a:cubicBezTo>
                        <a:cubicBezTo>
                          <a:pt x="2863983" y="1951502"/>
                          <a:pt x="2837708" y="1889810"/>
                          <a:pt x="2872097" y="1992982"/>
                        </a:cubicBezTo>
                        <a:cubicBezTo>
                          <a:pt x="2878610" y="2194885"/>
                          <a:pt x="2866580" y="2398243"/>
                          <a:pt x="2891635" y="2598692"/>
                        </a:cubicBezTo>
                        <a:cubicBezTo>
                          <a:pt x="2894189" y="2619128"/>
                          <a:pt x="2931828" y="2609020"/>
                          <a:pt x="2950249" y="2618231"/>
                        </a:cubicBezTo>
                        <a:cubicBezTo>
                          <a:pt x="3101754" y="2693988"/>
                          <a:pt x="2920144" y="2627733"/>
                          <a:pt x="3067478" y="2676849"/>
                        </a:cubicBezTo>
                        <a:cubicBezTo>
                          <a:pt x="3087016" y="2670336"/>
                          <a:pt x="3108956" y="2668734"/>
                          <a:pt x="3126092" y="2657309"/>
                        </a:cubicBezTo>
                        <a:cubicBezTo>
                          <a:pt x="3271260" y="2560524"/>
                          <a:pt x="3122309" y="2642500"/>
                          <a:pt x="3204244" y="2540075"/>
                        </a:cubicBezTo>
                        <a:cubicBezTo>
                          <a:pt x="3218913" y="2521738"/>
                          <a:pt x="3243320" y="2514023"/>
                          <a:pt x="3262858" y="2500997"/>
                        </a:cubicBezTo>
                        <a:lnTo>
                          <a:pt x="3223782" y="2618231"/>
                        </a:lnTo>
                        <a:cubicBezTo>
                          <a:pt x="3217269" y="2637770"/>
                          <a:pt x="3207630" y="2656533"/>
                          <a:pt x="3204244" y="2676849"/>
                        </a:cubicBezTo>
                        <a:cubicBezTo>
                          <a:pt x="3197731" y="2715927"/>
                          <a:pt x="3202423" y="2758648"/>
                          <a:pt x="3184706" y="2794083"/>
                        </a:cubicBezTo>
                        <a:cubicBezTo>
                          <a:pt x="3174205" y="2815086"/>
                          <a:pt x="3145630" y="2820135"/>
                          <a:pt x="3126092" y="2833161"/>
                        </a:cubicBezTo>
                        <a:cubicBezTo>
                          <a:pt x="3049058" y="2948719"/>
                          <a:pt x="3135062" y="2840710"/>
                          <a:pt x="3008863" y="2930856"/>
                        </a:cubicBezTo>
                        <a:cubicBezTo>
                          <a:pt x="2986379" y="2946917"/>
                          <a:pt x="2973240" y="2974145"/>
                          <a:pt x="2950249" y="2989473"/>
                        </a:cubicBezTo>
                        <a:cubicBezTo>
                          <a:pt x="2933113" y="3000897"/>
                          <a:pt x="2910056" y="2999801"/>
                          <a:pt x="2891635" y="3009012"/>
                        </a:cubicBezTo>
                        <a:cubicBezTo>
                          <a:pt x="2740135" y="3084766"/>
                          <a:pt x="2921734" y="3018517"/>
                          <a:pt x="2774407" y="3067629"/>
                        </a:cubicBezTo>
                        <a:cubicBezTo>
                          <a:pt x="2686890" y="3155148"/>
                          <a:pt x="2775212" y="3083098"/>
                          <a:pt x="2559488" y="3126246"/>
                        </a:cubicBezTo>
                        <a:cubicBezTo>
                          <a:pt x="2519098" y="3134325"/>
                          <a:pt x="2442259" y="3165325"/>
                          <a:pt x="2442259" y="3165325"/>
                        </a:cubicBezTo>
                        <a:cubicBezTo>
                          <a:pt x="2338055" y="3321639"/>
                          <a:pt x="2474823" y="3132759"/>
                          <a:pt x="2344569" y="3263020"/>
                        </a:cubicBezTo>
                        <a:cubicBezTo>
                          <a:pt x="2327965" y="3279625"/>
                          <a:pt x="2322097" y="3305032"/>
                          <a:pt x="2305493" y="3321637"/>
                        </a:cubicBezTo>
                        <a:cubicBezTo>
                          <a:pt x="2276677" y="3350455"/>
                          <a:pt x="2227992" y="3372308"/>
                          <a:pt x="2188264" y="3380254"/>
                        </a:cubicBezTo>
                        <a:cubicBezTo>
                          <a:pt x="2110572" y="3395793"/>
                          <a:pt x="1953807" y="3419332"/>
                          <a:pt x="1953807" y="3419332"/>
                        </a:cubicBezTo>
                        <a:cubicBezTo>
                          <a:pt x="1843786" y="3492683"/>
                          <a:pt x="1917469" y="3450985"/>
                          <a:pt x="1719351" y="3517027"/>
                        </a:cubicBezTo>
                        <a:lnTo>
                          <a:pt x="1660736" y="3536566"/>
                        </a:lnTo>
                        <a:cubicBezTo>
                          <a:pt x="1617623" y="3665911"/>
                          <a:pt x="1600531" y="3660991"/>
                          <a:pt x="1641198" y="3810113"/>
                        </a:cubicBezTo>
                        <a:cubicBezTo>
                          <a:pt x="1647376" y="3832768"/>
                          <a:pt x="1660361" y="3856284"/>
                          <a:pt x="1680274" y="3868730"/>
                        </a:cubicBezTo>
                        <a:cubicBezTo>
                          <a:pt x="1715203" y="3890561"/>
                          <a:pt x="1797503" y="3907808"/>
                          <a:pt x="1797503" y="3907808"/>
                        </a:cubicBezTo>
                        <a:cubicBezTo>
                          <a:pt x="1882168" y="3901295"/>
                          <a:pt x="1967239" y="3898802"/>
                          <a:pt x="2051498" y="3888269"/>
                        </a:cubicBezTo>
                        <a:cubicBezTo>
                          <a:pt x="2071934" y="3885714"/>
                          <a:pt x="2089917" y="3872769"/>
                          <a:pt x="2110112" y="3868730"/>
                        </a:cubicBezTo>
                        <a:cubicBezTo>
                          <a:pt x="2187804" y="3853191"/>
                          <a:pt x="2344569" y="3829652"/>
                          <a:pt x="2344569" y="3829652"/>
                        </a:cubicBezTo>
                        <a:cubicBezTo>
                          <a:pt x="2429234" y="3836165"/>
                          <a:pt x="2514688" y="3835947"/>
                          <a:pt x="2598564" y="3849191"/>
                        </a:cubicBezTo>
                        <a:cubicBezTo>
                          <a:pt x="2639250" y="3855615"/>
                          <a:pt x="2715792" y="3888269"/>
                          <a:pt x="2715792" y="3888269"/>
                        </a:cubicBezTo>
                        <a:cubicBezTo>
                          <a:pt x="2728818" y="3901295"/>
                          <a:pt x="2740485" y="3915839"/>
                          <a:pt x="2754869" y="3927347"/>
                        </a:cubicBezTo>
                        <a:cubicBezTo>
                          <a:pt x="2788214" y="3954024"/>
                          <a:pt x="2853881" y="3991344"/>
                          <a:pt x="2891635" y="4005503"/>
                        </a:cubicBezTo>
                        <a:cubicBezTo>
                          <a:pt x="2916778" y="4014932"/>
                          <a:pt x="2945000" y="4014714"/>
                          <a:pt x="2969787" y="4025042"/>
                        </a:cubicBezTo>
                        <a:cubicBezTo>
                          <a:pt x="3023558" y="4047448"/>
                          <a:pt x="3073990" y="4077147"/>
                          <a:pt x="3126092" y="4103199"/>
                        </a:cubicBezTo>
                        <a:cubicBezTo>
                          <a:pt x="3152143" y="4116225"/>
                          <a:pt x="3180010" y="4126120"/>
                          <a:pt x="3204244" y="4142277"/>
                        </a:cubicBezTo>
                        <a:cubicBezTo>
                          <a:pt x="3223782" y="4155303"/>
                          <a:pt x="3241855" y="4170853"/>
                          <a:pt x="3262858" y="4181355"/>
                        </a:cubicBezTo>
                        <a:cubicBezTo>
                          <a:pt x="3281279" y="4190566"/>
                          <a:pt x="3301670" y="4195236"/>
                          <a:pt x="3321473" y="4200894"/>
                        </a:cubicBezTo>
                        <a:cubicBezTo>
                          <a:pt x="3347292" y="4208271"/>
                          <a:pt x="3373412" y="4214608"/>
                          <a:pt x="3399625" y="4220433"/>
                        </a:cubicBezTo>
                        <a:cubicBezTo>
                          <a:pt x="3432042" y="4227637"/>
                          <a:pt x="3465277" y="4231234"/>
                          <a:pt x="3497315" y="4239972"/>
                        </a:cubicBezTo>
                        <a:cubicBezTo>
                          <a:pt x="3537054" y="4250810"/>
                          <a:pt x="3574584" y="4269059"/>
                          <a:pt x="3614544" y="4279050"/>
                        </a:cubicBezTo>
                        <a:cubicBezTo>
                          <a:pt x="3652976" y="4288658"/>
                          <a:pt x="3693172" y="4289681"/>
                          <a:pt x="3731772" y="4298589"/>
                        </a:cubicBezTo>
                        <a:cubicBezTo>
                          <a:pt x="3777971" y="4309251"/>
                          <a:pt x="3822950" y="4324641"/>
                          <a:pt x="3868539" y="4337667"/>
                        </a:cubicBezTo>
                        <a:cubicBezTo>
                          <a:pt x="3972742" y="4331154"/>
                          <a:pt x="4078019" y="4334412"/>
                          <a:pt x="4181148" y="4318128"/>
                        </a:cubicBezTo>
                        <a:cubicBezTo>
                          <a:pt x="4243018" y="4308359"/>
                          <a:pt x="4243019" y="4256253"/>
                          <a:pt x="4278838" y="4220433"/>
                        </a:cubicBezTo>
                        <a:cubicBezTo>
                          <a:pt x="4295442" y="4203828"/>
                          <a:pt x="4317915" y="4194381"/>
                          <a:pt x="4337453" y="4181355"/>
                        </a:cubicBezTo>
                        <a:cubicBezTo>
                          <a:pt x="4343966" y="4161816"/>
                          <a:pt x="4344125" y="4138821"/>
                          <a:pt x="4356991" y="4122738"/>
                        </a:cubicBezTo>
                        <a:cubicBezTo>
                          <a:pt x="4394318" y="4076076"/>
                          <a:pt x="4427027" y="4087718"/>
                          <a:pt x="4474219" y="4064120"/>
                        </a:cubicBezTo>
                        <a:cubicBezTo>
                          <a:pt x="4495222" y="4053618"/>
                          <a:pt x="4511830" y="4035544"/>
                          <a:pt x="4532833" y="4025042"/>
                        </a:cubicBezTo>
                        <a:cubicBezTo>
                          <a:pt x="4564062" y="4009427"/>
                          <a:pt x="4640388" y="3994311"/>
                          <a:pt x="4669600" y="3985964"/>
                        </a:cubicBezTo>
                        <a:cubicBezTo>
                          <a:pt x="4689402" y="3980306"/>
                          <a:pt x="4708676" y="3972938"/>
                          <a:pt x="4728214" y="3966425"/>
                        </a:cubicBezTo>
                        <a:cubicBezTo>
                          <a:pt x="4826317" y="3819262"/>
                          <a:pt x="4694042" y="3989207"/>
                          <a:pt x="4845443" y="3888269"/>
                        </a:cubicBezTo>
                        <a:cubicBezTo>
                          <a:pt x="5022195" y="3770430"/>
                          <a:pt x="4751515" y="3873989"/>
                          <a:pt x="4943133" y="3810113"/>
                        </a:cubicBezTo>
                        <a:cubicBezTo>
                          <a:pt x="4975696" y="3816626"/>
                          <a:pt x="5012347" y="3812566"/>
                          <a:pt x="5040823" y="3829652"/>
                        </a:cubicBezTo>
                        <a:cubicBezTo>
                          <a:pt x="5087814" y="3857848"/>
                          <a:pt x="5147288" y="3932933"/>
                          <a:pt x="5177590" y="3985964"/>
                        </a:cubicBezTo>
                        <a:cubicBezTo>
                          <a:pt x="5192040" y="4011253"/>
                          <a:pt x="5203641" y="4038068"/>
                          <a:pt x="5216666" y="4064120"/>
                        </a:cubicBezTo>
                        <a:lnTo>
                          <a:pt x="5255742" y="4220433"/>
                        </a:lnTo>
                        <a:lnTo>
                          <a:pt x="5275280" y="4298589"/>
                        </a:lnTo>
                        <a:cubicBezTo>
                          <a:pt x="5268767" y="4448388"/>
                          <a:pt x="5266818" y="4598456"/>
                          <a:pt x="5255742" y="4747987"/>
                        </a:cubicBezTo>
                        <a:cubicBezTo>
                          <a:pt x="5253758" y="4774767"/>
                          <a:pt x="5245633" y="4800999"/>
                          <a:pt x="5236204" y="4826143"/>
                        </a:cubicBezTo>
                        <a:cubicBezTo>
                          <a:pt x="5202484" y="4916067"/>
                          <a:pt x="5096976" y="5061227"/>
                          <a:pt x="5021285" y="5080151"/>
                        </a:cubicBezTo>
                        <a:cubicBezTo>
                          <a:pt x="4969184" y="5093177"/>
                          <a:pt x="4916311" y="5103434"/>
                          <a:pt x="4864981" y="5119229"/>
                        </a:cubicBezTo>
                        <a:cubicBezTo>
                          <a:pt x="4642492" y="5187690"/>
                          <a:pt x="4901302" y="5135971"/>
                          <a:pt x="4650062" y="5177846"/>
                        </a:cubicBezTo>
                        <a:cubicBezTo>
                          <a:pt x="4474219" y="5164820"/>
                          <a:pt x="4297718" y="5158790"/>
                          <a:pt x="4122534" y="5138768"/>
                        </a:cubicBezTo>
                        <a:cubicBezTo>
                          <a:pt x="3938668" y="5117754"/>
                          <a:pt x="3982862" y="5088791"/>
                          <a:pt x="3809925" y="5021534"/>
                        </a:cubicBezTo>
                        <a:cubicBezTo>
                          <a:pt x="3712793" y="4983758"/>
                          <a:pt x="3448893" y="4919664"/>
                          <a:pt x="3360549" y="4904299"/>
                        </a:cubicBezTo>
                        <a:cubicBezTo>
                          <a:pt x="3296065" y="4893084"/>
                          <a:pt x="3230295" y="4891273"/>
                          <a:pt x="3165168" y="4884760"/>
                        </a:cubicBezTo>
                        <a:cubicBezTo>
                          <a:pt x="3106554" y="4871734"/>
                          <a:pt x="3048203" y="4857458"/>
                          <a:pt x="2989325" y="4845682"/>
                        </a:cubicBezTo>
                        <a:cubicBezTo>
                          <a:pt x="2950479" y="4837912"/>
                          <a:pt x="2910316" y="4836567"/>
                          <a:pt x="2872097" y="4826143"/>
                        </a:cubicBezTo>
                        <a:cubicBezTo>
                          <a:pt x="2838261" y="4816914"/>
                          <a:pt x="2807367" y="4799051"/>
                          <a:pt x="2774407" y="4787065"/>
                        </a:cubicBezTo>
                        <a:cubicBezTo>
                          <a:pt x="2735697" y="4772988"/>
                          <a:pt x="2695200" y="4763830"/>
                          <a:pt x="2657178" y="4747987"/>
                        </a:cubicBezTo>
                        <a:cubicBezTo>
                          <a:pt x="2539170" y="4698815"/>
                          <a:pt x="2500809" y="4660599"/>
                          <a:pt x="2383645" y="4591675"/>
                        </a:cubicBezTo>
                        <a:cubicBezTo>
                          <a:pt x="1995570" y="4363384"/>
                          <a:pt x="2437188" y="4630140"/>
                          <a:pt x="1992884" y="4396284"/>
                        </a:cubicBezTo>
                        <a:cubicBezTo>
                          <a:pt x="1938514" y="4367667"/>
                          <a:pt x="1891533" y="4326068"/>
                          <a:pt x="1836579" y="4298589"/>
                        </a:cubicBezTo>
                        <a:cubicBezTo>
                          <a:pt x="1799738" y="4280168"/>
                          <a:pt x="1757210" y="4275737"/>
                          <a:pt x="1719351" y="4259511"/>
                        </a:cubicBezTo>
                        <a:cubicBezTo>
                          <a:pt x="1682709" y="4243807"/>
                          <a:pt x="1554809" y="4184260"/>
                          <a:pt x="1504432" y="4142277"/>
                        </a:cubicBezTo>
                        <a:cubicBezTo>
                          <a:pt x="1370597" y="4030743"/>
                          <a:pt x="1540212" y="4132483"/>
                          <a:pt x="1328589" y="4005503"/>
                        </a:cubicBezTo>
                        <a:lnTo>
                          <a:pt x="1230899" y="3946886"/>
                        </a:lnTo>
                        <a:lnTo>
                          <a:pt x="1074594" y="3849191"/>
                        </a:lnTo>
                        <a:cubicBezTo>
                          <a:pt x="1048543" y="3816626"/>
                          <a:pt x="1025075" y="3781815"/>
                          <a:pt x="996442" y="3751496"/>
                        </a:cubicBezTo>
                        <a:cubicBezTo>
                          <a:pt x="914230" y="3664443"/>
                          <a:pt x="808863" y="3597117"/>
                          <a:pt x="742447" y="3497488"/>
                        </a:cubicBezTo>
                        <a:lnTo>
                          <a:pt x="547066" y="3204403"/>
                        </a:lnTo>
                        <a:cubicBezTo>
                          <a:pt x="507990" y="3145786"/>
                          <a:pt x="461342" y="3091562"/>
                          <a:pt x="429838" y="3028551"/>
                        </a:cubicBezTo>
                        <a:cubicBezTo>
                          <a:pt x="397274" y="2963421"/>
                          <a:pt x="368273" y="2896385"/>
                          <a:pt x="332147" y="2833161"/>
                        </a:cubicBezTo>
                        <a:cubicBezTo>
                          <a:pt x="263985" y="2713871"/>
                          <a:pt x="187912" y="2599271"/>
                          <a:pt x="117228" y="2481458"/>
                        </a:cubicBezTo>
                        <a:cubicBezTo>
                          <a:pt x="90213" y="2436431"/>
                          <a:pt x="55680" y="2394499"/>
                          <a:pt x="39076" y="2344685"/>
                        </a:cubicBezTo>
                        <a:lnTo>
                          <a:pt x="0" y="2227451"/>
                        </a:lnTo>
                        <a:cubicBezTo>
                          <a:pt x="6513" y="2129756"/>
                          <a:pt x="9289" y="2031739"/>
                          <a:pt x="19538" y="1934365"/>
                        </a:cubicBezTo>
                        <a:cubicBezTo>
                          <a:pt x="22349" y="1907659"/>
                          <a:pt x="34993" y="1882750"/>
                          <a:pt x="39076" y="1856209"/>
                        </a:cubicBezTo>
                        <a:cubicBezTo>
                          <a:pt x="48044" y="1797917"/>
                          <a:pt x="45353" y="1737825"/>
                          <a:pt x="58614" y="1680357"/>
                        </a:cubicBezTo>
                        <a:cubicBezTo>
                          <a:pt x="65163" y="1651976"/>
                          <a:pt x="87463" y="1629473"/>
                          <a:pt x="97690" y="1602201"/>
                        </a:cubicBezTo>
                        <a:cubicBezTo>
                          <a:pt x="107119" y="1577057"/>
                          <a:pt x="107799" y="1549189"/>
                          <a:pt x="117228" y="1524045"/>
                        </a:cubicBezTo>
                        <a:cubicBezTo>
                          <a:pt x="131144" y="1486933"/>
                          <a:pt x="196268" y="1373063"/>
                          <a:pt x="214919" y="1348194"/>
                        </a:cubicBezTo>
                        <a:cubicBezTo>
                          <a:pt x="270456" y="1274140"/>
                          <a:pt x="325308" y="1198719"/>
                          <a:pt x="390761" y="1133264"/>
                        </a:cubicBezTo>
                        <a:cubicBezTo>
                          <a:pt x="465980" y="1058042"/>
                          <a:pt x="434049" y="1097638"/>
                          <a:pt x="488452" y="1016030"/>
                        </a:cubicBezTo>
                        <a:cubicBezTo>
                          <a:pt x="494965" y="989978"/>
                          <a:pt x="497412" y="962557"/>
                          <a:pt x="507990" y="937874"/>
                        </a:cubicBezTo>
                        <a:cubicBezTo>
                          <a:pt x="528391" y="890269"/>
                          <a:pt x="570471" y="855851"/>
                          <a:pt x="605680" y="820640"/>
                        </a:cubicBezTo>
                        <a:cubicBezTo>
                          <a:pt x="612193" y="794588"/>
                          <a:pt x="615789" y="767627"/>
                          <a:pt x="625218" y="742483"/>
                        </a:cubicBezTo>
                        <a:cubicBezTo>
                          <a:pt x="646466" y="685818"/>
                          <a:pt x="670978" y="654301"/>
                          <a:pt x="703371" y="605710"/>
                        </a:cubicBezTo>
                        <a:cubicBezTo>
                          <a:pt x="719262" y="558036"/>
                          <a:pt x="724110" y="526353"/>
                          <a:pt x="761985" y="488476"/>
                        </a:cubicBezTo>
                        <a:cubicBezTo>
                          <a:pt x="778589" y="471871"/>
                          <a:pt x="803995" y="466003"/>
                          <a:pt x="820599" y="449398"/>
                        </a:cubicBezTo>
                        <a:cubicBezTo>
                          <a:pt x="843625" y="426371"/>
                          <a:pt x="856187" y="394269"/>
                          <a:pt x="879213" y="371242"/>
                        </a:cubicBezTo>
                        <a:cubicBezTo>
                          <a:pt x="938518" y="311934"/>
                          <a:pt x="986851" y="303613"/>
                          <a:pt x="1055056" y="254007"/>
                        </a:cubicBezTo>
                        <a:cubicBezTo>
                          <a:pt x="1096193" y="224088"/>
                          <a:pt x="1127498" y="180429"/>
                          <a:pt x="1172284" y="156312"/>
                        </a:cubicBezTo>
                        <a:cubicBezTo>
                          <a:pt x="1214030" y="133832"/>
                          <a:pt x="1263734" y="131178"/>
                          <a:pt x="1309051" y="117234"/>
                        </a:cubicBezTo>
                        <a:cubicBezTo>
                          <a:pt x="1348419" y="105120"/>
                          <a:pt x="1386541" y="88994"/>
                          <a:pt x="1426279" y="78156"/>
                        </a:cubicBezTo>
                        <a:cubicBezTo>
                          <a:pt x="1458317" y="69418"/>
                          <a:pt x="1491267" y="64388"/>
                          <a:pt x="1523970" y="58617"/>
                        </a:cubicBezTo>
                        <a:cubicBezTo>
                          <a:pt x="1818296" y="6675"/>
                          <a:pt x="1714353" y="22687"/>
                          <a:pt x="2031960" y="0"/>
                        </a:cubicBezTo>
                        <a:cubicBezTo>
                          <a:pt x="2220828" y="6513"/>
                          <a:pt x="2409892" y="8757"/>
                          <a:pt x="2598564" y="19539"/>
                        </a:cubicBezTo>
                        <a:cubicBezTo>
                          <a:pt x="2664456" y="23304"/>
                          <a:pt x="2715460" y="36511"/>
                          <a:pt x="2774407" y="58617"/>
                        </a:cubicBezTo>
                        <a:cubicBezTo>
                          <a:pt x="2807246" y="70932"/>
                          <a:pt x="2838825" y="86604"/>
                          <a:pt x="2872097" y="97695"/>
                        </a:cubicBezTo>
                        <a:cubicBezTo>
                          <a:pt x="2897571" y="106187"/>
                          <a:pt x="2924198" y="110721"/>
                          <a:pt x="2950249" y="117234"/>
                        </a:cubicBezTo>
                        <a:cubicBezTo>
                          <a:pt x="2963274" y="136773"/>
                          <a:pt x="2974656" y="157514"/>
                          <a:pt x="2989325" y="175851"/>
                        </a:cubicBezTo>
                        <a:cubicBezTo>
                          <a:pt x="3000832" y="190236"/>
                          <a:pt x="3018184" y="199601"/>
                          <a:pt x="3028402" y="214929"/>
                        </a:cubicBezTo>
                        <a:cubicBezTo>
                          <a:pt x="3044558" y="239164"/>
                          <a:pt x="3056005" y="266313"/>
                          <a:pt x="3067478" y="293085"/>
                        </a:cubicBezTo>
                        <a:cubicBezTo>
                          <a:pt x="3091314" y="348706"/>
                          <a:pt x="3079157" y="363383"/>
                          <a:pt x="3126092" y="410320"/>
                        </a:cubicBezTo>
                        <a:cubicBezTo>
                          <a:pt x="3142696" y="426925"/>
                          <a:pt x="3165168" y="436372"/>
                          <a:pt x="3184706" y="449398"/>
                        </a:cubicBezTo>
                        <a:cubicBezTo>
                          <a:pt x="3231860" y="520132"/>
                          <a:pt x="3202779" y="497513"/>
                          <a:pt x="3262858" y="527554"/>
                        </a:cubicBezTo>
                        <a:lnTo>
                          <a:pt x="3262858" y="527554"/>
                        </a:lnTo>
                      </a:path>
                    </a:pathLst>
                  </a:custGeom>
                  <a:solidFill>
                    <a:schemeClr val="bg1"/>
                  </a:solidFill>
                  <a:ln>
                    <a:noFill/>
                  </a:ln>
                  <a:effectLst/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en-US"/>
                  </a:p>
                </p:txBody>
              </p:sp>
            </p:grpSp>
            <p:sp>
              <p:nvSpPr>
                <p:cNvPr id="4" name="Rectangle 3"/>
                <p:cNvSpPr/>
                <p:nvPr/>
              </p:nvSpPr>
              <p:spPr>
                <a:xfrm>
                  <a:off x="31945037" y="8694780"/>
                  <a:ext cx="1620758" cy="1680993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5" name="Oval 4"/>
              <p:cNvSpPr>
                <a:spLocks noChangeAspect="1"/>
              </p:cNvSpPr>
              <p:nvPr/>
            </p:nvSpPr>
            <p:spPr>
              <a:xfrm>
                <a:off x="32067268" y="8712240"/>
                <a:ext cx="131757" cy="13175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4408" name="TextBox 5"/>
              <p:cNvSpPr txBox="1">
                <a:spLocks noChangeArrowheads="1"/>
              </p:cNvSpPr>
              <p:nvPr/>
            </p:nvSpPr>
            <p:spPr bwMode="auto">
              <a:xfrm>
                <a:off x="32385000" y="8483600"/>
                <a:ext cx="1930400" cy="19389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US" sz="2400" dirty="0">
                    <a:latin typeface="Calibri" charset="0"/>
                    <a:cs typeface="Calibri" charset="0"/>
                  </a:rPr>
                  <a:t>&lt; 0.00</a:t>
                </a:r>
              </a:p>
              <a:p>
                <a:pPr eaLnBrk="1" hangingPunct="1"/>
                <a:r>
                  <a:rPr lang="en-US" sz="2400" dirty="0">
                    <a:latin typeface="Calibri" charset="0"/>
                    <a:cs typeface="Calibri" charset="0"/>
                  </a:rPr>
                  <a:t>0.00 to 0.25</a:t>
                </a:r>
              </a:p>
              <a:p>
                <a:pPr eaLnBrk="1" hangingPunct="1"/>
                <a:r>
                  <a:rPr lang="en-US" sz="2400" dirty="0">
                    <a:latin typeface="Calibri" charset="0"/>
                    <a:cs typeface="Calibri" charset="0"/>
                  </a:rPr>
                  <a:t>0.25 to 0.50</a:t>
                </a:r>
              </a:p>
              <a:p>
                <a:pPr eaLnBrk="1" hangingPunct="1"/>
                <a:r>
                  <a:rPr lang="en-US" sz="2400" dirty="0">
                    <a:latin typeface="Calibri" charset="0"/>
                    <a:cs typeface="Calibri" charset="0"/>
                  </a:rPr>
                  <a:t>0.50 to 0.75</a:t>
                </a:r>
              </a:p>
              <a:p>
                <a:pPr eaLnBrk="1" hangingPunct="1"/>
                <a:r>
                  <a:rPr lang="en-US" sz="2400" dirty="0">
                    <a:latin typeface="Calibri" charset="0"/>
                    <a:cs typeface="Calibri" charset="0"/>
                  </a:rPr>
                  <a:t>0.75 to 1.00</a:t>
                </a:r>
              </a:p>
            </p:txBody>
          </p:sp>
          <p:sp>
            <p:nvSpPr>
              <p:cNvPr id="117" name="Oval 116"/>
              <p:cNvSpPr>
                <a:spLocks noChangeAspect="1"/>
              </p:cNvSpPr>
              <p:nvPr/>
            </p:nvSpPr>
            <p:spPr>
              <a:xfrm>
                <a:off x="32067268" y="9067804"/>
                <a:ext cx="131757" cy="13175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19" name="Oval 118"/>
              <p:cNvSpPr>
                <a:spLocks noChangeAspect="1"/>
              </p:cNvSpPr>
              <p:nvPr/>
            </p:nvSpPr>
            <p:spPr>
              <a:xfrm>
                <a:off x="32067268" y="9397971"/>
                <a:ext cx="131757" cy="131750"/>
              </a:xfrm>
              <a:prstGeom prst="ellipse">
                <a:avLst/>
              </a:prstGeom>
              <a:solidFill>
                <a:srgbClr val="00FF00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21" name="Oval 120"/>
              <p:cNvSpPr>
                <a:spLocks noChangeAspect="1"/>
              </p:cNvSpPr>
              <p:nvPr/>
            </p:nvSpPr>
            <p:spPr>
              <a:xfrm>
                <a:off x="32079967" y="9753535"/>
                <a:ext cx="131757" cy="13175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23" name="Oval 122"/>
              <p:cNvSpPr>
                <a:spLocks noChangeAspect="1"/>
              </p:cNvSpPr>
              <p:nvPr/>
            </p:nvSpPr>
            <p:spPr>
              <a:xfrm>
                <a:off x="32079967" y="10121798"/>
                <a:ext cx="131757" cy="131750"/>
              </a:xfrm>
              <a:prstGeom prst="ellipse">
                <a:avLst/>
              </a:prstGeom>
              <a:solidFill>
                <a:srgbClr val="0000FF"/>
              </a:solidFill>
              <a:ln>
                <a:solidFill>
                  <a:schemeClr val="tx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4413" name="TextBox 6"/>
              <p:cNvSpPr txBox="1">
                <a:spLocks noChangeArrowheads="1"/>
              </p:cNvSpPr>
              <p:nvPr/>
            </p:nvSpPr>
            <p:spPr bwMode="auto">
              <a:xfrm>
                <a:off x="32105600" y="7416800"/>
                <a:ext cx="2324100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 b="1" dirty="0">
                    <a:latin typeface="Calibri" charset="0"/>
                    <a:cs typeface="Calibri" charset="0"/>
                  </a:rPr>
                  <a:t>Nash-Sutcliffe</a:t>
                </a:r>
              </a:p>
              <a:p>
                <a:pPr algn="ctr" eaLnBrk="1" hangingPunct="1"/>
                <a:r>
                  <a:rPr lang="en-US" sz="2400" b="1" dirty="0">
                    <a:latin typeface="Calibri" charset="0"/>
                    <a:cs typeface="Calibri" charset="0"/>
                  </a:rPr>
                  <a:t>Coefficient</a:t>
                </a:r>
              </a:p>
            </p:txBody>
          </p:sp>
        </p:grpSp>
        <p:sp>
          <p:nvSpPr>
            <p:cNvPr id="20" name="Rectangle 19"/>
            <p:cNvSpPr/>
            <p:nvPr/>
          </p:nvSpPr>
          <p:spPr>
            <a:xfrm>
              <a:off x="20338579" y="10028962"/>
              <a:ext cx="8197452" cy="5477910"/>
            </a:xfrm>
            <a:prstGeom prst="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14369" name="Group 21"/>
          <p:cNvGrpSpPr>
            <a:grpSpLocks/>
          </p:cNvGrpSpPr>
          <p:nvPr/>
        </p:nvGrpSpPr>
        <p:grpSpPr bwMode="auto">
          <a:xfrm>
            <a:off x="17989333" y="7308850"/>
            <a:ext cx="6157912" cy="5507038"/>
            <a:chOff x="17875898" y="6327909"/>
            <a:chExt cx="6157468" cy="5505974"/>
          </a:xfrm>
        </p:grpSpPr>
        <p:sp>
          <p:nvSpPr>
            <p:cNvPr id="17" name="Rectangle 16"/>
            <p:cNvSpPr/>
            <p:nvPr/>
          </p:nvSpPr>
          <p:spPr>
            <a:xfrm>
              <a:off x="17875898" y="6327909"/>
              <a:ext cx="6138419" cy="5505974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grpSp>
          <p:nvGrpSpPr>
            <p:cNvPr id="14385" name="Group 14"/>
            <p:cNvGrpSpPr>
              <a:grpSpLocks/>
            </p:cNvGrpSpPr>
            <p:nvPr/>
          </p:nvGrpSpPr>
          <p:grpSpPr bwMode="auto">
            <a:xfrm>
              <a:off x="18418540" y="6441567"/>
              <a:ext cx="5167099" cy="4910667"/>
              <a:chOff x="20859431" y="5096935"/>
              <a:chExt cx="5167099" cy="4910667"/>
            </a:xfrm>
          </p:grpSpPr>
          <p:grpSp>
            <p:nvGrpSpPr>
              <p:cNvPr id="14388" name="Group 12"/>
              <p:cNvGrpSpPr>
                <a:grpSpLocks/>
              </p:cNvGrpSpPr>
              <p:nvPr/>
            </p:nvGrpSpPr>
            <p:grpSpPr bwMode="auto">
              <a:xfrm>
                <a:off x="20912663" y="5096935"/>
                <a:ext cx="5113867" cy="4910667"/>
                <a:chOff x="20912663" y="5096935"/>
                <a:chExt cx="5113867" cy="4910667"/>
              </a:xfrm>
            </p:grpSpPr>
            <p:pic>
              <p:nvPicPr>
                <p:cNvPr id="14396" name="Picture 126" descr="plant_xy2.jpg"/>
                <p:cNvPicPr>
                  <a:picLocks noChangeAspect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-4575" t="2005" r="-690" b="-3085"/>
                <a:stretch>
                  <a:fillRect/>
                </a:stretch>
              </p:blipFill>
              <p:spPr bwMode="auto">
                <a:xfrm>
                  <a:off x="20912663" y="5096935"/>
                  <a:ext cx="5113867" cy="49106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381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4397" name="TextBox 9"/>
                <p:cNvSpPr txBox="1">
                  <a:spLocks noChangeArrowheads="1"/>
                </p:cNvSpPr>
                <p:nvPr/>
              </p:nvSpPr>
              <p:spPr bwMode="auto">
                <a:xfrm>
                  <a:off x="21395267" y="9491472"/>
                  <a:ext cx="431800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0</a:t>
                  </a:r>
                </a:p>
              </p:txBody>
            </p:sp>
            <p:sp>
              <p:nvSpPr>
                <p:cNvPr id="14398" name="TextBox 129"/>
                <p:cNvSpPr txBox="1">
                  <a:spLocks noChangeArrowheads="1"/>
                </p:cNvSpPr>
                <p:nvPr/>
              </p:nvSpPr>
              <p:spPr bwMode="auto">
                <a:xfrm>
                  <a:off x="22072605" y="9491472"/>
                  <a:ext cx="431800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5</a:t>
                  </a:r>
                </a:p>
              </p:txBody>
            </p:sp>
            <p:sp>
              <p:nvSpPr>
                <p:cNvPr id="14399" name="TextBox 130"/>
                <p:cNvSpPr txBox="1">
                  <a:spLocks noChangeArrowheads="1"/>
                </p:cNvSpPr>
                <p:nvPr/>
              </p:nvSpPr>
              <p:spPr bwMode="auto">
                <a:xfrm>
                  <a:off x="22656804" y="9491472"/>
                  <a:ext cx="626525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10</a:t>
                  </a:r>
                </a:p>
              </p:txBody>
            </p:sp>
            <p:sp>
              <p:nvSpPr>
                <p:cNvPr id="14400" name="TextBox 131"/>
                <p:cNvSpPr txBox="1">
                  <a:spLocks noChangeArrowheads="1"/>
                </p:cNvSpPr>
                <p:nvPr/>
              </p:nvSpPr>
              <p:spPr bwMode="auto">
                <a:xfrm>
                  <a:off x="23334139" y="9491472"/>
                  <a:ext cx="626525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15</a:t>
                  </a:r>
                </a:p>
              </p:txBody>
            </p:sp>
            <p:sp>
              <p:nvSpPr>
                <p:cNvPr id="14401" name="TextBox 132"/>
                <p:cNvSpPr txBox="1">
                  <a:spLocks noChangeArrowheads="1"/>
                </p:cNvSpPr>
                <p:nvPr/>
              </p:nvSpPr>
              <p:spPr bwMode="auto">
                <a:xfrm>
                  <a:off x="24003008" y="9491472"/>
                  <a:ext cx="626525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20</a:t>
                  </a:r>
                </a:p>
              </p:txBody>
            </p:sp>
            <p:sp>
              <p:nvSpPr>
                <p:cNvPr id="14402" name="TextBox 133"/>
                <p:cNvSpPr txBox="1">
                  <a:spLocks noChangeArrowheads="1"/>
                </p:cNvSpPr>
                <p:nvPr/>
              </p:nvSpPr>
              <p:spPr bwMode="auto">
                <a:xfrm>
                  <a:off x="24638008" y="9491472"/>
                  <a:ext cx="626525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25</a:t>
                  </a:r>
                </a:p>
              </p:txBody>
            </p:sp>
            <p:sp>
              <p:nvSpPr>
                <p:cNvPr id="14403" name="TextBox 134"/>
                <p:cNvSpPr txBox="1">
                  <a:spLocks noChangeArrowheads="1"/>
                </p:cNvSpPr>
                <p:nvPr/>
              </p:nvSpPr>
              <p:spPr bwMode="auto">
                <a:xfrm>
                  <a:off x="25357674" y="9491131"/>
                  <a:ext cx="626525" cy="46166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  <a:cs typeface="ＭＳ Ｐゴシック" charset="0"/>
                    </a:defRPr>
                  </a:lvl1pPr>
                  <a:lvl2pPr marL="742950" indent="-28575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2pPr>
                  <a:lvl3pPr marL="11430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3pPr>
                  <a:lvl4pPr marL="16002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4pPr>
                  <a:lvl5pPr marL="2057400" indent="-228600" eaLnBrk="0" hangingPunct="0"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5pPr>
                  <a:lvl6pPr marL="25146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6pPr>
                  <a:lvl7pPr marL="29718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7pPr>
                  <a:lvl8pPr marL="34290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8pPr>
                  <a:lvl9pPr marL="3886200" indent="-228600" defTabSz="438785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8600">
                      <a:solidFill>
                        <a:schemeClr val="tx1"/>
                      </a:solidFill>
                      <a:latin typeface="Arial" charset="0"/>
                      <a:ea typeface="ＭＳ Ｐゴシック" charset="0"/>
                    </a:defRPr>
                  </a:lvl9pPr>
                </a:lstStyle>
                <a:p>
                  <a:pPr algn="ctr" eaLnBrk="1" hangingPunct="1"/>
                  <a:r>
                    <a:rPr lang="en-US" sz="2400">
                      <a:latin typeface="Calibri" charset="0"/>
                      <a:cs typeface="Calibri" charset="0"/>
                    </a:rPr>
                    <a:t>30</a:t>
                  </a:r>
                </a:p>
              </p:txBody>
            </p:sp>
          </p:grpSp>
          <p:sp>
            <p:nvSpPr>
              <p:cNvPr id="14389" name="TextBox 136"/>
              <p:cNvSpPr txBox="1">
                <a:spLocks noChangeArrowheads="1"/>
              </p:cNvSpPr>
              <p:nvPr/>
            </p:nvSpPr>
            <p:spPr bwMode="auto">
              <a:xfrm>
                <a:off x="20958599" y="9044570"/>
                <a:ext cx="431800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0</a:t>
                </a:r>
              </a:p>
            </p:txBody>
          </p:sp>
          <p:sp>
            <p:nvSpPr>
              <p:cNvPr id="14390" name="TextBox 137"/>
              <p:cNvSpPr txBox="1">
                <a:spLocks noChangeArrowheads="1"/>
              </p:cNvSpPr>
              <p:nvPr/>
            </p:nvSpPr>
            <p:spPr bwMode="auto">
              <a:xfrm>
                <a:off x="20955586" y="8391417"/>
                <a:ext cx="431800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5</a:t>
                </a:r>
              </a:p>
            </p:txBody>
          </p:sp>
          <p:sp>
            <p:nvSpPr>
              <p:cNvPr id="14391" name="TextBox 138"/>
              <p:cNvSpPr txBox="1">
                <a:spLocks noChangeArrowheads="1"/>
              </p:cNvSpPr>
              <p:nvPr/>
            </p:nvSpPr>
            <p:spPr bwMode="auto">
              <a:xfrm>
                <a:off x="20859431" y="7774551"/>
                <a:ext cx="512656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10</a:t>
                </a:r>
              </a:p>
            </p:txBody>
          </p:sp>
          <p:sp>
            <p:nvSpPr>
              <p:cNvPr id="14392" name="TextBox 139"/>
              <p:cNvSpPr txBox="1">
                <a:spLocks noChangeArrowheads="1"/>
              </p:cNvSpPr>
              <p:nvPr/>
            </p:nvSpPr>
            <p:spPr bwMode="auto">
              <a:xfrm>
                <a:off x="20874558" y="7121397"/>
                <a:ext cx="506599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15</a:t>
                </a:r>
              </a:p>
            </p:txBody>
          </p:sp>
          <p:sp>
            <p:nvSpPr>
              <p:cNvPr id="14393" name="TextBox 140"/>
              <p:cNvSpPr txBox="1">
                <a:spLocks noChangeArrowheads="1"/>
              </p:cNvSpPr>
              <p:nvPr/>
            </p:nvSpPr>
            <p:spPr bwMode="auto">
              <a:xfrm>
                <a:off x="20881219" y="6486385"/>
                <a:ext cx="499938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20</a:t>
                </a:r>
              </a:p>
            </p:txBody>
          </p:sp>
          <p:sp>
            <p:nvSpPr>
              <p:cNvPr id="14394" name="TextBox 141"/>
              <p:cNvSpPr txBox="1">
                <a:spLocks noChangeArrowheads="1"/>
              </p:cNvSpPr>
              <p:nvPr/>
            </p:nvSpPr>
            <p:spPr bwMode="auto">
              <a:xfrm>
                <a:off x="20863083" y="5842306"/>
                <a:ext cx="518075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25</a:t>
                </a:r>
              </a:p>
            </p:txBody>
          </p:sp>
          <p:sp>
            <p:nvSpPr>
              <p:cNvPr id="14395" name="TextBox 142"/>
              <p:cNvSpPr txBox="1">
                <a:spLocks noChangeArrowheads="1"/>
              </p:cNvSpPr>
              <p:nvPr/>
            </p:nvSpPr>
            <p:spPr bwMode="auto">
              <a:xfrm>
                <a:off x="20884263" y="5225090"/>
                <a:ext cx="496900" cy="4616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algn="ctr" eaLnBrk="1" hangingPunct="1"/>
                <a:r>
                  <a:rPr lang="en-US" sz="2400">
                    <a:latin typeface="Calibri" charset="0"/>
                    <a:cs typeface="Calibri" charset="0"/>
                  </a:rPr>
                  <a:t>30</a:t>
                </a:r>
              </a:p>
            </p:txBody>
          </p:sp>
        </p:grpSp>
        <p:sp>
          <p:nvSpPr>
            <p:cNvPr id="14386" name="TextBox 20"/>
            <p:cNvSpPr txBox="1">
              <a:spLocks noChangeArrowheads="1"/>
            </p:cNvSpPr>
            <p:nvPr/>
          </p:nvSpPr>
          <p:spPr bwMode="auto">
            <a:xfrm>
              <a:off x="18491645" y="11218137"/>
              <a:ext cx="554172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400">
                  <a:latin typeface="Calibri" charset="0"/>
                  <a:cs typeface="Calibri" charset="0"/>
                </a:rPr>
                <a:t>Mean Observed Water Temperature (</a:t>
              </a:r>
              <a:r>
                <a:rPr lang="en-US" sz="2400" baseline="30000">
                  <a:latin typeface="Calibri" charset="0"/>
                  <a:cs typeface="Calibri" charset="0"/>
                </a:rPr>
                <a:t>o</a:t>
              </a:r>
              <a:r>
                <a:rPr lang="en-US" sz="2400">
                  <a:latin typeface="Calibri" charset="0"/>
                  <a:cs typeface="Calibri" charset="0"/>
                </a:rPr>
                <a:t>C) </a:t>
              </a:r>
            </a:p>
          </p:txBody>
        </p:sp>
        <p:sp>
          <p:nvSpPr>
            <p:cNvPr id="14387" name="TextBox 149"/>
            <p:cNvSpPr txBox="1">
              <a:spLocks noChangeArrowheads="1"/>
            </p:cNvSpPr>
            <p:nvPr/>
          </p:nvSpPr>
          <p:spPr bwMode="auto">
            <a:xfrm rot="-5400000">
              <a:off x="15472714" y="8899537"/>
              <a:ext cx="53685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 marL="11430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 marL="16002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 marL="2057400" indent="-228600" eaLnBrk="0" hangingPunct="0"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marL="25146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marL="29718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marL="34290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marL="3886200" indent="-228600" defTabSz="4387850" eaLnBrk="0" fontAlgn="base" hangingPunct="0">
                <a:spcBef>
                  <a:spcPct val="0"/>
                </a:spcBef>
                <a:spcAft>
                  <a:spcPct val="0"/>
                </a:spcAft>
                <a:defRPr sz="86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eaLnBrk="1" hangingPunct="1"/>
              <a:r>
                <a:rPr lang="en-US" sz="2400">
                  <a:latin typeface="Calibri" charset="0"/>
                  <a:cs typeface="Calibri" charset="0"/>
                </a:rPr>
                <a:t>Mean Modeled Water Temperature (</a:t>
              </a:r>
              <a:r>
                <a:rPr lang="en-US" sz="2400" baseline="30000">
                  <a:latin typeface="Calibri" charset="0"/>
                  <a:cs typeface="Calibri" charset="0"/>
                </a:rPr>
                <a:t>o</a:t>
              </a:r>
              <a:r>
                <a:rPr lang="en-US" sz="2400">
                  <a:latin typeface="Calibri" charset="0"/>
                  <a:cs typeface="Calibri" charset="0"/>
                </a:rPr>
                <a:t>C) </a:t>
              </a:r>
            </a:p>
          </p:txBody>
        </p:sp>
      </p:grpSp>
      <p:sp>
        <p:nvSpPr>
          <p:cNvPr id="154" name="TextBox 153"/>
          <p:cNvSpPr txBox="1"/>
          <p:nvPr/>
        </p:nvSpPr>
        <p:spPr>
          <a:xfrm>
            <a:off x="24557038" y="5988050"/>
            <a:ext cx="10309225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Model output was compared with observed </a:t>
            </a:r>
          </a:p>
          <a:p>
            <a:pPr>
              <a:defRPr/>
            </a:pPr>
            <a:r>
              <a:rPr lang="en-US" sz="3600" dirty="0">
                <a:latin typeface="+mj-lt"/>
              </a:rPr>
              <a:t>     temperatures at 242 USGS gauges (DA &gt; 200 km</a:t>
            </a:r>
            <a:r>
              <a:rPr lang="en-US" sz="3600" baseline="30000" dirty="0">
                <a:latin typeface="+mj-lt"/>
              </a:rPr>
              <a:t>2</a:t>
            </a:r>
            <a:r>
              <a:rPr lang="en-US" sz="3600" dirty="0">
                <a:latin typeface="+mj-lt"/>
              </a:rPr>
              <a:t>)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Mean annual water temperatures are most accurate in large rivers (DA &gt; 2000 km</a:t>
            </a:r>
            <a:r>
              <a:rPr lang="en-US" sz="3600" baseline="30000" dirty="0">
                <a:latin typeface="+mj-lt"/>
              </a:rPr>
              <a:t>2</a:t>
            </a:r>
            <a:r>
              <a:rPr lang="en-US" sz="3600" dirty="0">
                <a:latin typeface="+mj-lt"/>
              </a:rPr>
              <a:t>), but performance is good across entire spectrum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>
                <a:latin typeface="+mj-lt"/>
              </a:rPr>
              <a:t> Modeled water temperatures accurately</a:t>
            </a:r>
          </a:p>
          <a:p>
            <a:pPr>
              <a:defRPr/>
            </a:pPr>
            <a:r>
              <a:rPr lang="en-US" sz="3600" dirty="0">
                <a:latin typeface="+mj-lt"/>
              </a:rPr>
              <a:t>     </a:t>
            </a:r>
            <a:r>
              <a:rPr lang="en-US" sz="3600" dirty="0" smtClean="0">
                <a:latin typeface="+mj-lt"/>
              </a:rPr>
              <a:t>represent </a:t>
            </a:r>
            <a:r>
              <a:rPr lang="en-US" sz="3600" dirty="0">
                <a:latin typeface="+mj-lt"/>
              </a:rPr>
              <a:t>daily water temperatures in </a:t>
            </a:r>
            <a:r>
              <a:rPr lang="en-US" sz="3600" dirty="0" smtClean="0">
                <a:latin typeface="+mj-lt"/>
              </a:rPr>
              <a:t>region </a:t>
            </a:r>
            <a:endParaRPr lang="en-US" sz="3600" dirty="0">
              <a:latin typeface="+mj-lt"/>
            </a:endParaRPr>
          </a:p>
        </p:txBody>
      </p:sp>
      <p:sp>
        <p:nvSpPr>
          <p:cNvPr id="14371" name="TextBox 154"/>
          <p:cNvSpPr txBox="1">
            <a:spLocks noChangeArrowheads="1"/>
          </p:cNvSpPr>
          <p:nvPr/>
        </p:nvSpPr>
        <p:spPr bwMode="auto">
          <a:xfrm>
            <a:off x="19388138" y="7729538"/>
            <a:ext cx="1654175" cy="4619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2400">
                <a:latin typeface="Calibri" charset="0"/>
                <a:cs typeface="Calibri" charset="0"/>
              </a:rPr>
              <a:t>MAE = 2.7</a:t>
            </a:r>
          </a:p>
        </p:txBody>
      </p:sp>
      <p:sp>
        <p:nvSpPr>
          <p:cNvPr id="14372" name="Text Box 726"/>
          <p:cNvSpPr txBox="1">
            <a:spLocks noChangeArrowheads="1"/>
          </p:cNvSpPr>
          <p:nvPr/>
        </p:nvSpPr>
        <p:spPr bwMode="auto">
          <a:xfrm>
            <a:off x="18009849" y="16329843"/>
            <a:ext cx="16127275" cy="116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0" b="1" u="sng" dirty="0" smtClean="0">
                <a:latin typeface="Calibri" charset="0"/>
                <a:cs typeface="Calibri" charset="0"/>
              </a:rPr>
              <a:t>Heat Generated at Thermoelectric Plants</a:t>
            </a:r>
            <a:endParaRPr lang="en-US" sz="7000" b="1" u="sng" dirty="0">
              <a:latin typeface="Calibri" charset="0"/>
              <a:cs typeface="Calibri" charset="0"/>
            </a:endParaRPr>
          </a:p>
        </p:txBody>
      </p:sp>
      <p:sp>
        <p:nvSpPr>
          <p:cNvPr id="162" name="Text Box 726"/>
          <p:cNvSpPr txBox="1">
            <a:spLocks noChangeArrowheads="1"/>
          </p:cNvSpPr>
          <p:nvPr/>
        </p:nvSpPr>
        <p:spPr bwMode="auto">
          <a:xfrm>
            <a:off x="35497947" y="4958571"/>
            <a:ext cx="12237699" cy="116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01" tIns="45650" rIns="91301" bIns="45650">
            <a:spAutoFit/>
          </a:bodyPr>
          <a:lstStyle>
            <a:lvl1pPr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defTabSz="41719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1719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7000" b="1" u="sng" dirty="0" smtClean="0">
                <a:latin typeface="Calibri" charset="0"/>
                <a:cs typeface="Calibri" charset="0"/>
              </a:rPr>
              <a:t>Impacts on Water Temperature</a:t>
            </a:r>
            <a:endParaRPr lang="en-US" sz="7000" b="1" u="sng" dirty="0">
              <a:latin typeface="Calibri" charset="0"/>
              <a:cs typeface="Calibri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269759"/>
              </p:ext>
            </p:extLst>
          </p:nvPr>
        </p:nvGraphicFramePr>
        <p:xfrm>
          <a:off x="17780379" y="20825537"/>
          <a:ext cx="16468020" cy="3777032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905043"/>
                <a:gridCol w="2878728"/>
                <a:gridCol w="3048065"/>
                <a:gridCol w="3259737"/>
                <a:gridCol w="2667057"/>
                <a:gridCol w="2709390"/>
              </a:tblGrid>
              <a:tr h="6470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Basin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%</a:t>
                      </a:r>
                      <a:r>
                        <a:rPr lang="en-US" sz="3600" baseline="0" dirty="0" smtClean="0"/>
                        <a:t> Total Ann. </a:t>
                      </a:r>
                    </a:p>
                    <a:p>
                      <a:pPr algn="ctr"/>
                      <a:r>
                        <a:rPr lang="en-US" sz="3600" baseline="0" dirty="0" smtClean="0"/>
                        <a:t>Heat to Eng.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% Total Ann.</a:t>
                      </a:r>
                    </a:p>
                    <a:p>
                      <a:pPr algn="ctr"/>
                      <a:r>
                        <a:rPr lang="en-US" sz="3600" dirty="0" smtClean="0"/>
                        <a:t>Heat to Rivers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% </a:t>
                      </a:r>
                      <a:r>
                        <a:rPr lang="en-US" sz="3600" baseline="0" dirty="0" smtClean="0"/>
                        <a:t>Heat </a:t>
                      </a:r>
                      <a:r>
                        <a:rPr lang="en-US" sz="3600" baseline="0" dirty="0" err="1" smtClean="0"/>
                        <a:t>Atten</a:t>
                      </a:r>
                      <a:r>
                        <a:rPr lang="en-US" sz="3600" baseline="0" dirty="0" smtClean="0"/>
                        <a:t>.</a:t>
                      </a:r>
                    </a:p>
                    <a:p>
                      <a:pPr algn="ctr"/>
                      <a:r>
                        <a:rPr lang="en-US" sz="3600" baseline="0" dirty="0" smtClean="0"/>
                        <a:t>by Rivers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% Ann. </a:t>
                      </a:r>
                      <a:r>
                        <a:rPr lang="en-US" sz="3600" baseline="0" dirty="0" smtClean="0"/>
                        <a:t>Flow Withdrawn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% Ann. Flow Consumed</a:t>
                      </a:r>
                      <a:endParaRPr lang="en-US" sz="3600" b="1" dirty="0"/>
                    </a:p>
                  </a:txBody>
                  <a:tcPr anchor="ctr"/>
                </a:tc>
              </a:tr>
              <a:tr h="6470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Conn.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11.0 %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47.9 %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14.7</a:t>
                      </a:r>
                      <a:r>
                        <a:rPr lang="en-US" sz="3600" baseline="0" dirty="0" smtClean="0"/>
                        <a:t>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19.5 %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0.02 %</a:t>
                      </a:r>
                      <a:endParaRPr lang="en-US" sz="3600" dirty="0"/>
                    </a:p>
                  </a:txBody>
                  <a:tcPr anchor="ctr"/>
                </a:tc>
              </a:tr>
              <a:tr h="6470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/>
                        <a:t>Merr</a:t>
                      </a:r>
                      <a:r>
                        <a:rPr lang="en-US" sz="3600" dirty="0" smtClean="0"/>
                        <a:t>.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11.7 %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38.9 %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11.7 %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6.40 %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0.03 %</a:t>
                      </a:r>
                      <a:endParaRPr lang="en-US" sz="3600" dirty="0"/>
                    </a:p>
                  </a:txBody>
                  <a:tcPr anchor="ctr"/>
                </a:tc>
              </a:tr>
              <a:tr h="6470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err="1" smtClean="0"/>
                        <a:t>Susq</a:t>
                      </a:r>
                      <a:r>
                        <a:rPr lang="en-US" sz="3600" dirty="0" smtClean="0"/>
                        <a:t>.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32.6</a:t>
                      </a:r>
                      <a:r>
                        <a:rPr lang="en-US" sz="3600" baseline="0" dirty="0" smtClean="0"/>
                        <a:t>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28.5 %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39.9 %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15.5 %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0.35 %</a:t>
                      </a:r>
                      <a:endParaRPr lang="en-US" sz="3600" dirty="0"/>
                    </a:p>
                  </a:txBody>
                  <a:tcPr anchor="ctr"/>
                </a:tc>
              </a:tr>
              <a:tr h="647078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Region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30.3 %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22.5 %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24.3 %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5.51%</a:t>
                      </a:r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 smtClean="0"/>
                        <a:t>0.14 %</a:t>
                      </a:r>
                      <a:endParaRPr lang="en-US" sz="3600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97" name="Group 96"/>
          <p:cNvGrpSpPr/>
          <p:nvPr/>
        </p:nvGrpSpPr>
        <p:grpSpPr>
          <a:xfrm>
            <a:off x="17990457" y="25586970"/>
            <a:ext cx="9083371" cy="5797373"/>
            <a:chOff x="17682569" y="25740138"/>
            <a:chExt cx="9083371" cy="5797373"/>
          </a:xfrm>
        </p:grpSpPr>
        <p:pic>
          <p:nvPicPr>
            <p:cNvPr id="175" name="Picture 174" descr="all_su.jpg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36402" y="27393238"/>
              <a:ext cx="6000750" cy="408051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19558417" y="29632381"/>
              <a:ext cx="12700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libri"/>
                  <a:cs typeface="Calibri"/>
                </a:rPr>
                <a:t>Elec.</a:t>
              </a:r>
              <a:endParaRPr lang="en-US" sz="3600" dirty="0">
                <a:latin typeface="Calibri"/>
                <a:cs typeface="Calibri"/>
              </a:endParaRP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20993913" y="28204663"/>
              <a:ext cx="226913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libri"/>
                  <a:cs typeface="Calibri"/>
                </a:rPr>
                <a:t>Eng.</a:t>
              </a:r>
            </a:p>
            <a:p>
              <a:r>
                <a:rPr lang="en-US" sz="3600" dirty="0" smtClean="0">
                  <a:latin typeface="Calibri"/>
                  <a:cs typeface="Calibri"/>
                </a:rPr>
                <a:t>Cooling</a:t>
              </a:r>
              <a:endParaRPr lang="en-US" sz="3600" dirty="0">
                <a:latin typeface="Calibri"/>
                <a:cs typeface="Calibri"/>
              </a:endParaRP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H="1" flipV="1">
              <a:off x="22475912" y="30823668"/>
              <a:ext cx="571501" cy="3048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23125194" y="30891180"/>
              <a:ext cx="36407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Calibri"/>
                  <a:cs typeface="Calibri"/>
                </a:rPr>
                <a:t>Other Heat Sinks</a:t>
              </a:r>
              <a:endParaRPr lang="en-US" sz="3600" dirty="0">
                <a:latin typeface="Calibri"/>
                <a:cs typeface="Calibri"/>
              </a:endParaRPr>
            </a:p>
          </p:txBody>
        </p:sp>
        <p:sp>
          <p:nvSpPr>
            <p:cNvPr id="30" name="Right Brace 29"/>
            <p:cNvSpPr/>
            <p:nvPr/>
          </p:nvSpPr>
          <p:spPr>
            <a:xfrm rot="14400000">
              <a:off x="19318738" y="26465288"/>
              <a:ext cx="511208" cy="1814835"/>
            </a:xfrm>
            <a:prstGeom prst="rightBrac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TextBox 198"/>
            <p:cNvSpPr txBox="1"/>
            <p:nvPr/>
          </p:nvSpPr>
          <p:spPr>
            <a:xfrm>
              <a:off x="17682569" y="25740138"/>
              <a:ext cx="286898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Calibri"/>
                  <a:cs typeface="Calibri"/>
                </a:rPr>
                <a:t>Total Heat </a:t>
              </a:r>
            </a:p>
            <a:p>
              <a:pPr algn="ctr"/>
              <a:r>
                <a:rPr lang="en-US" sz="3600" dirty="0" smtClean="0">
                  <a:latin typeface="Calibri"/>
                  <a:cs typeface="Calibri"/>
                </a:rPr>
                <a:t>To Rivers</a:t>
              </a:r>
              <a:endParaRPr lang="en-US" sz="3600" dirty="0">
                <a:latin typeface="Calibri"/>
                <a:cs typeface="Calibri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26081294" y="25679670"/>
            <a:ext cx="8503514" cy="5655944"/>
            <a:chOff x="26196752" y="26021802"/>
            <a:chExt cx="8503514" cy="5655944"/>
          </a:xfrm>
        </p:grpSpPr>
        <p:pic>
          <p:nvPicPr>
            <p:cNvPr id="178" name="Picture 177" descr="All_wi.jpg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699516" y="27597236"/>
              <a:ext cx="6000750" cy="4080510"/>
            </a:xfrm>
            <a:prstGeom prst="rect">
              <a:avLst/>
            </a:prstGeom>
          </p:spPr>
        </p:pic>
        <p:sp>
          <p:nvSpPr>
            <p:cNvPr id="180" name="TextBox 179"/>
            <p:cNvSpPr txBox="1"/>
            <p:nvPr/>
          </p:nvSpPr>
          <p:spPr>
            <a:xfrm>
              <a:off x="30700780" y="30064177"/>
              <a:ext cx="127002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libri"/>
                  <a:cs typeface="Calibri"/>
                </a:rPr>
                <a:t>Elec.</a:t>
              </a:r>
              <a:endParaRPr lang="en-US" sz="3600" dirty="0">
                <a:latin typeface="Calibri"/>
                <a:cs typeface="Calibri"/>
              </a:endParaRPr>
            </a:p>
          </p:txBody>
        </p:sp>
        <p:sp>
          <p:nvSpPr>
            <p:cNvPr id="183" name="TextBox 182"/>
            <p:cNvSpPr txBox="1"/>
            <p:nvPr/>
          </p:nvSpPr>
          <p:spPr>
            <a:xfrm>
              <a:off x="31908449" y="28331659"/>
              <a:ext cx="2269133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libri"/>
                  <a:cs typeface="Calibri"/>
                </a:rPr>
                <a:t>Eng.</a:t>
              </a:r>
            </a:p>
            <a:p>
              <a:r>
                <a:rPr lang="en-US" sz="3600" dirty="0" smtClean="0">
                  <a:latin typeface="Calibri"/>
                  <a:cs typeface="Calibri"/>
                </a:rPr>
                <a:t>Cooling</a:t>
              </a:r>
              <a:endParaRPr lang="en-US" sz="3600" dirty="0">
                <a:latin typeface="Calibri"/>
                <a:cs typeface="Calibri"/>
              </a:endParaRPr>
            </a:p>
          </p:txBody>
        </p:sp>
        <p:sp>
          <p:nvSpPr>
            <p:cNvPr id="203" name="TextBox 202"/>
            <p:cNvSpPr txBox="1"/>
            <p:nvPr/>
          </p:nvSpPr>
          <p:spPr>
            <a:xfrm rot="1939816">
              <a:off x="31568308" y="29961800"/>
              <a:ext cx="229941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Calibri"/>
                  <a:cs typeface="Calibri"/>
                </a:rPr>
                <a:t>Other</a:t>
              </a:r>
              <a:endParaRPr lang="en-US" sz="3600" dirty="0">
                <a:latin typeface="Calibri"/>
                <a:cs typeface="Calibri"/>
              </a:endParaRPr>
            </a:p>
          </p:txBody>
        </p:sp>
        <p:cxnSp>
          <p:nvCxnSpPr>
            <p:cNvPr id="204" name="Straight Arrow Connector 203"/>
            <p:cNvCxnSpPr/>
            <p:nvPr/>
          </p:nvCxnSpPr>
          <p:spPr>
            <a:xfrm>
              <a:off x="28826436" y="28437499"/>
              <a:ext cx="962151" cy="23090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06"/>
            <p:cNvSpPr txBox="1"/>
            <p:nvPr/>
          </p:nvSpPr>
          <p:spPr>
            <a:xfrm>
              <a:off x="26196752" y="28020674"/>
              <a:ext cx="336091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Calibri"/>
                  <a:cs typeface="Calibri"/>
                </a:rPr>
                <a:t>Excess Heat Leaked to Ocean</a:t>
              </a:r>
              <a:endParaRPr lang="en-US" sz="3600" dirty="0">
                <a:latin typeface="Calibri"/>
                <a:cs typeface="Calibri"/>
              </a:endParaRPr>
            </a:p>
          </p:txBody>
        </p:sp>
        <p:sp>
          <p:nvSpPr>
            <p:cNvPr id="208" name="TextBox 207"/>
            <p:cNvSpPr txBox="1"/>
            <p:nvPr/>
          </p:nvSpPr>
          <p:spPr>
            <a:xfrm>
              <a:off x="30160430" y="26021802"/>
              <a:ext cx="32839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3600" dirty="0" smtClean="0">
                  <a:latin typeface="Calibri"/>
                  <a:cs typeface="Calibri"/>
                </a:rPr>
                <a:t>Heat Attenuated</a:t>
              </a:r>
            </a:p>
            <a:p>
              <a:pPr algn="r"/>
              <a:r>
                <a:rPr lang="en-US" sz="3600" dirty="0" smtClean="0">
                  <a:latin typeface="Calibri"/>
                  <a:cs typeface="Calibri"/>
                </a:rPr>
                <a:t>By Rivers</a:t>
              </a:r>
              <a:endParaRPr lang="en-US" sz="3600" dirty="0">
                <a:latin typeface="Calibri"/>
                <a:cs typeface="Calibri"/>
              </a:endParaRPr>
            </a:p>
          </p:txBody>
        </p:sp>
        <p:cxnSp>
          <p:nvCxnSpPr>
            <p:cNvPr id="210" name="Straight Arrow Connector 209"/>
            <p:cNvCxnSpPr/>
            <p:nvPr/>
          </p:nvCxnSpPr>
          <p:spPr>
            <a:xfrm flipH="1">
              <a:off x="31212186" y="26861953"/>
              <a:ext cx="153943" cy="65423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2" name="TextBox 395"/>
          <p:cNvSpPr txBox="1">
            <a:spLocks noChangeArrowheads="1"/>
          </p:cNvSpPr>
          <p:nvPr/>
        </p:nvSpPr>
        <p:spPr bwMode="auto">
          <a:xfrm>
            <a:off x="30569736" y="31304358"/>
            <a:ext cx="226955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000" b="1" dirty="0" smtClean="0">
                <a:latin typeface="Calibri"/>
                <a:cs typeface="Calibri"/>
              </a:rPr>
              <a:t>Winter</a:t>
            </a:r>
            <a:endParaRPr lang="en-US" sz="5000" b="1" dirty="0">
              <a:latin typeface="Calibri"/>
              <a:cs typeface="Calibri"/>
            </a:endParaRPr>
          </a:p>
        </p:txBody>
      </p:sp>
      <p:sp>
        <p:nvSpPr>
          <p:cNvPr id="218" name="TextBox 395"/>
          <p:cNvSpPr txBox="1">
            <a:spLocks noChangeArrowheads="1"/>
          </p:cNvSpPr>
          <p:nvPr/>
        </p:nvSpPr>
        <p:spPr bwMode="auto">
          <a:xfrm>
            <a:off x="19529258" y="31265105"/>
            <a:ext cx="331022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000" b="1" dirty="0" smtClean="0">
                <a:latin typeface="Calibri"/>
                <a:cs typeface="Calibri"/>
              </a:rPr>
              <a:t>Summer</a:t>
            </a:r>
            <a:endParaRPr lang="en-US" sz="5000" b="1" dirty="0">
              <a:latin typeface="Calibri"/>
              <a:cs typeface="Calibri"/>
            </a:endParaRPr>
          </a:p>
        </p:txBody>
      </p:sp>
      <p:sp>
        <p:nvSpPr>
          <p:cNvPr id="220" name="TextBox 395"/>
          <p:cNvSpPr txBox="1">
            <a:spLocks noChangeArrowheads="1"/>
          </p:cNvSpPr>
          <p:nvPr/>
        </p:nvSpPr>
        <p:spPr bwMode="auto">
          <a:xfrm>
            <a:off x="22204486" y="25071075"/>
            <a:ext cx="750674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5000" b="1" dirty="0" smtClean="0">
                <a:latin typeface="Calibri"/>
                <a:cs typeface="Calibri"/>
              </a:rPr>
              <a:t>Allocation of Total Heat Generated by Plants</a:t>
            </a:r>
          </a:p>
          <a:p>
            <a:pPr algn="ctr" eaLnBrk="1" hangingPunct="1"/>
            <a:r>
              <a:rPr lang="en-US" sz="4000" dirty="0" smtClean="0">
                <a:latin typeface="Calibri"/>
                <a:cs typeface="Calibri"/>
              </a:rPr>
              <a:t>(Northeast Region)</a:t>
            </a:r>
            <a:endParaRPr lang="en-US" sz="4000" dirty="0">
              <a:latin typeface="Calibri"/>
              <a:cs typeface="Calibri"/>
            </a:endParaRPr>
          </a:p>
        </p:txBody>
      </p:sp>
      <p:sp>
        <p:nvSpPr>
          <p:cNvPr id="221" name="TextBox 220"/>
          <p:cNvSpPr txBox="1"/>
          <p:nvPr/>
        </p:nvSpPr>
        <p:spPr>
          <a:xfrm>
            <a:off x="17935894" y="17651066"/>
            <a:ext cx="1600880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Power plants in the northeast rely as heavily on rivers as they do on cooling towers for heat dissipation during power generation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Re-equilibration of water temperatures to atmospheric conditions attenuates a significant proportion of total heat input to rivers during winter months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Consumption of water for evaporation in cooling towers is relatively minor</a:t>
            </a:r>
            <a:endParaRPr lang="en-US" sz="3600" dirty="0">
              <a:latin typeface="+mj-lt"/>
            </a:endParaRPr>
          </a:p>
        </p:txBody>
      </p:sp>
      <p:sp>
        <p:nvSpPr>
          <p:cNvPr id="14362" name="TextBox 395"/>
          <p:cNvSpPr txBox="1">
            <a:spLocks noChangeArrowheads="1"/>
          </p:cNvSpPr>
          <p:nvPr/>
        </p:nvSpPr>
        <p:spPr bwMode="auto">
          <a:xfrm>
            <a:off x="10644188" y="25094919"/>
            <a:ext cx="6289675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500" b="1" dirty="0">
                <a:latin typeface="Calibri"/>
                <a:cs typeface="Calibri"/>
              </a:rPr>
              <a:t>Model Domain and </a:t>
            </a:r>
          </a:p>
          <a:p>
            <a:pPr algn="ctr" eaLnBrk="1" hangingPunct="1"/>
            <a:r>
              <a:rPr lang="en-US" sz="4500" b="1" dirty="0">
                <a:latin typeface="Calibri"/>
                <a:cs typeface="Calibri"/>
              </a:rPr>
              <a:t>Power Plant Locations</a:t>
            </a:r>
          </a:p>
        </p:txBody>
      </p:sp>
      <p:sp>
        <p:nvSpPr>
          <p:cNvPr id="223" name="TextBox 392"/>
          <p:cNvSpPr txBox="1">
            <a:spLocks noChangeArrowheads="1"/>
          </p:cNvSpPr>
          <p:nvPr/>
        </p:nvSpPr>
        <p:spPr bwMode="auto">
          <a:xfrm>
            <a:off x="847339" y="31515474"/>
            <a:ext cx="38479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3600" dirty="0" smtClean="0">
                <a:latin typeface="Calibri"/>
                <a:cs typeface="Calibri"/>
              </a:rPr>
              <a:t>* </a:t>
            </a:r>
            <a:r>
              <a:rPr lang="en-US" sz="3600" dirty="0" err="1" smtClean="0">
                <a:latin typeface="Calibri"/>
                <a:cs typeface="Calibri"/>
              </a:rPr>
              <a:t>Dingman</a:t>
            </a:r>
            <a:r>
              <a:rPr lang="en-US" sz="3600" dirty="0" smtClean="0">
                <a:latin typeface="Calibri"/>
                <a:cs typeface="Calibri"/>
              </a:rPr>
              <a:t>, 1972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224" name="TextBox 395"/>
          <p:cNvSpPr txBox="1">
            <a:spLocks noChangeArrowheads="1"/>
          </p:cNvSpPr>
          <p:nvPr/>
        </p:nvSpPr>
        <p:spPr bwMode="auto">
          <a:xfrm>
            <a:off x="24385884" y="10388797"/>
            <a:ext cx="410506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4200" b="1" dirty="0" smtClean="0">
                <a:latin typeface="Calibri"/>
                <a:cs typeface="Calibri"/>
              </a:rPr>
              <a:t>Comparison at</a:t>
            </a:r>
          </a:p>
          <a:p>
            <a:pPr eaLnBrk="1" hangingPunct="1"/>
            <a:r>
              <a:rPr lang="en-US" sz="4200" b="1" dirty="0" smtClean="0">
                <a:latin typeface="Calibri"/>
                <a:cs typeface="Calibri"/>
              </a:rPr>
              <a:t>USGS Gauges</a:t>
            </a:r>
            <a:endParaRPr lang="en-US" sz="4200" b="1" dirty="0">
              <a:latin typeface="Calibri"/>
              <a:cs typeface="Calibri"/>
            </a:endParaRPr>
          </a:p>
        </p:txBody>
      </p:sp>
      <p:grpSp>
        <p:nvGrpSpPr>
          <p:cNvPr id="113" name="Group 112"/>
          <p:cNvGrpSpPr/>
          <p:nvPr/>
        </p:nvGrpSpPr>
        <p:grpSpPr>
          <a:xfrm>
            <a:off x="35927155" y="13554613"/>
            <a:ext cx="8058395" cy="5654648"/>
            <a:chOff x="40022774" y="12697320"/>
            <a:chExt cx="8058395" cy="5654648"/>
          </a:xfrm>
        </p:grpSpPr>
        <p:grpSp>
          <p:nvGrpSpPr>
            <p:cNvPr id="111" name="Group 110"/>
            <p:cNvGrpSpPr/>
            <p:nvPr/>
          </p:nvGrpSpPr>
          <p:grpSpPr>
            <a:xfrm>
              <a:off x="40765969" y="12697320"/>
              <a:ext cx="7315200" cy="5654648"/>
              <a:chOff x="40784111" y="12788035"/>
              <a:chExt cx="7315200" cy="5654648"/>
            </a:xfrm>
          </p:grpSpPr>
          <p:pic>
            <p:nvPicPr>
              <p:cNvPr id="14376" name="Picture 6" descr="RiverLengthPercent.jpg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1614387" y="11957759"/>
                <a:ext cx="5654648" cy="7315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0" name="Rectangle 109"/>
              <p:cNvSpPr/>
              <p:nvPr/>
            </p:nvSpPr>
            <p:spPr>
              <a:xfrm>
                <a:off x="44086738" y="17798388"/>
                <a:ext cx="707565" cy="163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" name="Group 111"/>
            <p:cNvGrpSpPr/>
            <p:nvPr/>
          </p:nvGrpSpPr>
          <p:grpSpPr>
            <a:xfrm>
              <a:off x="40022774" y="12809034"/>
              <a:ext cx="7601789" cy="5080070"/>
              <a:chOff x="40022774" y="12809034"/>
              <a:chExt cx="7601789" cy="5080070"/>
            </a:xfrm>
          </p:grpSpPr>
          <p:sp>
            <p:nvSpPr>
              <p:cNvPr id="108" name="TextBox 107"/>
              <p:cNvSpPr txBox="1"/>
              <p:nvPr/>
            </p:nvSpPr>
            <p:spPr>
              <a:xfrm rot="16200000">
                <a:off x="38563822" y="14977328"/>
                <a:ext cx="3923866" cy="83099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dirty="0" smtClean="0">
                    <a:latin typeface="Calibri"/>
                    <a:cs typeface="Calibri"/>
                  </a:rPr>
                  <a:t>Percent of Total River Length Above Temp. Threshold</a:t>
                </a:r>
                <a:endParaRPr lang="en-US" sz="2400" dirty="0">
                  <a:latin typeface="Calibri"/>
                  <a:cs typeface="Calibri"/>
                </a:endParaRPr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40022774" y="12809034"/>
                <a:ext cx="7601789" cy="5080070"/>
              </a:xfrm>
              <a:prstGeom prst="rect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1" name="Straight Connector 160"/>
              <p:cNvCxnSpPr/>
              <p:nvPr/>
            </p:nvCxnSpPr>
            <p:spPr bwMode="auto">
              <a:xfrm>
                <a:off x="41657016" y="13977181"/>
                <a:ext cx="496887" cy="0"/>
              </a:xfrm>
              <a:prstGeom prst="line">
                <a:avLst/>
              </a:prstGeom>
              <a:ln w="50800">
                <a:solidFill>
                  <a:schemeClr val="accent3">
                    <a:lumMod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378" name="TextBox 14"/>
              <p:cNvSpPr txBox="1">
                <a:spLocks noChangeArrowheads="1"/>
              </p:cNvSpPr>
              <p:nvPr/>
            </p:nvSpPr>
            <p:spPr bwMode="auto">
              <a:xfrm>
                <a:off x="42242808" y="13670792"/>
                <a:ext cx="2106612" cy="460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US" sz="2400" dirty="0">
                    <a:latin typeface="Calibri" charset="0"/>
                  </a:rPr>
                  <a:t>20</a:t>
                </a:r>
                <a:r>
                  <a:rPr lang="en-US" sz="2400" baseline="30000" dirty="0">
                    <a:latin typeface="Calibri" charset="0"/>
                  </a:rPr>
                  <a:t>o</a:t>
                </a:r>
                <a:r>
                  <a:rPr lang="en-US" sz="2400" dirty="0">
                    <a:latin typeface="Calibri" charset="0"/>
                  </a:rPr>
                  <a:t> C</a:t>
                </a:r>
              </a:p>
            </p:txBody>
          </p:sp>
          <p:cxnSp>
            <p:nvCxnSpPr>
              <p:cNvPr id="163" name="Straight Connector 162"/>
              <p:cNvCxnSpPr/>
              <p:nvPr/>
            </p:nvCxnSpPr>
            <p:spPr bwMode="auto">
              <a:xfrm>
                <a:off x="41657016" y="14278798"/>
                <a:ext cx="496887" cy="0"/>
              </a:xfrm>
              <a:prstGeom prst="line">
                <a:avLst/>
              </a:prstGeom>
              <a:ln w="50800">
                <a:solidFill>
                  <a:srgbClr val="00009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380" name="TextBox 16"/>
              <p:cNvSpPr txBox="1">
                <a:spLocks noChangeArrowheads="1"/>
              </p:cNvSpPr>
              <p:nvPr/>
            </p:nvSpPr>
            <p:spPr bwMode="auto">
              <a:xfrm>
                <a:off x="42242808" y="14004161"/>
                <a:ext cx="2106612" cy="460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US" sz="2400">
                    <a:latin typeface="Calibri" charset="0"/>
                  </a:rPr>
                  <a:t>26</a:t>
                </a:r>
                <a:r>
                  <a:rPr lang="en-US" sz="2400" baseline="30000">
                    <a:latin typeface="Calibri" charset="0"/>
                  </a:rPr>
                  <a:t>o</a:t>
                </a:r>
                <a:r>
                  <a:rPr lang="en-US" sz="2400">
                    <a:latin typeface="Calibri" charset="0"/>
                  </a:rPr>
                  <a:t> C</a:t>
                </a:r>
              </a:p>
            </p:txBody>
          </p:sp>
          <p:cxnSp>
            <p:nvCxnSpPr>
              <p:cNvPr id="165" name="Straight Connector 164"/>
              <p:cNvCxnSpPr/>
              <p:nvPr/>
            </p:nvCxnSpPr>
            <p:spPr bwMode="auto">
              <a:xfrm>
                <a:off x="41657016" y="14604228"/>
                <a:ext cx="496887" cy="0"/>
              </a:xfrm>
              <a:prstGeom prst="line">
                <a:avLst/>
              </a:prstGeom>
              <a:ln w="50800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382" name="TextBox 18"/>
              <p:cNvSpPr txBox="1">
                <a:spLocks noChangeArrowheads="1"/>
              </p:cNvSpPr>
              <p:nvPr/>
            </p:nvSpPr>
            <p:spPr bwMode="auto">
              <a:xfrm>
                <a:off x="42242808" y="14359755"/>
                <a:ext cx="2106612" cy="4619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US" sz="2400" dirty="0">
                    <a:latin typeface="Calibri" charset="0"/>
                  </a:rPr>
                  <a:t>30</a:t>
                </a:r>
                <a:r>
                  <a:rPr lang="en-US" sz="2400" baseline="30000" dirty="0">
                    <a:latin typeface="Calibri" charset="0"/>
                  </a:rPr>
                  <a:t>o</a:t>
                </a:r>
                <a:r>
                  <a:rPr lang="en-US" sz="2400" dirty="0">
                    <a:latin typeface="Calibri" charset="0"/>
                  </a:rPr>
                  <a:t> C</a:t>
                </a:r>
              </a:p>
            </p:txBody>
          </p:sp>
          <p:sp>
            <p:nvSpPr>
              <p:cNvPr id="14383" name="TextBox 19"/>
              <p:cNvSpPr txBox="1">
                <a:spLocks noChangeArrowheads="1"/>
              </p:cNvSpPr>
              <p:nvPr/>
            </p:nvSpPr>
            <p:spPr bwMode="auto">
              <a:xfrm>
                <a:off x="41510956" y="15147165"/>
                <a:ext cx="2302635" cy="12003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742950" indent="-28575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marL="11430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marL="16002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marL="2057400" indent="-228600" eaLnBrk="0" hangingPunct="0"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25146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29718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34290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3886200" indent="-228600" defTabSz="4387850" eaLnBrk="0" fontAlgn="base" hangingPunct="0">
                  <a:spcBef>
                    <a:spcPct val="0"/>
                  </a:spcBef>
                  <a:spcAft>
                    <a:spcPct val="0"/>
                  </a:spcAft>
                  <a:defRPr sz="86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eaLnBrk="1" hangingPunct="1"/>
                <a:r>
                  <a:rPr lang="en-US" sz="2400" dirty="0" smtClean="0">
                    <a:latin typeface="Calibri" charset="0"/>
                  </a:rPr>
                  <a:t>Dashed lines:</a:t>
                </a:r>
              </a:p>
              <a:p>
                <a:pPr eaLnBrk="1" hangingPunct="1"/>
                <a:r>
                  <a:rPr lang="en-US" sz="2400" dirty="0" smtClean="0">
                    <a:latin typeface="Calibri" charset="0"/>
                  </a:rPr>
                  <a:t>Scenario w/o </a:t>
                </a:r>
              </a:p>
              <a:p>
                <a:pPr eaLnBrk="1" hangingPunct="1"/>
                <a:r>
                  <a:rPr lang="en-US" sz="2400" dirty="0" smtClean="0">
                    <a:latin typeface="Calibri" charset="0"/>
                  </a:rPr>
                  <a:t>Power Plants</a:t>
                </a:r>
                <a:endParaRPr lang="en-US" sz="2400" dirty="0">
                  <a:latin typeface="Calibri" charset="0"/>
                </a:endParaRPr>
              </a:p>
            </p:txBody>
          </p:sp>
        </p:grpSp>
      </p:grpSp>
      <p:sp>
        <p:nvSpPr>
          <p:cNvPr id="232" name="TextBox 14"/>
          <p:cNvSpPr txBox="1">
            <a:spLocks noChangeArrowheads="1"/>
          </p:cNvSpPr>
          <p:nvPr/>
        </p:nvSpPr>
        <p:spPr bwMode="auto">
          <a:xfrm>
            <a:off x="35133640" y="12252217"/>
            <a:ext cx="887044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/>
              <a:t>Unsuitable </a:t>
            </a:r>
            <a:r>
              <a:rPr lang="en-US" sz="4000" b="1" dirty="0"/>
              <a:t>Habitats for </a:t>
            </a:r>
            <a:r>
              <a:rPr lang="en-US" sz="4000" b="1" dirty="0" smtClean="0"/>
              <a:t>Fish</a:t>
            </a:r>
            <a:endParaRPr lang="en-US" sz="4000" b="1" dirty="0"/>
          </a:p>
          <a:p>
            <a:pPr algn="ctr" eaLnBrk="1" hangingPunct="1"/>
            <a:r>
              <a:rPr lang="en-US" sz="3200" dirty="0" smtClean="0"/>
              <a:t>(Cold = 20 </a:t>
            </a:r>
            <a:r>
              <a:rPr lang="en-US" sz="3200" baseline="30000" dirty="0" err="1" smtClean="0"/>
              <a:t>o</a:t>
            </a:r>
            <a:r>
              <a:rPr lang="en-US" sz="3200" dirty="0" err="1" smtClean="0"/>
              <a:t>C</a:t>
            </a:r>
            <a:r>
              <a:rPr lang="en-US" sz="3200" dirty="0" smtClean="0"/>
              <a:t>, Cool = 26 </a:t>
            </a:r>
            <a:r>
              <a:rPr lang="en-US" sz="3200" baseline="30000" dirty="0" err="1" smtClean="0"/>
              <a:t>o</a:t>
            </a:r>
            <a:r>
              <a:rPr lang="en-US" sz="3200" dirty="0" err="1" smtClean="0"/>
              <a:t>C</a:t>
            </a:r>
            <a:r>
              <a:rPr lang="en-US" sz="3200" dirty="0" smtClean="0"/>
              <a:t>, Warm = 30 </a:t>
            </a:r>
            <a:r>
              <a:rPr lang="en-US" sz="3200" baseline="30000" dirty="0" err="1" smtClean="0"/>
              <a:t>o</a:t>
            </a:r>
            <a:r>
              <a:rPr lang="en-US" sz="3200" dirty="0" err="1" smtClean="0"/>
              <a:t>C</a:t>
            </a:r>
            <a:r>
              <a:rPr lang="en-US" sz="3200" dirty="0" smtClean="0"/>
              <a:t>)</a:t>
            </a:r>
            <a:endParaRPr lang="en-US" sz="3200" dirty="0"/>
          </a:p>
        </p:txBody>
      </p:sp>
      <p:grpSp>
        <p:nvGrpSpPr>
          <p:cNvPr id="124" name="Group 123"/>
          <p:cNvGrpSpPr/>
          <p:nvPr/>
        </p:nvGrpSpPr>
        <p:grpSpPr>
          <a:xfrm>
            <a:off x="39490800" y="6501698"/>
            <a:ext cx="8825814" cy="5721905"/>
            <a:chOff x="39649545" y="6501698"/>
            <a:chExt cx="8825814" cy="5721905"/>
          </a:xfrm>
        </p:grpSpPr>
        <p:grpSp>
          <p:nvGrpSpPr>
            <p:cNvPr id="120" name="Group 119"/>
            <p:cNvGrpSpPr/>
            <p:nvPr/>
          </p:nvGrpSpPr>
          <p:grpSpPr>
            <a:xfrm>
              <a:off x="39649545" y="6501698"/>
              <a:ext cx="8825814" cy="5721905"/>
              <a:chOff x="39649545" y="6501698"/>
              <a:chExt cx="8825814" cy="5721905"/>
            </a:xfrm>
          </p:grpSpPr>
          <p:grpSp>
            <p:nvGrpSpPr>
              <p:cNvPr id="115" name="Group 114"/>
              <p:cNvGrpSpPr/>
              <p:nvPr/>
            </p:nvGrpSpPr>
            <p:grpSpPr>
              <a:xfrm>
                <a:off x="41534809" y="6501698"/>
                <a:ext cx="6940550" cy="5362575"/>
                <a:chOff x="41534809" y="6501698"/>
                <a:chExt cx="6940550" cy="5362575"/>
              </a:xfrm>
            </p:grpSpPr>
            <p:pic>
              <p:nvPicPr>
                <p:cNvPr id="14373" name="Picture 2" descr="diff_CWA2_su_120212pm.jpg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1534809" y="6501698"/>
                  <a:ext cx="6940550" cy="53625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4" name="Rectangle 113"/>
                <p:cNvSpPr/>
                <p:nvPr/>
              </p:nvSpPr>
              <p:spPr>
                <a:xfrm>
                  <a:off x="46734497" y="9588962"/>
                  <a:ext cx="1396956" cy="2000347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18" name="Freeform 117"/>
              <p:cNvSpPr/>
              <p:nvPr/>
            </p:nvSpPr>
            <p:spPr>
              <a:xfrm>
                <a:off x="39649545" y="7572284"/>
                <a:ext cx="5278769" cy="4651319"/>
              </a:xfrm>
              <a:custGeom>
                <a:avLst/>
                <a:gdLst>
                  <a:gd name="connsiteX0" fmla="*/ 3292675 w 5278769"/>
                  <a:gd name="connsiteY0" fmla="*/ 317496 h 4651319"/>
                  <a:gd name="connsiteX1" fmla="*/ 3292675 w 5278769"/>
                  <a:gd name="connsiteY1" fmla="*/ 317496 h 4651319"/>
                  <a:gd name="connsiteX2" fmla="*/ 3229175 w 5278769"/>
                  <a:gd name="connsiteY2" fmla="*/ 571493 h 4651319"/>
                  <a:gd name="connsiteX3" fmla="*/ 3197424 w 5278769"/>
                  <a:gd name="connsiteY3" fmla="*/ 619117 h 4651319"/>
                  <a:gd name="connsiteX4" fmla="*/ 3165674 w 5278769"/>
                  <a:gd name="connsiteY4" fmla="*/ 730241 h 4651319"/>
                  <a:gd name="connsiteX5" fmla="*/ 3133924 w 5278769"/>
                  <a:gd name="connsiteY5" fmla="*/ 793740 h 4651319"/>
                  <a:gd name="connsiteX6" fmla="*/ 3118049 w 5278769"/>
                  <a:gd name="connsiteY6" fmla="*/ 873114 h 4651319"/>
                  <a:gd name="connsiteX7" fmla="*/ 3102174 w 5278769"/>
                  <a:gd name="connsiteY7" fmla="*/ 984238 h 4651319"/>
                  <a:gd name="connsiteX8" fmla="*/ 3054548 w 5278769"/>
                  <a:gd name="connsiteY8" fmla="*/ 1111236 h 4651319"/>
                  <a:gd name="connsiteX9" fmla="*/ 2991048 w 5278769"/>
                  <a:gd name="connsiteY9" fmla="*/ 1238235 h 4651319"/>
                  <a:gd name="connsiteX10" fmla="*/ 2895797 w 5278769"/>
                  <a:gd name="connsiteY10" fmla="*/ 1428732 h 4651319"/>
                  <a:gd name="connsiteX11" fmla="*/ 2879922 w 5278769"/>
                  <a:gd name="connsiteY11" fmla="*/ 1492232 h 4651319"/>
                  <a:gd name="connsiteX12" fmla="*/ 2848172 w 5278769"/>
                  <a:gd name="connsiteY12" fmla="*/ 1587481 h 4651319"/>
                  <a:gd name="connsiteX13" fmla="*/ 2832296 w 5278769"/>
                  <a:gd name="connsiteY13" fmla="*/ 1650980 h 4651319"/>
                  <a:gd name="connsiteX14" fmla="*/ 2800546 w 5278769"/>
                  <a:gd name="connsiteY14" fmla="*/ 1746229 h 4651319"/>
                  <a:gd name="connsiteX15" fmla="*/ 2784671 w 5278769"/>
                  <a:gd name="connsiteY15" fmla="*/ 1809728 h 4651319"/>
                  <a:gd name="connsiteX16" fmla="*/ 2737046 w 5278769"/>
                  <a:gd name="connsiteY16" fmla="*/ 1857352 h 4651319"/>
                  <a:gd name="connsiteX17" fmla="*/ 2705295 w 5278769"/>
                  <a:gd name="connsiteY17" fmla="*/ 1904977 h 4651319"/>
                  <a:gd name="connsiteX18" fmla="*/ 2657670 w 5278769"/>
                  <a:gd name="connsiteY18" fmla="*/ 1936726 h 4651319"/>
                  <a:gd name="connsiteX19" fmla="*/ 2514794 w 5278769"/>
                  <a:gd name="connsiteY19" fmla="*/ 2079600 h 4651319"/>
                  <a:gd name="connsiteX20" fmla="*/ 2467169 w 5278769"/>
                  <a:gd name="connsiteY20" fmla="*/ 2127224 h 4651319"/>
                  <a:gd name="connsiteX21" fmla="*/ 2435418 w 5278769"/>
                  <a:gd name="connsiteY21" fmla="*/ 2158974 h 4651319"/>
                  <a:gd name="connsiteX22" fmla="*/ 2371918 w 5278769"/>
                  <a:gd name="connsiteY22" fmla="*/ 2206598 h 4651319"/>
                  <a:gd name="connsiteX23" fmla="*/ 2340167 w 5278769"/>
                  <a:gd name="connsiteY23" fmla="*/ 2238348 h 4651319"/>
                  <a:gd name="connsiteX24" fmla="*/ 2276667 w 5278769"/>
                  <a:gd name="connsiteY24" fmla="*/ 2285972 h 4651319"/>
                  <a:gd name="connsiteX25" fmla="*/ 2197291 w 5278769"/>
                  <a:gd name="connsiteY25" fmla="*/ 2365346 h 4651319"/>
                  <a:gd name="connsiteX26" fmla="*/ 2133791 w 5278769"/>
                  <a:gd name="connsiteY26" fmla="*/ 2476470 h 4651319"/>
                  <a:gd name="connsiteX27" fmla="*/ 1959164 w 5278769"/>
                  <a:gd name="connsiteY27" fmla="*/ 2666968 h 4651319"/>
                  <a:gd name="connsiteX28" fmla="*/ 1895664 w 5278769"/>
                  <a:gd name="connsiteY28" fmla="*/ 2746342 h 4651319"/>
                  <a:gd name="connsiteX29" fmla="*/ 1879789 w 5278769"/>
                  <a:gd name="connsiteY29" fmla="*/ 2793966 h 4651319"/>
                  <a:gd name="connsiteX30" fmla="*/ 1800413 w 5278769"/>
                  <a:gd name="connsiteY30" fmla="*/ 2889215 h 4651319"/>
                  <a:gd name="connsiteX31" fmla="*/ 1736913 w 5278769"/>
                  <a:gd name="connsiteY31" fmla="*/ 2968589 h 4651319"/>
                  <a:gd name="connsiteX32" fmla="*/ 1657537 w 5278769"/>
                  <a:gd name="connsiteY32" fmla="*/ 3047963 h 4651319"/>
                  <a:gd name="connsiteX33" fmla="*/ 1594036 w 5278769"/>
                  <a:gd name="connsiteY33" fmla="*/ 3143212 h 4651319"/>
                  <a:gd name="connsiteX34" fmla="*/ 1498786 w 5278769"/>
                  <a:gd name="connsiteY34" fmla="*/ 3270210 h 4651319"/>
                  <a:gd name="connsiteX35" fmla="*/ 1435285 w 5278769"/>
                  <a:gd name="connsiteY35" fmla="*/ 3428958 h 4651319"/>
                  <a:gd name="connsiteX36" fmla="*/ 1451160 w 5278769"/>
                  <a:gd name="connsiteY36" fmla="*/ 3619456 h 4651319"/>
                  <a:gd name="connsiteX37" fmla="*/ 1467035 w 5278769"/>
                  <a:gd name="connsiteY37" fmla="*/ 3682955 h 4651319"/>
                  <a:gd name="connsiteX38" fmla="*/ 1498786 w 5278769"/>
                  <a:gd name="connsiteY38" fmla="*/ 3809954 h 4651319"/>
                  <a:gd name="connsiteX39" fmla="*/ 1546411 w 5278769"/>
                  <a:gd name="connsiteY39" fmla="*/ 3921077 h 4651319"/>
                  <a:gd name="connsiteX40" fmla="*/ 1594036 w 5278769"/>
                  <a:gd name="connsiteY40" fmla="*/ 3936952 h 4651319"/>
                  <a:gd name="connsiteX41" fmla="*/ 1641662 w 5278769"/>
                  <a:gd name="connsiteY41" fmla="*/ 3968702 h 4651319"/>
                  <a:gd name="connsiteX42" fmla="*/ 1705162 w 5278769"/>
                  <a:gd name="connsiteY42" fmla="*/ 4000451 h 4651319"/>
                  <a:gd name="connsiteX43" fmla="*/ 1736913 w 5278769"/>
                  <a:gd name="connsiteY43" fmla="*/ 4032201 h 4651319"/>
                  <a:gd name="connsiteX44" fmla="*/ 1816288 w 5278769"/>
                  <a:gd name="connsiteY44" fmla="*/ 4048076 h 4651319"/>
                  <a:gd name="connsiteX45" fmla="*/ 1879789 w 5278769"/>
                  <a:gd name="connsiteY45" fmla="*/ 4063951 h 4651319"/>
                  <a:gd name="connsiteX46" fmla="*/ 2022665 w 5278769"/>
                  <a:gd name="connsiteY46" fmla="*/ 4048076 h 4651319"/>
                  <a:gd name="connsiteX47" fmla="*/ 2070290 w 5278769"/>
                  <a:gd name="connsiteY47" fmla="*/ 4032201 h 4651319"/>
                  <a:gd name="connsiteX48" fmla="*/ 2276667 w 5278769"/>
                  <a:gd name="connsiteY48" fmla="*/ 4000451 h 4651319"/>
                  <a:gd name="connsiteX49" fmla="*/ 2546544 w 5278769"/>
                  <a:gd name="connsiteY49" fmla="*/ 4032201 h 4651319"/>
                  <a:gd name="connsiteX50" fmla="*/ 2610045 w 5278769"/>
                  <a:gd name="connsiteY50" fmla="*/ 4048076 h 4651319"/>
                  <a:gd name="connsiteX51" fmla="*/ 2689420 w 5278769"/>
                  <a:gd name="connsiteY51" fmla="*/ 4063951 h 4651319"/>
                  <a:gd name="connsiteX52" fmla="*/ 2784671 w 5278769"/>
                  <a:gd name="connsiteY52" fmla="*/ 4111575 h 4651319"/>
                  <a:gd name="connsiteX53" fmla="*/ 2832296 w 5278769"/>
                  <a:gd name="connsiteY53" fmla="*/ 4127450 h 4651319"/>
                  <a:gd name="connsiteX54" fmla="*/ 2975173 w 5278769"/>
                  <a:gd name="connsiteY54" fmla="*/ 4159200 h 4651319"/>
                  <a:gd name="connsiteX55" fmla="*/ 3086298 w 5278769"/>
                  <a:gd name="connsiteY55" fmla="*/ 4175074 h 4651319"/>
                  <a:gd name="connsiteX56" fmla="*/ 4181682 w 5278769"/>
                  <a:gd name="connsiteY56" fmla="*/ 4159200 h 4651319"/>
                  <a:gd name="connsiteX57" fmla="*/ 4340434 w 5278769"/>
                  <a:gd name="connsiteY57" fmla="*/ 4127450 h 4651319"/>
                  <a:gd name="connsiteX58" fmla="*/ 4388059 w 5278769"/>
                  <a:gd name="connsiteY58" fmla="*/ 4111575 h 4651319"/>
                  <a:gd name="connsiteX59" fmla="*/ 4451559 w 5278769"/>
                  <a:gd name="connsiteY59" fmla="*/ 4095700 h 4651319"/>
                  <a:gd name="connsiteX60" fmla="*/ 4499185 w 5278769"/>
                  <a:gd name="connsiteY60" fmla="*/ 4079826 h 4651319"/>
                  <a:gd name="connsiteX61" fmla="*/ 4562685 w 5278769"/>
                  <a:gd name="connsiteY61" fmla="*/ 4063951 h 4651319"/>
                  <a:gd name="connsiteX62" fmla="*/ 4610311 w 5278769"/>
                  <a:gd name="connsiteY62" fmla="*/ 4048076 h 4651319"/>
                  <a:gd name="connsiteX63" fmla="*/ 4689686 w 5278769"/>
                  <a:gd name="connsiteY63" fmla="*/ 4032201 h 4651319"/>
                  <a:gd name="connsiteX64" fmla="*/ 4959564 w 5278769"/>
                  <a:gd name="connsiteY64" fmla="*/ 4048076 h 4651319"/>
                  <a:gd name="connsiteX65" fmla="*/ 5007189 w 5278769"/>
                  <a:gd name="connsiteY65" fmla="*/ 4063951 h 4651319"/>
                  <a:gd name="connsiteX66" fmla="*/ 5102440 w 5278769"/>
                  <a:gd name="connsiteY66" fmla="*/ 4127450 h 4651319"/>
                  <a:gd name="connsiteX67" fmla="*/ 5197690 w 5278769"/>
                  <a:gd name="connsiteY67" fmla="*/ 4159200 h 4651319"/>
                  <a:gd name="connsiteX68" fmla="*/ 5229441 w 5278769"/>
                  <a:gd name="connsiteY68" fmla="*/ 4206824 h 4651319"/>
                  <a:gd name="connsiteX69" fmla="*/ 5277066 w 5278769"/>
                  <a:gd name="connsiteY69" fmla="*/ 4238574 h 4651319"/>
                  <a:gd name="connsiteX70" fmla="*/ 5261191 w 5278769"/>
                  <a:gd name="connsiteY70" fmla="*/ 4286198 h 4651319"/>
                  <a:gd name="connsiteX71" fmla="*/ 5181815 w 5278769"/>
                  <a:gd name="connsiteY71" fmla="*/ 4365572 h 4651319"/>
                  <a:gd name="connsiteX72" fmla="*/ 5007189 w 5278769"/>
                  <a:gd name="connsiteY72" fmla="*/ 4460821 h 4651319"/>
                  <a:gd name="connsiteX73" fmla="*/ 4832563 w 5278769"/>
                  <a:gd name="connsiteY73" fmla="*/ 4540195 h 4651319"/>
                  <a:gd name="connsiteX74" fmla="*/ 4705562 w 5278769"/>
                  <a:gd name="connsiteY74" fmla="*/ 4587819 h 4651319"/>
                  <a:gd name="connsiteX75" fmla="*/ 4610311 w 5278769"/>
                  <a:gd name="connsiteY75" fmla="*/ 4619569 h 4651319"/>
                  <a:gd name="connsiteX76" fmla="*/ 4086432 w 5278769"/>
                  <a:gd name="connsiteY76" fmla="*/ 4651319 h 4651319"/>
                  <a:gd name="connsiteX77" fmla="*/ 3673678 w 5278769"/>
                  <a:gd name="connsiteY77" fmla="*/ 4635444 h 4651319"/>
                  <a:gd name="connsiteX78" fmla="*/ 3435551 w 5278769"/>
                  <a:gd name="connsiteY78" fmla="*/ 4587819 h 4651319"/>
                  <a:gd name="connsiteX79" fmla="*/ 3102174 w 5278769"/>
                  <a:gd name="connsiteY79" fmla="*/ 4571945 h 4651319"/>
                  <a:gd name="connsiteX80" fmla="*/ 2705295 w 5278769"/>
                  <a:gd name="connsiteY80" fmla="*/ 4540195 h 4651319"/>
                  <a:gd name="connsiteX81" fmla="*/ 2514794 w 5278769"/>
                  <a:gd name="connsiteY81" fmla="*/ 4508445 h 4651319"/>
                  <a:gd name="connsiteX82" fmla="*/ 2149666 w 5278769"/>
                  <a:gd name="connsiteY82" fmla="*/ 4476696 h 4651319"/>
                  <a:gd name="connsiteX83" fmla="*/ 1721038 w 5278769"/>
                  <a:gd name="connsiteY83" fmla="*/ 4444946 h 4651319"/>
                  <a:gd name="connsiteX84" fmla="*/ 1403535 w 5278769"/>
                  <a:gd name="connsiteY84" fmla="*/ 4365572 h 4651319"/>
                  <a:gd name="connsiteX85" fmla="*/ 1197158 w 5278769"/>
                  <a:gd name="connsiteY85" fmla="*/ 4270323 h 4651319"/>
                  <a:gd name="connsiteX86" fmla="*/ 736780 w 5278769"/>
                  <a:gd name="connsiteY86" fmla="*/ 4095700 h 4651319"/>
                  <a:gd name="connsiteX87" fmla="*/ 387527 w 5278769"/>
                  <a:gd name="connsiteY87" fmla="*/ 3889328 h 4651319"/>
                  <a:gd name="connsiteX88" fmla="*/ 292276 w 5278769"/>
                  <a:gd name="connsiteY88" fmla="*/ 3809954 h 4651319"/>
                  <a:gd name="connsiteX89" fmla="*/ 133525 w 5278769"/>
                  <a:gd name="connsiteY89" fmla="*/ 3428958 h 4651319"/>
                  <a:gd name="connsiteX90" fmla="*/ 22399 w 5278769"/>
                  <a:gd name="connsiteY90" fmla="*/ 3143212 h 4651319"/>
                  <a:gd name="connsiteX91" fmla="*/ 22399 w 5278769"/>
                  <a:gd name="connsiteY91" fmla="*/ 2444720 h 4651319"/>
                  <a:gd name="connsiteX92" fmla="*/ 54149 w 5278769"/>
                  <a:gd name="connsiteY92" fmla="*/ 2222473 h 4651319"/>
                  <a:gd name="connsiteX93" fmla="*/ 70024 w 5278769"/>
                  <a:gd name="connsiteY93" fmla="*/ 2127224 h 4651319"/>
                  <a:gd name="connsiteX94" fmla="*/ 101775 w 5278769"/>
                  <a:gd name="connsiteY94" fmla="*/ 2047850 h 4651319"/>
                  <a:gd name="connsiteX95" fmla="*/ 165275 w 5278769"/>
                  <a:gd name="connsiteY95" fmla="*/ 1825603 h 4651319"/>
                  <a:gd name="connsiteX96" fmla="*/ 181150 w 5278769"/>
                  <a:gd name="connsiteY96" fmla="*/ 1730354 h 4651319"/>
                  <a:gd name="connsiteX97" fmla="*/ 228776 w 5278769"/>
                  <a:gd name="connsiteY97" fmla="*/ 1619230 h 4651319"/>
                  <a:gd name="connsiteX98" fmla="*/ 339901 w 5278769"/>
                  <a:gd name="connsiteY98" fmla="*/ 1301734 h 4651319"/>
                  <a:gd name="connsiteX99" fmla="*/ 403402 w 5278769"/>
                  <a:gd name="connsiteY99" fmla="*/ 1127111 h 4651319"/>
                  <a:gd name="connsiteX100" fmla="*/ 562153 w 5278769"/>
                  <a:gd name="connsiteY100" fmla="*/ 825490 h 4651319"/>
                  <a:gd name="connsiteX101" fmla="*/ 705029 w 5278769"/>
                  <a:gd name="connsiteY101" fmla="*/ 539743 h 4651319"/>
                  <a:gd name="connsiteX102" fmla="*/ 784405 w 5278769"/>
                  <a:gd name="connsiteY102" fmla="*/ 492119 h 4651319"/>
                  <a:gd name="connsiteX103" fmla="*/ 847906 w 5278769"/>
                  <a:gd name="connsiteY103" fmla="*/ 412745 h 4651319"/>
                  <a:gd name="connsiteX104" fmla="*/ 927281 w 5278769"/>
                  <a:gd name="connsiteY104" fmla="*/ 365120 h 4651319"/>
                  <a:gd name="connsiteX105" fmla="*/ 1086032 w 5278769"/>
                  <a:gd name="connsiteY105" fmla="*/ 269871 h 4651319"/>
                  <a:gd name="connsiteX106" fmla="*/ 1165408 w 5278769"/>
                  <a:gd name="connsiteY106" fmla="*/ 222247 h 4651319"/>
                  <a:gd name="connsiteX107" fmla="*/ 1371785 w 5278769"/>
                  <a:gd name="connsiteY107" fmla="*/ 142873 h 4651319"/>
                  <a:gd name="connsiteX108" fmla="*/ 1514661 w 5278769"/>
                  <a:gd name="connsiteY108" fmla="*/ 79374 h 4651319"/>
                  <a:gd name="connsiteX109" fmla="*/ 1673412 w 5278769"/>
                  <a:gd name="connsiteY109" fmla="*/ 47624 h 4651319"/>
                  <a:gd name="connsiteX110" fmla="*/ 1927414 w 5278769"/>
                  <a:gd name="connsiteY110" fmla="*/ 0 h 4651319"/>
                  <a:gd name="connsiteX111" fmla="*/ 2498919 w 5278769"/>
                  <a:gd name="connsiteY111" fmla="*/ 31749 h 4651319"/>
                  <a:gd name="connsiteX112" fmla="*/ 2895797 w 5278769"/>
                  <a:gd name="connsiteY112" fmla="*/ 126998 h 4651319"/>
                  <a:gd name="connsiteX113" fmla="*/ 3054548 w 5278769"/>
                  <a:gd name="connsiteY113" fmla="*/ 206372 h 4651319"/>
                  <a:gd name="connsiteX114" fmla="*/ 3229175 w 5278769"/>
                  <a:gd name="connsiteY114" fmla="*/ 285746 h 4651319"/>
                  <a:gd name="connsiteX115" fmla="*/ 3276800 w 5278769"/>
                  <a:gd name="connsiteY115" fmla="*/ 317496 h 4651319"/>
                  <a:gd name="connsiteX116" fmla="*/ 3308550 w 5278769"/>
                  <a:gd name="connsiteY116" fmla="*/ 380995 h 4651319"/>
                  <a:gd name="connsiteX117" fmla="*/ 3118049 w 5278769"/>
                  <a:gd name="connsiteY117" fmla="*/ 269871 h 4651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</a:cxnLst>
                <a:rect l="l" t="t" r="r" b="b"/>
                <a:pathLst>
                  <a:path w="5278769" h="4651319">
                    <a:moveTo>
                      <a:pt x="3292675" y="317496"/>
                    </a:moveTo>
                    <a:lnTo>
                      <a:pt x="3292675" y="317496"/>
                    </a:lnTo>
                    <a:cubicBezTo>
                      <a:pt x="3288096" y="340391"/>
                      <a:pt x="3257069" y="529655"/>
                      <a:pt x="3229175" y="571493"/>
                    </a:cubicBezTo>
                    <a:lnTo>
                      <a:pt x="3197424" y="619117"/>
                    </a:lnTo>
                    <a:cubicBezTo>
                      <a:pt x="3189369" y="651338"/>
                      <a:pt x="3179338" y="698358"/>
                      <a:pt x="3165674" y="730241"/>
                    </a:cubicBezTo>
                    <a:cubicBezTo>
                      <a:pt x="3156352" y="751992"/>
                      <a:pt x="3144507" y="772574"/>
                      <a:pt x="3133924" y="793740"/>
                    </a:cubicBezTo>
                    <a:cubicBezTo>
                      <a:pt x="3128632" y="820198"/>
                      <a:pt x="3122485" y="846499"/>
                      <a:pt x="3118049" y="873114"/>
                    </a:cubicBezTo>
                    <a:cubicBezTo>
                      <a:pt x="3111898" y="910022"/>
                      <a:pt x="3109512" y="947547"/>
                      <a:pt x="3102174" y="984238"/>
                    </a:cubicBezTo>
                    <a:cubicBezTo>
                      <a:pt x="3097478" y="1007715"/>
                      <a:pt x="3058126" y="1103483"/>
                      <a:pt x="3054548" y="1111236"/>
                    </a:cubicBezTo>
                    <a:cubicBezTo>
                      <a:pt x="3034714" y="1154209"/>
                      <a:pt x="3017302" y="1198855"/>
                      <a:pt x="2991048" y="1238235"/>
                    </a:cubicBezTo>
                    <a:cubicBezTo>
                      <a:pt x="2928968" y="1331353"/>
                      <a:pt x="2922086" y="1323574"/>
                      <a:pt x="2895797" y="1428732"/>
                    </a:cubicBezTo>
                    <a:cubicBezTo>
                      <a:pt x="2890505" y="1449899"/>
                      <a:pt x="2886191" y="1471334"/>
                      <a:pt x="2879922" y="1492232"/>
                    </a:cubicBezTo>
                    <a:cubicBezTo>
                      <a:pt x="2870305" y="1524288"/>
                      <a:pt x="2856290" y="1555013"/>
                      <a:pt x="2848172" y="1587481"/>
                    </a:cubicBezTo>
                    <a:cubicBezTo>
                      <a:pt x="2842880" y="1608647"/>
                      <a:pt x="2838566" y="1630082"/>
                      <a:pt x="2832296" y="1650980"/>
                    </a:cubicBezTo>
                    <a:cubicBezTo>
                      <a:pt x="2822679" y="1683036"/>
                      <a:pt x="2808663" y="1713761"/>
                      <a:pt x="2800546" y="1746229"/>
                    </a:cubicBezTo>
                    <a:cubicBezTo>
                      <a:pt x="2795254" y="1767395"/>
                      <a:pt x="2795496" y="1790785"/>
                      <a:pt x="2784671" y="1809728"/>
                    </a:cubicBezTo>
                    <a:cubicBezTo>
                      <a:pt x="2773532" y="1829220"/>
                      <a:pt x="2751419" y="1840105"/>
                      <a:pt x="2737046" y="1857352"/>
                    </a:cubicBezTo>
                    <a:cubicBezTo>
                      <a:pt x="2724831" y="1872009"/>
                      <a:pt x="2718786" y="1891486"/>
                      <a:pt x="2705295" y="1904977"/>
                    </a:cubicBezTo>
                    <a:cubicBezTo>
                      <a:pt x="2691804" y="1918468"/>
                      <a:pt x="2672029" y="1924162"/>
                      <a:pt x="2657670" y="1936726"/>
                    </a:cubicBezTo>
                    <a:cubicBezTo>
                      <a:pt x="2657649" y="1936744"/>
                      <a:pt x="2524335" y="2070059"/>
                      <a:pt x="2514794" y="2079600"/>
                    </a:cubicBezTo>
                    <a:lnTo>
                      <a:pt x="2467169" y="2127224"/>
                    </a:lnTo>
                    <a:cubicBezTo>
                      <a:pt x="2456585" y="2137807"/>
                      <a:pt x="2447392" y="2149994"/>
                      <a:pt x="2435418" y="2158974"/>
                    </a:cubicBezTo>
                    <a:cubicBezTo>
                      <a:pt x="2414251" y="2174849"/>
                      <a:pt x="2392244" y="2189660"/>
                      <a:pt x="2371918" y="2206598"/>
                    </a:cubicBezTo>
                    <a:cubicBezTo>
                      <a:pt x="2360420" y="2216180"/>
                      <a:pt x="2351665" y="2228766"/>
                      <a:pt x="2340167" y="2238348"/>
                    </a:cubicBezTo>
                    <a:cubicBezTo>
                      <a:pt x="2319841" y="2255286"/>
                      <a:pt x="2296442" y="2268394"/>
                      <a:pt x="2276667" y="2285972"/>
                    </a:cubicBezTo>
                    <a:cubicBezTo>
                      <a:pt x="2248700" y="2310831"/>
                      <a:pt x="2197291" y="2365346"/>
                      <a:pt x="2197291" y="2365346"/>
                    </a:cubicBezTo>
                    <a:cubicBezTo>
                      <a:pt x="2182058" y="2395812"/>
                      <a:pt x="2158472" y="2449546"/>
                      <a:pt x="2133791" y="2476470"/>
                    </a:cubicBezTo>
                    <a:cubicBezTo>
                      <a:pt x="1942671" y="2684961"/>
                      <a:pt x="2038120" y="2548537"/>
                      <a:pt x="1959164" y="2666968"/>
                    </a:cubicBezTo>
                    <a:cubicBezTo>
                      <a:pt x="1919262" y="2786671"/>
                      <a:pt x="1977728" y="2643763"/>
                      <a:pt x="1895664" y="2746342"/>
                    </a:cubicBezTo>
                    <a:cubicBezTo>
                      <a:pt x="1885211" y="2759409"/>
                      <a:pt x="1887273" y="2778999"/>
                      <a:pt x="1879789" y="2793966"/>
                    </a:cubicBezTo>
                    <a:cubicBezTo>
                      <a:pt x="1852714" y="2848114"/>
                      <a:pt x="1841374" y="2842403"/>
                      <a:pt x="1800413" y="2889215"/>
                    </a:cubicBezTo>
                    <a:cubicBezTo>
                      <a:pt x="1778101" y="2914714"/>
                      <a:pt x="1759580" y="2943404"/>
                      <a:pt x="1736913" y="2968589"/>
                    </a:cubicBezTo>
                    <a:cubicBezTo>
                      <a:pt x="1711882" y="2996401"/>
                      <a:pt x="1657537" y="3047963"/>
                      <a:pt x="1657537" y="3047963"/>
                    </a:cubicBezTo>
                    <a:cubicBezTo>
                      <a:pt x="1593540" y="3175956"/>
                      <a:pt x="1658683" y="3062405"/>
                      <a:pt x="1594036" y="3143212"/>
                    </a:cubicBezTo>
                    <a:cubicBezTo>
                      <a:pt x="1560979" y="3184532"/>
                      <a:pt x="1498786" y="3270210"/>
                      <a:pt x="1498786" y="3270210"/>
                    </a:cubicBezTo>
                    <a:cubicBezTo>
                      <a:pt x="1459551" y="3387909"/>
                      <a:pt x="1482002" y="3335525"/>
                      <a:pt x="1435285" y="3428958"/>
                    </a:cubicBezTo>
                    <a:cubicBezTo>
                      <a:pt x="1440577" y="3492457"/>
                      <a:pt x="1443256" y="3556229"/>
                      <a:pt x="1451160" y="3619456"/>
                    </a:cubicBezTo>
                    <a:cubicBezTo>
                      <a:pt x="1453866" y="3641105"/>
                      <a:pt x="1462302" y="3661657"/>
                      <a:pt x="1467035" y="3682955"/>
                    </a:cubicBezTo>
                    <a:cubicBezTo>
                      <a:pt x="1515450" y="3900814"/>
                      <a:pt x="1456234" y="3661023"/>
                      <a:pt x="1498786" y="3809954"/>
                    </a:cubicBezTo>
                    <a:cubicBezTo>
                      <a:pt x="1510084" y="3849497"/>
                      <a:pt x="1510607" y="3892435"/>
                      <a:pt x="1546411" y="3921077"/>
                    </a:cubicBezTo>
                    <a:cubicBezTo>
                      <a:pt x="1559478" y="3931530"/>
                      <a:pt x="1579069" y="3929469"/>
                      <a:pt x="1594036" y="3936952"/>
                    </a:cubicBezTo>
                    <a:cubicBezTo>
                      <a:pt x="1611101" y="3945485"/>
                      <a:pt x="1625096" y="3959236"/>
                      <a:pt x="1641662" y="3968702"/>
                    </a:cubicBezTo>
                    <a:cubicBezTo>
                      <a:pt x="1662209" y="3980443"/>
                      <a:pt x="1683995" y="3989868"/>
                      <a:pt x="1705162" y="4000451"/>
                    </a:cubicBezTo>
                    <a:cubicBezTo>
                      <a:pt x="1715746" y="4011034"/>
                      <a:pt x="1723156" y="4026305"/>
                      <a:pt x="1736913" y="4032201"/>
                    </a:cubicBezTo>
                    <a:cubicBezTo>
                      <a:pt x="1761714" y="4042830"/>
                      <a:pt x="1789948" y="4042223"/>
                      <a:pt x="1816288" y="4048076"/>
                    </a:cubicBezTo>
                    <a:cubicBezTo>
                      <a:pt x="1837587" y="4052809"/>
                      <a:pt x="1858622" y="4058659"/>
                      <a:pt x="1879789" y="4063951"/>
                    </a:cubicBezTo>
                    <a:cubicBezTo>
                      <a:pt x="1927414" y="4058659"/>
                      <a:pt x="1975399" y="4055954"/>
                      <a:pt x="2022665" y="4048076"/>
                    </a:cubicBezTo>
                    <a:cubicBezTo>
                      <a:pt x="2039171" y="4045325"/>
                      <a:pt x="2053955" y="4035831"/>
                      <a:pt x="2070290" y="4032201"/>
                    </a:cubicBezTo>
                    <a:cubicBezTo>
                      <a:pt x="2109937" y="4023391"/>
                      <a:pt x="2241220" y="4005515"/>
                      <a:pt x="2276667" y="4000451"/>
                    </a:cubicBezTo>
                    <a:lnTo>
                      <a:pt x="2546544" y="4032201"/>
                    </a:lnTo>
                    <a:cubicBezTo>
                      <a:pt x="2568066" y="4035788"/>
                      <a:pt x="2588746" y="4043343"/>
                      <a:pt x="2610045" y="4048076"/>
                    </a:cubicBezTo>
                    <a:cubicBezTo>
                      <a:pt x="2636385" y="4053929"/>
                      <a:pt x="2663243" y="4057407"/>
                      <a:pt x="2689420" y="4063951"/>
                    </a:cubicBezTo>
                    <a:cubicBezTo>
                      <a:pt x="2769226" y="4083902"/>
                      <a:pt x="2707069" y="4072775"/>
                      <a:pt x="2784671" y="4111575"/>
                    </a:cubicBezTo>
                    <a:cubicBezTo>
                      <a:pt x="2799638" y="4119058"/>
                      <a:pt x="2816206" y="4122853"/>
                      <a:pt x="2832296" y="4127450"/>
                    </a:cubicBezTo>
                    <a:cubicBezTo>
                      <a:pt x="2872253" y="4138866"/>
                      <a:pt x="2935892" y="4152653"/>
                      <a:pt x="2975173" y="4159200"/>
                    </a:cubicBezTo>
                    <a:cubicBezTo>
                      <a:pt x="3012082" y="4165351"/>
                      <a:pt x="3049256" y="4169783"/>
                      <a:pt x="3086298" y="4175074"/>
                    </a:cubicBezTo>
                    <a:lnTo>
                      <a:pt x="4181682" y="4159200"/>
                    </a:lnTo>
                    <a:cubicBezTo>
                      <a:pt x="4216078" y="4158283"/>
                      <a:pt x="4301544" y="4138561"/>
                      <a:pt x="4340434" y="4127450"/>
                    </a:cubicBezTo>
                    <a:cubicBezTo>
                      <a:pt x="4356524" y="4122853"/>
                      <a:pt x="4371969" y="4116172"/>
                      <a:pt x="4388059" y="4111575"/>
                    </a:cubicBezTo>
                    <a:cubicBezTo>
                      <a:pt x="4409038" y="4105581"/>
                      <a:pt x="4430580" y="4101694"/>
                      <a:pt x="4451559" y="4095700"/>
                    </a:cubicBezTo>
                    <a:cubicBezTo>
                      <a:pt x="4467649" y="4091103"/>
                      <a:pt x="4483095" y="4084423"/>
                      <a:pt x="4499185" y="4079826"/>
                    </a:cubicBezTo>
                    <a:cubicBezTo>
                      <a:pt x="4520164" y="4073832"/>
                      <a:pt x="4541706" y="4069945"/>
                      <a:pt x="4562685" y="4063951"/>
                    </a:cubicBezTo>
                    <a:cubicBezTo>
                      <a:pt x="4578775" y="4059354"/>
                      <a:pt x="4594077" y="4052135"/>
                      <a:pt x="4610311" y="4048076"/>
                    </a:cubicBezTo>
                    <a:cubicBezTo>
                      <a:pt x="4636488" y="4041532"/>
                      <a:pt x="4663228" y="4037493"/>
                      <a:pt x="4689686" y="4032201"/>
                    </a:cubicBezTo>
                    <a:cubicBezTo>
                      <a:pt x="4779645" y="4037493"/>
                      <a:pt x="4869896" y="4039109"/>
                      <a:pt x="4959564" y="4048076"/>
                    </a:cubicBezTo>
                    <a:cubicBezTo>
                      <a:pt x="4976215" y="4049741"/>
                      <a:pt x="4992561" y="4055825"/>
                      <a:pt x="5007189" y="4063951"/>
                    </a:cubicBezTo>
                    <a:cubicBezTo>
                      <a:pt x="5040546" y="4082482"/>
                      <a:pt x="5066239" y="4115383"/>
                      <a:pt x="5102440" y="4127450"/>
                    </a:cubicBezTo>
                    <a:lnTo>
                      <a:pt x="5197690" y="4159200"/>
                    </a:lnTo>
                    <a:cubicBezTo>
                      <a:pt x="5208274" y="4175075"/>
                      <a:pt x="5215950" y="4193333"/>
                      <a:pt x="5229441" y="4206824"/>
                    </a:cubicBezTo>
                    <a:cubicBezTo>
                      <a:pt x="5242932" y="4220315"/>
                      <a:pt x="5269980" y="4220859"/>
                      <a:pt x="5277066" y="4238574"/>
                    </a:cubicBezTo>
                    <a:cubicBezTo>
                      <a:pt x="5283281" y="4254111"/>
                      <a:pt x="5271231" y="4272811"/>
                      <a:pt x="5261191" y="4286198"/>
                    </a:cubicBezTo>
                    <a:cubicBezTo>
                      <a:pt x="5238740" y="4316132"/>
                      <a:pt x="5210775" y="4341878"/>
                      <a:pt x="5181815" y="4365572"/>
                    </a:cubicBezTo>
                    <a:cubicBezTo>
                      <a:pt x="5071189" y="4456083"/>
                      <a:pt x="5115770" y="4406532"/>
                      <a:pt x="5007189" y="4460821"/>
                    </a:cubicBezTo>
                    <a:cubicBezTo>
                      <a:pt x="4714497" y="4607163"/>
                      <a:pt x="5157331" y="4410289"/>
                      <a:pt x="4832563" y="4540195"/>
                    </a:cubicBezTo>
                    <a:cubicBezTo>
                      <a:pt x="4619647" y="4625361"/>
                      <a:pt x="4911781" y="4525955"/>
                      <a:pt x="4705562" y="4587819"/>
                    </a:cubicBezTo>
                    <a:cubicBezTo>
                      <a:pt x="4673506" y="4597436"/>
                      <a:pt x="4643717" y="4617544"/>
                      <a:pt x="4610311" y="4619569"/>
                    </a:cubicBezTo>
                    <a:lnTo>
                      <a:pt x="4086432" y="4651319"/>
                    </a:lnTo>
                    <a:cubicBezTo>
                      <a:pt x="3948847" y="4646027"/>
                      <a:pt x="3810861" y="4647202"/>
                      <a:pt x="3673678" y="4635444"/>
                    </a:cubicBezTo>
                    <a:cubicBezTo>
                      <a:pt x="3184028" y="4593474"/>
                      <a:pt x="3786985" y="4613850"/>
                      <a:pt x="3435551" y="4587819"/>
                    </a:cubicBezTo>
                    <a:cubicBezTo>
                      <a:pt x="3324603" y="4579601"/>
                      <a:pt x="3213244" y="4578292"/>
                      <a:pt x="3102174" y="4571945"/>
                    </a:cubicBezTo>
                    <a:cubicBezTo>
                      <a:pt x="2940326" y="4562697"/>
                      <a:pt x="2860475" y="4554302"/>
                      <a:pt x="2705295" y="4540195"/>
                    </a:cubicBezTo>
                    <a:cubicBezTo>
                      <a:pt x="2616247" y="4510512"/>
                      <a:pt x="2662742" y="4522315"/>
                      <a:pt x="2514794" y="4508445"/>
                    </a:cubicBezTo>
                    <a:lnTo>
                      <a:pt x="2149666" y="4476696"/>
                    </a:lnTo>
                    <a:cubicBezTo>
                      <a:pt x="1830843" y="4447713"/>
                      <a:pt x="2163305" y="4470962"/>
                      <a:pt x="1721038" y="4444946"/>
                    </a:cubicBezTo>
                    <a:cubicBezTo>
                      <a:pt x="1606222" y="4421983"/>
                      <a:pt x="1513535" y="4408615"/>
                      <a:pt x="1403535" y="4365572"/>
                    </a:cubicBezTo>
                    <a:cubicBezTo>
                      <a:pt x="1332979" y="4337964"/>
                      <a:pt x="1267324" y="4298909"/>
                      <a:pt x="1197158" y="4270323"/>
                    </a:cubicBezTo>
                    <a:cubicBezTo>
                      <a:pt x="950456" y="4169817"/>
                      <a:pt x="987026" y="4211883"/>
                      <a:pt x="736780" y="4095700"/>
                    </a:cubicBezTo>
                    <a:cubicBezTo>
                      <a:pt x="621107" y="4041996"/>
                      <a:pt x="492043" y="3965971"/>
                      <a:pt x="387527" y="3889328"/>
                    </a:cubicBezTo>
                    <a:cubicBezTo>
                      <a:pt x="354199" y="3864888"/>
                      <a:pt x="324026" y="3836412"/>
                      <a:pt x="292276" y="3809954"/>
                    </a:cubicBezTo>
                    <a:cubicBezTo>
                      <a:pt x="85050" y="3395509"/>
                      <a:pt x="252570" y="3762277"/>
                      <a:pt x="133525" y="3428958"/>
                    </a:cubicBezTo>
                    <a:cubicBezTo>
                      <a:pt x="99152" y="3332714"/>
                      <a:pt x="22399" y="3143212"/>
                      <a:pt x="22399" y="3143212"/>
                    </a:cubicBezTo>
                    <a:cubicBezTo>
                      <a:pt x="-7819" y="2841034"/>
                      <a:pt x="-7112" y="2916894"/>
                      <a:pt x="22399" y="2444720"/>
                    </a:cubicBezTo>
                    <a:cubicBezTo>
                      <a:pt x="27067" y="2370031"/>
                      <a:pt x="43048" y="2296480"/>
                      <a:pt x="54149" y="2222473"/>
                    </a:cubicBezTo>
                    <a:cubicBezTo>
                      <a:pt x="58924" y="2190641"/>
                      <a:pt x="61555" y="2158277"/>
                      <a:pt x="70024" y="2127224"/>
                    </a:cubicBezTo>
                    <a:cubicBezTo>
                      <a:pt x="77522" y="2099732"/>
                      <a:pt x="93194" y="2075024"/>
                      <a:pt x="101775" y="2047850"/>
                    </a:cubicBezTo>
                    <a:cubicBezTo>
                      <a:pt x="124977" y="1974380"/>
                      <a:pt x="152608" y="1901602"/>
                      <a:pt x="165275" y="1825603"/>
                    </a:cubicBezTo>
                    <a:cubicBezTo>
                      <a:pt x="170567" y="1793853"/>
                      <a:pt x="171684" y="1761118"/>
                      <a:pt x="181150" y="1730354"/>
                    </a:cubicBezTo>
                    <a:cubicBezTo>
                      <a:pt x="193002" y="1691836"/>
                      <a:pt x="214779" y="1657021"/>
                      <a:pt x="228776" y="1619230"/>
                    </a:cubicBezTo>
                    <a:cubicBezTo>
                      <a:pt x="267720" y="1514083"/>
                      <a:pt x="302404" y="1407406"/>
                      <a:pt x="339901" y="1301734"/>
                    </a:cubicBezTo>
                    <a:cubicBezTo>
                      <a:pt x="360614" y="1243363"/>
                      <a:pt x="374555" y="1181920"/>
                      <a:pt x="403402" y="1127111"/>
                    </a:cubicBezTo>
                    <a:cubicBezTo>
                      <a:pt x="456319" y="1026571"/>
                      <a:pt x="522259" y="931871"/>
                      <a:pt x="562153" y="825490"/>
                    </a:cubicBezTo>
                    <a:cubicBezTo>
                      <a:pt x="586632" y="760214"/>
                      <a:pt x="647686" y="574147"/>
                      <a:pt x="705029" y="539743"/>
                    </a:cubicBezTo>
                    <a:lnTo>
                      <a:pt x="784405" y="492119"/>
                    </a:lnTo>
                    <a:cubicBezTo>
                      <a:pt x="805572" y="465661"/>
                      <a:pt x="822581" y="435256"/>
                      <a:pt x="847906" y="412745"/>
                    </a:cubicBezTo>
                    <a:cubicBezTo>
                      <a:pt x="870968" y="392246"/>
                      <a:pt x="901608" y="382235"/>
                      <a:pt x="927281" y="365120"/>
                    </a:cubicBezTo>
                    <a:cubicBezTo>
                      <a:pt x="1115583" y="239588"/>
                      <a:pt x="837780" y="405279"/>
                      <a:pt x="1086032" y="269871"/>
                    </a:cubicBezTo>
                    <a:cubicBezTo>
                      <a:pt x="1113120" y="255096"/>
                      <a:pt x="1137810" y="236046"/>
                      <a:pt x="1165408" y="222247"/>
                    </a:cubicBezTo>
                    <a:cubicBezTo>
                      <a:pt x="1313102" y="148402"/>
                      <a:pt x="1233480" y="198194"/>
                      <a:pt x="1371785" y="142873"/>
                    </a:cubicBezTo>
                    <a:cubicBezTo>
                      <a:pt x="1420175" y="123518"/>
                      <a:pt x="1464963" y="95068"/>
                      <a:pt x="1514661" y="79374"/>
                    </a:cubicBezTo>
                    <a:cubicBezTo>
                      <a:pt x="1566121" y="63124"/>
                      <a:pt x="1620605" y="58741"/>
                      <a:pt x="1673412" y="47624"/>
                    </a:cubicBezTo>
                    <a:cubicBezTo>
                      <a:pt x="1883814" y="3330"/>
                      <a:pt x="1744216" y="26171"/>
                      <a:pt x="1927414" y="0"/>
                    </a:cubicBezTo>
                    <a:cubicBezTo>
                      <a:pt x="2117916" y="10583"/>
                      <a:pt x="2309034" y="13133"/>
                      <a:pt x="2498919" y="31749"/>
                    </a:cubicBezTo>
                    <a:cubicBezTo>
                      <a:pt x="2577864" y="39489"/>
                      <a:pt x="2805128" y="90731"/>
                      <a:pt x="2895797" y="126998"/>
                    </a:cubicBezTo>
                    <a:cubicBezTo>
                      <a:pt x="2950728" y="148970"/>
                      <a:pt x="3001016" y="181181"/>
                      <a:pt x="3054548" y="206372"/>
                    </a:cubicBezTo>
                    <a:cubicBezTo>
                      <a:pt x="3122688" y="238437"/>
                      <a:pt x="3167643" y="250586"/>
                      <a:pt x="3229175" y="285746"/>
                    </a:cubicBezTo>
                    <a:cubicBezTo>
                      <a:pt x="3245741" y="295212"/>
                      <a:pt x="3260925" y="306913"/>
                      <a:pt x="3276800" y="317496"/>
                    </a:cubicBezTo>
                    <a:cubicBezTo>
                      <a:pt x="3295042" y="372220"/>
                      <a:pt x="3280843" y="353288"/>
                      <a:pt x="3308550" y="380995"/>
                    </a:cubicBezTo>
                    <a:lnTo>
                      <a:pt x="3118049" y="269871"/>
                    </a:ln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2" name="Rectangle 121"/>
            <p:cNvSpPr/>
            <p:nvPr/>
          </p:nvSpPr>
          <p:spPr>
            <a:xfrm>
              <a:off x="44797810" y="11113036"/>
              <a:ext cx="1746194" cy="6032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33" name="Picture 2" descr="diff_CWA2_su_120212pm.jpg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37" t="74244" r="6020" b="4434"/>
          <a:stretch/>
        </p:blipFill>
        <p:spPr bwMode="auto">
          <a:xfrm>
            <a:off x="46454925" y="10926503"/>
            <a:ext cx="2279758" cy="1846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1" name="Picture 2" descr="diff_CWA2_su_120212pm.jpg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8" t="57430" r="5963" b="25995"/>
          <a:stretch/>
        </p:blipFill>
        <p:spPr bwMode="auto">
          <a:xfrm>
            <a:off x="44702562" y="10884418"/>
            <a:ext cx="2095433" cy="1435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" name="TextBox 124"/>
          <p:cNvSpPr txBox="1"/>
          <p:nvPr/>
        </p:nvSpPr>
        <p:spPr>
          <a:xfrm>
            <a:off x="44416822" y="9620713"/>
            <a:ext cx="41591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latin typeface="Calibri"/>
                <a:cs typeface="Calibri"/>
              </a:rPr>
              <a:t>Temp. Increase </a:t>
            </a:r>
          </a:p>
          <a:p>
            <a:pPr algn="r"/>
            <a:r>
              <a:rPr lang="en-US" sz="3600" dirty="0">
                <a:latin typeface="Calibri"/>
                <a:cs typeface="Calibri"/>
              </a:rPr>
              <a:t>D</a:t>
            </a:r>
            <a:r>
              <a:rPr lang="en-US" sz="3600" dirty="0" smtClean="0">
                <a:latin typeface="Calibri"/>
                <a:cs typeface="Calibri"/>
              </a:rPr>
              <a:t>ue to Plants (</a:t>
            </a:r>
            <a:r>
              <a:rPr lang="en-US" sz="3600" baseline="30000" dirty="0" err="1" smtClean="0">
                <a:latin typeface="Calibri"/>
                <a:cs typeface="Calibri"/>
              </a:rPr>
              <a:t>o</a:t>
            </a:r>
            <a:r>
              <a:rPr lang="en-US" sz="3600" dirty="0" err="1" smtClean="0">
                <a:latin typeface="Calibri"/>
                <a:cs typeface="Calibri"/>
              </a:rPr>
              <a:t>C</a:t>
            </a:r>
            <a:r>
              <a:rPr lang="en-US" sz="3600" dirty="0" smtClean="0">
                <a:latin typeface="Calibri"/>
                <a:cs typeface="Calibri"/>
              </a:rPr>
              <a:t>)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243" name="TextBox 242"/>
          <p:cNvSpPr txBox="1"/>
          <p:nvPr/>
        </p:nvSpPr>
        <p:spPr>
          <a:xfrm>
            <a:off x="35631087" y="6489717"/>
            <a:ext cx="7166537" cy="1754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Thermal pollution from power plants leave a considerable footprint on avg. water temps</a:t>
            </a:r>
            <a:endParaRPr lang="en-US" sz="3600" dirty="0">
              <a:latin typeface="+mj-lt"/>
            </a:endParaRPr>
          </a:p>
        </p:txBody>
      </p:sp>
      <p:sp>
        <p:nvSpPr>
          <p:cNvPr id="244" name="TextBox 14"/>
          <p:cNvSpPr txBox="1">
            <a:spLocks noChangeArrowheads="1"/>
          </p:cNvSpPr>
          <p:nvPr/>
        </p:nvSpPr>
        <p:spPr bwMode="auto">
          <a:xfrm>
            <a:off x="42302611" y="7070673"/>
            <a:ext cx="458643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smtClean="0"/>
              <a:t>Avg. Summer</a:t>
            </a:r>
            <a:endParaRPr lang="en-US" sz="4000" b="1" dirty="0"/>
          </a:p>
        </p:txBody>
      </p:sp>
      <p:sp>
        <p:nvSpPr>
          <p:cNvPr id="245" name="TextBox 244"/>
          <p:cNvSpPr txBox="1"/>
          <p:nvPr/>
        </p:nvSpPr>
        <p:spPr>
          <a:xfrm>
            <a:off x="35624742" y="8197939"/>
            <a:ext cx="6855392" cy="1754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Nearly 1,700 km of river </a:t>
            </a:r>
          </a:p>
          <a:p>
            <a:pPr>
              <a:defRPr/>
            </a:pPr>
            <a:r>
              <a:rPr lang="en-US" sz="3600" dirty="0">
                <a:latin typeface="+mj-lt"/>
              </a:rPr>
              <a:t> </a:t>
            </a:r>
            <a:r>
              <a:rPr lang="en-US" sz="3600" dirty="0" smtClean="0">
                <a:latin typeface="+mj-lt"/>
              </a:rPr>
              <a:t>   length is increased at least </a:t>
            </a:r>
          </a:p>
          <a:p>
            <a:pPr>
              <a:defRPr/>
            </a:pPr>
            <a:r>
              <a:rPr lang="en-US" sz="3600" dirty="0">
                <a:latin typeface="+mj-lt"/>
              </a:rPr>
              <a:t> </a:t>
            </a:r>
            <a:r>
              <a:rPr lang="en-US" sz="3600" dirty="0" smtClean="0">
                <a:latin typeface="+mj-lt"/>
              </a:rPr>
              <a:t>    1 </a:t>
            </a:r>
            <a:r>
              <a:rPr lang="en-US" sz="3600" baseline="30000" dirty="0" err="1" smtClean="0">
                <a:latin typeface="+mj-lt"/>
              </a:rPr>
              <a:t>o</a:t>
            </a:r>
            <a:r>
              <a:rPr lang="en-US" sz="3600" dirty="0" err="1" smtClean="0">
                <a:latin typeface="+mj-lt"/>
              </a:rPr>
              <a:t>C</a:t>
            </a:r>
            <a:r>
              <a:rPr lang="en-US" sz="3600" dirty="0" smtClean="0">
                <a:latin typeface="+mj-lt"/>
              </a:rPr>
              <a:t> during the summer</a:t>
            </a:r>
            <a:endParaRPr lang="en-US" sz="3600" dirty="0">
              <a:latin typeface="+mj-lt"/>
            </a:endParaRPr>
          </a:p>
        </p:txBody>
      </p:sp>
      <p:sp>
        <p:nvSpPr>
          <p:cNvPr id="246" name="TextBox 245"/>
          <p:cNvSpPr txBox="1"/>
          <p:nvPr/>
        </p:nvSpPr>
        <p:spPr>
          <a:xfrm>
            <a:off x="35618397" y="9969667"/>
            <a:ext cx="6855392" cy="17543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Re-equilibration with atm.</a:t>
            </a:r>
          </a:p>
          <a:p>
            <a:pPr>
              <a:defRPr/>
            </a:pPr>
            <a:r>
              <a:rPr lang="en-US" sz="3600" dirty="0" smtClean="0">
                <a:latin typeface="+mj-lt"/>
              </a:rPr>
              <a:t>     conditions is more rapid</a:t>
            </a:r>
          </a:p>
          <a:p>
            <a:pPr>
              <a:defRPr/>
            </a:pPr>
            <a:r>
              <a:rPr lang="en-US" sz="3600" dirty="0" smtClean="0">
                <a:latin typeface="+mj-lt"/>
              </a:rPr>
              <a:t>     during the winter</a:t>
            </a:r>
            <a:endParaRPr lang="en-US" sz="3600" dirty="0">
              <a:latin typeface="+mj-lt"/>
            </a:endParaRPr>
          </a:p>
        </p:txBody>
      </p:sp>
      <p:sp>
        <p:nvSpPr>
          <p:cNvPr id="247" name="TextBox 246"/>
          <p:cNvSpPr txBox="1"/>
          <p:nvPr/>
        </p:nvSpPr>
        <p:spPr>
          <a:xfrm>
            <a:off x="43815980" y="13976724"/>
            <a:ext cx="4886954" cy="4524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Power plants slightly elevate water temperatures above critical thresholds for cold water fish.</a:t>
            </a: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Warm water fish are the most heavily impacted.</a:t>
            </a:r>
          </a:p>
        </p:txBody>
      </p:sp>
      <p:sp>
        <p:nvSpPr>
          <p:cNvPr id="248" name="TextBox 247"/>
          <p:cNvSpPr txBox="1"/>
          <p:nvPr/>
        </p:nvSpPr>
        <p:spPr>
          <a:xfrm>
            <a:off x="35712993" y="21729315"/>
            <a:ext cx="12900678" cy="93256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River networks (horizontal cooling towers) are 24.3% effective in dissipating heat and account for the cooling of 30.3% of the total heat generated for electricity production in the northeast US.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1500" dirty="0" smtClean="0">
              <a:latin typeface="+mj-lt"/>
            </a:endParaRP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The cost of using this ecosystem service is an increase in the total unsuitable habitats habitats for cold, cool, and warm water fish by 0.2%, 5.6%, and 11.1%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1500" dirty="0">
              <a:latin typeface="+mj-lt"/>
            </a:endParaRP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Impacts in terms of river length are more widespread during the summer due to the reduced efficiency of re-equilibration associated with warm ambient atmospheric conditions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1500" dirty="0">
              <a:latin typeface="+mj-lt"/>
            </a:endParaRPr>
          </a:p>
          <a:p>
            <a:pPr marL="571500" indent="-571500">
              <a:buFont typeface="Arial"/>
              <a:buChar char="•"/>
              <a:defRPr/>
            </a:pPr>
            <a:r>
              <a:rPr lang="en-US" sz="3600" dirty="0" smtClean="0">
                <a:latin typeface="+mj-lt"/>
              </a:rPr>
              <a:t>Engineered technologies such as re-circulating cooling towers have minor impacts on flow regime and often reduce river temperatures due to cold return flows</a:t>
            </a:r>
          </a:p>
          <a:p>
            <a:pPr marL="571500" indent="-571500">
              <a:buFont typeface="Arial"/>
              <a:buChar char="•"/>
              <a:defRPr/>
            </a:pPr>
            <a:endParaRPr lang="en-US" sz="1500" dirty="0">
              <a:latin typeface="+mj-lt"/>
            </a:endParaRPr>
          </a:p>
          <a:p>
            <a:pPr marL="571500" indent="-571500">
              <a:buFont typeface="Arial"/>
              <a:buChar char="•"/>
              <a:defRPr/>
            </a:pPr>
            <a:r>
              <a:rPr lang="en-US" sz="3600" b="1" dirty="0" smtClean="0">
                <a:latin typeface="+mj-lt"/>
              </a:rPr>
              <a:t>This highlights the buffering capacity of river networks to mitigate anthropogenic impacts to the system, and represents an important ecosystem performed by rivers in the northeast</a:t>
            </a:r>
          </a:p>
        </p:txBody>
      </p:sp>
      <p:pic>
        <p:nvPicPr>
          <p:cNvPr id="249" name="Picture 248" descr="C:\Documents and Settings\Rob Stewart\Desktop\nsfd.t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53172" y="904863"/>
            <a:ext cx="1746231" cy="17462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</p:pic>
      <p:sp>
        <p:nvSpPr>
          <p:cNvPr id="250" name="TextBox 125"/>
          <p:cNvSpPr txBox="1">
            <a:spLocks noChangeArrowheads="1"/>
          </p:cNvSpPr>
          <p:nvPr/>
        </p:nvSpPr>
        <p:spPr bwMode="auto">
          <a:xfrm>
            <a:off x="5857894" y="2752727"/>
            <a:ext cx="194822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4387850" eaLnBrk="0" fontAlgn="base" hangingPunct="0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000" b="1" dirty="0" smtClean="0">
                <a:latin typeface="Calibri" charset="0"/>
              </a:rPr>
              <a:t>National Science</a:t>
            </a:r>
          </a:p>
          <a:p>
            <a:pPr algn="ctr" eaLnBrk="1" hangingPunct="1"/>
            <a:r>
              <a:rPr lang="en-US" sz="2000" b="1" dirty="0" smtClean="0">
                <a:latin typeface="Calibri" charset="0"/>
              </a:rPr>
              <a:t>Foundation</a:t>
            </a:r>
            <a:endParaRPr lang="en-US" sz="2000" b="1" dirty="0">
              <a:latin typeface="Calibri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7350</TotalTime>
  <Words>1055</Words>
  <Application>Microsoft Macintosh PowerPoint</Application>
  <PresentationFormat>Custom</PresentationFormat>
  <Paragraphs>174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CSRC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Robert Stewart</dc:creator>
  <cp:lastModifiedBy>Robert Stewart</cp:lastModifiedBy>
  <cp:revision>646</cp:revision>
  <dcterms:created xsi:type="dcterms:W3CDTF">2012-12-02T19:53:44Z</dcterms:created>
  <dcterms:modified xsi:type="dcterms:W3CDTF">2013-10-08T23:18:50Z</dcterms:modified>
</cp:coreProperties>
</file>