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2918400" cy="32918400"/>
  <p:notesSz cx="6858000" cy="9144000"/>
  <p:defaultTextStyle>
    <a:defPPr>
      <a:defRPr lang="en-US"/>
    </a:defPPr>
    <a:lvl1pPr marL="0" algn="l" defTabSz="3762079" rtl="0" eaLnBrk="1" latinLnBrk="0" hangingPunct="1">
      <a:defRPr sz="7400" kern="1200">
        <a:solidFill>
          <a:schemeClr val="tx1"/>
        </a:solidFill>
        <a:latin typeface="+mn-lt"/>
        <a:ea typeface="+mn-ea"/>
        <a:cs typeface="+mn-cs"/>
      </a:defRPr>
    </a:lvl1pPr>
    <a:lvl2pPr marL="1881040" algn="l" defTabSz="3762079" rtl="0" eaLnBrk="1" latinLnBrk="0" hangingPunct="1">
      <a:defRPr sz="7400" kern="1200">
        <a:solidFill>
          <a:schemeClr val="tx1"/>
        </a:solidFill>
        <a:latin typeface="+mn-lt"/>
        <a:ea typeface="+mn-ea"/>
        <a:cs typeface="+mn-cs"/>
      </a:defRPr>
    </a:lvl2pPr>
    <a:lvl3pPr marL="3762079" algn="l" defTabSz="3762079" rtl="0" eaLnBrk="1" latinLnBrk="0" hangingPunct="1">
      <a:defRPr sz="7400" kern="1200">
        <a:solidFill>
          <a:schemeClr val="tx1"/>
        </a:solidFill>
        <a:latin typeface="+mn-lt"/>
        <a:ea typeface="+mn-ea"/>
        <a:cs typeface="+mn-cs"/>
      </a:defRPr>
    </a:lvl3pPr>
    <a:lvl4pPr marL="5643119" algn="l" defTabSz="3762079" rtl="0" eaLnBrk="1" latinLnBrk="0" hangingPunct="1">
      <a:defRPr sz="7400" kern="1200">
        <a:solidFill>
          <a:schemeClr val="tx1"/>
        </a:solidFill>
        <a:latin typeface="+mn-lt"/>
        <a:ea typeface="+mn-ea"/>
        <a:cs typeface="+mn-cs"/>
      </a:defRPr>
    </a:lvl4pPr>
    <a:lvl5pPr marL="7524158" algn="l" defTabSz="3762079" rtl="0" eaLnBrk="1" latinLnBrk="0" hangingPunct="1">
      <a:defRPr sz="7400" kern="1200">
        <a:solidFill>
          <a:schemeClr val="tx1"/>
        </a:solidFill>
        <a:latin typeface="+mn-lt"/>
        <a:ea typeface="+mn-ea"/>
        <a:cs typeface="+mn-cs"/>
      </a:defRPr>
    </a:lvl5pPr>
    <a:lvl6pPr marL="9405198" algn="l" defTabSz="3762079" rtl="0" eaLnBrk="1" latinLnBrk="0" hangingPunct="1">
      <a:defRPr sz="7400" kern="1200">
        <a:solidFill>
          <a:schemeClr val="tx1"/>
        </a:solidFill>
        <a:latin typeface="+mn-lt"/>
        <a:ea typeface="+mn-ea"/>
        <a:cs typeface="+mn-cs"/>
      </a:defRPr>
    </a:lvl6pPr>
    <a:lvl7pPr marL="11286238" algn="l" defTabSz="3762079" rtl="0" eaLnBrk="1" latinLnBrk="0" hangingPunct="1">
      <a:defRPr sz="7400" kern="1200">
        <a:solidFill>
          <a:schemeClr val="tx1"/>
        </a:solidFill>
        <a:latin typeface="+mn-lt"/>
        <a:ea typeface="+mn-ea"/>
        <a:cs typeface="+mn-cs"/>
      </a:defRPr>
    </a:lvl7pPr>
    <a:lvl8pPr marL="13167278" algn="l" defTabSz="3762079" rtl="0" eaLnBrk="1" latinLnBrk="0" hangingPunct="1">
      <a:defRPr sz="7400" kern="1200">
        <a:solidFill>
          <a:schemeClr val="tx1"/>
        </a:solidFill>
        <a:latin typeface="+mn-lt"/>
        <a:ea typeface="+mn-ea"/>
        <a:cs typeface="+mn-cs"/>
      </a:defRPr>
    </a:lvl8pPr>
    <a:lvl9pPr marL="15048318" algn="l" defTabSz="3762079"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529" autoAdjust="0"/>
  </p:normalViewPr>
  <p:slideViewPr>
    <p:cSldViewPr>
      <p:cViewPr>
        <p:scale>
          <a:sx n="40" d="100"/>
          <a:sy n="40" d="100"/>
        </p:scale>
        <p:origin x="-534" y="4296"/>
      </p:cViewPr>
      <p:guideLst>
        <p:guide orient="horz" pos="10368"/>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0226043"/>
            <a:ext cx="279806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8653760"/>
            <a:ext cx="23042880" cy="8412480"/>
          </a:xfrm>
        </p:spPr>
        <p:txBody>
          <a:bodyPr/>
          <a:lstStyle>
            <a:lvl1pPr marL="0" indent="0" algn="ctr">
              <a:buNone/>
              <a:defRPr>
                <a:solidFill>
                  <a:schemeClr val="tx1">
                    <a:tint val="75000"/>
                  </a:schemeClr>
                </a:solidFill>
              </a:defRPr>
            </a:lvl1pPr>
            <a:lvl2pPr marL="1881040" indent="0" algn="ctr">
              <a:buNone/>
              <a:defRPr>
                <a:solidFill>
                  <a:schemeClr val="tx1">
                    <a:tint val="75000"/>
                  </a:schemeClr>
                </a:solidFill>
              </a:defRPr>
            </a:lvl2pPr>
            <a:lvl3pPr marL="3762079" indent="0" algn="ctr">
              <a:buNone/>
              <a:defRPr>
                <a:solidFill>
                  <a:schemeClr val="tx1">
                    <a:tint val="75000"/>
                  </a:schemeClr>
                </a:solidFill>
              </a:defRPr>
            </a:lvl3pPr>
            <a:lvl4pPr marL="5643119" indent="0" algn="ctr">
              <a:buNone/>
              <a:defRPr>
                <a:solidFill>
                  <a:schemeClr val="tx1">
                    <a:tint val="75000"/>
                  </a:schemeClr>
                </a:solidFill>
              </a:defRPr>
            </a:lvl4pPr>
            <a:lvl5pPr marL="7524158" indent="0" algn="ctr">
              <a:buNone/>
              <a:defRPr>
                <a:solidFill>
                  <a:schemeClr val="tx1">
                    <a:tint val="75000"/>
                  </a:schemeClr>
                </a:solidFill>
              </a:defRPr>
            </a:lvl5pPr>
            <a:lvl6pPr marL="9405198" indent="0" algn="ctr">
              <a:buNone/>
              <a:defRPr>
                <a:solidFill>
                  <a:schemeClr val="tx1">
                    <a:tint val="75000"/>
                  </a:schemeClr>
                </a:solidFill>
              </a:defRPr>
            </a:lvl6pPr>
            <a:lvl7pPr marL="11286238" indent="0" algn="ctr">
              <a:buNone/>
              <a:defRPr>
                <a:solidFill>
                  <a:schemeClr val="tx1">
                    <a:tint val="75000"/>
                  </a:schemeClr>
                </a:solidFill>
              </a:defRPr>
            </a:lvl7pPr>
            <a:lvl8pPr marL="13167278" indent="0" algn="ctr">
              <a:buNone/>
              <a:defRPr>
                <a:solidFill>
                  <a:schemeClr val="tx1">
                    <a:tint val="75000"/>
                  </a:schemeClr>
                </a:solidFill>
              </a:defRPr>
            </a:lvl8pPr>
            <a:lvl9pPr marL="1504831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1153122"/>
            <a:ext cx="27980640" cy="653796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3952225"/>
            <a:ext cx="27980640" cy="7200897"/>
          </a:xfrm>
        </p:spPr>
        <p:txBody>
          <a:bodyPr anchor="b"/>
          <a:lstStyle>
            <a:lvl1pPr marL="0" indent="0">
              <a:buNone/>
              <a:defRPr sz="8200">
                <a:solidFill>
                  <a:schemeClr val="tx1">
                    <a:tint val="75000"/>
                  </a:schemeClr>
                </a:solidFill>
              </a:defRPr>
            </a:lvl1pPr>
            <a:lvl2pPr marL="1881040" indent="0">
              <a:buNone/>
              <a:defRPr sz="7400">
                <a:solidFill>
                  <a:schemeClr val="tx1">
                    <a:tint val="75000"/>
                  </a:schemeClr>
                </a:solidFill>
              </a:defRPr>
            </a:lvl2pPr>
            <a:lvl3pPr marL="3762079" indent="0">
              <a:buNone/>
              <a:defRPr sz="6600">
                <a:solidFill>
                  <a:schemeClr val="tx1">
                    <a:tint val="75000"/>
                  </a:schemeClr>
                </a:solidFill>
              </a:defRPr>
            </a:lvl3pPr>
            <a:lvl4pPr marL="5643119" indent="0">
              <a:buNone/>
              <a:defRPr sz="5800">
                <a:solidFill>
                  <a:schemeClr val="tx1">
                    <a:tint val="75000"/>
                  </a:schemeClr>
                </a:solidFill>
              </a:defRPr>
            </a:lvl4pPr>
            <a:lvl5pPr marL="7524158" indent="0">
              <a:buNone/>
              <a:defRPr sz="5800">
                <a:solidFill>
                  <a:schemeClr val="tx1">
                    <a:tint val="75000"/>
                  </a:schemeClr>
                </a:solidFill>
              </a:defRPr>
            </a:lvl5pPr>
            <a:lvl6pPr marL="9405198" indent="0">
              <a:buNone/>
              <a:defRPr sz="5800">
                <a:solidFill>
                  <a:schemeClr val="tx1">
                    <a:tint val="75000"/>
                  </a:schemeClr>
                </a:solidFill>
              </a:defRPr>
            </a:lvl6pPr>
            <a:lvl7pPr marL="11286238" indent="0">
              <a:buNone/>
              <a:defRPr sz="5800">
                <a:solidFill>
                  <a:schemeClr val="tx1">
                    <a:tint val="75000"/>
                  </a:schemeClr>
                </a:solidFill>
              </a:defRPr>
            </a:lvl7pPr>
            <a:lvl8pPr marL="13167278" indent="0">
              <a:buNone/>
              <a:defRPr sz="5800">
                <a:solidFill>
                  <a:schemeClr val="tx1">
                    <a:tint val="75000"/>
                  </a:schemeClr>
                </a:solidFill>
              </a:defRPr>
            </a:lvl8pPr>
            <a:lvl9pPr marL="15048318"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7680963"/>
            <a:ext cx="14538960" cy="21724622"/>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7680963"/>
            <a:ext cx="14538960" cy="21724622"/>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7368542"/>
            <a:ext cx="14544677" cy="3070858"/>
          </a:xfrm>
        </p:spPr>
        <p:txBody>
          <a:bodyPr anchor="b"/>
          <a:lstStyle>
            <a:lvl1pPr marL="0" indent="0">
              <a:buNone/>
              <a:defRPr sz="9900" b="1"/>
            </a:lvl1pPr>
            <a:lvl2pPr marL="1881040" indent="0">
              <a:buNone/>
              <a:defRPr sz="8200" b="1"/>
            </a:lvl2pPr>
            <a:lvl3pPr marL="3762079" indent="0">
              <a:buNone/>
              <a:defRPr sz="7400" b="1"/>
            </a:lvl3pPr>
            <a:lvl4pPr marL="5643119" indent="0">
              <a:buNone/>
              <a:defRPr sz="6600" b="1"/>
            </a:lvl4pPr>
            <a:lvl5pPr marL="7524158" indent="0">
              <a:buNone/>
              <a:defRPr sz="6600" b="1"/>
            </a:lvl5pPr>
            <a:lvl6pPr marL="9405198" indent="0">
              <a:buNone/>
              <a:defRPr sz="6600" b="1"/>
            </a:lvl6pPr>
            <a:lvl7pPr marL="11286238" indent="0">
              <a:buNone/>
              <a:defRPr sz="6600" b="1"/>
            </a:lvl7pPr>
            <a:lvl8pPr marL="13167278" indent="0">
              <a:buNone/>
              <a:defRPr sz="6600" b="1"/>
            </a:lvl8pPr>
            <a:lvl9pPr marL="15048318"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645920" y="10439400"/>
            <a:ext cx="14544677" cy="18966182"/>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7368542"/>
            <a:ext cx="14550390" cy="3070858"/>
          </a:xfrm>
        </p:spPr>
        <p:txBody>
          <a:bodyPr anchor="b"/>
          <a:lstStyle>
            <a:lvl1pPr marL="0" indent="0">
              <a:buNone/>
              <a:defRPr sz="9900" b="1"/>
            </a:lvl1pPr>
            <a:lvl2pPr marL="1881040" indent="0">
              <a:buNone/>
              <a:defRPr sz="8200" b="1"/>
            </a:lvl2pPr>
            <a:lvl3pPr marL="3762079" indent="0">
              <a:buNone/>
              <a:defRPr sz="7400" b="1"/>
            </a:lvl3pPr>
            <a:lvl4pPr marL="5643119" indent="0">
              <a:buNone/>
              <a:defRPr sz="6600" b="1"/>
            </a:lvl4pPr>
            <a:lvl5pPr marL="7524158" indent="0">
              <a:buNone/>
              <a:defRPr sz="6600" b="1"/>
            </a:lvl5pPr>
            <a:lvl6pPr marL="9405198" indent="0">
              <a:buNone/>
              <a:defRPr sz="6600" b="1"/>
            </a:lvl6pPr>
            <a:lvl7pPr marL="11286238" indent="0">
              <a:buNone/>
              <a:defRPr sz="6600" b="1"/>
            </a:lvl7pPr>
            <a:lvl8pPr marL="13167278" indent="0">
              <a:buNone/>
              <a:defRPr sz="6600" b="1"/>
            </a:lvl8pPr>
            <a:lvl9pPr marL="15048318"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6722092" y="10439400"/>
            <a:ext cx="14550390" cy="18966182"/>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310640"/>
            <a:ext cx="10829927" cy="557784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2870180" y="1310642"/>
            <a:ext cx="18402300" cy="28094943"/>
          </a:xfrm>
        </p:spPr>
        <p:txBody>
          <a:bodyPr/>
          <a:lstStyle>
            <a:lvl1pPr>
              <a:defRPr sz="131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6888482"/>
            <a:ext cx="10829927" cy="22517103"/>
          </a:xfrm>
        </p:spPr>
        <p:txBody>
          <a:bodyPr/>
          <a:lstStyle>
            <a:lvl1pPr marL="0" indent="0">
              <a:buNone/>
              <a:defRPr sz="5800"/>
            </a:lvl1pPr>
            <a:lvl2pPr marL="1881040" indent="0">
              <a:buNone/>
              <a:defRPr sz="5000"/>
            </a:lvl2pPr>
            <a:lvl3pPr marL="3762079" indent="0">
              <a:buNone/>
              <a:defRPr sz="4100"/>
            </a:lvl3pPr>
            <a:lvl4pPr marL="5643119" indent="0">
              <a:buNone/>
              <a:defRPr sz="3700"/>
            </a:lvl4pPr>
            <a:lvl5pPr marL="7524158" indent="0">
              <a:buNone/>
              <a:defRPr sz="3700"/>
            </a:lvl5pPr>
            <a:lvl6pPr marL="9405198" indent="0">
              <a:buNone/>
              <a:defRPr sz="3700"/>
            </a:lvl6pPr>
            <a:lvl7pPr marL="11286238" indent="0">
              <a:buNone/>
              <a:defRPr sz="3700"/>
            </a:lvl7pPr>
            <a:lvl8pPr marL="13167278" indent="0">
              <a:buNone/>
              <a:defRPr sz="3700"/>
            </a:lvl8pPr>
            <a:lvl9pPr marL="1504831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23042880"/>
            <a:ext cx="19751040" cy="2720343"/>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6452237" y="2941320"/>
            <a:ext cx="19751040" cy="19751040"/>
          </a:xfrm>
        </p:spPr>
        <p:txBody>
          <a:bodyPr/>
          <a:lstStyle>
            <a:lvl1pPr marL="0" indent="0">
              <a:buNone/>
              <a:defRPr sz="13100"/>
            </a:lvl1pPr>
            <a:lvl2pPr marL="1881040" indent="0">
              <a:buNone/>
              <a:defRPr sz="11500"/>
            </a:lvl2pPr>
            <a:lvl3pPr marL="3762079" indent="0">
              <a:buNone/>
              <a:defRPr sz="9900"/>
            </a:lvl3pPr>
            <a:lvl4pPr marL="5643119" indent="0">
              <a:buNone/>
              <a:defRPr sz="8200"/>
            </a:lvl4pPr>
            <a:lvl5pPr marL="7524158" indent="0">
              <a:buNone/>
              <a:defRPr sz="8200"/>
            </a:lvl5pPr>
            <a:lvl6pPr marL="9405198" indent="0">
              <a:buNone/>
              <a:defRPr sz="8200"/>
            </a:lvl6pPr>
            <a:lvl7pPr marL="11286238" indent="0">
              <a:buNone/>
              <a:defRPr sz="8200"/>
            </a:lvl7pPr>
            <a:lvl8pPr marL="13167278" indent="0">
              <a:buNone/>
              <a:defRPr sz="8200"/>
            </a:lvl8pPr>
            <a:lvl9pPr marL="15048318" indent="0">
              <a:buNone/>
              <a:defRPr sz="8200"/>
            </a:lvl9pPr>
          </a:lstStyle>
          <a:p>
            <a:endParaRPr lang="en-US"/>
          </a:p>
        </p:txBody>
      </p:sp>
      <p:sp>
        <p:nvSpPr>
          <p:cNvPr id="4" name="Text Placeholder 3"/>
          <p:cNvSpPr>
            <a:spLocks noGrp="1"/>
          </p:cNvSpPr>
          <p:nvPr>
            <p:ph type="body" sz="half" idx="2"/>
          </p:nvPr>
        </p:nvSpPr>
        <p:spPr>
          <a:xfrm>
            <a:off x="6452237" y="25763223"/>
            <a:ext cx="19751040" cy="3863337"/>
          </a:xfrm>
        </p:spPr>
        <p:txBody>
          <a:bodyPr/>
          <a:lstStyle>
            <a:lvl1pPr marL="0" indent="0">
              <a:buNone/>
              <a:defRPr sz="5800"/>
            </a:lvl1pPr>
            <a:lvl2pPr marL="1881040" indent="0">
              <a:buNone/>
              <a:defRPr sz="5000"/>
            </a:lvl2pPr>
            <a:lvl3pPr marL="3762079" indent="0">
              <a:buNone/>
              <a:defRPr sz="4100"/>
            </a:lvl3pPr>
            <a:lvl4pPr marL="5643119" indent="0">
              <a:buNone/>
              <a:defRPr sz="3700"/>
            </a:lvl4pPr>
            <a:lvl5pPr marL="7524158" indent="0">
              <a:buNone/>
              <a:defRPr sz="3700"/>
            </a:lvl5pPr>
            <a:lvl6pPr marL="9405198" indent="0">
              <a:buNone/>
              <a:defRPr sz="3700"/>
            </a:lvl6pPr>
            <a:lvl7pPr marL="11286238" indent="0">
              <a:buNone/>
              <a:defRPr sz="3700"/>
            </a:lvl7pPr>
            <a:lvl8pPr marL="13167278" indent="0">
              <a:buNone/>
              <a:defRPr sz="3700"/>
            </a:lvl8pPr>
            <a:lvl9pPr marL="1504831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1318265"/>
            <a:ext cx="740664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1318265"/>
            <a:ext cx="2167128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318262"/>
            <a:ext cx="29626560" cy="5486400"/>
          </a:xfrm>
          <a:prstGeom prst="rect">
            <a:avLst/>
          </a:prstGeom>
        </p:spPr>
        <p:txBody>
          <a:bodyPr vert="horz" lIns="376208" tIns="188104" rIns="376208" bIns="1881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7680963"/>
            <a:ext cx="29626560" cy="21724622"/>
          </a:xfrm>
          <a:prstGeom prst="rect">
            <a:avLst/>
          </a:prstGeom>
        </p:spPr>
        <p:txBody>
          <a:bodyPr vert="horz" lIns="376208" tIns="188104" rIns="376208" bIns="1881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30510483"/>
            <a:ext cx="7680960" cy="1752600"/>
          </a:xfrm>
          <a:prstGeom prst="rect">
            <a:avLst/>
          </a:prstGeom>
        </p:spPr>
        <p:txBody>
          <a:bodyPr vert="horz" lIns="376208" tIns="188104" rIns="376208" bIns="188104" rtlCol="0" anchor="ctr"/>
          <a:lstStyle>
            <a:lvl1pPr algn="l">
              <a:defRPr sz="5000">
                <a:solidFill>
                  <a:schemeClr val="tx1">
                    <a:tint val="75000"/>
                  </a:schemeClr>
                </a:solidFill>
              </a:defRPr>
            </a:lvl1pPr>
          </a:lstStyle>
          <a:p>
            <a:fld id="{1D8BD707-D9CF-40AE-B4C6-C98DA3205C09}" type="datetimeFigureOut">
              <a:rPr lang="en-US" smtClean="0"/>
              <a:pPr/>
              <a:t>10/10/2013</a:t>
            </a:fld>
            <a:endParaRPr lang="en-US"/>
          </a:p>
        </p:txBody>
      </p:sp>
      <p:sp>
        <p:nvSpPr>
          <p:cNvPr id="5" name="Footer Placeholder 4"/>
          <p:cNvSpPr>
            <a:spLocks noGrp="1"/>
          </p:cNvSpPr>
          <p:nvPr>
            <p:ph type="ftr" sz="quarter" idx="3"/>
          </p:nvPr>
        </p:nvSpPr>
        <p:spPr>
          <a:xfrm>
            <a:off x="11247120" y="30510483"/>
            <a:ext cx="10424160" cy="1752600"/>
          </a:xfrm>
          <a:prstGeom prst="rect">
            <a:avLst/>
          </a:prstGeom>
        </p:spPr>
        <p:txBody>
          <a:bodyPr vert="horz" lIns="376208" tIns="188104" rIns="376208" bIns="188104" rtlCol="0" anchor="ctr"/>
          <a:lstStyle>
            <a:lvl1pPr algn="ctr">
              <a:defRPr sz="5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30510483"/>
            <a:ext cx="7680960" cy="1752600"/>
          </a:xfrm>
          <a:prstGeom prst="rect">
            <a:avLst/>
          </a:prstGeom>
        </p:spPr>
        <p:txBody>
          <a:bodyPr vert="horz" lIns="376208" tIns="188104" rIns="376208" bIns="188104" rtlCol="0" anchor="ctr"/>
          <a:lstStyle>
            <a:lvl1pPr algn="r">
              <a:defRPr sz="50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2079" rtl="0" eaLnBrk="1" latinLnBrk="0" hangingPunct="1">
        <a:spcBef>
          <a:spcPct val="0"/>
        </a:spcBef>
        <a:buNone/>
        <a:defRPr sz="18100" kern="1200">
          <a:solidFill>
            <a:schemeClr val="tx1"/>
          </a:solidFill>
          <a:latin typeface="+mj-lt"/>
          <a:ea typeface="+mj-ea"/>
          <a:cs typeface="+mj-cs"/>
        </a:defRPr>
      </a:lvl1pPr>
    </p:titleStyle>
    <p:bodyStyle>
      <a:lvl1pPr marL="1410780" indent="-1410780" algn="l" defTabSz="3762079" rtl="0" eaLnBrk="1" latinLnBrk="0" hangingPunct="1">
        <a:spcBef>
          <a:spcPct val="20000"/>
        </a:spcBef>
        <a:buFont typeface="Arial" pitchFamily="34" charset="0"/>
        <a:buChar char="•"/>
        <a:defRPr sz="13100" kern="1200">
          <a:solidFill>
            <a:schemeClr val="tx1"/>
          </a:solidFill>
          <a:latin typeface="+mn-lt"/>
          <a:ea typeface="+mn-ea"/>
          <a:cs typeface="+mn-cs"/>
        </a:defRPr>
      </a:lvl1pPr>
      <a:lvl2pPr marL="3056690" indent="-1175650" algn="l" defTabSz="3762079" rtl="0" eaLnBrk="1" latinLnBrk="0" hangingPunct="1">
        <a:spcBef>
          <a:spcPct val="20000"/>
        </a:spcBef>
        <a:buFont typeface="Arial" pitchFamily="34" charset="0"/>
        <a:buChar char="–"/>
        <a:defRPr sz="11500" kern="1200">
          <a:solidFill>
            <a:schemeClr val="tx1"/>
          </a:solidFill>
          <a:latin typeface="+mn-lt"/>
          <a:ea typeface="+mn-ea"/>
          <a:cs typeface="+mn-cs"/>
        </a:defRPr>
      </a:lvl2pPr>
      <a:lvl3pPr marL="4702599" indent="-940520" algn="l" defTabSz="3762079"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3639" indent="-940520" algn="l" defTabSz="3762079" rtl="0" eaLnBrk="1" latinLnBrk="0" hangingPunct="1">
        <a:spcBef>
          <a:spcPct val="20000"/>
        </a:spcBef>
        <a:buFont typeface="Arial" pitchFamily="34" charset="0"/>
        <a:buChar char="–"/>
        <a:defRPr sz="8200" kern="1200">
          <a:solidFill>
            <a:schemeClr val="tx1"/>
          </a:solidFill>
          <a:latin typeface="+mn-lt"/>
          <a:ea typeface="+mn-ea"/>
          <a:cs typeface="+mn-cs"/>
        </a:defRPr>
      </a:lvl4pPr>
      <a:lvl5pPr marL="8464678" indent="-940520" algn="l" defTabSz="3762079" rtl="0" eaLnBrk="1" latinLnBrk="0" hangingPunct="1">
        <a:spcBef>
          <a:spcPct val="20000"/>
        </a:spcBef>
        <a:buFont typeface="Arial" pitchFamily="34" charset="0"/>
        <a:buChar char="»"/>
        <a:defRPr sz="8200" kern="1200">
          <a:solidFill>
            <a:schemeClr val="tx1"/>
          </a:solidFill>
          <a:latin typeface="+mn-lt"/>
          <a:ea typeface="+mn-ea"/>
          <a:cs typeface="+mn-cs"/>
        </a:defRPr>
      </a:lvl5pPr>
      <a:lvl6pPr marL="10345718" indent="-940520" algn="l" defTabSz="3762079"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6758" indent="-940520" algn="l" defTabSz="3762079"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7798" indent="-940520" algn="l" defTabSz="3762079"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8838" indent="-940520" algn="l" defTabSz="3762079" rtl="0" eaLnBrk="1" latinLnBrk="0" hangingPunct="1">
        <a:spcBef>
          <a:spcPct val="20000"/>
        </a:spcBef>
        <a:buFont typeface="Arial" pitchFamily="34" charset="0"/>
        <a:buChar char="•"/>
        <a:defRPr sz="8200" kern="1200">
          <a:solidFill>
            <a:schemeClr val="tx1"/>
          </a:solidFill>
          <a:latin typeface="+mn-lt"/>
          <a:ea typeface="+mn-ea"/>
          <a:cs typeface="+mn-cs"/>
        </a:defRPr>
      </a:lvl9pPr>
    </p:bodyStyle>
    <p:otherStyle>
      <a:defPPr>
        <a:defRPr lang="en-US"/>
      </a:defPPr>
      <a:lvl1pPr marL="0" algn="l" defTabSz="3762079" rtl="0" eaLnBrk="1" latinLnBrk="0" hangingPunct="1">
        <a:defRPr sz="7400" kern="1200">
          <a:solidFill>
            <a:schemeClr val="tx1"/>
          </a:solidFill>
          <a:latin typeface="+mn-lt"/>
          <a:ea typeface="+mn-ea"/>
          <a:cs typeface="+mn-cs"/>
        </a:defRPr>
      </a:lvl1pPr>
      <a:lvl2pPr marL="1881040" algn="l" defTabSz="3762079" rtl="0" eaLnBrk="1" latinLnBrk="0" hangingPunct="1">
        <a:defRPr sz="7400" kern="1200">
          <a:solidFill>
            <a:schemeClr val="tx1"/>
          </a:solidFill>
          <a:latin typeface="+mn-lt"/>
          <a:ea typeface="+mn-ea"/>
          <a:cs typeface="+mn-cs"/>
        </a:defRPr>
      </a:lvl2pPr>
      <a:lvl3pPr marL="3762079" algn="l" defTabSz="3762079" rtl="0" eaLnBrk="1" latinLnBrk="0" hangingPunct="1">
        <a:defRPr sz="7400" kern="1200">
          <a:solidFill>
            <a:schemeClr val="tx1"/>
          </a:solidFill>
          <a:latin typeface="+mn-lt"/>
          <a:ea typeface="+mn-ea"/>
          <a:cs typeface="+mn-cs"/>
        </a:defRPr>
      </a:lvl3pPr>
      <a:lvl4pPr marL="5643119" algn="l" defTabSz="3762079" rtl="0" eaLnBrk="1" latinLnBrk="0" hangingPunct="1">
        <a:defRPr sz="7400" kern="1200">
          <a:solidFill>
            <a:schemeClr val="tx1"/>
          </a:solidFill>
          <a:latin typeface="+mn-lt"/>
          <a:ea typeface="+mn-ea"/>
          <a:cs typeface="+mn-cs"/>
        </a:defRPr>
      </a:lvl4pPr>
      <a:lvl5pPr marL="7524158" algn="l" defTabSz="3762079" rtl="0" eaLnBrk="1" latinLnBrk="0" hangingPunct="1">
        <a:defRPr sz="7400" kern="1200">
          <a:solidFill>
            <a:schemeClr val="tx1"/>
          </a:solidFill>
          <a:latin typeface="+mn-lt"/>
          <a:ea typeface="+mn-ea"/>
          <a:cs typeface="+mn-cs"/>
        </a:defRPr>
      </a:lvl5pPr>
      <a:lvl6pPr marL="9405198" algn="l" defTabSz="3762079" rtl="0" eaLnBrk="1" latinLnBrk="0" hangingPunct="1">
        <a:defRPr sz="7400" kern="1200">
          <a:solidFill>
            <a:schemeClr val="tx1"/>
          </a:solidFill>
          <a:latin typeface="+mn-lt"/>
          <a:ea typeface="+mn-ea"/>
          <a:cs typeface="+mn-cs"/>
        </a:defRPr>
      </a:lvl6pPr>
      <a:lvl7pPr marL="11286238" algn="l" defTabSz="3762079" rtl="0" eaLnBrk="1" latinLnBrk="0" hangingPunct="1">
        <a:defRPr sz="7400" kern="1200">
          <a:solidFill>
            <a:schemeClr val="tx1"/>
          </a:solidFill>
          <a:latin typeface="+mn-lt"/>
          <a:ea typeface="+mn-ea"/>
          <a:cs typeface="+mn-cs"/>
        </a:defRPr>
      </a:lvl7pPr>
      <a:lvl8pPr marL="13167278" algn="l" defTabSz="3762079" rtl="0" eaLnBrk="1" latinLnBrk="0" hangingPunct="1">
        <a:defRPr sz="7400" kern="1200">
          <a:solidFill>
            <a:schemeClr val="tx1"/>
          </a:solidFill>
          <a:latin typeface="+mn-lt"/>
          <a:ea typeface="+mn-ea"/>
          <a:cs typeface="+mn-cs"/>
        </a:defRPr>
      </a:lvl8pPr>
      <a:lvl9pPr marL="15048318" algn="l" defTabSz="3762079"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3.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06040" y="0"/>
            <a:ext cx="28186381" cy="1855893"/>
          </a:xfrm>
          <a:prstGeom prst="rect">
            <a:avLst/>
          </a:prstGeom>
        </p:spPr>
        <p:txBody>
          <a:bodyPr wrap="square" lIns="82296" tIns="41148" rIns="82296" bIns="41148">
            <a:spAutoFit/>
          </a:bodyPr>
          <a:lstStyle/>
          <a:p>
            <a:pPr algn="ctr"/>
            <a:r>
              <a:rPr lang="en-US" sz="5900" b="1" dirty="0">
                <a:solidFill>
                  <a:schemeClr val="accent1">
                    <a:lumMod val="75000"/>
                  </a:schemeClr>
                </a:solidFill>
              </a:rPr>
              <a:t>DOSE SPECTRA FROM ENERGETIC PARTICLES AND NEUTRONS (</a:t>
            </a:r>
            <a:r>
              <a:rPr lang="en-US" sz="5900" b="1" dirty="0" err="1">
                <a:solidFill>
                  <a:schemeClr val="accent1">
                    <a:lumMod val="75000"/>
                  </a:schemeClr>
                </a:solidFill>
              </a:rPr>
              <a:t>DoSEN</a:t>
            </a:r>
            <a:r>
              <a:rPr lang="en-US" sz="5900" b="1" dirty="0">
                <a:solidFill>
                  <a:schemeClr val="accent1">
                    <a:lumMod val="75000"/>
                  </a:schemeClr>
                </a:solidFill>
              </a:rPr>
              <a:t>)</a:t>
            </a:r>
          </a:p>
          <a:p>
            <a:pPr algn="ctr"/>
            <a:endParaRPr lang="en-US" sz="1600" dirty="0">
              <a:solidFill>
                <a:schemeClr val="accent1">
                  <a:lumMod val="75000"/>
                </a:schemeClr>
              </a:solidFill>
            </a:endParaRPr>
          </a:p>
          <a:p>
            <a:pPr algn="ctr"/>
            <a:r>
              <a:rPr lang="en-US" sz="4000" b="1" dirty="0">
                <a:solidFill>
                  <a:schemeClr val="accent1">
                    <a:lumMod val="75000"/>
                  </a:schemeClr>
                </a:solidFill>
              </a:rPr>
              <a:t>S. Smith</a:t>
            </a:r>
            <a:r>
              <a:rPr lang="en-US" sz="4000" b="1" baseline="30000" dirty="0">
                <a:solidFill>
                  <a:schemeClr val="accent1">
                    <a:lumMod val="75000"/>
                  </a:schemeClr>
                </a:solidFill>
              </a:rPr>
              <a:t>1</a:t>
            </a:r>
            <a:r>
              <a:rPr lang="en-US" sz="4000" b="1" dirty="0">
                <a:solidFill>
                  <a:schemeClr val="accent1">
                    <a:lumMod val="75000"/>
                  </a:schemeClr>
                </a:solidFill>
              </a:rPr>
              <a:t>, N. A. Schwadron</a:t>
            </a:r>
            <a:r>
              <a:rPr lang="en-US" sz="4000" b="1" baseline="30000" dirty="0">
                <a:solidFill>
                  <a:schemeClr val="accent1">
                    <a:lumMod val="75000"/>
                  </a:schemeClr>
                </a:solidFill>
              </a:rPr>
              <a:t>1 </a:t>
            </a:r>
            <a:r>
              <a:rPr lang="en-US" sz="4000" b="1" dirty="0">
                <a:solidFill>
                  <a:schemeClr val="accent1">
                    <a:lumMod val="75000"/>
                  </a:schemeClr>
                </a:solidFill>
              </a:rPr>
              <a:t>C. Bancroft</a:t>
            </a:r>
            <a:r>
              <a:rPr lang="en-US" sz="4000" b="1" baseline="30000" dirty="0">
                <a:solidFill>
                  <a:schemeClr val="accent1">
                    <a:lumMod val="75000"/>
                  </a:schemeClr>
                </a:solidFill>
              </a:rPr>
              <a:t>1</a:t>
            </a:r>
            <a:r>
              <a:rPr lang="en-US" sz="4000" b="1" dirty="0">
                <a:solidFill>
                  <a:schemeClr val="accent1">
                    <a:lumMod val="75000"/>
                  </a:schemeClr>
                </a:solidFill>
              </a:rPr>
              <a:t>, P. Bloser</a:t>
            </a:r>
            <a:r>
              <a:rPr lang="en-US" sz="4000" b="1" baseline="30000" dirty="0">
                <a:solidFill>
                  <a:schemeClr val="accent1">
                    <a:lumMod val="75000"/>
                  </a:schemeClr>
                </a:solidFill>
              </a:rPr>
              <a:t>1</a:t>
            </a:r>
            <a:r>
              <a:rPr lang="en-US" sz="4000" b="1" dirty="0">
                <a:solidFill>
                  <a:schemeClr val="accent1">
                    <a:lumMod val="75000"/>
                  </a:schemeClr>
                </a:solidFill>
              </a:rPr>
              <a:t>, </a:t>
            </a:r>
            <a:r>
              <a:rPr lang="en-US" sz="4000" b="1" dirty="0">
                <a:solidFill>
                  <a:schemeClr val="accent1">
                    <a:lumMod val="75000"/>
                  </a:schemeClr>
                </a:solidFill>
              </a:rPr>
              <a:t>J. Legere</a:t>
            </a:r>
            <a:r>
              <a:rPr lang="en-US" sz="4000" b="1" baseline="30000" dirty="0">
                <a:solidFill>
                  <a:schemeClr val="accent1">
                    <a:lumMod val="75000"/>
                  </a:schemeClr>
                </a:solidFill>
              </a:rPr>
              <a:t>1</a:t>
            </a:r>
            <a:r>
              <a:rPr lang="en-US" sz="4000" b="1" dirty="0">
                <a:solidFill>
                  <a:schemeClr val="accent1">
                    <a:lumMod val="75000"/>
                  </a:schemeClr>
                </a:solidFill>
              </a:rPr>
              <a:t>, </a:t>
            </a:r>
            <a:r>
              <a:rPr lang="en-US" sz="4000" b="1" dirty="0">
                <a:solidFill>
                  <a:schemeClr val="accent1">
                    <a:lumMod val="75000"/>
                  </a:schemeClr>
                </a:solidFill>
              </a:rPr>
              <a:t>J. Ryan</a:t>
            </a:r>
            <a:r>
              <a:rPr lang="en-US" sz="4000" b="1" baseline="30000" dirty="0">
                <a:solidFill>
                  <a:schemeClr val="accent1">
                    <a:lumMod val="75000"/>
                  </a:schemeClr>
                </a:solidFill>
              </a:rPr>
              <a:t>1</a:t>
            </a:r>
            <a:r>
              <a:rPr lang="en-US" sz="4000" b="1" dirty="0">
                <a:solidFill>
                  <a:schemeClr val="accent1">
                    <a:lumMod val="75000"/>
                  </a:schemeClr>
                </a:solidFill>
              </a:rPr>
              <a:t>, H. E. Spence</a:t>
            </a:r>
            <a:r>
              <a:rPr lang="en-US" sz="4000" b="1" baseline="30000" dirty="0">
                <a:solidFill>
                  <a:schemeClr val="accent1">
                    <a:lumMod val="75000"/>
                  </a:schemeClr>
                </a:solidFill>
              </a:rPr>
              <a:t>1</a:t>
            </a:r>
            <a:r>
              <a:rPr lang="en-US" sz="4000" b="1" dirty="0">
                <a:solidFill>
                  <a:schemeClr val="accent1">
                    <a:lumMod val="75000"/>
                  </a:schemeClr>
                </a:solidFill>
              </a:rPr>
              <a:t>, C</a:t>
            </a:r>
            <a:r>
              <a:rPr lang="en-US" sz="4000" b="1" dirty="0">
                <a:solidFill>
                  <a:schemeClr val="accent1">
                    <a:lumMod val="75000"/>
                  </a:schemeClr>
                </a:solidFill>
              </a:rPr>
              <a:t>. J. </a:t>
            </a:r>
            <a:r>
              <a:rPr lang="en-US" sz="4000" b="1" dirty="0">
                <a:solidFill>
                  <a:schemeClr val="accent1">
                    <a:lumMod val="75000"/>
                  </a:schemeClr>
                </a:solidFill>
              </a:rPr>
              <a:t>Zeitlin</a:t>
            </a:r>
            <a:r>
              <a:rPr lang="en-US" sz="4000" b="1" baseline="30000" dirty="0">
                <a:solidFill>
                  <a:schemeClr val="accent1">
                    <a:lumMod val="75000"/>
                  </a:schemeClr>
                </a:solidFill>
              </a:rPr>
              <a:t>2</a:t>
            </a:r>
            <a:endParaRPr lang="en-US" sz="3600" dirty="0">
              <a:solidFill>
                <a:schemeClr val="accent1">
                  <a:lumMod val="75000"/>
                </a:schemeClr>
              </a:solidFill>
            </a:endParaRPr>
          </a:p>
        </p:txBody>
      </p:sp>
      <p:cxnSp>
        <p:nvCxnSpPr>
          <p:cNvPr id="6" name="Straight Connector 5"/>
          <p:cNvCxnSpPr/>
          <p:nvPr/>
        </p:nvCxnSpPr>
        <p:spPr>
          <a:xfrm>
            <a:off x="-68580" y="3223260"/>
            <a:ext cx="32918400" cy="0"/>
          </a:xfrm>
          <a:prstGeom prst="line">
            <a:avLst/>
          </a:prstGeom>
          <a:ln w="76200" cmpd="thinThick">
            <a:solidFill>
              <a:schemeClr val="tx2"/>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01124" y="31135320"/>
            <a:ext cx="32357396" cy="1412694"/>
          </a:xfrm>
          <a:prstGeom prst="rect">
            <a:avLst/>
          </a:prstGeom>
          <a:solidFill>
            <a:schemeClr val="accent3">
              <a:lumMod val="20000"/>
              <a:lumOff val="80000"/>
            </a:schemeClr>
          </a:solidFill>
          <a:ln>
            <a:solidFill>
              <a:schemeClr val="tx1"/>
            </a:solidFill>
          </a:ln>
        </p:spPr>
        <p:txBody>
          <a:bodyPr wrap="square" lIns="82296" tIns="41148" rIns="82296" bIns="41148" rtlCol="0">
            <a:spAutoFit/>
          </a:bodyPr>
          <a:lstStyle/>
          <a:p>
            <a:pPr marL="3334703" indent="-3334703"/>
            <a:r>
              <a:rPr lang="en-US" sz="2900" b="1" dirty="0"/>
              <a:t>References</a:t>
            </a:r>
            <a:r>
              <a:rPr lang="en-US" sz="2900" b="1" dirty="0"/>
              <a:t>:</a:t>
            </a:r>
            <a:r>
              <a:rPr lang="en-US" sz="2900" dirty="0"/>
              <a:t> </a:t>
            </a:r>
            <a:r>
              <a:rPr lang="en-US" sz="2900" dirty="0"/>
              <a:t>	Case, A., et al., (2013) </a:t>
            </a:r>
            <a:r>
              <a:rPr lang="en-US" sz="2900" i="1" dirty="0"/>
              <a:t>Space Weather</a:t>
            </a:r>
            <a:r>
              <a:rPr lang="en-US" sz="2900" dirty="0"/>
              <a:t>, </a:t>
            </a:r>
            <a:r>
              <a:rPr lang="en-US" sz="2900" i="1" dirty="0"/>
              <a:t>11</a:t>
            </a:r>
            <a:r>
              <a:rPr lang="en-US" sz="2900" dirty="0"/>
              <a:t>, 361-368; Chin </a:t>
            </a:r>
            <a:r>
              <a:rPr lang="en-US" sz="2900" dirty="0"/>
              <a:t>G. S. et al. (2007) </a:t>
            </a:r>
            <a:r>
              <a:rPr lang="en-US" sz="2900" i="1" dirty="0"/>
              <a:t>Space Sci. Rev., 129(4),</a:t>
            </a:r>
            <a:r>
              <a:rPr lang="en-US" sz="2900" dirty="0"/>
              <a:t> </a:t>
            </a:r>
            <a:r>
              <a:rPr lang="en-US" sz="2900" dirty="0"/>
              <a:t>391-419; </a:t>
            </a:r>
            <a:r>
              <a:rPr lang="en-US" sz="2900" dirty="0" err="1"/>
              <a:t>Schwadron</a:t>
            </a:r>
            <a:r>
              <a:rPr lang="en-US" sz="2900" dirty="0"/>
              <a:t> N. et al. (</a:t>
            </a:r>
            <a:r>
              <a:rPr lang="en-US" sz="2900" dirty="0"/>
              <a:t>2013) </a:t>
            </a:r>
            <a:r>
              <a:rPr lang="en-US" sz="2900" i="1" dirty="0"/>
              <a:t>Space Weather</a:t>
            </a:r>
            <a:r>
              <a:rPr lang="en-US" sz="2900" dirty="0"/>
              <a:t>, </a:t>
            </a:r>
            <a:r>
              <a:rPr lang="en-US" sz="2900" i="1" dirty="0"/>
              <a:t>11</a:t>
            </a:r>
            <a:r>
              <a:rPr lang="en-US" sz="2900" dirty="0"/>
              <a:t>, 1-10;  Spence H. E.. et al. (2010) </a:t>
            </a:r>
            <a:r>
              <a:rPr lang="en-US" sz="2900" i="1" dirty="0"/>
              <a:t>Space Sci. Rev., 150(1-4),</a:t>
            </a:r>
            <a:r>
              <a:rPr lang="en-US" sz="2900" dirty="0"/>
              <a:t> 243-284.</a:t>
            </a:r>
          </a:p>
          <a:p>
            <a:pPr marL="3334703" indent="-3334703"/>
            <a:r>
              <a:rPr lang="en-US" sz="2900" b="1" dirty="0"/>
              <a:t>Acknowledgements</a:t>
            </a:r>
            <a:r>
              <a:rPr lang="en-US" sz="2900" dirty="0"/>
              <a:t>:  </a:t>
            </a:r>
            <a:r>
              <a:rPr lang="en-US" sz="2900" dirty="0"/>
              <a:t>W</a:t>
            </a:r>
            <a:r>
              <a:rPr lang="en-US" sz="2900" dirty="0"/>
              <a:t>ork on the </a:t>
            </a:r>
            <a:r>
              <a:rPr lang="en-US" sz="2900" dirty="0" err="1"/>
              <a:t>DoSEN</a:t>
            </a:r>
            <a:r>
              <a:rPr lang="en-US" sz="2900" dirty="0"/>
              <a:t> project was supported by NASA under grant number NNX13AC89G. </a:t>
            </a:r>
            <a:endParaRPr lang="en-US" sz="2900" dirty="0"/>
          </a:p>
        </p:txBody>
      </p:sp>
      <p:sp>
        <p:nvSpPr>
          <p:cNvPr id="10" name="Rectangle 9"/>
          <p:cNvSpPr/>
          <p:nvPr/>
        </p:nvSpPr>
        <p:spPr>
          <a:xfrm>
            <a:off x="301124" y="3469666"/>
            <a:ext cx="32357396" cy="1412694"/>
          </a:xfrm>
          <a:prstGeom prst="rect">
            <a:avLst/>
          </a:prstGeom>
          <a:solidFill>
            <a:schemeClr val="accent3">
              <a:lumMod val="40000"/>
              <a:lumOff val="60000"/>
            </a:schemeClr>
          </a:solidFill>
          <a:ln>
            <a:solidFill>
              <a:schemeClr val="tx1"/>
            </a:solidFill>
          </a:ln>
        </p:spPr>
        <p:txBody>
          <a:bodyPr wrap="square" lIns="82296" tIns="41148" rIns="82296" bIns="41148">
            <a:spAutoFit/>
          </a:bodyPr>
          <a:lstStyle/>
          <a:p>
            <a:pPr algn="just"/>
            <a:r>
              <a:rPr lang="en-US" sz="2900" b="1" dirty="0"/>
              <a:t>Introduction:</a:t>
            </a:r>
            <a:r>
              <a:rPr lang="en-US" sz="2900" dirty="0"/>
              <a:t>  </a:t>
            </a:r>
            <a:r>
              <a:rPr lang="en-US" sz="2900" dirty="0" err="1"/>
              <a:t>DoSEN</a:t>
            </a:r>
            <a:r>
              <a:rPr lang="en-US" sz="2900" dirty="0"/>
              <a:t> is an early-stage technology research project that combines two advanced complementary radiation detection concepts with fundamental advantages over traditional </a:t>
            </a:r>
            <a:r>
              <a:rPr lang="en-US" sz="2900" dirty="0" err="1"/>
              <a:t>dosimetry</a:t>
            </a:r>
            <a:r>
              <a:rPr lang="en-US" sz="2900" dirty="0"/>
              <a:t>. </a:t>
            </a:r>
            <a:r>
              <a:rPr lang="en-US" sz="2900" dirty="0" err="1"/>
              <a:t>DoSEN</a:t>
            </a:r>
            <a:r>
              <a:rPr lang="en-US" sz="2900" dirty="0"/>
              <a:t> not only measures the energy but also the charge distribution (including neutrons) of energetic particles that affect human (and robotic) health in a way not presently possible with current dosimeters.  For heavy ions and protons, </a:t>
            </a:r>
            <a:r>
              <a:rPr lang="en-US" sz="2900" dirty="0" err="1"/>
              <a:t>DoSEN</a:t>
            </a:r>
            <a:r>
              <a:rPr lang="en-US" sz="2900" dirty="0"/>
              <a:t> provides a direct measurement of the Lineal Energy Transfer (LET) spectra behind relevant shielding material (tissue equivalent plastic), based on a successful design with rich spaceflight heritage.</a:t>
            </a:r>
            <a:endParaRPr lang="en-US" sz="2900" dirty="0"/>
          </a:p>
        </p:txBody>
      </p:sp>
      <p:sp>
        <p:nvSpPr>
          <p:cNvPr id="14" name="Rectangle 13"/>
          <p:cNvSpPr/>
          <p:nvPr/>
        </p:nvSpPr>
        <p:spPr>
          <a:xfrm>
            <a:off x="22184030" y="28118711"/>
            <a:ext cx="10434683" cy="2742289"/>
          </a:xfrm>
          <a:prstGeom prst="rect">
            <a:avLst/>
          </a:prstGeom>
          <a:solidFill>
            <a:schemeClr val="accent1">
              <a:lumMod val="20000"/>
              <a:lumOff val="80000"/>
            </a:schemeClr>
          </a:solidFill>
          <a:ln>
            <a:solidFill>
              <a:schemeClr val="tx1"/>
            </a:solidFill>
          </a:ln>
        </p:spPr>
        <p:txBody>
          <a:bodyPr wrap="square" lIns="82296" tIns="41148" rIns="82296" bIns="41148">
            <a:spAutoFit/>
          </a:bodyPr>
          <a:lstStyle/>
          <a:p>
            <a:pPr lvl="0" algn="just"/>
            <a:r>
              <a:rPr lang="en-US" sz="2900" b="1" dirty="0">
                <a:solidFill>
                  <a:prstClr val="black"/>
                </a:solidFill>
              </a:rPr>
              <a:t>Current State of </a:t>
            </a:r>
            <a:r>
              <a:rPr lang="en-US" sz="2900" b="1" dirty="0" err="1">
                <a:solidFill>
                  <a:prstClr val="black"/>
                </a:solidFill>
              </a:rPr>
              <a:t>DoSEN</a:t>
            </a:r>
            <a:r>
              <a:rPr lang="en-US" sz="2900" b="1" dirty="0">
                <a:solidFill>
                  <a:prstClr val="black"/>
                </a:solidFill>
              </a:rPr>
              <a:t> Development and Next Steps</a:t>
            </a:r>
            <a:r>
              <a:rPr lang="en-US" sz="2900" dirty="0">
                <a:solidFill>
                  <a:prstClr val="black"/>
                </a:solidFill>
              </a:rPr>
              <a:t>: Bench prototype built (and performance of charged particle LET spectroscopy and neutron detection demonstrated (see calibration curve and coincidence </a:t>
            </a:r>
            <a:r>
              <a:rPr lang="en-US" sz="2900" dirty="0" err="1">
                <a:solidFill>
                  <a:prstClr val="black"/>
                </a:solidFill>
              </a:rPr>
              <a:t>crossplot</a:t>
            </a:r>
            <a:r>
              <a:rPr lang="en-US" sz="2900" dirty="0">
                <a:solidFill>
                  <a:prstClr val="black"/>
                </a:solidFill>
              </a:rPr>
              <a:t> above); meets or exceeds </a:t>
            </a:r>
            <a:r>
              <a:rPr lang="en-US" sz="2900" dirty="0" err="1">
                <a:solidFill>
                  <a:prstClr val="black"/>
                </a:solidFill>
              </a:rPr>
              <a:t>DoSEN</a:t>
            </a:r>
            <a:r>
              <a:rPr lang="en-US" sz="2900" dirty="0">
                <a:solidFill>
                  <a:prstClr val="black"/>
                </a:solidFill>
              </a:rPr>
              <a:t> design goals.  Upcoming ion and neutron beam runs will validate design and pave way for next phase in development to a flight unit.</a:t>
            </a:r>
          </a:p>
        </p:txBody>
      </p:sp>
      <p:sp>
        <p:nvSpPr>
          <p:cNvPr id="15" name="Rectangle 14"/>
          <p:cNvSpPr/>
          <p:nvPr/>
        </p:nvSpPr>
        <p:spPr>
          <a:xfrm>
            <a:off x="11243968" y="5185505"/>
            <a:ext cx="10260197" cy="4958280"/>
          </a:xfrm>
          <a:prstGeom prst="rect">
            <a:avLst/>
          </a:prstGeom>
          <a:solidFill>
            <a:schemeClr val="accent1">
              <a:lumMod val="20000"/>
              <a:lumOff val="80000"/>
            </a:schemeClr>
          </a:solidFill>
          <a:ln>
            <a:solidFill>
              <a:schemeClr val="tx1"/>
            </a:solidFill>
          </a:ln>
        </p:spPr>
        <p:txBody>
          <a:bodyPr wrap="square" lIns="82296" tIns="41148" rIns="82296" bIns="41148">
            <a:spAutoFit/>
          </a:bodyPr>
          <a:lstStyle/>
          <a:p>
            <a:pPr algn="just"/>
            <a:r>
              <a:rPr lang="en-US" sz="2900" b="1" dirty="0" err="1"/>
              <a:t>CRaTER</a:t>
            </a:r>
            <a:r>
              <a:rPr lang="en-US" sz="2900" b="1" dirty="0"/>
              <a:t> Technique for Species Identification</a:t>
            </a:r>
            <a:r>
              <a:rPr lang="en-US" sz="2900" dirty="0"/>
              <a:t>:  The previous figure shows </a:t>
            </a:r>
            <a:r>
              <a:rPr lang="en-US" sz="2900" dirty="0" err="1"/>
              <a:t>CRaTER</a:t>
            </a:r>
            <a:r>
              <a:rPr lang="en-US" sz="2900" dirty="0"/>
              <a:t>-derived “cross-plots”, namely the </a:t>
            </a:r>
            <a:r>
              <a:rPr lang="en-US" sz="2900" dirty="0"/>
              <a:t>LET </a:t>
            </a:r>
            <a:r>
              <a:rPr lang="en-US" sz="2900" dirty="0"/>
              <a:t>spectra from </a:t>
            </a:r>
            <a:r>
              <a:rPr lang="en-US" sz="2900" dirty="0"/>
              <a:t>the </a:t>
            </a:r>
            <a:r>
              <a:rPr lang="en-US" sz="2900" dirty="0" err="1"/>
              <a:t>CRaTER</a:t>
            </a:r>
            <a:r>
              <a:rPr lang="en-US" sz="2900" dirty="0"/>
              <a:t> </a:t>
            </a:r>
            <a:r>
              <a:rPr lang="en-US" sz="2900" dirty="0"/>
              <a:t>D1/D2 detectors versus the  LET spectra from the D3/D4 </a:t>
            </a:r>
            <a:r>
              <a:rPr lang="en-US" sz="2900" dirty="0"/>
              <a:t>detectors. </a:t>
            </a:r>
            <a:r>
              <a:rPr lang="en-US" sz="2900" dirty="0" err="1"/>
              <a:t>CRaTER</a:t>
            </a:r>
            <a:r>
              <a:rPr lang="en-US" sz="2900" dirty="0"/>
              <a:t> cleanly resolves </a:t>
            </a:r>
            <a:r>
              <a:rPr lang="en-US" sz="2900" dirty="0"/>
              <a:t>the different </a:t>
            </a:r>
            <a:r>
              <a:rPr lang="en-US" sz="2900" dirty="0"/>
              <a:t> GCR ion species </a:t>
            </a:r>
            <a:r>
              <a:rPr lang="en-US" sz="2900" dirty="0"/>
              <a:t>that contribute to the </a:t>
            </a:r>
            <a:r>
              <a:rPr lang="en-US" sz="2900" dirty="0"/>
              <a:t>radiation dose </a:t>
            </a:r>
            <a:r>
              <a:rPr lang="en-US" sz="2900" dirty="0"/>
              <a:t>and dose equivalent. The labels for H, He, C</a:t>
            </a:r>
            <a:r>
              <a:rPr lang="en-US" sz="2900" dirty="0"/>
              <a:t>, and </a:t>
            </a:r>
            <a:r>
              <a:rPr lang="en-US" sz="2900" dirty="0"/>
              <a:t>O show where these particles are identified in </a:t>
            </a:r>
            <a:r>
              <a:rPr lang="en-US" sz="2900" dirty="0"/>
              <a:t>the </a:t>
            </a:r>
            <a:r>
              <a:rPr lang="en-US" sz="2900" dirty="0" err="1"/>
              <a:t>crossplot</a:t>
            </a:r>
            <a:r>
              <a:rPr lang="en-US" sz="2900" dirty="0"/>
              <a:t>. Note that there are tracks that curve up </a:t>
            </a:r>
            <a:r>
              <a:rPr lang="en-US" sz="2900" dirty="0"/>
              <a:t>from the </a:t>
            </a:r>
            <a:r>
              <a:rPr lang="en-US" sz="2900" dirty="0"/>
              <a:t>diagonal coincidence region. Each track is </a:t>
            </a:r>
            <a:r>
              <a:rPr lang="en-US" sz="2900" dirty="0"/>
              <a:t>associated with </a:t>
            </a:r>
            <a:r>
              <a:rPr lang="en-US" sz="2900" dirty="0"/>
              <a:t>an </a:t>
            </a:r>
            <a:r>
              <a:rPr lang="en-US" sz="2900" dirty="0"/>
              <a:t>individual </a:t>
            </a:r>
            <a:r>
              <a:rPr lang="en-US" sz="2900" dirty="0"/>
              <a:t>cosmic ray element. The </a:t>
            </a:r>
            <a:r>
              <a:rPr lang="en-US" sz="2900" dirty="0"/>
              <a:t>black diagonal </a:t>
            </a:r>
            <a:r>
              <a:rPr lang="en-US" sz="2900" dirty="0"/>
              <a:t>solid lines </a:t>
            </a:r>
            <a:r>
              <a:rPr lang="en-US" sz="2900" dirty="0"/>
              <a:t> extending </a:t>
            </a:r>
            <a:r>
              <a:rPr lang="en-US" sz="2900" dirty="0"/>
              <a:t>from the C and O </a:t>
            </a:r>
            <a:r>
              <a:rPr lang="en-US" sz="2900" dirty="0"/>
              <a:t>coincidence peaks </a:t>
            </a:r>
            <a:r>
              <a:rPr lang="en-US" sz="2900" dirty="0"/>
              <a:t>indicate the </a:t>
            </a:r>
            <a:r>
              <a:rPr lang="en-US" sz="2900" dirty="0"/>
              <a:t>associated </a:t>
            </a:r>
            <a:r>
              <a:rPr lang="en-US" sz="2900" dirty="0"/>
              <a:t>element </a:t>
            </a:r>
            <a:r>
              <a:rPr lang="en-US" sz="2900" dirty="0"/>
              <a:t>tracks</a:t>
            </a:r>
            <a:r>
              <a:rPr lang="en-US" sz="2900" dirty="0"/>
              <a:t>.</a:t>
            </a:r>
          </a:p>
        </p:txBody>
      </p:sp>
      <p:sp>
        <p:nvSpPr>
          <p:cNvPr id="16" name="AutoShape 5" descr="http://www.nasa.gov/images/content/346876main_lrologo_full.jpg"/>
          <p:cNvSpPr>
            <a:spLocks noChangeAspect="1" noChangeArrowheads="1"/>
          </p:cNvSpPr>
          <p:nvPr/>
        </p:nvSpPr>
        <p:spPr bwMode="auto">
          <a:xfrm>
            <a:off x="57150" y="-122872"/>
            <a:ext cx="3368993" cy="336899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296" tIns="41148" rIns="82296" bIns="41148" numCol="1" anchor="t" anchorCtr="0" compatLnSpc="1">
            <a:prstTxWarp prst="textNoShape">
              <a:avLst/>
            </a:prstTxWarp>
          </a:bodyPr>
          <a:lstStyle/>
          <a:p>
            <a:endParaRPr lang="en-US"/>
          </a:p>
        </p:txBody>
      </p:sp>
      <p:sp>
        <p:nvSpPr>
          <p:cNvPr id="24" name="AutoShape 7" descr="http://static.psbin.com/c/1/0vnvt3j95mcviy/New_Hampshire_(vector_282).jpg"/>
          <p:cNvSpPr>
            <a:spLocks noChangeAspect="1" noChangeArrowheads="1"/>
          </p:cNvSpPr>
          <p:nvPr/>
        </p:nvSpPr>
        <p:spPr bwMode="auto">
          <a:xfrm>
            <a:off x="57150" y="-122873"/>
            <a:ext cx="274320" cy="27432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296" tIns="41148" rIns="82296" bIns="41148" numCol="1" anchor="t" anchorCtr="0" compatLnSpc="1">
            <a:prstTxWarp prst="textNoShape">
              <a:avLst/>
            </a:prstTxWarp>
          </a:bodyPr>
          <a:lstStyle/>
          <a:p>
            <a:endParaRPr lang="en-US"/>
          </a:p>
        </p:txBody>
      </p:sp>
      <p:sp>
        <p:nvSpPr>
          <p:cNvPr id="26" name="Rectangle 25"/>
          <p:cNvSpPr/>
          <p:nvPr/>
        </p:nvSpPr>
        <p:spPr>
          <a:xfrm>
            <a:off x="3465092" y="1714500"/>
            <a:ext cx="25919636" cy="1329595"/>
          </a:xfrm>
          <a:prstGeom prst="rect">
            <a:avLst/>
          </a:prstGeom>
        </p:spPr>
        <p:txBody>
          <a:bodyPr wrap="square" lIns="82296" tIns="41148" rIns="82296" bIns="41148">
            <a:spAutoFit/>
          </a:bodyPr>
          <a:lstStyle/>
          <a:p>
            <a:pPr algn="ctr"/>
            <a:endParaRPr lang="en-US" sz="1600" dirty="0">
              <a:solidFill>
                <a:schemeClr val="accent1">
                  <a:lumMod val="50000"/>
                </a:schemeClr>
              </a:solidFill>
            </a:endParaRPr>
          </a:p>
          <a:p>
            <a:pPr algn="ctr"/>
            <a:r>
              <a:rPr lang="en-US" sz="3200" baseline="30000" dirty="0">
                <a:solidFill>
                  <a:schemeClr val="accent1">
                    <a:lumMod val="50000"/>
                  </a:schemeClr>
                </a:solidFill>
              </a:rPr>
              <a:t>1</a:t>
            </a:r>
            <a:r>
              <a:rPr lang="en-US" sz="3200" dirty="0">
                <a:solidFill>
                  <a:schemeClr val="accent1">
                    <a:lumMod val="50000"/>
                  </a:schemeClr>
                </a:solidFill>
              </a:rPr>
              <a:t>Institute for the Study of Earth, Oceans, and </a:t>
            </a:r>
            <a:r>
              <a:rPr lang="en-US" sz="3200" dirty="0">
                <a:solidFill>
                  <a:schemeClr val="accent1">
                    <a:lumMod val="50000"/>
                  </a:schemeClr>
                </a:solidFill>
              </a:rPr>
              <a:t>Space</a:t>
            </a:r>
            <a:r>
              <a:rPr lang="en-US" sz="3200" dirty="0">
                <a:solidFill>
                  <a:schemeClr val="accent1">
                    <a:lumMod val="50000"/>
                  </a:schemeClr>
                </a:solidFill>
              </a:rPr>
              <a:t>, University of New Hampshire, Durham, NH 03824, </a:t>
            </a:r>
            <a:r>
              <a:rPr lang="en-US" sz="3200" dirty="0">
                <a:solidFill>
                  <a:schemeClr val="accent1">
                    <a:lumMod val="50000"/>
                  </a:schemeClr>
                </a:solidFill>
              </a:rPr>
              <a:t>Sonya.S@unh.edu</a:t>
            </a:r>
            <a:r>
              <a:rPr lang="en-US" sz="3200" dirty="0">
                <a:solidFill>
                  <a:schemeClr val="accent1">
                    <a:lumMod val="50000"/>
                  </a:schemeClr>
                </a:solidFill>
              </a:rPr>
              <a:t>, </a:t>
            </a:r>
            <a:endParaRPr lang="en-US" sz="3200" dirty="0">
              <a:solidFill>
                <a:schemeClr val="accent1">
                  <a:lumMod val="50000"/>
                </a:schemeClr>
              </a:solidFill>
            </a:endParaRPr>
          </a:p>
          <a:p>
            <a:pPr algn="ctr"/>
            <a:r>
              <a:rPr lang="en-US" sz="3200" baseline="30000" dirty="0">
                <a:solidFill>
                  <a:schemeClr val="accent1">
                    <a:lumMod val="50000"/>
                  </a:schemeClr>
                </a:solidFill>
              </a:rPr>
              <a:t>2</a:t>
            </a:r>
            <a:r>
              <a:rPr lang="en-US" sz="3200" dirty="0">
                <a:solidFill>
                  <a:schemeClr val="accent1">
                    <a:lumMod val="50000"/>
                  </a:schemeClr>
                </a:solidFill>
              </a:rPr>
              <a:t> Southwest </a:t>
            </a:r>
            <a:r>
              <a:rPr lang="en-US" sz="3200" dirty="0">
                <a:solidFill>
                  <a:schemeClr val="accent1">
                    <a:lumMod val="50000"/>
                  </a:schemeClr>
                </a:solidFill>
              </a:rPr>
              <a:t>Research </a:t>
            </a:r>
            <a:r>
              <a:rPr lang="en-US" sz="3200" dirty="0">
                <a:solidFill>
                  <a:schemeClr val="accent1">
                    <a:lumMod val="50000"/>
                  </a:schemeClr>
                </a:solidFill>
              </a:rPr>
              <a:t>Institute-EOS, Durham, NH 03824</a:t>
            </a:r>
            <a:endParaRPr lang="en-US" sz="3200" dirty="0">
              <a:solidFill>
                <a:schemeClr val="accent1">
                  <a:lumMod val="50000"/>
                </a:schemeClr>
              </a:solidFill>
            </a:endParaRPr>
          </a:p>
        </p:txBody>
      </p:sp>
      <p:sp>
        <p:nvSpPr>
          <p:cNvPr id="90" name="Rectangle 89"/>
          <p:cNvSpPr/>
          <p:nvPr/>
        </p:nvSpPr>
        <p:spPr>
          <a:xfrm>
            <a:off x="301123" y="5143500"/>
            <a:ext cx="10260197" cy="7174272"/>
          </a:xfrm>
          <a:prstGeom prst="rect">
            <a:avLst/>
          </a:prstGeom>
          <a:solidFill>
            <a:schemeClr val="accent1">
              <a:lumMod val="20000"/>
              <a:lumOff val="80000"/>
            </a:schemeClr>
          </a:solidFill>
          <a:ln>
            <a:solidFill>
              <a:schemeClr val="tx1"/>
            </a:solidFill>
          </a:ln>
        </p:spPr>
        <p:txBody>
          <a:bodyPr wrap="square" lIns="82296" tIns="41148" rIns="82296" bIns="41148">
            <a:spAutoFit/>
          </a:bodyPr>
          <a:lstStyle/>
          <a:p>
            <a:pPr algn="just"/>
            <a:r>
              <a:rPr lang="en-US" sz="2900" b="1" dirty="0"/>
              <a:t>Motivation and Background: </a:t>
            </a:r>
            <a:r>
              <a:rPr lang="en-US" sz="2900" dirty="0"/>
              <a:t>As we prepare to have human explorers leave the safety of near-Earth orbit, the need for assessment of the radiation environment in deep space is more important than ever.  For long journeys to anticipated exploration destinations (such as the Moon, Mars, asteroids, or beyond), radiation </a:t>
            </a:r>
            <a:r>
              <a:rPr lang="en-US" sz="2900" dirty="0"/>
              <a:t>r</a:t>
            </a:r>
            <a:r>
              <a:rPr lang="en-US" sz="2900" dirty="0"/>
              <a:t>isk reduction depends on accurate knowledge of the many sources of ionizing radiation facing manned and robotic missions, including galactic cosmic ray (GCR) ions and solar energetic particles (SEP).  Pioneering work in understanding and quantifying these effects is ongoing with the Cosmic Ray Telescope for the Effects of Radiation (</a:t>
            </a:r>
            <a:r>
              <a:rPr lang="en-US" sz="2900" dirty="0" err="1"/>
              <a:t>CRaTER</a:t>
            </a:r>
            <a:r>
              <a:rPr lang="en-US" sz="2900" dirty="0"/>
              <a:t>) [</a:t>
            </a:r>
            <a:r>
              <a:rPr lang="en-US" sz="2900" i="1" dirty="0"/>
              <a:t>Spence et al., 2010</a:t>
            </a:r>
            <a:r>
              <a:rPr lang="en-US" sz="2900" dirty="0"/>
              <a:t>] on the NASA Lunar Reconnaissance Orbiter (LRO) mission [</a:t>
            </a:r>
            <a:r>
              <a:rPr lang="en-US" sz="2900" i="1" dirty="0"/>
              <a:t>Chin et al., 2007</a:t>
            </a:r>
            <a:r>
              <a:rPr lang="en-US" sz="2900" dirty="0"/>
              <a:t>].  </a:t>
            </a:r>
            <a:r>
              <a:rPr lang="en-US" sz="2900" dirty="0" err="1"/>
              <a:t>DoSEN</a:t>
            </a:r>
            <a:r>
              <a:rPr lang="en-US" sz="2900" dirty="0"/>
              <a:t> is a prototype instrument development program that miniaturizes the </a:t>
            </a:r>
            <a:r>
              <a:rPr lang="en-US" sz="2900" dirty="0" err="1"/>
              <a:t>CRaTER</a:t>
            </a:r>
            <a:r>
              <a:rPr lang="en-US" sz="2900" dirty="0"/>
              <a:t> instrument , adds a neutron measurement capability, and provides for prompt reporting of dose, dose rate, and dose equivalent [</a:t>
            </a:r>
            <a:r>
              <a:rPr lang="en-US" sz="2900" i="1" dirty="0" err="1"/>
              <a:t>Schwadron</a:t>
            </a:r>
            <a:r>
              <a:rPr lang="en-US" sz="2900" i="1" dirty="0"/>
              <a:t> et al., 2013</a:t>
            </a:r>
            <a:r>
              <a:rPr lang="en-US" sz="2900" dirty="0"/>
              <a:t>].</a:t>
            </a:r>
            <a:endParaRPr lang="en-US" sz="2900" dirty="0"/>
          </a:p>
        </p:txBody>
      </p:sp>
      <p:cxnSp>
        <p:nvCxnSpPr>
          <p:cNvPr id="95" name="Straight Connector 94"/>
          <p:cNvCxnSpPr/>
          <p:nvPr/>
        </p:nvCxnSpPr>
        <p:spPr>
          <a:xfrm>
            <a:off x="10904220" y="5265131"/>
            <a:ext cx="0" cy="25664450"/>
          </a:xfrm>
          <a:prstGeom prst="line">
            <a:avLst/>
          </a:prstGeom>
          <a:ln w="127000" cmpd="tri">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21877020" y="5212080"/>
            <a:ext cx="0" cy="25717500"/>
          </a:xfrm>
          <a:prstGeom prst="line">
            <a:avLst/>
          </a:prstGeom>
          <a:ln w="127000" cmpd="tri">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22198468" y="10431379"/>
            <a:ext cx="10460050" cy="3185487"/>
          </a:xfrm>
          <a:prstGeom prst="rect">
            <a:avLst/>
          </a:prstGeom>
          <a:solidFill>
            <a:schemeClr val="accent1">
              <a:lumMod val="20000"/>
              <a:lumOff val="80000"/>
            </a:schemeClr>
          </a:solidFill>
          <a:ln cap="sq">
            <a:solidFill>
              <a:schemeClr val="tx1"/>
            </a:solidFill>
          </a:ln>
        </p:spPr>
        <p:txBody>
          <a:bodyPr wrap="square" lIns="82296" tIns="41148" rIns="82296" bIns="41148">
            <a:spAutoFit/>
          </a:bodyPr>
          <a:lstStyle/>
          <a:p>
            <a:pPr algn="just"/>
            <a:r>
              <a:rPr lang="en-US" sz="2900" b="1" dirty="0" err="1"/>
              <a:t>DoSEN</a:t>
            </a:r>
            <a:r>
              <a:rPr lang="en-US" sz="2900" b="1" dirty="0"/>
              <a:t> – A </a:t>
            </a:r>
            <a:r>
              <a:rPr lang="en-US" sz="2900" b="1" dirty="0" err="1"/>
              <a:t>CRaTER</a:t>
            </a:r>
            <a:r>
              <a:rPr lang="en-US" sz="2900" b="1" dirty="0"/>
              <a:t> with Neutron Detection and </a:t>
            </a:r>
            <a:r>
              <a:rPr lang="en-US" sz="2900" b="1" dirty="0" err="1"/>
              <a:t>Dosimetry</a:t>
            </a:r>
            <a:r>
              <a:rPr lang="en-US" sz="2900" b="1" dirty="0"/>
              <a:t> Capability:</a:t>
            </a:r>
            <a:r>
              <a:rPr lang="en-US" sz="2900" dirty="0"/>
              <a:t> The </a:t>
            </a:r>
            <a:r>
              <a:rPr lang="en-US" sz="2900" dirty="0" err="1"/>
              <a:t>DoSEN</a:t>
            </a:r>
            <a:r>
              <a:rPr lang="en-US" sz="2900" dirty="0"/>
              <a:t> sensor configuration includes </a:t>
            </a:r>
            <a:r>
              <a:rPr lang="en-US" sz="2900" dirty="0"/>
              <a:t>not only the charged particle and TEP components (see figure below of bench prototype), but also an organic </a:t>
            </a:r>
            <a:r>
              <a:rPr lang="en-US" sz="2900" dirty="0"/>
              <a:t>scintillator </a:t>
            </a:r>
            <a:r>
              <a:rPr lang="en-US" sz="2900" dirty="0"/>
              <a:t>(</a:t>
            </a:r>
            <a:r>
              <a:rPr lang="en-US" sz="2900" dirty="0" err="1"/>
              <a:t>Stilbene</a:t>
            </a:r>
            <a:r>
              <a:rPr lang="en-US" sz="2900" dirty="0"/>
              <a:t>) with </a:t>
            </a:r>
            <a:r>
              <a:rPr lang="en-US" sz="2900" dirty="0"/>
              <a:t>PSD, and </a:t>
            </a:r>
            <a:r>
              <a:rPr lang="en-US" sz="2900" dirty="0"/>
              <a:t>Si </a:t>
            </a:r>
            <a:r>
              <a:rPr lang="en-US" sz="2900" dirty="0"/>
              <a:t>photomultipliers (</a:t>
            </a:r>
            <a:r>
              <a:rPr lang="en-US" sz="2900" dirty="0" err="1"/>
              <a:t>SiPMs</a:t>
            </a:r>
            <a:r>
              <a:rPr lang="en-US" sz="2900" dirty="0"/>
              <a:t>) allowing coincident detection of </a:t>
            </a:r>
            <a:r>
              <a:rPr lang="en-US" sz="2900" dirty="0"/>
              <a:t>both energetic </a:t>
            </a:r>
            <a:r>
              <a:rPr lang="en-US" sz="2900" dirty="0"/>
              <a:t>particle </a:t>
            </a:r>
            <a:r>
              <a:rPr lang="en-US" sz="2900" dirty="0"/>
              <a:t>and neutron LET.  This </a:t>
            </a:r>
            <a:r>
              <a:rPr lang="en-US" sz="2900" dirty="0"/>
              <a:t>unique coincidence </a:t>
            </a:r>
            <a:r>
              <a:rPr lang="en-US" sz="2900" dirty="0"/>
              <a:t>promises </a:t>
            </a:r>
            <a:r>
              <a:rPr lang="en-US" sz="2900" dirty="0"/>
              <a:t>a significant advance </a:t>
            </a:r>
            <a:r>
              <a:rPr lang="en-US" sz="2900" dirty="0"/>
              <a:t>over present </a:t>
            </a:r>
            <a:r>
              <a:rPr lang="en-US" sz="2900" dirty="0" err="1"/>
              <a:t>dosimetry</a:t>
            </a:r>
            <a:r>
              <a:rPr lang="en-US" sz="2900" dirty="0"/>
              <a:t> </a:t>
            </a:r>
            <a:r>
              <a:rPr lang="en-US" sz="2900" dirty="0" err="1"/>
              <a:t>capabilites</a:t>
            </a:r>
            <a:r>
              <a:rPr lang="en-US" sz="2900" dirty="0"/>
              <a:t>.</a:t>
            </a:r>
            <a:endParaRPr lang="en-US" sz="2900" dirty="0"/>
          </a:p>
        </p:txBody>
      </p:sp>
      <p:pic>
        <p:nvPicPr>
          <p:cNvPr id="2164" name="Picture 1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40255"/>
            <a:ext cx="1920240" cy="154305"/>
          </a:xfrm>
          <a:prstGeom prst="rect">
            <a:avLst/>
          </a:prstGeom>
          <a:noFill/>
          <a:extLst>
            <a:ext uri="{909E8E84-426E-40DD-AFC4-6F175D3DCCD1}">
              <a14:hiddenFill xmlns:a14="http://schemas.microsoft.com/office/drawing/2010/main">
                <a:solidFill>
                  <a:srgbClr val="FFFFFF"/>
                </a:solidFill>
              </a14:hiddenFill>
            </a:ext>
          </a:extLst>
        </p:spPr>
      </p:pic>
      <p:pic>
        <p:nvPicPr>
          <p:cNvPr id="2155" name="Picture 1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00375"/>
            <a:ext cx="60008" cy="23145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1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31833"/>
            <a:ext cx="428625" cy="685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41"/>
          <p:cNvSpPr>
            <a:spLocks noChangeArrowheads="1"/>
          </p:cNvSpPr>
          <p:nvPr/>
        </p:nvSpPr>
        <p:spPr bwMode="auto">
          <a:xfrm>
            <a:off x="-299687" y="452559"/>
            <a:ext cx="166264" cy="32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96" tIns="41148" rIns="82296" bIns="41148" numCol="1" anchor="ctr" anchorCtr="0" compatLnSpc="1">
            <a:prstTxWarp prst="textNoShape">
              <a:avLst/>
            </a:prstTxWarp>
            <a:spAutoFit/>
          </a:bodyPr>
          <a:lstStyle/>
          <a:p>
            <a:pPr defTabSz="822960" fontAlgn="base">
              <a:spcBef>
                <a:spcPct val="0"/>
              </a:spcBef>
              <a:spcAft>
                <a:spcPct val="0"/>
              </a:spcAft>
            </a:pPr>
            <a:endParaRPr lang="en-US" altLang="en-US" sz="1600">
              <a:latin typeface="Arial" pitchFamily="34" charset="0"/>
              <a:cs typeface="Arial" pitchFamily="34" charset="0"/>
            </a:endParaRPr>
          </a:p>
        </p:txBody>
      </p:sp>
      <p:sp>
        <p:nvSpPr>
          <p:cNvPr id="5" name="Rectangle 142"/>
          <p:cNvSpPr>
            <a:spLocks noChangeArrowheads="1"/>
          </p:cNvSpPr>
          <p:nvPr/>
        </p:nvSpPr>
        <p:spPr bwMode="auto">
          <a:xfrm>
            <a:off x="0" y="41148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p>
            <a:endParaRPr lang="en-US"/>
          </a:p>
        </p:txBody>
      </p:sp>
      <p:sp>
        <p:nvSpPr>
          <p:cNvPr id="7" name="Rectangle 144"/>
          <p:cNvSpPr>
            <a:spLocks noChangeArrowheads="1"/>
          </p:cNvSpPr>
          <p:nvPr/>
        </p:nvSpPr>
        <p:spPr bwMode="auto">
          <a:xfrm>
            <a:off x="0" y="2040255"/>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p>
            <a:endParaRPr lang="en-US"/>
          </a:p>
        </p:txBody>
      </p:sp>
      <p:sp>
        <p:nvSpPr>
          <p:cNvPr id="8" name="Rectangle 146"/>
          <p:cNvSpPr>
            <a:spLocks noChangeArrowheads="1"/>
          </p:cNvSpPr>
          <p:nvPr/>
        </p:nvSpPr>
        <p:spPr bwMode="auto">
          <a:xfrm>
            <a:off x="0" y="219456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p>
            <a:endParaRPr lang="en-US"/>
          </a:p>
        </p:txBody>
      </p:sp>
      <p:sp>
        <p:nvSpPr>
          <p:cNvPr id="11" name="Rectangle 148"/>
          <p:cNvSpPr>
            <a:spLocks noChangeArrowheads="1"/>
          </p:cNvSpPr>
          <p:nvPr/>
        </p:nvSpPr>
        <p:spPr bwMode="auto">
          <a:xfrm>
            <a:off x="0" y="2657475"/>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p>
            <a:endParaRPr lang="en-US"/>
          </a:p>
        </p:txBody>
      </p:sp>
      <p:sp>
        <p:nvSpPr>
          <p:cNvPr id="17" name="Rectangle 150"/>
          <p:cNvSpPr>
            <a:spLocks noChangeArrowheads="1"/>
          </p:cNvSpPr>
          <p:nvPr/>
        </p:nvSpPr>
        <p:spPr bwMode="auto">
          <a:xfrm>
            <a:off x="0" y="284607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p>
            <a:endParaRPr lang="en-US"/>
          </a:p>
        </p:txBody>
      </p:sp>
      <p:sp>
        <p:nvSpPr>
          <p:cNvPr id="18" name="Rectangle 152"/>
          <p:cNvSpPr>
            <a:spLocks noChangeArrowheads="1"/>
          </p:cNvSpPr>
          <p:nvPr/>
        </p:nvSpPr>
        <p:spPr bwMode="auto">
          <a:xfrm>
            <a:off x="0" y="3000375"/>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p>
            <a:endParaRPr lang="en-US"/>
          </a:p>
        </p:txBody>
      </p:sp>
      <p:sp>
        <p:nvSpPr>
          <p:cNvPr id="21" name="Rectangle 154"/>
          <p:cNvSpPr>
            <a:spLocks noChangeArrowheads="1"/>
          </p:cNvSpPr>
          <p:nvPr/>
        </p:nvSpPr>
        <p:spPr bwMode="auto">
          <a:xfrm>
            <a:off x="0" y="3231833"/>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2296" tIns="41148" rIns="82296" bIns="41148" numCol="1" anchor="t" anchorCtr="0" compatLnSpc="1">
            <a:prstTxWarp prst="textNoShape">
              <a:avLst/>
            </a:prstTxWarp>
          </a:bodyPr>
          <a:lstStyle/>
          <a:p>
            <a:endParaRPr lang="en-US"/>
          </a:p>
        </p:txBody>
      </p:sp>
      <p:sp>
        <p:nvSpPr>
          <p:cNvPr id="22" name="Rectangle 156"/>
          <p:cNvSpPr>
            <a:spLocks noChangeArrowheads="1"/>
          </p:cNvSpPr>
          <p:nvPr/>
        </p:nvSpPr>
        <p:spPr bwMode="auto">
          <a:xfrm>
            <a:off x="0" y="5270305"/>
            <a:ext cx="166264" cy="32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2296" tIns="41148" rIns="82296" bIns="41148" numCol="1" anchor="ctr" anchorCtr="0" compatLnSpc="1">
            <a:prstTxWarp prst="textNoShape">
              <a:avLst/>
            </a:prstTxWarp>
            <a:spAutoFit/>
          </a:bodyPr>
          <a:lstStyle/>
          <a:p>
            <a:pPr defTabSz="822960" fontAlgn="base">
              <a:spcBef>
                <a:spcPct val="0"/>
              </a:spcBef>
              <a:spcAft>
                <a:spcPct val="0"/>
              </a:spcAft>
            </a:pPr>
            <a:endParaRPr lang="en-US" altLang="en-US" sz="1600">
              <a:latin typeface="Arial" pitchFamily="34" charset="0"/>
              <a:cs typeface="Arial" pitchFamily="34" charset="0"/>
            </a:endParaRPr>
          </a:p>
        </p:txBody>
      </p:sp>
      <p:sp>
        <p:nvSpPr>
          <p:cNvPr id="23" name="Rectangle 22"/>
          <p:cNvSpPr/>
          <p:nvPr/>
        </p:nvSpPr>
        <p:spPr>
          <a:xfrm>
            <a:off x="4284822" y="10063269"/>
            <a:ext cx="8229600" cy="3767878"/>
          </a:xfrm>
          <a:prstGeom prst="rect">
            <a:avLst/>
          </a:prstGeom>
        </p:spPr>
        <p:txBody>
          <a:bodyPr lIns="82296" tIns="41148" rIns="82296" bIns="41148">
            <a:spAutoFit/>
          </a:bodyPr>
          <a:lstStyle/>
          <a:p>
            <a:pPr>
              <a:lnSpc>
                <a:spcPts val="12870"/>
              </a:lnSpc>
              <a:spcAft>
                <a:spcPts val="900"/>
              </a:spcAft>
            </a:pPr>
            <a:endParaRPr lang="en-US" sz="1000" dirty="0">
              <a:ea typeface="Calibri"/>
              <a:cs typeface="Times New Roman"/>
            </a:endParaRPr>
          </a:p>
          <a:p>
            <a:pPr>
              <a:lnSpc>
                <a:spcPct val="115000"/>
              </a:lnSpc>
              <a:spcAft>
                <a:spcPts val="900"/>
              </a:spcAft>
            </a:pPr>
            <a:r>
              <a:rPr lang="en-US" sz="1000" dirty="0">
                <a:ea typeface="Calibri"/>
                <a:cs typeface="Times New Roman"/>
              </a:rPr>
              <a:t> </a:t>
            </a:r>
          </a:p>
          <a:p>
            <a:pPr>
              <a:lnSpc>
                <a:spcPct val="115000"/>
              </a:lnSpc>
              <a:spcAft>
                <a:spcPts val="900"/>
              </a:spcAft>
            </a:pPr>
            <a:r>
              <a:rPr lang="en-US" sz="1000" dirty="0">
                <a:ea typeface="Calibri"/>
                <a:cs typeface="Times New Roman"/>
              </a:rPr>
              <a:t> </a:t>
            </a:r>
          </a:p>
          <a:p>
            <a:pPr>
              <a:lnSpc>
                <a:spcPct val="115000"/>
              </a:lnSpc>
              <a:spcAft>
                <a:spcPts val="900"/>
              </a:spcAft>
            </a:pPr>
            <a:r>
              <a:rPr lang="en-US" sz="1000" dirty="0">
                <a:ea typeface="Calibri"/>
                <a:cs typeface="Times New Roman"/>
              </a:rPr>
              <a:t> </a:t>
            </a:r>
          </a:p>
          <a:p>
            <a:pPr>
              <a:lnSpc>
                <a:spcPct val="115000"/>
              </a:lnSpc>
              <a:spcAft>
                <a:spcPts val="900"/>
              </a:spcAft>
            </a:pPr>
            <a:r>
              <a:rPr lang="en-US" sz="1000" dirty="0">
                <a:ea typeface="Calibri"/>
                <a:cs typeface="Times New Roman"/>
              </a:rPr>
              <a:t> </a:t>
            </a:r>
          </a:p>
          <a:p>
            <a:pPr>
              <a:lnSpc>
                <a:spcPct val="115000"/>
              </a:lnSpc>
              <a:spcAft>
                <a:spcPts val="900"/>
              </a:spcAft>
            </a:pPr>
            <a:r>
              <a:rPr lang="en-US" sz="1000" dirty="0">
                <a:ea typeface="Calibri"/>
                <a:cs typeface="Times New Roman"/>
              </a:rPr>
              <a:t> </a:t>
            </a:r>
          </a:p>
          <a:p>
            <a:pPr>
              <a:lnSpc>
                <a:spcPct val="115000"/>
              </a:lnSpc>
              <a:spcAft>
                <a:spcPts val="900"/>
              </a:spcAft>
            </a:pPr>
            <a:r>
              <a:rPr lang="en-US" sz="1000" dirty="0">
                <a:ea typeface="Calibri"/>
                <a:cs typeface="Times New Roman"/>
              </a:rPr>
              <a:t> </a:t>
            </a:r>
          </a:p>
          <a:p>
            <a:pPr>
              <a:lnSpc>
                <a:spcPct val="115000"/>
              </a:lnSpc>
              <a:spcAft>
                <a:spcPts val="900"/>
              </a:spcAft>
            </a:pPr>
            <a:r>
              <a:rPr lang="en-US" sz="1000" dirty="0">
                <a:ea typeface="Calibri"/>
                <a:cs typeface="Times New Roman"/>
              </a:rPr>
              <a:t> </a:t>
            </a:r>
          </a:p>
        </p:txBody>
      </p:sp>
      <p:sp>
        <p:nvSpPr>
          <p:cNvPr id="331" name="Rectangle 330"/>
          <p:cNvSpPr/>
          <p:nvPr/>
        </p:nvSpPr>
        <p:spPr>
          <a:xfrm>
            <a:off x="331471" y="18695765"/>
            <a:ext cx="10260197" cy="5844677"/>
          </a:xfrm>
          <a:prstGeom prst="rect">
            <a:avLst/>
          </a:prstGeom>
          <a:solidFill>
            <a:schemeClr val="accent1">
              <a:lumMod val="20000"/>
              <a:lumOff val="80000"/>
            </a:schemeClr>
          </a:solidFill>
          <a:ln>
            <a:solidFill>
              <a:schemeClr val="tx1"/>
            </a:solidFill>
          </a:ln>
        </p:spPr>
        <p:txBody>
          <a:bodyPr wrap="square" lIns="82296" tIns="41148" rIns="82296" bIns="41148">
            <a:spAutoFit/>
          </a:bodyPr>
          <a:lstStyle/>
          <a:p>
            <a:pPr algn="just"/>
            <a:r>
              <a:rPr lang="en-US" sz="2900" b="1" dirty="0"/>
              <a:t>Basis for LET Measurements :</a:t>
            </a:r>
            <a:endParaRPr lang="en-US" sz="2900" dirty="0"/>
          </a:p>
          <a:p>
            <a:pPr algn="just"/>
            <a:r>
              <a:rPr lang="en-US" sz="2900" dirty="0"/>
              <a:t>GCR LET </a:t>
            </a:r>
            <a:r>
              <a:rPr lang="en-US" sz="2900" dirty="0"/>
              <a:t>spectrum </a:t>
            </a:r>
            <a:r>
              <a:rPr lang="en-US" sz="2900" dirty="0"/>
              <a:t>observed by </a:t>
            </a:r>
            <a:r>
              <a:rPr lang="en-US" sz="2900" dirty="0" err="1"/>
              <a:t>CRaTER</a:t>
            </a:r>
            <a:r>
              <a:rPr lang="en-US" sz="2900" dirty="0"/>
              <a:t> (in a ~50 km altitude lunar orbit) is shown in the figure above. Labeled peaks correspond to </a:t>
            </a:r>
            <a:r>
              <a:rPr lang="en-US" sz="2900" dirty="0"/>
              <a:t>the minimum ionizing LET for each of the </a:t>
            </a:r>
            <a:r>
              <a:rPr lang="en-US" sz="2900" dirty="0"/>
              <a:t>indicated species </a:t>
            </a:r>
            <a:r>
              <a:rPr lang="en-US" sz="2900" dirty="0"/>
              <a:t>[</a:t>
            </a:r>
            <a:r>
              <a:rPr lang="en-US" sz="2900" dirty="0"/>
              <a:t>from </a:t>
            </a:r>
            <a:r>
              <a:rPr lang="en-US" sz="2900" i="1" dirty="0"/>
              <a:t>Case </a:t>
            </a:r>
            <a:r>
              <a:rPr lang="en-US" sz="2900" i="1" dirty="0"/>
              <a:t>et al., 2013</a:t>
            </a:r>
            <a:r>
              <a:rPr lang="en-US" sz="2900" dirty="0"/>
              <a:t>]. </a:t>
            </a:r>
            <a:r>
              <a:rPr lang="en-US" sz="2900" dirty="0"/>
              <a:t>D1/D2</a:t>
            </a:r>
            <a:r>
              <a:rPr lang="en-US" sz="2900" dirty="0"/>
              <a:t>, D3/D4</a:t>
            </a:r>
            <a:r>
              <a:rPr lang="en-US" sz="2900" dirty="0"/>
              <a:t>, and </a:t>
            </a:r>
            <a:r>
              <a:rPr lang="en-US" sz="2900" dirty="0"/>
              <a:t>D5/D6 refer to the three </a:t>
            </a:r>
            <a:r>
              <a:rPr lang="en-US" sz="2900" dirty="0"/>
              <a:t>thin/thick  </a:t>
            </a:r>
            <a:r>
              <a:rPr lang="en-US" sz="2900" dirty="0"/>
              <a:t>(~150 </a:t>
            </a:r>
            <a:r>
              <a:rPr lang="en-US" sz="2900" dirty="0" err="1"/>
              <a:t>μm</a:t>
            </a:r>
            <a:r>
              <a:rPr lang="en-US" sz="2900" dirty="0"/>
              <a:t>/ ~</a:t>
            </a:r>
            <a:r>
              <a:rPr lang="en-US" sz="2900" dirty="0"/>
              <a:t>1000 </a:t>
            </a:r>
            <a:r>
              <a:rPr lang="en-US" sz="2900" dirty="0" err="1"/>
              <a:t>μm</a:t>
            </a:r>
            <a:r>
              <a:rPr lang="en-US" sz="2900" dirty="0"/>
              <a:t>) silicon detector </a:t>
            </a:r>
            <a:r>
              <a:rPr lang="en-US" sz="2900" dirty="0"/>
              <a:t>pairs; each </a:t>
            </a:r>
            <a:r>
              <a:rPr lang="en-US" sz="2900" dirty="0"/>
              <a:t>detector </a:t>
            </a:r>
            <a:r>
              <a:rPr lang="en-US" sz="2900" dirty="0"/>
              <a:t>pair is separated </a:t>
            </a:r>
            <a:r>
              <a:rPr lang="en-US" sz="2900" dirty="0"/>
              <a:t>by </a:t>
            </a:r>
            <a:r>
              <a:rPr lang="en-US" sz="2900" dirty="0"/>
              <a:t>tissue </a:t>
            </a:r>
            <a:r>
              <a:rPr lang="en-US" sz="2900" dirty="0"/>
              <a:t>equivalent plastic [</a:t>
            </a:r>
            <a:r>
              <a:rPr lang="en-US" sz="2900" i="1" dirty="0"/>
              <a:t>Spence et al</a:t>
            </a:r>
            <a:r>
              <a:rPr lang="en-US" sz="2900" i="1" dirty="0"/>
              <a:t>., 2010</a:t>
            </a:r>
            <a:r>
              <a:rPr lang="en-US" sz="2900" dirty="0"/>
              <a:t>]. </a:t>
            </a:r>
            <a:r>
              <a:rPr lang="en-US" sz="2900" dirty="0"/>
              <a:t>The </a:t>
            </a:r>
            <a:r>
              <a:rPr lang="en-US" sz="2900" dirty="0"/>
              <a:t>zenith direction </a:t>
            </a:r>
            <a:r>
              <a:rPr lang="en-US" sz="2900" dirty="0"/>
              <a:t>is toward D1 while D6 faces </a:t>
            </a:r>
            <a:r>
              <a:rPr lang="en-US" sz="2900" dirty="0"/>
              <a:t>nadir. </a:t>
            </a:r>
            <a:r>
              <a:rPr lang="en-US" sz="2900" dirty="0"/>
              <a:t>GCR from deep space first </a:t>
            </a:r>
            <a:r>
              <a:rPr lang="en-US" sz="2900" dirty="0"/>
              <a:t>penetrate the D1/D2 detector pair </a:t>
            </a:r>
            <a:r>
              <a:rPr lang="en-US" sz="2900" dirty="0"/>
              <a:t>and then </a:t>
            </a:r>
            <a:r>
              <a:rPr lang="en-US" sz="2900" dirty="0"/>
              <a:t>pass through the </a:t>
            </a:r>
            <a:r>
              <a:rPr lang="en-US" sz="2900" dirty="0"/>
              <a:t>TEP and  possibly other </a:t>
            </a:r>
            <a:r>
              <a:rPr lang="en-US" sz="2900" dirty="0"/>
              <a:t>silicon </a:t>
            </a:r>
            <a:r>
              <a:rPr lang="en-US" sz="2900" dirty="0"/>
              <a:t>detectors. The higher flux in the D1/D2 </a:t>
            </a:r>
            <a:r>
              <a:rPr lang="en-US" sz="2900" dirty="0"/>
              <a:t>detector pair and lower in </a:t>
            </a:r>
            <a:r>
              <a:rPr lang="en-US" sz="2900" dirty="0"/>
              <a:t>D3/D4 and </a:t>
            </a:r>
            <a:r>
              <a:rPr lang="en-US" sz="2900" dirty="0"/>
              <a:t>D5/D6 </a:t>
            </a:r>
            <a:r>
              <a:rPr lang="en-US" sz="2900" dirty="0"/>
              <a:t>reflects </a:t>
            </a:r>
            <a:r>
              <a:rPr lang="en-US" sz="2900" dirty="0"/>
              <a:t>energy losses </a:t>
            </a:r>
            <a:r>
              <a:rPr lang="en-US" sz="2900" dirty="0"/>
              <a:t>as the radiation traverses the telescope.  </a:t>
            </a:r>
            <a:endParaRPr lang="en-US" sz="2900" dirty="0"/>
          </a:p>
        </p:txBody>
      </p:sp>
      <p:sp>
        <p:nvSpPr>
          <p:cNvPr id="332" name="Rectangle 331"/>
          <p:cNvSpPr/>
          <p:nvPr/>
        </p:nvSpPr>
        <p:spPr>
          <a:xfrm>
            <a:off x="11329102" y="17741700"/>
            <a:ext cx="10260197" cy="5844677"/>
          </a:xfrm>
          <a:prstGeom prst="rect">
            <a:avLst/>
          </a:prstGeom>
          <a:solidFill>
            <a:schemeClr val="accent1">
              <a:lumMod val="20000"/>
              <a:lumOff val="80000"/>
            </a:schemeClr>
          </a:solidFill>
          <a:ln>
            <a:solidFill>
              <a:schemeClr val="tx1"/>
            </a:solidFill>
          </a:ln>
        </p:spPr>
        <p:txBody>
          <a:bodyPr wrap="square" lIns="82296" tIns="41148" rIns="82296" bIns="41148">
            <a:spAutoFit/>
          </a:bodyPr>
          <a:lstStyle/>
          <a:p>
            <a:pPr algn="just"/>
            <a:r>
              <a:rPr lang="en-US" sz="2900" b="1" dirty="0" err="1"/>
              <a:t>DoSEN</a:t>
            </a:r>
            <a:r>
              <a:rPr lang="en-US" sz="2900" b="1" dirty="0"/>
              <a:t> – A Miniaturized </a:t>
            </a:r>
            <a:r>
              <a:rPr lang="en-US" sz="2900" b="1" dirty="0" err="1"/>
              <a:t>CRaTER</a:t>
            </a:r>
            <a:r>
              <a:rPr lang="en-US" sz="2900" b="1" dirty="0"/>
              <a:t> :</a:t>
            </a:r>
            <a:r>
              <a:rPr lang="en-US" sz="2900" dirty="0"/>
              <a:t> </a:t>
            </a:r>
            <a:r>
              <a:rPr lang="en-US" sz="2900" dirty="0" err="1"/>
              <a:t>DoSEN’s</a:t>
            </a:r>
            <a:r>
              <a:rPr lang="en-US" sz="2900" dirty="0"/>
              <a:t> design is based on </a:t>
            </a:r>
            <a:r>
              <a:rPr lang="en-US" sz="2900" dirty="0" err="1"/>
              <a:t>CRaTER’s</a:t>
            </a:r>
            <a:r>
              <a:rPr lang="en-US" sz="2900" dirty="0"/>
              <a:t> (see above figure) but miniaturized for all future exploration missions. </a:t>
            </a:r>
            <a:r>
              <a:rPr lang="en-US" sz="2900" dirty="0" err="1"/>
              <a:t>DoSEN</a:t>
            </a:r>
            <a:r>
              <a:rPr lang="en-US" sz="2900" dirty="0"/>
              <a:t> extends </a:t>
            </a:r>
            <a:r>
              <a:rPr lang="en-US" sz="2900" dirty="0" err="1"/>
              <a:t>CRaTER’s</a:t>
            </a:r>
            <a:r>
              <a:rPr lang="en-US" sz="2900" dirty="0"/>
              <a:t> capability by including neutron detection and </a:t>
            </a:r>
            <a:r>
              <a:rPr lang="en-US" sz="2900" dirty="0" err="1"/>
              <a:t>dosimetry</a:t>
            </a:r>
            <a:r>
              <a:rPr lang="en-US" sz="2900" dirty="0"/>
              <a:t>.  </a:t>
            </a:r>
            <a:r>
              <a:rPr lang="en-US" sz="2900" dirty="0" err="1"/>
              <a:t>DoSEN</a:t>
            </a:r>
            <a:r>
              <a:rPr lang="en-US" sz="2900" dirty="0"/>
              <a:t> direct LET </a:t>
            </a:r>
            <a:r>
              <a:rPr lang="en-US" sz="2900" dirty="0"/>
              <a:t>measurements </a:t>
            </a:r>
            <a:r>
              <a:rPr lang="en-US" sz="2900" dirty="0"/>
              <a:t>provide </a:t>
            </a:r>
            <a:r>
              <a:rPr lang="en-US" sz="2900" dirty="0"/>
              <a:t>fast, active readout of dose, dose rate, dose equivalent </a:t>
            </a:r>
            <a:r>
              <a:rPr lang="en-US" sz="2900" dirty="0"/>
              <a:t>rate from GCR, SEP, </a:t>
            </a:r>
            <a:r>
              <a:rPr lang="en-US" sz="2900" dirty="0"/>
              <a:t>and secondary </a:t>
            </a:r>
            <a:r>
              <a:rPr lang="en-US" sz="2900" dirty="0"/>
              <a:t>particles, all  </a:t>
            </a:r>
            <a:r>
              <a:rPr lang="en-US" sz="2900" dirty="0"/>
              <a:t>with sufficient energy to penetrate the </a:t>
            </a:r>
            <a:r>
              <a:rPr lang="en-US" sz="2900" dirty="0"/>
              <a:t>thin housing  and thus be of interest for  exploration. As in </a:t>
            </a:r>
            <a:r>
              <a:rPr lang="en-US" sz="2900" dirty="0" err="1"/>
              <a:t>CRaTER</a:t>
            </a:r>
            <a:r>
              <a:rPr lang="en-US" sz="2900" dirty="0"/>
              <a:t>, </a:t>
            </a:r>
            <a:r>
              <a:rPr lang="en-US" sz="2900" dirty="0" err="1"/>
              <a:t>DoSEN’s</a:t>
            </a:r>
            <a:r>
              <a:rPr lang="en-US" sz="2900" dirty="0"/>
              <a:t> multiple detection coincidence allows GCR ion species to be identified, from which measured LET and </a:t>
            </a:r>
            <a:r>
              <a:rPr lang="en-US" sz="2900" dirty="0"/>
              <a:t>biological </a:t>
            </a:r>
            <a:r>
              <a:rPr lang="en-US" sz="2900" dirty="0"/>
              <a:t>impact can be estimated through an LET-dependent quality factor. The figure below illustrates </a:t>
            </a:r>
            <a:r>
              <a:rPr lang="en-US" sz="2900" dirty="0" err="1"/>
              <a:t>DoSEN’s</a:t>
            </a:r>
            <a:r>
              <a:rPr lang="en-US" sz="2900" dirty="0"/>
              <a:t> concept of operation for ion detection; the figure at the top of the next column for neutrons.</a:t>
            </a:r>
            <a:endParaRPr lang="en-US" sz="2900" dirty="0"/>
          </a:p>
        </p:txBody>
      </p:sp>
      <p:pic>
        <p:nvPicPr>
          <p:cNvPr id="2211" name="Picture 16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470" y="24748513"/>
            <a:ext cx="10260196" cy="618106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213" name="Picture 165"/>
          <p:cNvPicPr>
            <a:picLocks noChangeAspect="1" noChangeArrowheads="1"/>
          </p:cNvPicPr>
          <p:nvPr/>
        </p:nvPicPr>
        <p:blipFill rotWithShape="1">
          <a:blip r:embed="rId6">
            <a:extLst>
              <a:ext uri="{28A0092B-C50C-407E-A947-70E740481C1C}">
                <a14:useLocalDpi xmlns:a14="http://schemas.microsoft.com/office/drawing/2010/main" val="0"/>
              </a:ext>
            </a:extLst>
          </a:blip>
          <a:srcRect l="3680" r="1855"/>
          <a:stretch/>
        </p:blipFill>
        <p:spPr bwMode="auto">
          <a:xfrm>
            <a:off x="348023" y="12543406"/>
            <a:ext cx="10213296" cy="594662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214" name="Picture 166"/>
          <p:cNvPicPr>
            <a:picLocks noChangeAspect="1" noChangeArrowheads="1"/>
          </p:cNvPicPr>
          <p:nvPr/>
        </p:nvPicPr>
        <p:blipFill rotWithShape="1">
          <a:blip r:embed="rId7">
            <a:extLst>
              <a:ext uri="{28A0092B-C50C-407E-A947-70E740481C1C}">
                <a14:useLocalDpi xmlns:a14="http://schemas.microsoft.com/office/drawing/2010/main" val="0"/>
              </a:ext>
            </a:extLst>
          </a:blip>
          <a:srcRect l="1811" t="10836" r="2502" b="3664"/>
          <a:stretch/>
        </p:blipFill>
        <p:spPr bwMode="auto">
          <a:xfrm>
            <a:off x="11178540" y="10355580"/>
            <a:ext cx="10492740" cy="7269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15" name="Picture 167"/>
          <p:cNvPicPr>
            <a:picLocks noChangeAspect="1" noChangeArrowheads="1"/>
          </p:cNvPicPr>
          <p:nvPr/>
        </p:nvPicPr>
        <p:blipFill rotWithShape="1">
          <a:blip r:embed="rId8">
            <a:extLst>
              <a:ext uri="{28A0092B-C50C-407E-A947-70E740481C1C}">
                <a14:useLocalDpi xmlns:a14="http://schemas.microsoft.com/office/drawing/2010/main" val="0"/>
              </a:ext>
            </a:extLst>
          </a:blip>
          <a:srcRect r="830"/>
          <a:stretch/>
        </p:blipFill>
        <p:spPr bwMode="auto">
          <a:xfrm>
            <a:off x="11329101" y="23781731"/>
            <a:ext cx="10273598" cy="71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16" name="Picture 168"/>
          <p:cNvPicPr>
            <a:picLocks noChangeAspect="1" noChangeArrowheads="1"/>
          </p:cNvPicPr>
          <p:nvPr/>
        </p:nvPicPr>
        <p:blipFill rotWithShape="1">
          <a:blip r:embed="rId9">
            <a:extLst>
              <a:ext uri="{28A0092B-C50C-407E-A947-70E740481C1C}">
                <a14:useLocalDpi xmlns:a14="http://schemas.microsoft.com/office/drawing/2010/main" val="0"/>
              </a:ext>
            </a:extLst>
          </a:blip>
          <a:srcRect t="16629" b="13130"/>
          <a:stretch/>
        </p:blipFill>
        <p:spPr bwMode="auto">
          <a:xfrm>
            <a:off x="22028619" y="5185505"/>
            <a:ext cx="10803154" cy="5100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22" name="Picture 174" descr="https://encrypted-tbn0.gstatic.com/images?q=tbn:ANd9GcRIl_8emRbiq1QOQyDxLFtYnfLdWLOOvPipvppz3ct0I9LY5srP7w"/>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700" y="157163"/>
            <a:ext cx="3235442" cy="2696202"/>
          </a:xfrm>
          <a:prstGeom prst="rect">
            <a:avLst/>
          </a:prstGeom>
          <a:noFill/>
          <a:extLst>
            <a:ext uri="{909E8E84-426E-40DD-AFC4-6F175D3DCCD1}">
              <a14:hiddenFill xmlns:a14="http://schemas.microsoft.com/office/drawing/2010/main">
                <a:solidFill>
                  <a:srgbClr val="FFFFFF"/>
                </a:solidFill>
              </a14:hiddenFill>
            </a:ext>
          </a:extLst>
        </p:spPr>
      </p:pic>
      <p:sp>
        <p:nvSpPr>
          <p:cNvPr id="31" name="AutoShape 178" descr="data:image/jpeg;base64,/9j/4AAQSkZJRgABAQAAAQABAAD/2wCEAAkGBhMGEBUIExQVFRUWFh8ZGRcVGRodHBsgJCMfIB8lIx4hIDIkICQvIhoeIzsjJDAqLi4vHiQ9NTA2PSc3MykBCQoKDgwOGg8PGiwlHyQpNS01NSw1KSwpKi0sLSktLiwzKi8tLywqMDUpLTYuLCwvLDUsMDU0KTU1KTIsKTQvKv/AABEIAFMAVgMBIgACEQEDEQH/xAAbAAACAgMBAAAAAAAAAAAAAAAABgQFAQMHAv/EADwQAAIBAwMDAgUCAgUNAAAAAAECAwQFEQASIQYTMRQiBzJBUXEjYRWRFjNCUoEXJDRDRGJygqGxweHw/8QAGQEAAgMBAAAAAAAAAAAAAAAAAQIAAwQF/8QALBEAAQIDBwMEAgMAAAAAAAAAAQACAxEhEjFBcYGx8FFhwTKh0eGR8QQTI//aAAwDAQACEQMRAD8A7jo0aTet+tzaj/BqTY9Y6lvcQEhQDJkkJ4AA5wfyePLsYXmQQJkrfqTrGl6VUNO/vbASJBukcngbUHJ54z4/fSlVdV3O8M3bSG3xrGZj6jElSYxnLCHOAMfRscjG7WLL0jFSSq9RI8s1SgIr0k5dsHdGhxmL24KlDlgG5GMHdfJaWhtcltre3TuokjRypQO+CO5GF9xzuBbAPzMDkHnYxjGkACZ5cPlKZrXL0q0gDT3SumnG0dmKVICWcEqCi8pwCeT4U6rbnZI7ODG/q4ptyBnWvnKbHErb9/bJOOy+QUGPPjk2Vy6wa+QMYrdUSoQrNUSMKRPaN4kV2JYBT7gfp99ZQV8Gyt/hhldG7gY3BWZjtZRn9LBADthfALE+SSXBePVuB5Gyi0V9mn6Ui9TFd51KMqSJVbKhVdwAoY8MgywOcHg5xqUvX1Z0wxiuVMrRoQGqqMl1XIGN8fzJkc548jA51CvnVUFYRTXCnnoFZXDGSLKPI8ZjDCZDjKpkcjPI8bdTrfPNWiKjRg00+2eqnhdQGUYjCxuQQ4GF3FfCq3hpBmETb/oPHuPvBTJO9rusV6iWsgkWSNvDKcj/ANH9jyNS9ceq6Y9OVUtVbCI5ll7bwEjtVhVEMm1AAI3VpCuBgFuFOTt10bpLqyHq+AVkRIIO2SNvmjb6qR/5+v8A2yxYFkWm3bJgVd6NGjWdFUnWPUq9KUj3Ajc3yxoOS7twox58+cc4B0k9LwC1s9JUxSSVlT755UOJd4w6hEwP01Ix3FO3euPtqT1RO99vCUKhilBD3yAhb9VyFjJXI3BAQ+Bg8PjnGi5XGSloxUVKCSCLEiTI5b2omCvcO2VJXk9uSP7RBOAddCGyywNxPB8/pISoN7q3SVrNCrz1FSBtp6l2lWMKwYTTBsqmNvEa8HyxOQBc9OdN01qq+7UFqqtKh2qZcEDyRsXPsXCnBA/stz7SNQ7TZ6i20JvRYiurGEksmzeUGCUjCbgxUDHtXJ4PtIGNXFb0gXts1AseJZgAyxydvglQVDsrYGxQCCGzjGSMYL3gCyD2524VEt9S/GmKVmtNFClQTlDJOypAfv8AMQGUjI5Kg/Qn67ejPhvUW4m+pWRRTSjdsp4laDBOSp9w3rjxt2bTnBOqJvgh+mH7U27eQU9XDwPoc+mwScDj/rxqwoPhjU9Pqr0pqkLKS6pWxqA3GB/o2G/4scY1c7+prLMJ0us5Gfv4QrOqsZ+sa9Lj/B6qnjFKkR9TII5HiI2M+4MVGAQNm1t3ORydRY7QaV2u9pQZiYPNQyYaJmx5jIJEcwHHt/A4+a+p7RcaWpjBmqJIg6Fi1RT4Iz7gVFKGPH2IJ+41PvVkW24uMSjMXckX+pRFYoFyzsu5V4ySPAGDlQF1RbaCAJVGFxz5RGSXenbTT3WCTqGKVtg3kRsE7sJ9zSoZJSQhLszFlEZ5GSQBqLdbgnS1UOsKTuNTMyRVmVISQHhZkYjDkEjLrwxI59xOt/UFrHSlfFcTHE8NcwjnR1zGtSAe1IM52gsSD9uTydTz6Yg0tXNMGqA4FMIpljBlyXAQAlzkFssTg5I2g40862qkHbEaddVE+xSCZRIDkEZB+40aS/hPcnlomtEpHdopWp255wvyH+Xt+vy6NYIjLDi1MDNLdoq0lkuNxaVIWe4tGd9T6fcsK4UCQKecvnbxx+OcXWCG8RU9DEiMtVcYlnPqRP3Ail3yysQGwMfQnj9tHTRlCV1GkhgMl2nVmWOR5NpUNhAnK5xy5IwPBzgifcZ/4c1tBTYIrgsewRMhXuRsoLZkfcSzE793OeeQddEmTqX64CiRafjX1PLYDRpEdrB3mDcfMq7VGDwRmXJ/GmusrDcbZT1j43SGlduOMtJCTx+TpR+J1TS9VV0PSRwk4Usk7MQqM2CqYwd24KOeMHbgk8anv1gtJV/0Kkp2jOyP0jPkqSqgoGOeRvj4dfwQCOa7E4bJCorpNGdSuSy9S3RYYaxKmV1lOz2FWxJn5MAZDEFSAeTzjONXN9gvlhpYrm8lVtdSZPap7RzxuxkjIwcsBg8edLgr5/h7XOkJO0MDskwyyJncm8DgkfccqwOCMa6H1T1vLaLfBcY6YLJUAF2lWRkU43DYrsQ335H08a6cSYc2y1pB5oqwq3pC61jXCmpKieR1ljjl7b7eP1lCkjGRkKHGcHDD8lp+Ot7lt1LDRISsc5ZJDjyABgZ8jnnA84+3BQ/h5M088/VNWzuqDe7Hlm7bJIcfuGWJQOB7sabrnXL8TLe15qI/T09PMzozlvcgVVCDBXezPuGVIxlVUk5xmiMDY7XEUF+ZTC5XV/P9K+mTWkbWFOJ1JHIMfuyM/cKRn7NrZS3cU8iViRiWoqFQpNUyMkah1Vtqsy48k/pw7icDdj6RpOrYrn03VVHZNOI4Gp+1jhSUVU25xlSJUIP7/wA4bWZ6SFalDT1GBFGY3hnm2kU6jDpHJgZZMcocbxk8YGYNoWupU+EyuulEaivdypjt2yRwTYUcbiuGP+LBj/jrGovRcIS81UWwRtFRU8bIgwqEqGKgZPAyPqdZ1l/keoZDYJgtNNTvQX2stCyvAK2OOoR02lvZlXVQQVGctyRkbRjUnrKxdy3S0K90TySho2eXe3cX+qyxPt37NoHADMPzqV8UbVIIoepKcAz0L90D+9H/AKxfxgZ++AcedUiUsdyplusO70wRWapd1LQxrkbYowNoeJSQZHBYBfbvOMamm0GxAeg1H1JL2VV1LZE6+p4OqYZI0lnRYZYpTsRpARgBvAYMMbWyGGMc+aWoul06QeOSfu4jAKGqiWVVbkbVmzwGA5IcHkAjjIYq/t2iWWuWGWe3VXuqIZF9zldpapiXhiuSCxwv94cEEVtdI3SjxV1DXF6arY9pj8iOvtCyFnCHIfBLjd7MnlcnUx1LN4wntPCWSUrxFVp8UXEDQiGp2krLA3tLgFjtzypPBKklTx71ZsnzbvhJWSuwnnlMQzkFpF3ADJ3ZJ/kobPjI8qvXa3z1EnrYoZY2SQQl41MTMzNtQgAAGTkxttOD28n5tbrz/Eu08U3qykOxX3ysUBbCsr/qMCpyMec7voOBbZIoxwA6XyyQzUz/ACkSW2IWuiihiVlC5I7sjDLYGz5QOfkAf5j7iScjWW5XSMT1TmBUI2tVsIlQZwuyEc+NygBV8jHjUS2VVR0736cN6V6dSkjqq7nyxH9Y/uJxtjUJ9AWAHJ0026OHpkR3SUyVtfUKJaalaM70JHDPlmYBQOGY+0BsfUgPkz0Abk64U7qXqReLNFYoqTolWLIG9ZWuFIJjU5OQvOWYBVUZPtT8m3hoFuhlT2VcG8ZqIXUpG0h3SMIXLIHAbczqSRvyqg5BqKO3SW8rI/fnqap+5M8YZFkIUuogqAdg7YRsI2BJ98BceLxUtWLHbaZkkqq8FBMqGGUQZPcadBhSw2sofHI3lcfXMZmk9dzzDDoyZvhUpuQrOozuxV1LGPdz+mntXnz91/5dGnK0WxLNBHb4xhI0CL+AMaxrmxX23kjgThTNcg6s6aboVnqkUyW2SUSPHtD+mlzw4Q8NHnAKnjHHBCsOv68yxCZTGwBBGCCMgg+QRowYphnsoRNLnRri6Rm8OVklk47qEGMp5Ai5yq/cNht2d3jigPRMV4Q3u2SvRu7ElHj/AEXZSRloHHtO5eGA4+2deqz4fVHTMjXGzyiLccvSS5ML/j6qf/gR41ouHxSalhkoKuCW31LIypJKrPDux8wdFO7GQeARnjP11paHE2oJnP2zbjolzSzS29bYwqJbfRVXq2IV4avtrKNwxthmbBy2MbePGB41Yw0aU7pSpZ5ZJYoyFSaemBIJB3fNkEEcFABkk+edWTQ0vUCx22inTHp0p5HEsBUxAbvk5fuD3YwEwxyScY1cQR+uuC18tN2IoO40bnsjLsMNIzK5PKkgLj7ljnAFzonXc6UnshJKXT3SdRWzTmkNFQbiBKYZDVVC5ycZJ2p7hngKcjydumm2dHUVoqBaQs7zOvflmkBbvKDjY8uMY3bWMYwDgZyCQYs/XlDaK2W4PPGimPt7EkEryup4O2PcEAAIXJGd5yBjnEnVly6xHbt1MaeI/wC11Yxx90j53ZH15Hn86R5iuqaD8e95RElX3i6L0gJLPNGlSsjf5tSbBkyFiR20yxWEAr83IcMEGOAx9A9HSWXfd6oq9XOBu2gBYkAG2NMeAAB444H2yZHSfQMPTTNXOzVFU/MlRLy5+mF/uj9vOPJ00aoixhKyzG89fjyiAjRo0ayJkaNGjUURrVUU61KmJ1DKfKsAQfyDwdGjUUS7cvhxba8NI9HDkg5KjafH+6Rj/DVRR/Ca1K4PpFP5eUj+RfGjRq9saIB6j+ShIJmtvSNFZjvhpoYznOVRc5/Y+Rq40aNVOcXVJRRo0aNKojRo0aii/9k="/>
          <p:cNvSpPr>
            <a:spLocks noChangeAspect="1" noChangeArrowheads="1"/>
          </p:cNvSpPr>
          <p:nvPr/>
        </p:nvSpPr>
        <p:spPr bwMode="auto">
          <a:xfrm>
            <a:off x="140018" y="-335757"/>
            <a:ext cx="737235" cy="71151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296" tIns="41148" rIns="82296" bIns="41148" numCol="1" anchor="t" anchorCtr="0" compatLnSpc="1">
            <a:prstTxWarp prst="textNoShape">
              <a:avLst/>
            </a:prstTxWarp>
          </a:bodyPr>
          <a:lstStyle/>
          <a:p>
            <a:endParaRPr lang="en-US"/>
          </a:p>
        </p:txBody>
      </p:sp>
      <p:sp>
        <p:nvSpPr>
          <p:cNvPr id="36" name="AutoShape 180" descr="data:image/jpeg;base64,/9j/4AAQSkZJRgABAQAAAQABAAD/2wCEAAkGBhMGEBUIExQVFRUWFh8ZGRcVGRodHBsgJCMfIB8lIx4hIDIkICQvIhoeIzsjJDAqLi4vHiQ9NTA2PSc3MykBCQoKDgwOGg8PGiwlHyQpNS01NSw1KSwpKi0sLSktLiwzKi8tLywqMDUpLTYuLCwvLDUsMDU0KTU1KTIsKTQvKv/AABEIAFMAVgMBIgACEQEDEQH/xAAbAAACAgMBAAAAAAAAAAAAAAAABgQFAQMHAv/EADwQAAIBAwMDAgUCAgUNAAAAAAECAwQFEQASIQYTMRQiBzJBUXEjYRWRFjNCUoEXJDRDRGJygqGxweHw/8QAGQEAAgMBAAAAAAAAAAAAAAAAAQIAAwQF/8QALBEAAQIDBwMEAgMAAAAAAAAAAQACAxEhEjFBcYGx8FFhwTKh0eGR8QQTI//aAAwDAQACEQMRAD8A7jo0aTet+tzaj/BqTY9Y6lvcQEhQDJkkJ4AA5wfyePLsYXmQQJkrfqTrGl6VUNO/vbASJBukcngbUHJ54z4/fSlVdV3O8M3bSG3xrGZj6jElSYxnLCHOAMfRscjG7WLL0jFSSq9RI8s1SgIr0k5dsHdGhxmL24KlDlgG5GMHdfJaWhtcltre3TuokjRypQO+CO5GF9xzuBbAPzMDkHnYxjGkACZ5cPlKZrXL0q0gDT3SumnG0dmKVICWcEqCi8pwCeT4U6rbnZI7ODG/q4ptyBnWvnKbHErb9/bJOOy+QUGPPjk2Vy6wa+QMYrdUSoQrNUSMKRPaN4kV2JYBT7gfp99ZQV8Gyt/hhldG7gY3BWZjtZRn9LBADthfALE+SSXBePVuB5Gyi0V9mn6Ui9TFd51KMqSJVbKhVdwAoY8MgywOcHg5xqUvX1Z0wxiuVMrRoQGqqMl1XIGN8fzJkc548jA51CvnVUFYRTXCnnoFZXDGSLKPI8ZjDCZDjKpkcjPI8bdTrfPNWiKjRg00+2eqnhdQGUYjCxuQQ4GF3FfCq3hpBmETb/oPHuPvBTJO9rusV6iWsgkWSNvDKcj/ANH9jyNS9ceq6Y9OVUtVbCI5ll7bwEjtVhVEMm1AAI3VpCuBgFuFOTt10bpLqyHq+AVkRIIO2SNvmjb6qR/5+v8A2yxYFkWm3bJgVd6NGjWdFUnWPUq9KUj3Ajc3yxoOS7twox58+cc4B0k9LwC1s9JUxSSVlT755UOJd4w6hEwP01Ix3FO3euPtqT1RO99vCUKhilBD3yAhb9VyFjJXI3BAQ+Bg8PjnGi5XGSloxUVKCSCLEiTI5b2omCvcO2VJXk9uSP7RBOAddCGyywNxPB8/pISoN7q3SVrNCrz1FSBtp6l2lWMKwYTTBsqmNvEa8HyxOQBc9OdN01qq+7UFqqtKh2qZcEDyRsXPsXCnBA/stz7SNQ7TZ6i20JvRYiurGEksmzeUGCUjCbgxUDHtXJ4PtIGNXFb0gXts1AseJZgAyxydvglQVDsrYGxQCCGzjGSMYL3gCyD2524VEt9S/GmKVmtNFClQTlDJOypAfv8AMQGUjI5Kg/Qn67ejPhvUW4m+pWRRTSjdsp4laDBOSp9w3rjxt2bTnBOqJvgh+mH7U27eQU9XDwPoc+mwScDj/rxqwoPhjU9Pqr0pqkLKS6pWxqA3GB/o2G/4scY1c7+prLMJ0us5Gfv4QrOqsZ+sa9Lj/B6qnjFKkR9TII5HiI2M+4MVGAQNm1t3ORydRY7QaV2u9pQZiYPNQyYaJmx5jIJEcwHHt/A4+a+p7RcaWpjBmqJIg6Fi1RT4Iz7gVFKGPH2IJ+41PvVkW24uMSjMXckX+pRFYoFyzsu5V4ySPAGDlQF1RbaCAJVGFxz5RGSXenbTT3WCTqGKVtg3kRsE7sJ9zSoZJSQhLszFlEZ5GSQBqLdbgnS1UOsKTuNTMyRVmVISQHhZkYjDkEjLrwxI59xOt/UFrHSlfFcTHE8NcwjnR1zGtSAe1IM52gsSD9uTydTz6Yg0tXNMGqA4FMIpljBlyXAQAlzkFssTg5I2g40862qkHbEaddVE+xSCZRIDkEZB+40aS/hPcnlomtEpHdopWp255wvyH+Xt+vy6NYIjLDi1MDNLdoq0lkuNxaVIWe4tGd9T6fcsK4UCQKecvnbxx+OcXWCG8RU9DEiMtVcYlnPqRP3Ail3yysQGwMfQnj9tHTRlCV1GkhgMl2nVmWOR5NpUNhAnK5xy5IwPBzgifcZ/4c1tBTYIrgsewRMhXuRsoLZkfcSzE793OeeQddEmTqX64CiRafjX1PLYDRpEdrB3mDcfMq7VGDwRmXJ/GmusrDcbZT1j43SGlduOMtJCTx+TpR+J1TS9VV0PSRwk4Usk7MQqM2CqYwd24KOeMHbgk8anv1gtJV/0Kkp2jOyP0jPkqSqgoGOeRvj4dfwQCOa7E4bJCorpNGdSuSy9S3RYYaxKmV1lOz2FWxJn5MAZDEFSAeTzjONXN9gvlhpYrm8lVtdSZPap7RzxuxkjIwcsBg8edLgr5/h7XOkJO0MDskwyyJncm8DgkfccqwOCMa6H1T1vLaLfBcY6YLJUAF2lWRkU43DYrsQ335H08a6cSYc2y1pB5oqwq3pC61jXCmpKieR1ljjl7b7eP1lCkjGRkKHGcHDD8lp+Ot7lt1LDRISsc5ZJDjyABgZ8jnnA84+3BQ/h5M088/VNWzuqDe7Hlm7bJIcfuGWJQOB7sabrnXL8TLe15qI/T09PMzozlvcgVVCDBXezPuGVIxlVUk5xmiMDY7XEUF+ZTC5XV/P9K+mTWkbWFOJ1JHIMfuyM/cKRn7NrZS3cU8iViRiWoqFQpNUyMkah1Vtqsy48k/pw7icDdj6RpOrYrn03VVHZNOI4Gp+1jhSUVU25xlSJUIP7/wA4bWZ6SFalDT1GBFGY3hnm2kU6jDpHJgZZMcocbxk8YGYNoWupU+EyuulEaivdypjt2yRwTYUcbiuGP+LBj/jrGovRcIS81UWwRtFRU8bIgwqEqGKgZPAyPqdZ1l/keoZDYJgtNNTvQX2stCyvAK2OOoR02lvZlXVQQVGctyRkbRjUnrKxdy3S0K90TySho2eXe3cX+qyxPt37NoHADMPzqV8UbVIIoepKcAz0L90D+9H/AKxfxgZ++AcedUiUsdyplusO70wRWapd1LQxrkbYowNoeJSQZHBYBfbvOMamm0GxAeg1H1JL2VV1LZE6+p4OqYZI0lnRYZYpTsRpARgBvAYMMbWyGGMc+aWoul06QeOSfu4jAKGqiWVVbkbVmzwGA5IcHkAjjIYq/t2iWWuWGWe3VXuqIZF9zldpapiXhiuSCxwv94cEEVtdI3SjxV1DXF6arY9pj8iOvtCyFnCHIfBLjd7MnlcnUx1LN4wntPCWSUrxFVp8UXEDQiGp2krLA3tLgFjtzypPBKklTx71ZsnzbvhJWSuwnnlMQzkFpF3ADJ3ZJ/kobPjI8qvXa3z1EnrYoZY2SQQl41MTMzNtQgAAGTkxttOD28n5tbrz/Eu08U3qykOxX3ysUBbCsr/qMCpyMec7voOBbZIoxwA6XyyQzUz/ACkSW2IWuiihiVlC5I7sjDLYGz5QOfkAf5j7iScjWW5XSMT1TmBUI2tVsIlQZwuyEc+NygBV8jHjUS2VVR0736cN6V6dSkjqq7nyxH9Y/uJxtjUJ9AWAHJ0026OHpkR3SUyVtfUKJaalaM70JHDPlmYBQOGY+0BsfUgPkz0Abk64U7qXqReLNFYoqTolWLIG9ZWuFIJjU5OQvOWYBVUZPtT8m3hoFuhlT2VcG8ZqIXUpG0h3SMIXLIHAbczqSRvyqg5BqKO3SW8rI/fnqap+5M8YZFkIUuogqAdg7YRsI2BJ98BceLxUtWLHbaZkkqq8FBMqGGUQZPcadBhSw2sofHI3lcfXMZmk9dzzDDoyZvhUpuQrOozuxV1LGPdz+mntXnz91/5dGnK0WxLNBHb4xhI0CL+AMaxrmxX23kjgThTNcg6s6aboVnqkUyW2SUSPHtD+mlzw4Q8NHnAKnjHHBCsOv68yxCZTGwBBGCCMgg+QRowYphnsoRNLnRri6Rm8OVklk47qEGMp5Ai5yq/cNht2d3jigPRMV4Q3u2SvRu7ElHj/AEXZSRloHHtO5eGA4+2deqz4fVHTMjXGzyiLccvSS5ML/j6qf/gR41ouHxSalhkoKuCW31LIypJKrPDux8wdFO7GQeARnjP11paHE2oJnP2zbjolzSzS29bYwqJbfRVXq2IV4avtrKNwxthmbBy2MbePGB41Yw0aU7pSpZ5ZJYoyFSaemBIJB3fNkEEcFABkk+edWTQ0vUCx22inTHp0p5HEsBUxAbvk5fuD3YwEwxyScY1cQR+uuC18tN2IoO40bnsjLsMNIzK5PKkgLj7ljnAFzonXc6UnshJKXT3SdRWzTmkNFQbiBKYZDVVC5ycZJ2p7hngKcjydumm2dHUVoqBaQs7zOvflmkBbvKDjY8uMY3bWMYwDgZyCQYs/XlDaK2W4PPGimPt7EkEryup4O2PcEAAIXJGd5yBjnEnVly6xHbt1MaeI/wC11Yxx90j53ZH15Hn86R5iuqaD8e95RElX3i6L0gJLPNGlSsjf5tSbBkyFiR20yxWEAr83IcMEGOAx9A9HSWXfd6oq9XOBu2gBYkAG2NMeAAB444H2yZHSfQMPTTNXOzVFU/MlRLy5+mF/uj9vOPJ00aoixhKyzG89fjyiAjRo0ayJkaNGjUURrVUU61KmJ1DKfKsAQfyDwdGjUUS7cvhxba8NI9HDkg5KjafH+6Rj/DVRR/Ca1K4PpFP5eUj+RfGjRq9saIB6j+ShIJmtvSNFZjvhpoYznOVRc5/Y+Rq40aNVOcXVJRRo0aNKojRo0aii/9k="/>
          <p:cNvSpPr>
            <a:spLocks noChangeAspect="1" noChangeArrowheads="1"/>
          </p:cNvSpPr>
          <p:nvPr/>
        </p:nvSpPr>
        <p:spPr bwMode="auto">
          <a:xfrm>
            <a:off x="277178" y="-198597"/>
            <a:ext cx="737235" cy="71151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296" tIns="41148" rIns="82296" bIns="41148" numCol="1" anchor="t" anchorCtr="0" compatLnSpc="1">
            <a:prstTxWarp prst="textNoShape">
              <a:avLst/>
            </a:prstTxWarp>
          </a:bodyPr>
          <a:lstStyle/>
          <a:p>
            <a:endParaRPr lang="en-US"/>
          </a:p>
        </p:txBody>
      </p:sp>
      <p:sp>
        <p:nvSpPr>
          <p:cNvPr id="38" name="AutoShape 182" descr="data:image/jpeg;base64,/9j/4AAQSkZJRgABAQAAAQABAAD/2wCEAAkGBhMGEBUIExQVFRUWFh8ZGRcVGRodHBsgJCMfIB8lIx4hIDIkICQvIhoeIzsjJDAqLi4vHiQ9NTA2PSc3MykBCQoKDgwOGg8PGiwlHyQpNS01NSw1KSwpKi0sLSktLiwzKi8tLywqMDUpLTYuLCwvLDUsMDU0KTU1KTIsKTQvKv/AABEIAFMAVgMBIgACEQEDEQH/xAAbAAACAgMBAAAAAAAAAAAAAAAABgQFAQMHAv/EADwQAAIBAwMDAgUCAgUNAAAAAAECAwQFEQASIQYTMRQiBzJBUXEjYRWRFjNCUoEXJDRDRGJygqGxweHw/8QAGQEAAgMBAAAAAAAAAAAAAAAAAQIAAwQF/8QALBEAAQIDBwMEAgMAAAAAAAAAAQACAxEhEjFBcYGx8FFhwTKh0eGR8QQTI//aAAwDAQACEQMRAD8A7jo0aTet+tzaj/BqTY9Y6lvcQEhQDJkkJ4AA5wfyePLsYXmQQJkrfqTrGl6VUNO/vbASJBukcngbUHJ54z4/fSlVdV3O8M3bSG3xrGZj6jElSYxnLCHOAMfRscjG7WLL0jFSSq9RI8s1SgIr0k5dsHdGhxmL24KlDlgG5GMHdfJaWhtcltre3TuokjRypQO+CO5GF9xzuBbAPzMDkHnYxjGkACZ5cPlKZrXL0q0gDT3SumnG0dmKVICWcEqCi8pwCeT4U6rbnZI7ODG/q4ptyBnWvnKbHErb9/bJOOy+QUGPPjk2Vy6wa+QMYrdUSoQrNUSMKRPaN4kV2JYBT7gfp99ZQV8Gyt/hhldG7gY3BWZjtZRn9LBADthfALE+SSXBePVuB5Gyi0V9mn6Ui9TFd51KMqSJVbKhVdwAoY8MgywOcHg5xqUvX1Z0wxiuVMrRoQGqqMl1XIGN8fzJkc548jA51CvnVUFYRTXCnnoFZXDGSLKPI8ZjDCZDjKpkcjPI8bdTrfPNWiKjRg00+2eqnhdQGUYjCxuQQ4GF3FfCq3hpBmETb/oPHuPvBTJO9rusV6iWsgkWSNvDKcj/ANH9jyNS9ceq6Y9OVUtVbCI5ll7bwEjtVhVEMm1AAI3VpCuBgFuFOTt10bpLqyHq+AVkRIIO2SNvmjb6qR/5+v8A2yxYFkWm3bJgVd6NGjWdFUnWPUq9KUj3Ajc3yxoOS7twox58+cc4B0k9LwC1s9JUxSSVlT755UOJd4w6hEwP01Ix3FO3euPtqT1RO99vCUKhilBD3yAhb9VyFjJXI3BAQ+Bg8PjnGi5XGSloxUVKCSCLEiTI5b2omCvcO2VJXk9uSP7RBOAddCGyywNxPB8/pISoN7q3SVrNCrz1FSBtp6l2lWMKwYTTBsqmNvEa8HyxOQBc9OdN01qq+7UFqqtKh2qZcEDyRsXPsXCnBA/stz7SNQ7TZ6i20JvRYiurGEksmzeUGCUjCbgxUDHtXJ4PtIGNXFb0gXts1AseJZgAyxydvglQVDsrYGxQCCGzjGSMYL3gCyD2524VEt9S/GmKVmtNFClQTlDJOypAfv8AMQGUjI5Kg/Qn67ejPhvUW4m+pWRRTSjdsp4laDBOSp9w3rjxt2bTnBOqJvgh+mH7U27eQU9XDwPoc+mwScDj/rxqwoPhjU9Pqr0pqkLKS6pWxqA3GB/o2G/4scY1c7+prLMJ0us5Gfv4QrOqsZ+sa9Lj/B6qnjFKkR9TII5HiI2M+4MVGAQNm1t3ORydRY7QaV2u9pQZiYPNQyYaJmx5jIJEcwHHt/A4+a+p7RcaWpjBmqJIg6Fi1RT4Iz7gVFKGPH2IJ+41PvVkW24uMSjMXckX+pRFYoFyzsu5V4ySPAGDlQF1RbaCAJVGFxz5RGSXenbTT3WCTqGKVtg3kRsE7sJ9zSoZJSQhLszFlEZ5GSQBqLdbgnS1UOsKTuNTMyRVmVISQHhZkYjDkEjLrwxI59xOt/UFrHSlfFcTHE8NcwjnR1zGtSAe1IM52gsSD9uTydTz6Yg0tXNMGqA4FMIpljBlyXAQAlzkFssTg5I2g40862qkHbEaddVE+xSCZRIDkEZB+40aS/hPcnlomtEpHdopWp255wvyH+Xt+vy6NYIjLDi1MDNLdoq0lkuNxaVIWe4tGd9T6fcsK4UCQKecvnbxx+OcXWCG8RU9DEiMtVcYlnPqRP3Ail3yysQGwMfQnj9tHTRlCV1GkhgMl2nVmWOR5NpUNhAnK5xy5IwPBzgifcZ/4c1tBTYIrgsewRMhXuRsoLZkfcSzE793OeeQddEmTqX64CiRafjX1PLYDRpEdrB3mDcfMq7VGDwRmXJ/GmusrDcbZT1j43SGlduOMtJCTx+TpR+J1TS9VV0PSRwk4Usk7MQqM2CqYwd24KOeMHbgk8anv1gtJV/0Kkp2jOyP0jPkqSqgoGOeRvj4dfwQCOa7E4bJCorpNGdSuSy9S3RYYaxKmV1lOz2FWxJn5MAZDEFSAeTzjONXN9gvlhpYrm8lVtdSZPap7RzxuxkjIwcsBg8edLgr5/h7XOkJO0MDskwyyJncm8DgkfccqwOCMa6H1T1vLaLfBcY6YLJUAF2lWRkU43DYrsQ335H08a6cSYc2y1pB5oqwq3pC61jXCmpKieR1ljjl7b7eP1lCkjGRkKHGcHDD8lp+Ot7lt1LDRISsc5ZJDjyABgZ8jnnA84+3BQ/h5M088/VNWzuqDe7Hlm7bJIcfuGWJQOB7sabrnXL8TLe15qI/T09PMzozlvcgVVCDBXezPuGVIxlVUk5xmiMDY7XEUF+ZTC5XV/P9K+mTWkbWFOJ1JHIMfuyM/cKRn7NrZS3cU8iViRiWoqFQpNUyMkah1Vtqsy48k/pw7icDdj6RpOrYrn03VVHZNOI4Gp+1jhSUVU25xlSJUIP7/wA4bWZ6SFalDT1GBFGY3hnm2kU6jDpHJgZZMcocbxk8YGYNoWupU+EyuulEaivdypjt2yRwTYUcbiuGP+LBj/jrGovRcIS81UWwRtFRU8bIgwqEqGKgZPAyPqdZ1l/keoZDYJgtNNTvQX2stCyvAK2OOoR02lvZlXVQQVGctyRkbRjUnrKxdy3S0K90TySho2eXe3cX+qyxPt37NoHADMPzqV8UbVIIoepKcAz0L90D+9H/AKxfxgZ++AcedUiUsdyplusO70wRWapd1LQxrkbYowNoeJSQZHBYBfbvOMamm0GxAeg1H1JL2VV1LZE6+p4OqYZI0lnRYZYpTsRpARgBvAYMMbWyGGMc+aWoul06QeOSfu4jAKGqiWVVbkbVmzwGA5IcHkAjjIYq/t2iWWuWGWe3VXuqIZF9zldpapiXhiuSCxwv94cEEVtdI3SjxV1DXF6arY9pj8iOvtCyFnCHIfBLjd7MnlcnUx1LN4wntPCWSUrxFVp8UXEDQiGp2krLA3tLgFjtzypPBKklTx71ZsnzbvhJWSuwnnlMQzkFpF3ADJ3ZJ/kobPjI8qvXa3z1EnrYoZY2SQQl41MTMzNtQgAAGTkxttOD28n5tbrz/Eu08U3qykOxX3ysUBbCsr/qMCpyMec7voOBbZIoxwA6XyyQzUz/ACkSW2IWuiihiVlC5I7sjDLYGz5QOfkAf5j7iScjWW5XSMT1TmBUI2tVsIlQZwuyEc+NygBV8jHjUS2VVR0736cN6V6dSkjqq7nyxH9Y/uJxtjUJ9AWAHJ0026OHpkR3SUyVtfUKJaalaM70JHDPlmYBQOGY+0BsfUgPkz0Abk64U7qXqReLNFYoqTolWLIG9ZWuFIJjU5OQvOWYBVUZPtT8m3hoFuhlT2VcG8ZqIXUpG0h3SMIXLIHAbczqSRvyqg5BqKO3SW8rI/fnqap+5M8YZFkIUuogqAdg7YRsI2BJ98BceLxUtWLHbaZkkqq8FBMqGGUQZPcadBhSw2sofHI3lcfXMZmk9dzzDDoyZvhUpuQrOozuxV1LGPdz+mntXnz91/5dGnK0WxLNBHb4xhI0CL+AMaxrmxX23kjgThTNcg6s6aboVnqkUyW2SUSPHtD+mlzw4Q8NHnAKnjHHBCsOv68yxCZTGwBBGCCMgg+QRowYphnsoRNLnRri6Rm8OVklk47qEGMp5Ai5yq/cNht2d3jigPRMV4Q3u2SvRu7ElHj/AEXZSRloHHtO5eGA4+2deqz4fVHTMjXGzyiLccvSS5ML/j6qf/gR41ouHxSalhkoKuCW31LIypJKrPDux8wdFO7GQeARnjP11paHE2oJnP2zbjolzSzS29bYwqJbfRVXq2IV4avtrKNwxthmbBy2MbePGB41Yw0aU7pSpZ5ZJYoyFSaemBIJB3fNkEEcFABkk+edWTQ0vUCx22inTHp0p5HEsBUxAbvk5fuD3YwEwxyScY1cQR+uuC18tN2IoO40bnsjLsMNIzK5PKkgLj7ljnAFzonXc6UnshJKXT3SdRWzTmkNFQbiBKYZDVVC5ycZJ2p7hngKcjydumm2dHUVoqBaQs7zOvflmkBbvKDjY8uMY3bWMYwDgZyCQYs/XlDaK2W4PPGimPt7EkEryup4O2PcEAAIXJGd5yBjnEnVly6xHbt1MaeI/wC11Yxx90j53ZH15Hn86R5iuqaD8e95RElX3i6L0gJLPNGlSsjf5tSbBkyFiR20yxWEAr83IcMEGOAx9A9HSWXfd6oq9XOBu2gBYkAG2NMeAAB444H2yZHSfQMPTTNXOzVFU/MlRLy5+mF/uj9vOPJ00aoixhKyzG89fjyiAjRo0ayJkaNGjUURrVUU61KmJ1DKfKsAQfyDwdGjUUS7cvhxba8NI9HDkg5KjafH+6Rj/DVRR/Ca1K4PpFP5eUj+RfGjRq9saIB6j+ShIJmtvSNFZjvhpoYznOVRc5/Y+Rq40aNVOcXVJRRo0aNKojRo0aii/9k="/>
          <p:cNvSpPr>
            <a:spLocks noChangeAspect="1" noChangeArrowheads="1"/>
          </p:cNvSpPr>
          <p:nvPr/>
        </p:nvSpPr>
        <p:spPr bwMode="auto">
          <a:xfrm>
            <a:off x="414338" y="-61437"/>
            <a:ext cx="737235" cy="71151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296" tIns="41148" rIns="82296" bIns="41148" numCol="1" anchor="t" anchorCtr="0" compatLnSpc="1">
            <a:prstTxWarp prst="textNoShape">
              <a:avLst/>
            </a:prstTxWarp>
          </a:bodyPr>
          <a:lstStyle/>
          <a:p>
            <a:endParaRPr lang="en-US"/>
          </a:p>
        </p:txBody>
      </p:sp>
      <p:pic>
        <p:nvPicPr>
          <p:cNvPr id="2232" name="Picture 184" descr="http://schmidtocean.org/files/unh_logo.jpg"/>
          <p:cNvPicPr>
            <a:picLocks noChangeAspect="1" noChangeArrowheads="1"/>
          </p:cNvPicPr>
          <p:nvPr/>
        </p:nvPicPr>
        <p:blipFill>
          <a:blip r:embed="rId11">
            <a:duotone>
              <a:schemeClr val="accent1">
                <a:shade val="45000"/>
                <a:satMod val="135000"/>
              </a:schemeClr>
              <a:prstClr val="white"/>
            </a:duotone>
            <a:extLst>
              <a:ext uri="{BEBA8EAE-BF5A-486C-A8C5-ECC9F3942E4B}">
                <a14:imgProps xmlns:a14="http://schemas.microsoft.com/office/drawing/2010/main">
                  <a14:imgLayer r:embed="rId12">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29738187" y="20003"/>
            <a:ext cx="3111633" cy="3111633"/>
          </a:xfrm>
          <a:prstGeom prst="rect">
            <a:avLst/>
          </a:prstGeom>
          <a:noFill/>
          <a:extLst>
            <a:ext uri="{909E8E84-426E-40DD-AFC4-6F175D3DCCD1}">
              <a14:hiddenFill xmlns:a14="http://schemas.microsoft.com/office/drawing/2010/main">
                <a:solidFill>
                  <a:srgbClr val="FFFFFF"/>
                </a:solidFill>
              </a14:hiddenFill>
            </a:ext>
          </a:extLst>
        </p:spPr>
      </p:pic>
      <p:grpSp>
        <p:nvGrpSpPr>
          <p:cNvPr id="30" name="Group 29"/>
          <p:cNvGrpSpPr/>
          <p:nvPr/>
        </p:nvGrpSpPr>
        <p:grpSpPr>
          <a:xfrm>
            <a:off x="22184030" y="13853160"/>
            <a:ext cx="10474488" cy="6299901"/>
            <a:chOff x="24648922" y="22860000"/>
            <a:chExt cx="11638320" cy="6999890"/>
          </a:xfrm>
        </p:grpSpPr>
        <p:pic>
          <p:nvPicPr>
            <p:cNvPr id="2220" name="Picture 172"/>
            <p:cNvPicPr>
              <a:picLocks noChangeAspect="1" noChangeArrowheads="1"/>
            </p:cNvPicPr>
            <p:nvPr/>
          </p:nvPicPr>
          <p:blipFill rotWithShape="1">
            <a:blip r:embed="rId13">
              <a:extLst>
                <a:ext uri="{28A0092B-C50C-407E-A947-70E740481C1C}">
                  <a14:useLocalDpi xmlns:a14="http://schemas.microsoft.com/office/drawing/2010/main" val="0"/>
                </a:ext>
              </a:extLst>
            </a:blip>
            <a:srcRect l="3787" t="21975" r="6690" b="5685"/>
            <a:stretch/>
          </p:blipFill>
          <p:spPr bwMode="auto">
            <a:xfrm>
              <a:off x="24648922" y="22860000"/>
              <a:ext cx="11638320" cy="6999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25298400" y="23241000"/>
              <a:ext cx="789390" cy="718146"/>
            </a:xfrm>
            <a:prstGeom prst="rect">
              <a:avLst/>
            </a:prstGeom>
            <a:noFill/>
          </p:spPr>
          <p:txBody>
            <a:bodyPr wrap="none" rtlCol="0">
              <a:spAutoFit/>
            </a:bodyPr>
            <a:lstStyle/>
            <a:p>
              <a:r>
                <a:rPr lang="en-US" sz="3600" b="1" dirty="0">
                  <a:solidFill>
                    <a:schemeClr val="bg1"/>
                  </a:solidFill>
                </a:rPr>
                <a:t>D1</a:t>
              </a:r>
              <a:endParaRPr lang="en-US" sz="3600" b="1" dirty="0">
                <a:solidFill>
                  <a:schemeClr val="bg1"/>
                </a:solidFill>
              </a:endParaRPr>
            </a:p>
          </p:txBody>
        </p:sp>
        <p:sp>
          <p:nvSpPr>
            <p:cNvPr id="43" name="TextBox 42"/>
            <p:cNvSpPr txBox="1"/>
            <p:nvPr/>
          </p:nvSpPr>
          <p:spPr>
            <a:xfrm>
              <a:off x="26593800" y="23241000"/>
              <a:ext cx="789390" cy="718146"/>
            </a:xfrm>
            <a:prstGeom prst="rect">
              <a:avLst/>
            </a:prstGeom>
            <a:noFill/>
          </p:spPr>
          <p:txBody>
            <a:bodyPr wrap="none" rtlCol="0">
              <a:spAutoFit/>
            </a:bodyPr>
            <a:lstStyle/>
            <a:p>
              <a:r>
                <a:rPr lang="en-US" sz="3600" b="1" dirty="0">
                  <a:solidFill>
                    <a:schemeClr val="bg1"/>
                  </a:solidFill>
                </a:rPr>
                <a:t>D2</a:t>
              </a:r>
              <a:endParaRPr lang="en-US" sz="3600" b="1" dirty="0">
                <a:solidFill>
                  <a:schemeClr val="bg1"/>
                </a:solidFill>
              </a:endParaRPr>
            </a:p>
          </p:txBody>
        </p:sp>
        <p:sp>
          <p:nvSpPr>
            <p:cNvPr id="44" name="TextBox 43"/>
            <p:cNvSpPr txBox="1"/>
            <p:nvPr/>
          </p:nvSpPr>
          <p:spPr>
            <a:xfrm>
              <a:off x="31089600" y="23175310"/>
              <a:ext cx="789390" cy="718146"/>
            </a:xfrm>
            <a:prstGeom prst="rect">
              <a:avLst/>
            </a:prstGeom>
            <a:noFill/>
          </p:spPr>
          <p:txBody>
            <a:bodyPr wrap="none" rtlCol="0">
              <a:spAutoFit/>
            </a:bodyPr>
            <a:lstStyle/>
            <a:p>
              <a:r>
                <a:rPr lang="en-US" sz="3600" b="1" dirty="0">
                  <a:solidFill>
                    <a:schemeClr val="bg1"/>
                  </a:solidFill>
                </a:rPr>
                <a:t>D3</a:t>
              </a:r>
              <a:endParaRPr lang="en-US" sz="3600" b="1" dirty="0">
                <a:solidFill>
                  <a:schemeClr val="bg1"/>
                </a:solidFill>
              </a:endParaRPr>
            </a:p>
          </p:txBody>
        </p:sp>
        <p:sp>
          <p:nvSpPr>
            <p:cNvPr id="45" name="TextBox 44"/>
            <p:cNvSpPr txBox="1"/>
            <p:nvPr/>
          </p:nvSpPr>
          <p:spPr>
            <a:xfrm>
              <a:off x="32166869" y="23175310"/>
              <a:ext cx="789390" cy="718146"/>
            </a:xfrm>
            <a:prstGeom prst="rect">
              <a:avLst/>
            </a:prstGeom>
            <a:noFill/>
          </p:spPr>
          <p:txBody>
            <a:bodyPr wrap="none" rtlCol="0">
              <a:spAutoFit/>
            </a:bodyPr>
            <a:lstStyle/>
            <a:p>
              <a:r>
                <a:rPr lang="en-US" sz="3600" b="1" dirty="0">
                  <a:solidFill>
                    <a:schemeClr val="bg1"/>
                  </a:solidFill>
                </a:rPr>
                <a:t>D4</a:t>
              </a:r>
              <a:endParaRPr lang="en-US" sz="3600" b="1" dirty="0">
                <a:solidFill>
                  <a:schemeClr val="bg1"/>
                </a:solidFill>
              </a:endParaRPr>
            </a:p>
          </p:txBody>
        </p:sp>
        <p:sp>
          <p:nvSpPr>
            <p:cNvPr id="46" name="TextBox 45"/>
            <p:cNvSpPr txBox="1"/>
            <p:nvPr/>
          </p:nvSpPr>
          <p:spPr>
            <a:xfrm>
              <a:off x="28651200" y="23164800"/>
              <a:ext cx="981750" cy="718146"/>
            </a:xfrm>
            <a:prstGeom prst="rect">
              <a:avLst/>
            </a:prstGeom>
            <a:noFill/>
          </p:spPr>
          <p:txBody>
            <a:bodyPr wrap="none" rtlCol="0">
              <a:spAutoFit/>
            </a:bodyPr>
            <a:lstStyle/>
            <a:p>
              <a:r>
                <a:rPr lang="en-US" sz="3600" b="1" dirty="0">
                  <a:solidFill>
                    <a:schemeClr val="bg1"/>
                  </a:solidFill>
                </a:rPr>
                <a:t>TEP</a:t>
              </a:r>
              <a:endParaRPr lang="en-US" sz="3600" b="1" dirty="0">
                <a:solidFill>
                  <a:schemeClr val="bg1"/>
                </a:solidFill>
              </a:endParaRPr>
            </a:p>
          </p:txBody>
        </p:sp>
        <p:sp>
          <p:nvSpPr>
            <p:cNvPr id="47" name="TextBox 46"/>
            <p:cNvSpPr txBox="1"/>
            <p:nvPr/>
          </p:nvSpPr>
          <p:spPr>
            <a:xfrm>
              <a:off x="33147000" y="23164799"/>
              <a:ext cx="2999753" cy="718146"/>
            </a:xfrm>
            <a:prstGeom prst="rect">
              <a:avLst/>
            </a:prstGeom>
            <a:noFill/>
          </p:spPr>
          <p:txBody>
            <a:bodyPr wrap="none" rtlCol="0">
              <a:spAutoFit/>
            </a:bodyPr>
            <a:lstStyle/>
            <a:p>
              <a:r>
                <a:rPr lang="en-US" sz="3600" b="1" dirty="0" err="1">
                  <a:solidFill>
                    <a:schemeClr val="bg1"/>
                  </a:solidFill>
                </a:rPr>
                <a:t>Stilben</a:t>
              </a:r>
              <a:r>
                <a:rPr lang="en-US" sz="3600" b="1" dirty="0">
                  <a:solidFill>
                    <a:schemeClr val="bg1"/>
                  </a:solidFill>
                </a:rPr>
                <a:t>/</a:t>
              </a:r>
              <a:r>
                <a:rPr lang="en-US" sz="3600" b="1" dirty="0" err="1">
                  <a:solidFill>
                    <a:schemeClr val="bg1"/>
                  </a:solidFill>
                </a:rPr>
                <a:t>SiPM</a:t>
              </a:r>
              <a:endParaRPr lang="en-US" sz="3600" b="1" dirty="0">
                <a:solidFill>
                  <a:schemeClr val="bg1"/>
                </a:solidFill>
              </a:endParaRPr>
            </a:p>
          </p:txBody>
        </p:sp>
        <p:cxnSp>
          <p:nvCxnSpPr>
            <p:cNvPr id="19" name="Straight Arrow Connector 18"/>
            <p:cNvCxnSpPr/>
            <p:nvPr/>
          </p:nvCxnSpPr>
          <p:spPr>
            <a:xfrm>
              <a:off x="25222200" y="26517600"/>
              <a:ext cx="9829800" cy="0"/>
            </a:xfrm>
            <a:prstGeom prst="straightConnector1">
              <a:avLst/>
            </a:prstGeom>
            <a:ln w="57150">
              <a:solidFill>
                <a:schemeClr val="bg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28622298" y="26571714"/>
              <a:ext cx="1934647" cy="718146"/>
            </a:xfrm>
            <a:prstGeom prst="rect">
              <a:avLst/>
            </a:prstGeom>
            <a:noFill/>
          </p:spPr>
          <p:txBody>
            <a:bodyPr wrap="none" rtlCol="0">
              <a:spAutoFit/>
            </a:bodyPr>
            <a:lstStyle/>
            <a:p>
              <a:r>
                <a:rPr lang="en-US" sz="3600" b="1" dirty="0">
                  <a:solidFill>
                    <a:schemeClr val="bg1"/>
                  </a:solidFill>
                </a:rPr>
                <a:t>252 mm</a:t>
              </a:r>
              <a:endParaRPr lang="en-US" sz="3600" b="1" dirty="0">
                <a:solidFill>
                  <a:schemeClr val="bg1"/>
                </a:solidFill>
              </a:endParaRPr>
            </a:p>
          </p:txBody>
        </p:sp>
      </p:grpSp>
      <p:pic>
        <p:nvPicPr>
          <p:cNvPr id="1026" name="Picture 2"/>
          <p:cNvPicPr>
            <a:picLocks noChangeAspect="1" noChangeArrowheads="1"/>
          </p:cNvPicPr>
          <p:nvPr/>
        </p:nvPicPr>
        <p:blipFill rotWithShape="1">
          <a:blip r:embed="rId14">
            <a:extLst>
              <a:ext uri="{28A0092B-C50C-407E-A947-70E740481C1C}">
                <a14:useLocalDpi xmlns:a14="http://schemas.microsoft.com/office/drawing/2010/main" val="0"/>
              </a:ext>
            </a:extLst>
          </a:blip>
          <a:srcRect l="1555"/>
          <a:stretch/>
        </p:blipFill>
        <p:spPr bwMode="auto">
          <a:xfrm>
            <a:off x="22082760" y="20381628"/>
            <a:ext cx="5661293" cy="4101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0" name="Picture 3"/>
          <p:cNvPicPr>
            <a:picLocks noChangeAspect="1" noChangeArrowheads="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515020" y="24068669"/>
            <a:ext cx="5349240" cy="39119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2" name="Rectangle 61"/>
          <p:cNvSpPr/>
          <p:nvPr/>
        </p:nvSpPr>
        <p:spPr>
          <a:xfrm>
            <a:off x="27500580" y="20475979"/>
            <a:ext cx="5157940" cy="2545312"/>
          </a:xfrm>
          <a:prstGeom prst="rect">
            <a:avLst/>
          </a:prstGeom>
          <a:solidFill>
            <a:schemeClr val="accent3">
              <a:lumMod val="20000"/>
              <a:lumOff val="80000"/>
            </a:schemeClr>
          </a:solidFill>
          <a:ln>
            <a:solidFill>
              <a:schemeClr val="tx1"/>
            </a:solidFill>
          </a:ln>
        </p:spPr>
        <p:txBody>
          <a:bodyPr wrap="square" lIns="82296" tIns="41148" rIns="82296" bIns="41148">
            <a:spAutoFit/>
          </a:bodyPr>
          <a:lstStyle/>
          <a:p>
            <a:r>
              <a:rPr lang="en-US" sz="2000" i="1" dirty="0"/>
              <a:t>Calibration </a:t>
            </a:r>
            <a:r>
              <a:rPr lang="en-US" sz="2000" i="1" dirty="0"/>
              <a:t>curves for </a:t>
            </a:r>
            <a:r>
              <a:rPr lang="en-US" sz="2000" i="1" dirty="0"/>
              <a:t>each of the </a:t>
            </a:r>
            <a:r>
              <a:rPr lang="en-US" sz="2000" i="1" dirty="0"/>
              <a:t>four  </a:t>
            </a:r>
            <a:r>
              <a:rPr lang="en-US" sz="2000" i="1" dirty="0" err="1"/>
              <a:t>DoSEN</a:t>
            </a:r>
            <a:r>
              <a:rPr lang="en-US" sz="2000" i="1" dirty="0"/>
              <a:t> solid state detectors using </a:t>
            </a:r>
            <a:r>
              <a:rPr lang="en-US" sz="2000" i="1" baseline="30000" dirty="0"/>
              <a:t>241</a:t>
            </a:r>
            <a:r>
              <a:rPr lang="en-US" sz="2000" i="1" dirty="0"/>
              <a:t>Am </a:t>
            </a:r>
            <a:r>
              <a:rPr lang="en-US" sz="2000" i="1" dirty="0"/>
              <a:t>for thin detectors (D1 and </a:t>
            </a:r>
            <a:r>
              <a:rPr lang="en-US" sz="2000" i="1" dirty="0"/>
              <a:t>D3) and </a:t>
            </a:r>
            <a:r>
              <a:rPr lang="en-US" sz="2000" i="1" baseline="30000" dirty="0"/>
              <a:t>137</a:t>
            </a:r>
            <a:r>
              <a:rPr lang="en-US" sz="2000" i="1" dirty="0"/>
              <a:t>Cs for thick detectors (D2 and D4) </a:t>
            </a:r>
            <a:r>
              <a:rPr lang="en-US" sz="2000" i="1" dirty="0"/>
              <a:t>then extended</a:t>
            </a:r>
            <a:r>
              <a:rPr lang="en-US" sz="2000" i="1" dirty="0"/>
              <a:t> </a:t>
            </a:r>
            <a:r>
              <a:rPr lang="en-US" sz="2000" i="1" dirty="0"/>
              <a:t>to </a:t>
            </a:r>
            <a:r>
              <a:rPr lang="en-US" sz="2000" i="1" dirty="0"/>
              <a:t>higher energy using </a:t>
            </a:r>
            <a:r>
              <a:rPr lang="en-US" sz="2000" i="1" dirty="0"/>
              <a:t>an external calibrated electronic </a:t>
            </a:r>
            <a:r>
              <a:rPr lang="en-US" sz="2000" i="1" dirty="0" err="1"/>
              <a:t>pulser</a:t>
            </a:r>
            <a:r>
              <a:rPr lang="en-US" sz="2000" i="1" dirty="0"/>
              <a:t>.  ADU refers to analog digital unit, the output of the electronics; the vertical axis is energy in </a:t>
            </a:r>
            <a:r>
              <a:rPr lang="en-US" sz="2000" i="1" dirty="0" err="1"/>
              <a:t>keV</a:t>
            </a:r>
            <a:r>
              <a:rPr lang="en-US" sz="2000" i="1" dirty="0"/>
              <a:t> of the source.</a:t>
            </a:r>
            <a:endParaRPr lang="en-US" sz="2000" i="1" dirty="0">
              <a:solidFill>
                <a:prstClr val="black"/>
              </a:solidFill>
            </a:endParaRPr>
          </a:p>
        </p:txBody>
      </p:sp>
      <p:sp>
        <p:nvSpPr>
          <p:cNvPr id="63" name="Rectangle 62"/>
          <p:cNvSpPr/>
          <p:nvPr/>
        </p:nvSpPr>
        <p:spPr>
          <a:xfrm>
            <a:off x="22219920" y="25371689"/>
            <a:ext cx="5157940" cy="2452979"/>
          </a:xfrm>
          <a:prstGeom prst="rect">
            <a:avLst/>
          </a:prstGeom>
          <a:solidFill>
            <a:schemeClr val="accent3">
              <a:lumMod val="20000"/>
              <a:lumOff val="80000"/>
            </a:schemeClr>
          </a:solidFill>
          <a:ln>
            <a:solidFill>
              <a:schemeClr val="tx1"/>
            </a:solidFill>
          </a:ln>
        </p:spPr>
        <p:txBody>
          <a:bodyPr wrap="square" lIns="82296" tIns="41148" rIns="82296" bIns="41148">
            <a:spAutoFit/>
          </a:bodyPr>
          <a:lstStyle/>
          <a:p>
            <a:pPr algn="r"/>
            <a:r>
              <a:rPr lang="en-US" sz="2200" i="1" dirty="0"/>
              <a:t>A gamma ray (</a:t>
            </a:r>
            <a:r>
              <a:rPr lang="el-GR" sz="2200" i="1" dirty="0"/>
              <a:t>γ</a:t>
            </a:r>
            <a:r>
              <a:rPr lang="en-US" sz="2200" i="1" dirty="0"/>
              <a:t>) energy deposit </a:t>
            </a:r>
            <a:r>
              <a:rPr lang="en-US" sz="2200" i="1" dirty="0" err="1"/>
              <a:t>crossplot</a:t>
            </a:r>
            <a:r>
              <a:rPr lang="en-US" sz="2200" i="1" dirty="0"/>
              <a:t> </a:t>
            </a:r>
            <a:r>
              <a:rPr lang="en-US" sz="2200" i="1" dirty="0"/>
              <a:t>(</a:t>
            </a:r>
            <a:r>
              <a:rPr lang="en-US" sz="2200" i="1" dirty="0"/>
              <a:t>D4 vs. D5) reveals an almost </a:t>
            </a:r>
            <a:r>
              <a:rPr lang="en-US" sz="2200" i="1" dirty="0"/>
              <a:t>rectangular </a:t>
            </a:r>
            <a:r>
              <a:rPr lang="en-US" sz="2200" i="1" dirty="0"/>
              <a:t>feature</a:t>
            </a:r>
            <a:r>
              <a:rPr lang="en-US" sz="2200" i="1" dirty="0"/>
              <a:t> </a:t>
            </a:r>
            <a:r>
              <a:rPr lang="en-US" sz="2200" i="1" dirty="0"/>
              <a:t>in </a:t>
            </a:r>
            <a:r>
              <a:rPr lang="en-US" sz="2200" i="1" dirty="0"/>
              <a:t>the lower left </a:t>
            </a:r>
            <a:r>
              <a:rPr lang="en-US" sz="2200" i="1" dirty="0"/>
              <a:t>corner which is the result of coincident </a:t>
            </a:r>
            <a:r>
              <a:rPr lang="en-US" sz="2200" i="1" dirty="0"/>
              <a:t>511 </a:t>
            </a:r>
            <a:r>
              <a:rPr lang="en-US" sz="2200" i="1" dirty="0" err="1"/>
              <a:t>keV</a:t>
            </a:r>
            <a:r>
              <a:rPr lang="en-US" sz="2200" i="1" dirty="0"/>
              <a:t> </a:t>
            </a:r>
            <a:r>
              <a:rPr lang="el-GR" sz="2200" i="1" dirty="0"/>
              <a:t>γ</a:t>
            </a:r>
            <a:r>
              <a:rPr lang="en-US" sz="2200" i="1" dirty="0"/>
              <a:t>’s</a:t>
            </a:r>
            <a:r>
              <a:rPr lang="en-US" sz="2200" i="1" dirty="0"/>
              <a:t> </a:t>
            </a:r>
            <a:r>
              <a:rPr lang="en-US" sz="2200" i="1" dirty="0"/>
              <a:t>from </a:t>
            </a:r>
            <a:r>
              <a:rPr lang="en-US" sz="2200" i="1" baseline="30000" dirty="0"/>
              <a:t>22</a:t>
            </a:r>
            <a:r>
              <a:rPr lang="en-US" sz="2200" i="1" dirty="0"/>
              <a:t>Na hitting both D4 </a:t>
            </a:r>
            <a:r>
              <a:rPr lang="en-US" sz="2200" i="1" dirty="0"/>
              <a:t>(solid state detector) and </a:t>
            </a:r>
            <a:r>
              <a:rPr lang="en-US" sz="2200" i="1" dirty="0"/>
              <a:t>D5 (</a:t>
            </a:r>
            <a:r>
              <a:rPr lang="en-US" sz="2200" i="1" dirty="0" err="1"/>
              <a:t>Stilbene</a:t>
            </a:r>
            <a:r>
              <a:rPr lang="en-US" sz="2200" i="1" dirty="0"/>
              <a:t>), </a:t>
            </a:r>
            <a:r>
              <a:rPr lang="en-US" sz="2200" i="1" dirty="0"/>
              <a:t>demonstrating good </a:t>
            </a:r>
            <a:r>
              <a:rPr lang="en-US" sz="2200" i="1" dirty="0"/>
              <a:t>coincidence between the two </a:t>
            </a:r>
            <a:r>
              <a:rPr lang="en-US" sz="2200" i="1" dirty="0"/>
              <a:t>detector types. </a:t>
            </a:r>
            <a:endParaRPr lang="en-US" sz="2000" i="1" dirty="0">
              <a:solidFill>
                <a:prstClr val="black"/>
              </a:solidFill>
            </a:endParaRPr>
          </a:p>
        </p:txBody>
      </p:sp>
    </p:spTree>
    <p:extLst>
      <p:ext uri="{BB962C8B-B14F-4D97-AF65-F5344CB8AC3E}">
        <p14:creationId xmlns:p14="http://schemas.microsoft.com/office/powerpoint/2010/main" val="39932486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3281</TotalTime>
  <Words>1022</Words>
  <Application>Microsoft Office PowerPoint</Application>
  <PresentationFormat>Custom</PresentationFormat>
  <Paragraphs>33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Spence</dc:creator>
  <cp:lastModifiedBy>sonya</cp:lastModifiedBy>
  <cp:revision>70</cp:revision>
  <dcterms:created xsi:type="dcterms:W3CDTF">2006-08-16T00:00:00Z</dcterms:created>
  <dcterms:modified xsi:type="dcterms:W3CDTF">2013-10-10T19:26:16Z</dcterms:modified>
</cp:coreProperties>
</file>