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E88A"/>
    <a:srgbClr val="D4DF93"/>
    <a:srgbClr val="F8F8F8"/>
    <a:srgbClr val="99CCF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98" autoAdjust="0"/>
  </p:normalViewPr>
  <p:slideViewPr>
    <p:cSldViewPr>
      <p:cViewPr>
        <p:scale>
          <a:sx n="40" d="100"/>
          <a:sy n="40" d="100"/>
        </p:scale>
        <p:origin x="-77" y="2059"/>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742C71-B48C-4431-B22F-7B35C086286D}" type="datetimeFigureOut">
              <a:rPr lang="en-US" smtClean="0"/>
              <a:pPr/>
              <a:t>10/29/2013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EFDAC6-F3A2-49A3-91B1-1A0F8636C15B}" type="slidenum">
              <a:rPr lang="en-US" smtClean="0"/>
              <a:pPr/>
              <a:t>‹#›</a:t>
            </a:fld>
            <a:endParaRPr lang="en-US"/>
          </a:p>
        </p:txBody>
      </p:sp>
    </p:spTree>
    <p:extLst>
      <p:ext uri="{BB962C8B-B14F-4D97-AF65-F5344CB8AC3E}">
        <p14:creationId xmlns:p14="http://schemas.microsoft.com/office/powerpoint/2010/main" val="3339609525"/>
      </p:ext>
    </p:extLst>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9EFDAC6-F3A2-49A3-91B1-1A0F8636C15B}" type="slidenum">
              <a:rPr lang="en-US" smtClean="0"/>
              <a:pPr/>
              <a:t>1</a:t>
            </a:fld>
            <a:endParaRPr lang="en-US"/>
          </a:p>
        </p:txBody>
      </p:sp>
    </p:spTree>
    <p:extLst>
      <p:ext uri="{BB962C8B-B14F-4D97-AF65-F5344CB8AC3E}">
        <p14:creationId xmlns:p14="http://schemas.microsoft.com/office/powerpoint/2010/main" val="552818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3464912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206043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22869561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3961946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222643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3412035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2107538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1434150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906737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120272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FF2D30-AA99-4313-9FEF-E75235014908}" type="datetimeFigureOut">
              <a:rPr lang="en-US" smtClean="0"/>
              <a:pPr/>
              <a:t>10/29/2013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BB6F55-DCD4-4A97-A6B3-DF7F07F1139A}" type="slidenum">
              <a:rPr lang="en-US" smtClean="0"/>
              <a:pPr/>
              <a:t>‹#›</a:t>
            </a:fld>
            <a:endParaRPr lang="en-US"/>
          </a:p>
        </p:txBody>
      </p:sp>
    </p:spTree>
    <p:extLst>
      <p:ext uri="{BB962C8B-B14F-4D97-AF65-F5344CB8AC3E}">
        <p14:creationId xmlns:p14="http://schemas.microsoft.com/office/powerpoint/2010/main" val="4033693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6AFF2D30-AA99-4313-9FEF-E75235014908}" type="datetimeFigureOut">
              <a:rPr lang="en-US" smtClean="0"/>
              <a:pPr/>
              <a:t>10/29/2013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E5BB6F55-DCD4-4A97-A6B3-DF7F07F1139A}" type="slidenum">
              <a:rPr lang="en-US" smtClean="0"/>
              <a:pPr/>
              <a:t>‹#›</a:t>
            </a:fld>
            <a:endParaRPr lang="en-US"/>
          </a:p>
        </p:txBody>
      </p:sp>
    </p:spTree>
    <p:extLst>
      <p:ext uri="{BB962C8B-B14F-4D97-AF65-F5344CB8AC3E}">
        <p14:creationId xmlns:p14="http://schemas.microsoft.com/office/powerpoint/2010/main" val="39682657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wmf"/><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gif"/><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400"/>
            <a:ext cx="44043600" cy="6858000"/>
          </a:xfrm>
          <a:prstGeom prst="rect">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cstate="print"/>
          <a:stretch>
            <a:fillRect/>
          </a:stretch>
        </p:blipFill>
        <p:spPr>
          <a:xfrm>
            <a:off x="0" y="168319"/>
            <a:ext cx="7297947" cy="3438144"/>
          </a:xfrm>
          <a:prstGeom prst="rect">
            <a:avLst/>
          </a:prstGeom>
        </p:spPr>
      </p:pic>
      <p:pic>
        <p:nvPicPr>
          <p:cNvPr id="6" name="Picture 5" descr="logo-NSF.gi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148256" y="156389"/>
            <a:ext cx="3438144" cy="3438144"/>
          </a:xfrm>
          <a:prstGeom prst="rect">
            <a:avLst/>
          </a:prstGeom>
        </p:spPr>
      </p:pic>
      <p:sp>
        <p:nvSpPr>
          <p:cNvPr id="4" name="TextBox 3"/>
          <p:cNvSpPr txBox="1"/>
          <p:nvPr/>
        </p:nvSpPr>
        <p:spPr>
          <a:xfrm>
            <a:off x="7200900" y="156389"/>
            <a:ext cx="32499300" cy="2739211"/>
          </a:xfrm>
          <a:prstGeom prst="rect">
            <a:avLst/>
          </a:prstGeom>
          <a:noFill/>
        </p:spPr>
        <p:txBody>
          <a:bodyPr wrap="square" rtlCol="0">
            <a:spAutoFit/>
          </a:bodyPr>
          <a:lstStyle/>
          <a:p>
            <a:pPr algn="ctr"/>
            <a:r>
              <a:rPr lang="en-US" sz="8000" b="1" dirty="0" smtClean="0"/>
              <a:t>What’s the Dirt on Snow?: The </a:t>
            </a:r>
            <a:r>
              <a:rPr lang="en-US" b="1" dirty="0" smtClean="0"/>
              <a:t>Distribution and Movement of Chemical Impurities in Snow and the Impacts on Albedo</a:t>
            </a:r>
            <a:endParaRPr lang="en-US" dirty="0"/>
          </a:p>
        </p:txBody>
      </p:sp>
      <p:sp>
        <p:nvSpPr>
          <p:cNvPr id="7" name="TextBox 6"/>
          <p:cNvSpPr txBox="1"/>
          <p:nvPr/>
        </p:nvSpPr>
        <p:spPr>
          <a:xfrm>
            <a:off x="518160" y="6858000"/>
            <a:ext cx="19751040" cy="1097280"/>
          </a:xfrm>
          <a:prstGeom prst="rect">
            <a:avLst/>
          </a:prstGeom>
          <a:solidFill>
            <a:schemeClr val="accent6">
              <a:lumMod val="20000"/>
              <a:lumOff val="80000"/>
            </a:schemeClr>
          </a:solidFill>
          <a:ln>
            <a:no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6400" b="1" dirty="0" smtClean="0"/>
              <a:t>Introduction:</a:t>
            </a:r>
            <a:endParaRPr lang="en-US" sz="6400" b="1" dirty="0"/>
          </a:p>
        </p:txBody>
      </p:sp>
      <p:sp>
        <p:nvSpPr>
          <p:cNvPr id="8" name="TextBox 7"/>
          <p:cNvSpPr txBox="1"/>
          <p:nvPr/>
        </p:nvSpPr>
        <p:spPr>
          <a:xfrm>
            <a:off x="609600" y="7924800"/>
            <a:ext cx="17983200" cy="11433899"/>
          </a:xfrm>
          <a:prstGeom prst="rect">
            <a:avLst/>
          </a:prstGeom>
          <a:noFill/>
        </p:spPr>
        <p:txBody>
          <a:bodyPr wrap="square" rtlCol="0">
            <a:spAutoFit/>
          </a:bodyPr>
          <a:lstStyle/>
          <a:p>
            <a:pPr marL="1143000" indent="-1143000">
              <a:buFont typeface="Arial" pitchFamily="34" charset="0"/>
              <a:buChar char="•"/>
            </a:pPr>
            <a:r>
              <a:rPr lang="en-US" sz="4000" dirty="0" smtClean="0"/>
              <a:t>Snow containing chemical impurities has a significantly lower albedo than pure snow (Warren &amp;</a:t>
            </a:r>
            <a:r>
              <a:rPr lang="en-US" sz="4000" dirty="0" err="1" smtClean="0"/>
              <a:t>Wiscombe</a:t>
            </a:r>
            <a:r>
              <a:rPr lang="en-US" sz="4000" dirty="0" smtClean="0"/>
              <a:t> 1980).</a:t>
            </a:r>
          </a:p>
          <a:p>
            <a:pPr marL="1143000" indent="-1143000">
              <a:buFont typeface="Arial" pitchFamily="34" charset="0"/>
              <a:buChar char="•"/>
            </a:pPr>
            <a:r>
              <a:rPr lang="en-US" sz="4000" dirty="0" smtClean="0"/>
              <a:t>Much concern is placed on black carbon due to its light absorbing qualities (Brandt et al. 2011).</a:t>
            </a:r>
          </a:p>
          <a:p>
            <a:pPr marL="1143000" indent="-1143000">
              <a:buFont typeface="Arial" pitchFamily="34" charset="0"/>
              <a:buChar char="•"/>
            </a:pPr>
            <a:r>
              <a:rPr lang="en-US" sz="4000" dirty="0" smtClean="0"/>
              <a:t>Levels as low as 10-100 ppb by mass of black carbon can reduce albedo by 1-5% (Hadley &amp; </a:t>
            </a:r>
            <a:r>
              <a:rPr lang="en-US" sz="4000" dirty="0" err="1" smtClean="0"/>
              <a:t>Kirchstetter</a:t>
            </a:r>
            <a:r>
              <a:rPr lang="en-US" sz="4000" dirty="0" smtClean="0"/>
              <a:t> 2012).</a:t>
            </a:r>
          </a:p>
          <a:p>
            <a:pPr marL="1143000" indent="-1143000">
              <a:buFont typeface="Arial" pitchFamily="34" charset="0"/>
              <a:buChar char="•"/>
            </a:pPr>
            <a:r>
              <a:rPr lang="en-US" sz="4000" dirty="0" smtClean="0"/>
              <a:t>Changes in albedo can also occur because of changes in grain size as the snow ages (Warren &amp;</a:t>
            </a:r>
            <a:r>
              <a:rPr lang="en-US" sz="4000" dirty="0" err="1" smtClean="0"/>
              <a:t>Wiscombe</a:t>
            </a:r>
            <a:r>
              <a:rPr lang="en-US" sz="4000" dirty="0" smtClean="0"/>
              <a:t> 1980, Brandt et al. 2011).</a:t>
            </a:r>
          </a:p>
          <a:p>
            <a:pPr marL="1143000" indent="-1143000">
              <a:buFont typeface="Arial" pitchFamily="34" charset="0"/>
              <a:buChar char="•"/>
            </a:pPr>
            <a:r>
              <a:rPr lang="en-US" sz="4000" dirty="0" smtClean="0"/>
              <a:t>Few studies have looked at the chemical evolution of a snowpack (Hollinger et al. 2010).</a:t>
            </a:r>
          </a:p>
          <a:p>
            <a:pPr marL="1143000" indent="-1143000">
              <a:buFont typeface="Arial" pitchFamily="34" charset="0"/>
              <a:buChar char="•"/>
            </a:pPr>
            <a:r>
              <a:rPr lang="en-US" sz="4000" dirty="0" smtClean="0"/>
              <a:t>In order to reduce the uncertainty surrounding albedo in climate models, detailed, high quality surface albedo data is needed on a variety of snow covered landscapes (</a:t>
            </a:r>
            <a:r>
              <a:rPr lang="en-US" sz="4000" dirty="0" err="1" smtClean="0"/>
              <a:t>Qu</a:t>
            </a:r>
            <a:r>
              <a:rPr lang="en-US" sz="4000" dirty="0" smtClean="0"/>
              <a:t> &amp; Hall 2007). </a:t>
            </a:r>
          </a:p>
          <a:p>
            <a:pPr marL="1143000" indent="-1143000">
              <a:buFont typeface="Arial" pitchFamily="34" charset="0"/>
              <a:buChar char="•"/>
            </a:pPr>
            <a:endParaRPr lang="en-US" sz="4500" dirty="0" smtClean="0"/>
          </a:p>
          <a:p>
            <a:endParaRPr lang="en-US" dirty="0" smtClean="0"/>
          </a:p>
          <a:p>
            <a:pPr marL="1143000" indent="-1143000">
              <a:buBlip>
                <a:blip r:embed="rId5"/>
              </a:buBlip>
            </a:pPr>
            <a:endParaRPr lang="en-US" dirty="0"/>
          </a:p>
        </p:txBody>
      </p:sp>
      <p:cxnSp>
        <p:nvCxnSpPr>
          <p:cNvPr id="10" name="Straight Connector 9"/>
          <p:cNvCxnSpPr/>
          <p:nvPr/>
        </p:nvCxnSpPr>
        <p:spPr>
          <a:xfrm>
            <a:off x="21945599" y="6725617"/>
            <a:ext cx="0" cy="26192783"/>
          </a:xfrm>
          <a:prstGeom prst="line">
            <a:avLst/>
          </a:prstGeom>
          <a:ln>
            <a:solidFill>
              <a:schemeClr val="accent3">
                <a:lumMod val="40000"/>
                <a:lumOff val="60000"/>
              </a:schemeClr>
            </a:solidFill>
          </a:ln>
        </p:spPr>
        <p:style>
          <a:lnRef idx="2">
            <a:schemeClr val="accent1"/>
          </a:lnRef>
          <a:fillRef idx="0">
            <a:schemeClr val="accent1"/>
          </a:fillRef>
          <a:effectRef idx="1">
            <a:schemeClr val="accent1"/>
          </a:effectRef>
          <a:fontRef idx="minor">
            <a:schemeClr val="tx1"/>
          </a:fontRef>
        </p:style>
      </p:cxnSp>
      <p:sp>
        <p:nvSpPr>
          <p:cNvPr id="11" name="TextBox 10"/>
          <p:cNvSpPr txBox="1"/>
          <p:nvPr/>
        </p:nvSpPr>
        <p:spPr>
          <a:xfrm>
            <a:off x="609600" y="16352520"/>
            <a:ext cx="19751040" cy="1097280"/>
          </a:xfrm>
          <a:prstGeom prst="rect">
            <a:avLst/>
          </a:prstGeom>
          <a:solidFill>
            <a:schemeClr val="accent6">
              <a:lumMod val="20000"/>
              <a:lumOff val="80000"/>
            </a:schemeClr>
          </a:solidFill>
          <a:effectLst>
            <a:outerShdw blurRad="50800" dist="38100" dir="2700000" algn="tl" rotWithShape="0">
              <a:prstClr val="black">
                <a:alpha val="40000"/>
              </a:prstClr>
            </a:outerShdw>
          </a:effectLst>
        </p:spPr>
        <p:txBody>
          <a:bodyPr wrap="square" rtlCol="0">
            <a:spAutoFit/>
          </a:bodyPr>
          <a:lstStyle/>
          <a:p>
            <a:r>
              <a:rPr lang="en-US" sz="6400" b="1" dirty="0" smtClean="0"/>
              <a:t>Research Hypotheses:</a:t>
            </a:r>
            <a:endParaRPr lang="en-US" sz="6400" b="1" dirty="0"/>
          </a:p>
        </p:txBody>
      </p:sp>
      <p:sp>
        <p:nvSpPr>
          <p:cNvPr id="12" name="TextBox 11"/>
          <p:cNvSpPr txBox="1"/>
          <p:nvPr/>
        </p:nvSpPr>
        <p:spPr>
          <a:xfrm>
            <a:off x="609600" y="22479000"/>
            <a:ext cx="19751040" cy="1097280"/>
          </a:xfrm>
          <a:prstGeom prst="rect">
            <a:avLst/>
          </a:prstGeom>
          <a:solidFill>
            <a:schemeClr val="accent6">
              <a:lumMod val="20000"/>
              <a:lumOff val="80000"/>
            </a:schemeClr>
          </a:solidFill>
          <a:effectLst>
            <a:outerShdw blurRad="50800" dist="38100" dir="2700000" algn="tl" rotWithShape="0">
              <a:prstClr val="black">
                <a:alpha val="40000"/>
              </a:prstClr>
            </a:outerShdw>
          </a:effectLst>
        </p:spPr>
        <p:txBody>
          <a:bodyPr wrap="square" rtlCol="0">
            <a:spAutoFit/>
          </a:bodyPr>
          <a:lstStyle/>
          <a:p>
            <a:r>
              <a:rPr lang="en-US" sz="6400" b="1" dirty="0" smtClean="0"/>
              <a:t>Experimental Design and Site Locations:</a:t>
            </a:r>
            <a:endParaRPr lang="en-US" sz="6400" b="1" dirty="0"/>
          </a:p>
        </p:txBody>
      </p:sp>
      <p:sp>
        <p:nvSpPr>
          <p:cNvPr id="18" name="TextBox 17"/>
          <p:cNvSpPr txBox="1"/>
          <p:nvPr/>
        </p:nvSpPr>
        <p:spPr>
          <a:xfrm>
            <a:off x="8991600" y="24384000"/>
            <a:ext cx="12877800" cy="6247864"/>
          </a:xfrm>
          <a:prstGeom prst="rect">
            <a:avLst/>
          </a:prstGeom>
          <a:noFill/>
        </p:spPr>
        <p:txBody>
          <a:bodyPr wrap="square" rtlCol="0">
            <a:spAutoFit/>
          </a:bodyPr>
          <a:lstStyle/>
          <a:p>
            <a:pPr marL="1091022" indent="-1091022">
              <a:buFont typeface="Arial" pitchFamily="34" charset="0"/>
              <a:buChar char="•"/>
            </a:pPr>
            <a:r>
              <a:rPr lang="en-US" sz="4000" dirty="0" smtClean="0"/>
              <a:t>Collected spectral albedo data using the ASD </a:t>
            </a:r>
            <a:r>
              <a:rPr lang="en-US" sz="4000" dirty="0" err="1" smtClean="0"/>
              <a:t>FieldSpec</a:t>
            </a:r>
            <a:r>
              <a:rPr lang="en-US" sz="4000" dirty="0" smtClean="0"/>
              <a:t> 4 at all sampling sites.</a:t>
            </a:r>
          </a:p>
          <a:p>
            <a:pPr marL="1091022" indent="-1091022">
              <a:buFont typeface="Arial" pitchFamily="34" charset="0"/>
              <a:buChar char="•"/>
            </a:pPr>
            <a:r>
              <a:rPr lang="en-US" sz="4000" dirty="0" smtClean="0"/>
              <a:t>Completed chemical depth profile </a:t>
            </a:r>
            <a:r>
              <a:rPr lang="en-US" sz="4000" dirty="0"/>
              <a:t> </a:t>
            </a:r>
            <a:r>
              <a:rPr lang="en-US" sz="4000" dirty="0" smtClean="0"/>
              <a:t>of each snow pack by collecting samples and analyzing for major ion concentrations and black carbon concentrations.</a:t>
            </a:r>
          </a:p>
          <a:p>
            <a:pPr marL="1091022" indent="-1091022">
              <a:buFont typeface="Arial" pitchFamily="34" charset="0"/>
              <a:buChar char="•"/>
            </a:pPr>
            <a:r>
              <a:rPr lang="en-US" sz="4000" dirty="0" smtClean="0"/>
              <a:t>Completed grain size depth profile for each snow pit. </a:t>
            </a:r>
          </a:p>
          <a:p>
            <a:pPr marL="1091022" indent="-1091022">
              <a:buFont typeface="Arial" pitchFamily="34" charset="0"/>
              <a:buChar char="•"/>
            </a:pPr>
            <a:r>
              <a:rPr lang="en-US" sz="4000" dirty="0" smtClean="0"/>
              <a:t>Collected samples from each site at least twice a week (sampled 5 days/week) so that the evolution of the snowpack could be captured.</a:t>
            </a:r>
          </a:p>
          <a:p>
            <a:endParaRPr lang="en-US" sz="4000" dirty="0"/>
          </a:p>
        </p:txBody>
      </p:sp>
      <p:sp>
        <p:nvSpPr>
          <p:cNvPr id="24" name="TextBox 23"/>
          <p:cNvSpPr txBox="1"/>
          <p:nvPr/>
        </p:nvSpPr>
        <p:spPr>
          <a:xfrm>
            <a:off x="685800" y="17449800"/>
            <a:ext cx="19964400" cy="5016758"/>
          </a:xfrm>
          <a:prstGeom prst="rect">
            <a:avLst/>
          </a:prstGeom>
          <a:noFill/>
        </p:spPr>
        <p:txBody>
          <a:bodyPr wrap="square" rtlCol="0">
            <a:spAutoFit/>
          </a:bodyPr>
          <a:lstStyle/>
          <a:p>
            <a:r>
              <a:rPr lang="en-US" sz="4000" dirty="0" smtClean="0"/>
              <a:t>1</a:t>
            </a:r>
            <a:r>
              <a:rPr lang="en-US" sz="4000" smtClean="0"/>
              <a:t>. </a:t>
            </a:r>
            <a:r>
              <a:rPr lang="en-US" sz="4000" smtClean="0"/>
              <a:t>There </a:t>
            </a:r>
            <a:r>
              <a:rPr lang="en-US" sz="4000" dirty="0" smtClean="0"/>
              <a:t>will be an inverse correlation between albedo and chemical impurity concentrations.</a:t>
            </a:r>
            <a:r>
              <a:rPr lang="en-US" sz="4000" dirty="0" smtClean="0"/>
              <a:t/>
            </a:r>
            <a:br>
              <a:rPr lang="en-US" sz="4000" dirty="0" smtClean="0"/>
            </a:br>
            <a:endParaRPr lang="en-US" sz="4000" dirty="0" smtClean="0"/>
          </a:p>
          <a:p>
            <a:r>
              <a:rPr lang="en-US" sz="4000" dirty="0" smtClean="0"/>
              <a:t>2. The distribution of pollutants throughout the depth of the snow pack will change rapidly and significantly during the melt season, likely impacting albedo.</a:t>
            </a:r>
            <a:br>
              <a:rPr lang="en-US" sz="4000" dirty="0" smtClean="0"/>
            </a:br>
            <a:endParaRPr lang="en-US" sz="4000" dirty="0" smtClean="0"/>
          </a:p>
          <a:p>
            <a:r>
              <a:rPr lang="en-US" sz="4000" dirty="0" smtClean="0"/>
              <a:t>3. Snow grain characteristics will likely influence the distribution of chemical impurities and effect albedo.</a:t>
            </a:r>
          </a:p>
          <a:p>
            <a:pPr>
              <a:buFont typeface="Arial" pitchFamily="34" charset="0"/>
              <a:buChar char="•"/>
            </a:pPr>
            <a:endParaRPr lang="en-US" sz="4000" dirty="0"/>
          </a:p>
        </p:txBody>
      </p:sp>
      <p:sp>
        <p:nvSpPr>
          <p:cNvPr id="25" name="TextBox 24"/>
          <p:cNvSpPr txBox="1"/>
          <p:nvPr/>
        </p:nvSpPr>
        <p:spPr>
          <a:xfrm>
            <a:off x="22174200" y="30183808"/>
            <a:ext cx="21336000" cy="4185761"/>
          </a:xfrm>
          <a:prstGeom prst="rect">
            <a:avLst/>
          </a:prstGeom>
          <a:noFill/>
        </p:spPr>
        <p:txBody>
          <a:bodyPr wrap="square" rtlCol="0">
            <a:spAutoFit/>
          </a:bodyPr>
          <a:lstStyle/>
          <a:p>
            <a:r>
              <a:rPr lang="en-US" sz="3600" b="1" dirty="0" smtClean="0"/>
              <a:t>References:</a:t>
            </a:r>
          </a:p>
          <a:p>
            <a:r>
              <a:rPr lang="en-US" sz="1800" dirty="0" smtClean="0"/>
              <a:t>Brandt, Richard E., Stephen G. Warren, and Antony D. Clarke. "A Controlled Snowmaking Experiment Testing the Relation between Black Carbon Content and Reduction of Snow Albedo." </a:t>
            </a:r>
            <a:r>
              <a:rPr lang="en-US" sz="1800" i="1" dirty="0" smtClean="0"/>
              <a:t>Journal of Geophysical Research</a:t>
            </a:r>
            <a:r>
              <a:rPr lang="en-US" sz="1800" dirty="0" smtClean="0"/>
              <a:t> 116 (2011): D08109.</a:t>
            </a:r>
          </a:p>
          <a:p>
            <a:r>
              <a:rPr lang="en-US" sz="1800" dirty="0" smtClean="0"/>
              <a:t>Hadley, </a:t>
            </a:r>
            <a:r>
              <a:rPr lang="en-US" sz="1800" dirty="0" err="1" smtClean="0"/>
              <a:t>Odelle</a:t>
            </a:r>
            <a:r>
              <a:rPr lang="en-US" sz="1800" dirty="0" smtClean="0"/>
              <a:t> L., and Thomas W. </a:t>
            </a:r>
            <a:r>
              <a:rPr lang="en-US" sz="1800" dirty="0" err="1" smtClean="0"/>
              <a:t>Kirchstetter</a:t>
            </a:r>
            <a:r>
              <a:rPr lang="en-US" sz="1800" dirty="0" smtClean="0"/>
              <a:t>. "Black-carbon Reduction of Snow Albedo." </a:t>
            </a:r>
            <a:r>
              <a:rPr lang="en-US" sz="1800" i="1" dirty="0" smtClean="0"/>
              <a:t>Nature Climate Change</a:t>
            </a:r>
            <a:r>
              <a:rPr lang="en-US" sz="1800" dirty="0" smtClean="0"/>
              <a:t> 2 (2012): 437-40. </a:t>
            </a:r>
          </a:p>
          <a:p>
            <a:r>
              <a:rPr lang="en-US" sz="1800" dirty="0" smtClean="0"/>
              <a:t>Hollinger, D.Y., </a:t>
            </a:r>
            <a:r>
              <a:rPr lang="en-US" sz="1800" dirty="0" err="1" smtClean="0"/>
              <a:t>Ollinger</a:t>
            </a:r>
            <a:r>
              <a:rPr lang="en-US" sz="1800" dirty="0" smtClean="0"/>
              <a:t>, S.V.; Richardson and others. “Albedo estimates for land surface models and support for a new paradigm based on foliage nitrogen concentration.” Global Change Biology 16 (2010): 696-710.</a:t>
            </a:r>
          </a:p>
          <a:p>
            <a:r>
              <a:rPr lang="en-US" sz="1800" dirty="0" smtClean="0"/>
              <a:t>Warren, Stephen G., and Warren J. </a:t>
            </a:r>
            <a:r>
              <a:rPr lang="en-US" sz="1800" dirty="0" err="1" smtClean="0"/>
              <a:t>Wiscombe</a:t>
            </a:r>
            <a:r>
              <a:rPr lang="en-US" sz="1800" dirty="0" smtClean="0"/>
              <a:t>. "A Model for the Spectral Albedo of Snow. II: Snow Containing Atmospheric Aerosols." </a:t>
            </a:r>
            <a:r>
              <a:rPr lang="en-US" sz="1800" i="1" dirty="0" smtClean="0"/>
              <a:t>Journal of the Atmospheric Sciences</a:t>
            </a:r>
            <a:r>
              <a:rPr lang="en-US" sz="1800" dirty="0" smtClean="0"/>
              <a:t> 37.12 (1980): 2734-745.</a:t>
            </a:r>
          </a:p>
          <a:p>
            <a:r>
              <a:rPr lang="en-US" sz="1800" dirty="0" err="1" smtClean="0"/>
              <a:t>Qu</a:t>
            </a:r>
            <a:r>
              <a:rPr lang="en-US" sz="1800" dirty="0" smtClean="0"/>
              <a:t>, </a:t>
            </a:r>
            <a:r>
              <a:rPr lang="en-US" sz="1800" dirty="0" err="1" smtClean="0"/>
              <a:t>Xin</a:t>
            </a:r>
            <a:r>
              <a:rPr lang="en-US" sz="1800" dirty="0" smtClean="0"/>
              <a:t>, and Alex Hall. "What controls the strength of snow-albedo feedback?." </a:t>
            </a:r>
            <a:r>
              <a:rPr lang="en-US" sz="1800" i="1" dirty="0" smtClean="0"/>
              <a:t>Journal of climate</a:t>
            </a:r>
            <a:r>
              <a:rPr lang="en-US" sz="1800" dirty="0" smtClean="0"/>
              <a:t> 20.15 (2007): 3971-3981.</a:t>
            </a:r>
          </a:p>
          <a:p>
            <a:endParaRPr lang="en-US" sz="3600" b="1" dirty="0" smtClean="0"/>
          </a:p>
          <a:p>
            <a:endParaRPr lang="en-US" dirty="0"/>
          </a:p>
        </p:txBody>
      </p:sp>
      <p:sp>
        <p:nvSpPr>
          <p:cNvPr id="27" name="TextBox 26"/>
          <p:cNvSpPr txBox="1"/>
          <p:nvPr/>
        </p:nvSpPr>
        <p:spPr>
          <a:xfrm>
            <a:off x="22174200" y="29126765"/>
            <a:ext cx="19888200" cy="1015663"/>
          </a:xfrm>
          <a:prstGeom prst="rect">
            <a:avLst/>
          </a:prstGeom>
          <a:noFill/>
        </p:spPr>
        <p:txBody>
          <a:bodyPr wrap="square" rtlCol="0">
            <a:spAutoFit/>
          </a:bodyPr>
          <a:lstStyle/>
          <a:p>
            <a:r>
              <a:rPr lang="en-US" sz="3600" b="1" dirty="0" smtClean="0"/>
              <a:t>Acknowledgements:  </a:t>
            </a:r>
            <a:r>
              <a:rPr lang="en-US" sz="2400" dirty="0" smtClean="0"/>
              <a:t>Research was funded by National Science Foundation grant # EPS 1101-245.  I would like to thank  Elizabeth </a:t>
            </a:r>
            <a:r>
              <a:rPr lang="en-US" sz="2400" dirty="0" err="1" smtClean="0"/>
              <a:t>Burakowski</a:t>
            </a:r>
            <a:r>
              <a:rPr lang="en-US" sz="2400" dirty="0" smtClean="0"/>
              <a:t> for her assistance with the </a:t>
            </a:r>
            <a:r>
              <a:rPr lang="en-US" sz="2400" dirty="0" err="1" smtClean="0"/>
              <a:t>MATLab</a:t>
            </a:r>
            <a:r>
              <a:rPr lang="en-US" sz="2400" dirty="0" smtClean="0"/>
              <a:t> code and ASD.  I would also like to thank Chelsea </a:t>
            </a:r>
            <a:r>
              <a:rPr lang="en-US" sz="2400" dirty="0" err="1" smtClean="0"/>
              <a:t>Corr</a:t>
            </a:r>
            <a:r>
              <a:rPr lang="en-US" sz="2400" dirty="0" smtClean="0"/>
              <a:t> for her help in analyzing data.</a:t>
            </a:r>
            <a:endParaRPr lang="en-US" sz="2400" dirty="0"/>
          </a:p>
        </p:txBody>
      </p:sp>
      <p:sp>
        <p:nvSpPr>
          <p:cNvPr id="32" name="TextBox 31"/>
          <p:cNvSpPr txBox="1"/>
          <p:nvPr/>
        </p:nvSpPr>
        <p:spPr>
          <a:xfrm>
            <a:off x="32385000" y="25450800"/>
            <a:ext cx="11125200" cy="523220"/>
          </a:xfrm>
          <a:prstGeom prst="rect">
            <a:avLst/>
          </a:prstGeom>
          <a:noFill/>
        </p:spPr>
        <p:txBody>
          <a:bodyPr wrap="square" rtlCol="0">
            <a:spAutoFit/>
          </a:bodyPr>
          <a:lstStyle/>
          <a:p>
            <a:r>
              <a:rPr lang="en-US" sz="2800" dirty="0" smtClean="0"/>
              <a:t>.  </a:t>
            </a:r>
            <a:endParaRPr lang="en-US" sz="2800" dirty="0"/>
          </a:p>
        </p:txBody>
      </p:sp>
      <p:sp>
        <p:nvSpPr>
          <p:cNvPr id="36" name="TextBox 35"/>
          <p:cNvSpPr txBox="1"/>
          <p:nvPr/>
        </p:nvSpPr>
        <p:spPr>
          <a:xfrm>
            <a:off x="2514600" y="31470600"/>
            <a:ext cx="4419600" cy="523220"/>
          </a:xfrm>
          <a:prstGeom prst="rect">
            <a:avLst/>
          </a:prstGeom>
          <a:noFill/>
        </p:spPr>
        <p:txBody>
          <a:bodyPr wrap="square" rtlCol="0">
            <a:spAutoFit/>
          </a:bodyPr>
          <a:lstStyle/>
          <a:p>
            <a:r>
              <a:rPr lang="en-US" sz="2800" dirty="0" smtClean="0"/>
              <a:t>Image Credit: Google Earth</a:t>
            </a:r>
            <a:endParaRPr lang="en-US" sz="2800" dirty="0"/>
          </a:p>
        </p:txBody>
      </p:sp>
      <p:sp>
        <p:nvSpPr>
          <p:cNvPr id="33" name="TextBox 32"/>
          <p:cNvSpPr txBox="1"/>
          <p:nvPr/>
        </p:nvSpPr>
        <p:spPr>
          <a:xfrm>
            <a:off x="10134600" y="28803600"/>
            <a:ext cx="8534400" cy="646331"/>
          </a:xfrm>
          <a:prstGeom prst="rect">
            <a:avLst/>
          </a:prstGeom>
          <a:noFill/>
        </p:spPr>
        <p:txBody>
          <a:bodyPr wrap="square" rtlCol="0">
            <a:spAutoFit/>
          </a:bodyPr>
          <a:lstStyle/>
          <a:p>
            <a:r>
              <a:rPr lang="en-US" sz="3600" dirty="0" smtClean="0"/>
              <a:t>.</a:t>
            </a:r>
            <a:endParaRPr lang="en-US" sz="3600" dirty="0"/>
          </a:p>
        </p:txBody>
      </p:sp>
      <p:sp>
        <p:nvSpPr>
          <p:cNvPr id="3" name="TextBox 2"/>
          <p:cNvSpPr txBox="1"/>
          <p:nvPr/>
        </p:nvSpPr>
        <p:spPr>
          <a:xfrm>
            <a:off x="7543800" y="2590800"/>
            <a:ext cx="31851600" cy="1015663"/>
          </a:xfrm>
          <a:prstGeom prst="rect">
            <a:avLst/>
          </a:prstGeom>
          <a:noFill/>
        </p:spPr>
        <p:txBody>
          <a:bodyPr wrap="square" rtlCol="0">
            <a:spAutoFit/>
          </a:bodyPr>
          <a:lstStyle/>
          <a:p>
            <a:pPr algn="ctr"/>
            <a:r>
              <a:rPr lang="en-US" sz="6000" dirty="0"/>
              <a:t>Jacqueline </a:t>
            </a:r>
            <a:r>
              <a:rPr lang="en-US" sz="6000" dirty="0" err="1"/>
              <a:t>Amante</a:t>
            </a:r>
            <a:r>
              <a:rPr lang="en-US" sz="6000" dirty="0"/>
              <a:t> </a:t>
            </a:r>
            <a:r>
              <a:rPr lang="en-US" sz="6000" baseline="30000" dirty="0"/>
              <a:t>1,2</a:t>
            </a:r>
            <a:r>
              <a:rPr lang="en-US" sz="6000" dirty="0"/>
              <a:t>, Jack </a:t>
            </a:r>
            <a:r>
              <a:rPr lang="en-US" sz="6000" dirty="0" err="1"/>
              <a:t>Dibb</a:t>
            </a:r>
            <a:r>
              <a:rPr lang="en-US" sz="6000" dirty="0"/>
              <a:t> </a:t>
            </a:r>
            <a:r>
              <a:rPr lang="en-US" sz="6000" baseline="30000" dirty="0"/>
              <a:t>1,2</a:t>
            </a:r>
            <a:r>
              <a:rPr lang="en-US" sz="6000" dirty="0"/>
              <a:t>, Alden Adolph</a:t>
            </a:r>
            <a:r>
              <a:rPr lang="en-US" sz="6000" baseline="30000" dirty="0"/>
              <a:t>3</a:t>
            </a:r>
            <a:r>
              <a:rPr lang="en-US" sz="6000" dirty="0"/>
              <a:t>, Mary Albert</a:t>
            </a:r>
            <a:r>
              <a:rPr lang="en-US" sz="6000" baseline="30000" dirty="0"/>
              <a:t>3</a:t>
            </a:r>
            <a:r>
              <a:rPr lang="en-US" sz="6000" dirty="0"/>
              <a:t>, Eric </a:t>
            </a:r>
            <a:r>
              <a:rPr lang="en-US" sz="6000" dirty="0" err="1"/>
              <a:t>Scheuer</a:t>
            </a:r>
            <a:r>
              <a:rPr lang="en-US" sz="6000" dirty="0"/>
              <a:t> </a:t>
            </a:r>
            <a:r>
              <a:rPr lang="en-US" sz="6000" baseline="30000" dirty="0"/>
              <a:t>2 </a:t>
            </a:r>
            <a:r>
              <a:rPr lang="en-US" sz="6000" dirty="0"/>
              <a:t>, Sarah Schulenberg</a:t>
            </a:r>
            <a:r>
              <a:rPr lang="en-US" sz="6000" baseline="30000" dirty="0"/>
              <a:t>2</a:t>
            </a:r>
            <a:endParaRPr lang="en-US" sz="6000" dirty="0"/>
          </a:p>
        </p:txBody>
      </p:sp>
      <p:sp>
        <p:nvSpPr>
          <p:cNvPr id="9" name="TextBox 8"/>
          <p:cNvSpPr txBox="1"/>
          <p:nvPr/>
        </p:nvSpPr>
        <p:spPr>
          <a:xfrm>
            <a:off x="18554700" y="3912037"/>
            <a:ext cx="25032648" cy="3631763"/>
          </a:xfrm>
          <a:prstGeom prst="rect">
            <a:avLst/>
          </a:prstGeom>
          <a:noFill/>
        </p:spPr>
        <p:txBody>
          <a:bodyPr wrap="square" rtlCol="0">
            <a:spAutoFit/>
          </a:bodyPr>
          <a:lstStyle/>
          <a:p>
            <a:pPr algn="r"/>
            <a:r>
              <a:rPr lang="en-US" sz="4800" baseline="30000" dirty="0"/>
              <a:t>1 </a:t>
            </a:r>
            <a:r>
              <a:rPr lang="en-US" sz="4800" dirty="0"/>
              <a:t>Department of Earth Science , University of New Hampshire, Durham, NH, USA</a:t>
            </a:r>
          </a:p>
          <a:p>
            <a:pPr algn="r"/>
            <a:r>
              <a:rPr lang="en-US" sz="4800" baseline="30000" dirty="0"/>
              <a:t>2</a:t>
            </a:r>
            <a:r>
              <a:rPr lang="en-US" sz="4800" dirty="0"/>
              <a:t>Institute for the Study of Earth, Oceans and Space, University of New Hampshire, Durham, NH, USA</a:t>
            </a:r>
          </a:p>
          <a:p>
            <a:pPr algn="r"/>
            <a:r>
              <a:rPr lang="en-US" sz="4800" baseline="30000" dirty="0"/>
              <a:t>3</a:t>
            </a:r>
            <a:r>
              <a:rPr lang="en-US" sz="4800" dirty="0"/>
              <a:t>Thayer School of Engineering, Dartmouth College, Hanover, NH, USA</a:t>
            </a:r>
          </a:p>
          <a:p>
            <a:endParaRPr lang="en-US" dirty="0"/>
          </a:p>
        </p:txBody>
      </p:sp>
      <p:grpSp>
        <p:nvGrpSpPr>
          <p:cNvPr id="3093" name="Group 21"/>
          <p:cNvGrpSpPr>
            <a:grpSpLocks/>
          </p:cNvGrpSpPr>
          <p:nvPr/>
        </p:nvGrpSpPr>
        <p:grpSpPr bwMode="auto">
          <a:xfrm>
            <a:off x="457200" y="23850600"/>
            <a:ext cx="8382000" cy="7620000"/>
            <a:chOff x="1150" y="1245"/>
            <a:chExt cx="8149" cy="7790"/>
          </a:xfrm>
        </p:grpSpPr>
        <p:pic>
          <p:nvPicPr>
            <p:cNvPr id="3094" name="Picture 22"/>
            <p:cNvPicPr>
              <a:picLocks noChangeAspect="1" noChangeArrowheads="1"/>
            </p:cNvPicPr>
            <p:nvPr/>
          </p:nvPicPr>
          <p:blipFill>
            <a:blip r:embed="rId6" cstate="print"/>
            <a:srcRect/>
            <a:stretch>
              <a:fillRect/>
            </a:stretch>
          </p:blipFill>
          <p:spPr bwMode="auto">
            <a:xfrm>
              <a:off x="1155" y="1245"/>
              <a:ext cx="4118" cy="2633"/>
            </a:xfrm>
            <a:prstGeom prst="rect">
              <a:avLst/>
            </a:prstGeom>
            <a:noFill/>
          </p:spPr>
        </p:pic>
        <p:pic>
          <p:nvPicPr>
            <p:cNvPr id="3095" name="Picture 23"/>
            <p:cNvPicPr>
              <a:picLocks noChangeAspect="1" noChangeArrowheads="1"/>
            </p:cNvPicPr>
            <p:nvPr/>
          </p:nvPicPr>
          <p:blipFill>
            <a:blip r:embed="rId7" cstate="print"/>
            <a:srcRect/>
            <a:stretch>
              <a:fillRect/>
            </a:stretch>
          </p:blipFill>
          <p:spPr bwMode="auto">
            <a:xfrm>
              <a:off x="5228" y="1247"/>
              <a:ext cx="4071" cy="2631"/>
            </a:xfrm>
            <a:prstGeom prst="rect">
              <a:avLst/>
            </a:prstGeom>
            <a:noFill/>
          </p:spPr>
        </p:pic>
        <p:pic>
          <p:nvPicPr>
            <p:cNvPr id="3096" name="Picture 24"/>
            <p:cNvPicPr>
              <a:picLocks noChangeAspect="1" noChangeArrowheads="1"/>
            </p:cNvPicPr>
            <p:nvPr/>
          </p:nvPicPr>
          <p:blipFill>
            <a:blip r:embed="rId8" cstate="print"/>
            <a:srcRect/>
            <a:stretch>
              <a:fillRect/>
            </a:stretch>
          </p:blipFill>
          <p:spPr bwMode="auto">
            <a:xfrm>
              <a:off x="1150" y="3833"/>
              <a:ext cx="4138" cy="2631"/>
            </a:xfrm>
            <a:prstGeom prst="rect">
              <a:avLst/>
            </a:prstGeom>
            <a:noFill/>
          </p:spPr>
        </p:pic>
        <p:pic>
          <p:nvPicPr>
            <p:cNvPr id="3097" name="Picture 25"/>
            <p:cNvPicPr>
              <a:picLocks noChangeAspect="1" noChangeArrowheads="1"/>
            </p:cNvPicPr>
            <p:nvPr/>
          </p:nvPicPr>
          <p:blipFill>
            <a:blip r:embed="rId9" cstate="print"/>
            <a:srcRect/>
            <a:stretch>
              <a:fillRect/>
            </a:stretch>
          </p:blipFill>
          <p:spPr bwMode="auto">
            <a:xfrm>
              <a:off x="5228" y="3818"/>
              <a:ext cx="4071" cy="2631"/>
            </a:xfrm>
            <a:prstGeom prst="rect">
              <a:avLst/>
            </a:prstGeom>
            <a:noFill/>
          </p:spPr>
        </p:pic>
        <p:pic>
          <p:nvPicPr>
            <p:cNvPr id="3098" name="Picture 26"/>
            <p:cNvPicPr>
              <a:picLocks noChangeAspect="1" noChangeArrowheads="1"/>
            </p:cNvPicPr>
            <p:nvPr/>
          </p:nvPicPr>
          <p:blipFill>
            <a:blip r:embed="rId10" cstate="print"/>
            <a:srcRect/>
            <a:stretch>
              <a:fillRect/>
            </a:stretch>
          </p:blipFill>
          <p:spPr bwMode="auto">
            <a:xfrm>
              <a:off x="5224" y="6404"/>
              <a:ext cx="4071" cy="2631"/>
            </a:xfrm>
            <a:prstGeom prst="rect">
              <a:avLst/>
            </a:prstGeom>
            <a:noFill/>
          </p:spPr>
        </p:pic>
        <p:pic>
          <p:nvPicPr>
            <p:cNvPr id="3099" name="Picture 27"/>
            <p:cNvPicPr>
              <a:picLocks noChangeAspect="1" noChangeArrowheads="1"/>
            </p:cNvPicPr>
            <p:nvPr/>
          </p:nvPicPr>
          <p:blipFill>
            <a:blip r:embed="rId11" cstate="print"/>
            <a:srcRect/>
            <a:stretch>
              <a:fillRect/>
            </a:stretch>
          </p:blipFill>
          <p:spPr bwMode="auto">
            <a:xfrm>
              <a:off x="1150" y="6404"/>
              <a:ext cx="4138" cy="2631"/>
            </a:xfrm>
            <a:prstGeom prst="rect">
              <a:avLst/>
            </a:prstGeom>
            <a:noFill/>
          </p:spPr>
        </p:pic>
      </p:grpSp>
      <p:sp>
        <p:nvSpPr>
          <p:cNvPr id="42" name="TextBox 41"/>
          <p:cNvSpPr txBox="1"/>
          <p:nvPr/>
        </p:nvSpPr>
        <p:spPr>
          <a:xfrm>
            <a:off x="457200" y="23850600"/>
            <a:ext cx="1600200" cy="457200"/>
          </a:xfrm>
          <a:prstGeom prst="rect">
            <a:avLst/>
          </a:prstGeom>
          <a:solidFill>
            <a:schemeClr val="bg1"/>
          </a:solidFill>
          <a:ln>
            <a:solidFill>
              <a:schemeClr val="tx1"/>
            </a:solidFill>
          </a:ln>
        </p:spPr>
        <p:txBody>
          <a:bodyPr wrap="square" rtlCol="0">
            <a:spAutoFit/>
          </a:bodyPr>
          <a:lstStyle/>
          <a:p>
            <a:r>
              <a:rPr lang="en-US" sz="2800" dirty="0" smtClean="0"/>
              <a:t>All Sites</a:t>
            </a:r>
            <a:endParaRPr lang="en-US" sz="2800" dirty="0"/>
          </a:p>
        </p:txBody>
      </p:sp>
      <p:sp>
        <p:nvSpPr>
          <p:cNvPr id="43" name="TextBox 42"/>
          <p:cNvSpPr txBox="1"/>
          <p:nvPr/>
        </p:nvSpPr>
        <p:spPr>
          <a:xfrm>
            <a:off x="4648200" y="23850600"/>
            <a:ext cx="1828800" cy="457200"/>
          </a:xfrm>
          <a:prstGeom prst="rect">
            <a:avLst/>
          </a:prstGeom>
          <a:solidFill>
            <a:schemeClr val="bg1"/>
          </a:solidFill>
          <a:ln>
            <a:solidFill>
              <a:schemeClr val="tx1"/>
            </a:solidFill>
          </a:ln>
        </p:spPr>
        <p:txBody>
          <a:bodyPr wrap="square" rtlCol="0">
            <a:spAutoFit/>
          </a:bodyPr>
          <a:lstStyle/>
          <a:p>
            <a:r>
              <a:rPr lang="en-US" sz="2800" dirty="0" smtClean="0"/>
              <a:t>TFO &amp; TFC</a:t>
            </a:r>
            <a:endParaRPr lang="en-US" sz="2800" dirty="0"/>
          </a:p>
        </p:txBody>
      </p:sp>
      <p:sp>
        <p:nvSpPr>
          <p:cNvPr id="44" name="TextBox 43"/>
          <p:cNvSpPr txBox="1"/>
          <p:nvPr/>
        </p:nvSpPr>
        <p:spPr>
          <a:xfrm>
            <a:off x="457200" y="26365200"/>
            <a:ext cx="914400" cy="457200"/>
          </a:xfrm>
          <a:prstGeom prst="rect">
            <a:avLst/>
          </a:prstGeom>
          <a:solidFill>
            <a:schemeClr val="bg1"/>
          </a:solidFill>
          <a:ln>
            <a:solidFill>
              <a:schemeClr val="tx1"/>
            </a:solidFill>
          </a:ln>
        </p:spPr>
        <p:txBody>
          <a:bodyPr wrap="square" rtlCol="0">
            <a:spAutoFit/>
          </a:bodyPr>
          <a:lstStyle/>
          <a:p>
            <a:r>
              <a:rPr lang="en-US" sz="2800" dirty="0" smtClean="0"/>
              <a:t>BDO</a:t>
            </a:r>
            <a:endParaRPr lang="en-US" sz="2800" dirty="0"/>
          </a:p>
        </p:txBody>
      </p:sp>
      <p:sp>
        <p:nvSpPr>
          <p:cNvPr id="45" name="TextBox 44"/>
          <p:cNvSpPr txBox="1"/>
          <p:nvPr/>
        </p:nvSpPr>
        <p:spPr>
          <a:xfrm>
            <a:off x="4648200" y="26365200"/>
            <a:ext cx="914400" cy="457200"/>
          </a:xfrm>
          <a:prstGeom prst="rect">
            <a:avLst/>
          </a:prstGeom>
          <a:solidFill>
            <a:schemeClr val="bg1"/>
          </a:solidFill>
          <a:ln>
            <a:solidFill>
              <a:schemeClr val="tx1"/>
            </a:solidFill>
          </a:ln>
        </p:spPr>
        <p:txBody>
          <a:bodyPr wrap="square" rtlCol="0">
            <a:spAutoFit/>
          </a:bodyPr>
          <a:lstStyle/>
          <a:p>
            <a:r>
              <a:rPr lang="en-US" sz="2800" dirty="0" smtClean="0"/>
              <a:t>SBC</a:t>
            </a:r>
            <a:endParaRPr lang="en-US" sz="2800" dirty="0"/>
          </a:p>
        </p:txBody>
      </p:sp>
      <p:sp>
        <p:nvSpPr>
          <p:cNvPr id="46" name="TextBox 45"/>
          <p:cNvSpPr txBox="1"/>
          <p:nvPr/>
        </p:nvSpPr>
        <p:spPr>
          <a:xfrm>
            <a:off x="457200" y="28879800"/>
            <a:ext cx="914400" cy="457200"/>
          </a:xfrm>
          <a:prstGeom prst="rect">
            <a:avLst/>
          </a:prstGeom>
          <a:solidFill>
            <a:schemeClr val="bg1"/>
          </a:solidFill>
          <a:ln>
            <a:solidFill>
              <a:schemeClr val="tx1"/>
            </a:solidFill>
          </a:ln>
        </p:spPr>
        <p:txBody>
          <a:bodyPr wrap="square" rtlCol="0">
            <a:spAutoFit/>
          </a:bodyPr>
          <a:lstStyle/>
          <a:p>
            <a:r>
              <a:rPr lang="en-US" sz="2800" dirty="0" smtClean="0"/>
              <a:t>OHC</a:t>
            </a:r>
            <a:endParaRPr lang="en-US" sz="2800" dirty="0"/>
          </a:p>
        </p:txBody>
      </p:sp>
      <p:sp>
        <p:nvSpPr>
          <p:cNvPr id="47" name="TextBox 46"/>
          <p:cNvSpPr txBox="1"/>
          <p:nvPr/>
        </p:nvSpPr>
        <p:spPr>
          <a:xfrm>
            <a:off x="4648200" y="28879800"/>
            <a:ext cx="914400" cy="457200"/>
          </a:xfrm>
          <a:prstGeom prst="rect">
            <a:avLst/>
          </a:prstGeom>
          <a:solidFill>
            <a:schemeClr val="bg1"/>
          </a:solidFill>
          <a:ln>
            <a:solidFill>
              <a:schemeClr val="tx1"/>
            </a:solidFill>
          </a:ln>
        </p:spPr>
        <p:txBody>
          <a:bodyPr wrap="square" rtlCol="0">
            <a:spAutoFit/>
          </a:bodyPr>
          <a:lstStyle/>
          <a:p>
            <a:r>
              <a:rPr lang="en-US" sz="2800" dirty="0" smtClean="0"/>
              <a:t>CYO</a:t>
            </a:r>
            <a:endParaRPr lang="en-US" sz="2800" dirty="0"/>
          </a:p>
        </p:txBody>
      </p:sp>
      <p:sp>
        <p:nvSpPr>
          <p:cNvPr id="48" name="TextBox 47"/>
          <p:cNvSpPr txBox="1"/>
          <p:nvPr/>
        </p:nvSpPr>
        <p:spPr>
          <a:xfrm>
            <a:off x="22402800" y="6858000"/>
            <a:ext cx="19751040" cy="1097280"/>
          </a:xfrm>
          <a:prstGeom prst="rect">
            <a:avLst/>
          </a:prstGeom>
          <a:solidFill>
            <a:schemeClr val="accent6">
              <a:lumMod val="20000"/>
              <a:lumOff val="80000"/>
            </a:schemeClr>
          </a:solidFill>
          <a:effectLst>
            <a:outerShdw blurRad="50800" dist="38100" dir="2700000" algn="tl" rotWithShape="0">
              <a:prstClr val="black">
                <a:alpha val="40000"/>
              </a:prstClr>
            </a:outerShdw>
          </a:effectLst>
        </p:spPr>
        <p:txBody>
          <a:bodyPr wrap="square" rtlCol="0">
            <a:spAutoFit/>
          </a:bodyPr>
          <a:lstStyle/>
          <a:p>
            <a:r>
              <a:rPr lang="en-US" sz="6400" b="1" dirty="0" smtClean="0"/>
              <a:t>Results:</a:t>
            </a:r>
            <a:endParaRPr lang="en-US" sz="6400" b="1" dirty="0"/>
          </a:p>
        </p:txBody>
      </p:sp>
      <p:sp>
        <p:nvSpPr>
          <p:cNvPr id="13" name="TextBox 12"/>
          <p:cNvSpPr txBox="1"/>
          <p:nvPr/>
        </p:nvSpPr>
        <p:spPr>
          <a:xfrm>
            <a:off x="22387560" y="8001000"/>
            <a:ext cx="6477000" cy="769441"/>
          </a:xfrm>
          <a:prstGeom prst="rect">
            <a:avLst/>
          </a:prstGeom>
          <a:noFill/>
        </p:spPr>
        <p:txBody>
          <a:bodyPr wrap="square" rtlCol="0">
            <a:spAutoFit/>
          </a:bodyPr>
          <a:lstStyle/>
          <a:p>
            <a:r>
              <a:rPr lang="en-US" sz="4400" u="sng" dirty="0" smtClean="0"/>
              <a:t>Thompson Farm Open:</a:t>
            </a:r>
            <a:endParaRPr lang="en-US" sz="4400" u="sng" dirty="0"/>
          </a:p>
        </p:txBody>
      </p:sp>
      <p:sp>
        <p:nvSpPr>
          <p:cNvPr id="14" name="TextBox 13"/>
          <p:cNvSpPr txBox="1"/>
          <p:nvPr/>
        </p:nvSpPr>
        <p:spPr>
          <a:xfrm>
            <a:off x="22326600" y="14554200"/>
            <a:ext cx="7315200" cy="769441"/>
          </a:xfrm>
          <a:prstGeom prst="rect">
            <a:avLst/>
          </a:prstGeom>
          <a:noFill/>
        </p:spPr>
        <p:txBody>
          <a:bodyPr wrap="square" rtlCol="0">
            <a:spAutoFit/>
          </a:bodyPr>
          <a:lstStyle/>
          <a:p>
            <a:r>
              <a:rPr lang="en-US" sz="4400" u="sng" dirty="0" smtClean="0"/>
              <a:t>Thompson Farm Canopy:</a:t>
            </a:r>
            <a:endParaRPr lang="en-US" sz="4400" u="sng" dirty="0"/>
          </a:p>
        </p:txBody>
      </p:sp>
      <p:sp>
        <p:nvSpPr>
          <p:cNvPr id="15" name="TextBox 14"/>
          <p:cNvSpPr txBox="1"/>
          <p:nvPr/>
        </p:nvSpPr>
        <p:spPr>
          <a:xfrm>
            <a:off x="22098000" y="21259800"/>
            <a:ext cx="21793200" cy="5139869"/>
          </a:xfrm>
          <a:prstGeom prst="rect">
            <a:avLst/>
          </a:prstGeom>
          <a:noFill/>
        </p:spPr>
        <p:txBody>
          <a:bodyPr wrap="square" rtlCol="0">
            <a:spAutoFit/>
          </a:bodyPr>
          <a:lstStyle/>
          <a:p>
            <a:pPr marL="571500" indent="-571500">
              <a:buFont typeface="Arial" panose="020B0604020202020204" pitchFamily="34" charset="0"/>
              <a:buChar char="•"/>
            </a:pPr>
            <a:r>
              <a:rPr lang="en-US" sz="4000" dirty="0" smtClean="0"/>
              <a:t>More variability in albedo values than anticipated. </a:t>
            </a:r>
          </a:p>
          <a:p>
            <a:pPr marL="571500" indent="-571500">
              <a:buFont typeface="Arial" panose="020B0604020202020204" pitchFamily="34" charset="0"/>
              <a:buChar char="•"/>
            </a:pPr>
            <a:r>
              <a:rPr lang="en-US" sz="4000" dirty="0" smtClean="0"/>
              <a:t>The open site generally had higher albedo than the forested site at 375nm and 550nm while results are more similar at 1150nm.</a:t>
            </a:r>
          </a:p>
          <a:p>
            <a:pPr marL="571500" indent="-571500">
              <a:buFont typeface="Arial" panose="020B0604020202020204" pitchFamily="34" charset="0"/>
              <a:buChar char="•"/>
            </a:pPr>
            <a:r>
              <a:rPr lang="en-US" sz="4000" dirty="0" smtClean="0"/>
              <a:t>As predicted, larger grain size and higher inventories of BC corresponded to lower albedo values.</a:t>
            </a:r>
            <a:br>
              <a:rPr lang="en-US" sz="4000" dirty="0" smtClean="0"/>
            </a:br>
            <a:endParaRPr lang="en-US" sz="4000" u="sng" dirty="0" smtClean="0"/>
          </a:p>
          <a:p>
            <a:pPr marL="571500" indent="-571500"/>
            <a:endParaRPr lang="en-US" sz="4000" dirty="0" smtClean="0"/>
          </a:p>
          <a:p>
            <a:r>
              <a:rPr lang="en-US" sz="4400" dirty="0" smtClean="0"/>
              <a:t/>
            </a:r>
            <a:br>
              <a:rPr lang="en-US" sz="4400" dirty="0" smtClean="0"/>
            </a:br>
            <a:endParaRPr lang="en-US" sz="4400" dirty="0"/>
          </a:p>
        </p:txBody>
      </p:sp>
      <p:pic>
        <p:nvPicPr>
          <p:cNvPr id="16" name="Picture 1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8327824" y="8812440"/>
            <a:ext cx="5486400" cy="4313209"/>
          </a:xfrm>
          <a:prstGeom prst="rect">
            <a:avLst/>
          </a:prstGeom>
          <a:ln w="28575">
            <a:solidFill>
              <a:schemeClr val="tx1"/>
            </a:solidFill>
          </a:ln>
        </p:spPr>
      </p:pic>
      <p:pic>
        <p:nvPicPr>
          <p:cNvPr id="17" name="Picture 1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402800" y="15377160"/>
            <a:ext cx="5486400" cy="4377442"/>
          </a:xfrm>
          <a:prstGeom prst="rect">
            <a:avLst/>
          </a:prstGeom>
          <a:ln w="28575">
            <a:solidFill>
              <a:schemeClr val="tx1"/>
            </a:solidFill>
          </a:ln>
        </p:spPr>
      </p:pic>
      <p:pic>
        <p:nvPicPr>
          <p:cNvPr id="19" name="Picture 18"/>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4213800" y="8763000"/>
            <a:ext cx="5486400" cy="4386780"/>
          </a:xfrm>
          <a:prstGeom prst="rect">
            <a:avLst/>
          </a:prstGeom>
          <a:ln w="28575">
            <a:solidFill>
              <a:schemeClr val="tx1"/>
            </a:solidFill>
          </a:ln>
        </p:spPr>
      </p:pic>
      <p:pic>
        <p:nvPicPr>
          <p:cNvPr id="20" name="Picture 19"/>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2402800" y="8842920"/>
            <a:ext cx="5486400" cy="4313209"/>
          </a:xfrm>
          <a:prstGeom prst="rect">
            <a:avLst/>
          </a:prstGeom>
          <a:ln w="28575">
            <a:solidFill>
              <a:schemeClr val="tx1"/>
            </a:solidFill>
          </a:ln>
        </p:spPr>
      </p:pic>
      <p:pic>
        <p:nvPicPr>
          <p:cNvPr id="21" name="Picture 20"/>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4213800" y="15392400"/>
            <a:ext cx="5486400" cy="4377442"/>
          </a:xfrm>
          <a:prstGeom prst="rect">
            <a:avLst/>
          </a:prstGeom>
          <a:ln w="28575">
            <a:solidFill>
              <a:schemeClr val="tx1"/>
            </a:solidFill>
          </a:ln>
        </p:spPr>
      </p:pic>
      <p:pic>
        <p:nvPicPr>
          <p:cNvPr id="22" name="Picture 21"/>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8346400" y="15392400"/>
            <a:ext cx="5486400" cy="4377442"/>
          </a:xfrm>
          <a:prstGeom prst="rect">
            <a:avLst/>
          </a:prstGeom>
          <a:ln w="28575">
            <a:solidFill>
              <a:schemeClr val="tx1"/>
            </a:solidFill>
          </a:ln>
        </p:spPr>
      </p:pic>
      <p:sp>
        <p:nvSpPr>
          <p:cNvPr id="23" name="TextBox 22"/>
          <p:cNvSpPr txBox="1"/>
          <p:nvPr/>
        </p:nvSpPr>
        <p:spPr>
          <a:xfrm>
            <a:off x="22299042" y="13199220"/>
            <a:ext cx="18038316" cy="1384995"/>
          </a:xfrm>
          <a:prstGeom prst="rect">
            <a:avLst/>
          </a:prstGeom>
          <a:noFill/>
        </p:spPr>
        <p:txBody>
          <a:bodyPr wrap="square" rtlCol="0">
            <a:spAutoFit/>
          </a:bodyPr>
          <a:lstStyle/>
          <a:p>
            <a:r>
              <a:rPr lang="en-US" sz="2800" dirty="0" smtClean="0"/>
              <a:t>Figures A-C: Results from Thompson Farm Open (TFO) sampling site.  Biweekly albedo, black carbon and optical grain size measurements were taken throughout the entirety of winter.  These data are representative of only the top 5 cm of the snowpack. Figures A-C show the same relationship at differing wavelengths; (A) 375nm, (B) 550nm, (C) 1150nm.  </a:t>
            </a:r>
            <a:endParaRPr lang="en-US" sz="2800" dirty="0"/>
          </a:p>
        </p:txBody>
      </p:sp>
      <p:sp>
        <p:nvSpPr>
          <p:cNvPr id="26" name="TextBox 25"/>
          <p:cNvSpPr txBox="1"/>
          <p:nvPr/>
        </p:nvSpPr>
        <p:spPr>
          <a:xfrm>
            <a:off x="22326600" y="19822008"/>
            <a:ext cx="17404080" cy="1938992"/>
          </a:xfrm>
          <a:prstGeom prst="rect">
            <a:avLst/>
          </a:prstGeom>
          <a:noFill/>
        </p:spPr>
        <p:txBody>
          <a:bodyPr wrap="square" rtlCol="0">
            <a:spAutoFit/>
          </a:bodyPr>
          <a:lstStyle/>
          <a:p>
            <a:r>
              <a:rPr lang="en-US" sz="2800" dirty="0" smtClean="0"/>
              <a:t>Figures D-F: Results from Thompson Farm Canopy (TFC) sampling site. Biweekly </a:t>
            </a:r>
            <a:r>
              <a:rPr lang="en-US" sz="2800" dirty="0"/>
              <a:t>albedo, black carbon and optical grain size measurements were taken throughout the entirety of winter.  These data are representative of only the top 5 cm of the snowpack. Figures A-C show the same relationship at differing wavelengths; (A) 375nm, (B) 550nm, (C) 1150nm.  </a:t>
            </a:r>
          </a:p>
          <a:p>
            <a:endParaRPr lang="en-US" sz="3600" dirty="0"/>
          </a:p>
        </p:txBody>
      </p:sp>
      <p:sp>
        <p:nvSpPr>
          <p:cNvPr id="28" name="TextBox 27"/>
          <p:cNvSpPr txBox="1"/>
          <p:nvPr/>
        </p:nvSpPr>
        <p:spPr>
          <a:xfrm>
            <a:off x="22299042" y="25275331"/>
            <a:ext cx="20906358" cy="3785652"/>
          </a:xfrm>
          <a:prstGeom prst="rect">
            <a:avLst/>
          </a:prstGeom>
          <a:noFill/>
        </p:spPr>
        <p:txBody>
          <a:bodyPr wrap="square" rtlCol="0">
            <a:spAutoFit/>
          </a:bodyPr>
          <a:lstStyle/>
          <a:p>
            <a:pPr marL="571500" indent="-571500">
              <a:buFont typeface="Arial" panose="020B0604020202020204" pitchFamily="34" charset="0"/>
              <a:buChar char="•"/>
            </a:pPr>
            <a:r>
              <a:rPr lang="en-US" sz="4000" dirty="0" smtClean="0"/>
              <a:t>Continue sampling regimen this upcoming winter.  </a:t>
            </a:r>
          </a:p>
          <a:p>
            <a:pPr marL="571500" indent="-571500">
              <a:buFont typeface="Arial" panose="020B0604020202020204" pitchFamily="34" charset="0"/>
              <a:buChar char="•"/>
            </a:pPr>
            <a:r>
              <a:rPr lang="en-US" sz="4000" dirty="0" smtClean="0"/>
              <a:t>Find </a:t>
            </a:r>
            <a:r>
              <a:rPr lang="en-US" sz="4000" dirty="0"/>
              <a:t>a way to efficiently visualize this large complex dataset.  </a:t>
            </a:r>
          </a:p>
          <a:p>
            <a:pPr marL="571500" indent="-571500">
              <a:buFont typeface="Arial" panose="020B0604020202020204" pitchFamily="34" charset="0"/>
              <a:buChar char="•"/>
            </a:pPr>
            <a:r>
              <a:rPr lang="en-US" sz="4000" dirty="0"/>
              <a:t>Repeat the above analyses with other chemical impurities including; Ca</a:t>
            </a:r>
            <a:r>
              <a:rPr lang="en-US" sz="4000" baseline="30000" dirty="0"/>
              <a:t>2+</a:t>
            </a:r>
            <a:r>
              <a:rPr lang="en-US" sz="4000" dirty="0"/>
              <a:t>, Mg</a:t>
            </a:r>
            <a:r>
              <a:rPr lang="en-US" sz="4000" baseline="30000" dirty="0"/>
              <a:t>2+</a:t>
            </a:r>
            <a:r>
              <a:rPr lang="en-US" sz="4000" dirty="0"/>
              <a:t>, </a:t>
            </a:r>
            <a:r>
              <a:rPr lang="en-US" sz="4000" dirty="0" err="1"/>
              <a:t>Cl</a:t>
            </a:r>
            <a:r>
              <a:rPr lang="en-US" sz="4000" baseline="30000" dirty="0"/>
              <a:t>-</a:t>
            </a:r>
            <a:r>
              <a:rPr lang="en-US" sz="4000" dirty="0"/>
              <a:t>, Na</a:t>
            </a:r>
            <a:r>
              <a:rPr lang="en-US" sz="4000" baseline="30000" dirty="0"/>
              <a:t>+</a:t>
            </a:r>
            <a:r>
              <a:rPr lang="en-US" sz="4000" dirty="0"/>
              <a:t>, </a:t>
            </a:r>
            <a:r>
              <a:rPr lang="en-US" sz="4000" dirty="0" smtClean="0"/>
              <a:t>NO</a:t>
            </a:r>
            <a:r>
              <a:rPr lang="en-US" sz="4000" baseline="-25000" dirty="0" smtClean="0"/>
              <a:t>3</a:t>
            </a:r>
            <a:r>
              <a:rPr lang="en-US" sz="4000" baseline="30000" dirty="0" smtClean="0"/>
              <a:t>-</a:t>
            </a:r>
            <a:r>
              <a:rPr lang="en-US" sz="4000" dirty="0"/>
              <a:t>, SO</a:t>
            </a:r>
            <a:r>
              <a:rPr lang="en-US" sz="4000" baseline="-25000" dirty="0"/>
              <a:t>4</a:t>
            </a:r>
            <a:r>
              <a:rPr lang="en-US" sz="4000" baseline="30000" dirty="0"/>
              <a:t>2-</a:t>
            </a:r>
            <a:r>
              <a:rPr lang="en-US" sz="4000" dirty="0"/>
              <a:t>.</a:t>
            </a:r>
          </a:p>
          <a:p>
            <a:pPr marL="571500" indent="-571500">
              <a:buFont typeface="Arial" panose="020B0604020202020204" pitchFamily="34" charset="0"/>
              <a:buChar char="•"/>
            </a:pPr>
            <a:r>
              <a:rPr lang="en-US" sz="4000" dirty="0"/>
              <a:t>Include meteorological parameters within the above analyses to see if other factors contribute to the relation between albedo, chemical impurities and grain </a:t>
            </a:r>
            <a:r>
              <a:rPr lang="en-US" sz="4000" dirty="0" smtClean="0"/>
              <a:t>size.  </a:t>
            </a:r>
            <a:endParaRPr lang="en-US" sz="4000" dirty="0"/>
          </a:p>
        </p:txBody>
      </p:sp>
      <p:sp>
        <p:nvSpPr>
          <p:cNvPr id="29" name="TextBox 28"/>
          <p:cNvSpPr txBox="1"/>
          <p:nvPr/>
        </p:nvSpPr>
        <p:spPr>
          <a:xfrm>
            <a:off x="22387560" y="24079200"/>
            <a:ext cx="19751040" cy="1097280"/>
          </a:xfrm>
          <a:prstGeom prst="rect">
            <a:avLst/>
          </a:prstGeom>
          <a:solidFill>
            <a:schemeClr val="accent6">
              <a:lumMod val="20000"/>
              <a:lumOff val="80000"/>
            </a:schemeClr>
          </a:solidFill>
          <a:effectLst>
            <a:outerShdw blurRad="50800" dist="38100" dir="2700000" algn="tl" rotWithShape="0">
              <a:prstClr val="black">
                <a:alpha val="40000"/>
              </a:prstClr>
            </a:outerShdw>
          </a:effectLst>
        </p:spPr>
        <p:txBody>
          <a:bodyPr wrap="square" rtlCol="0">
            <a:spAutoFit/>
          </a:bodyPr>
          <a:lstStyle/>
          <a:p>
            <a:r>
              <a:rPr lang="en-US" sz="6400" b="1" dirty="0" smtClean="0"/>
              <a:t>Future Work:</a:t>
            </a:r>
            <a:endParaRPr lang="en-US" sz="6400" b="1" dirty="0"/>
          </a:p>
        </p:txBody>
      </p:sp>
      <p:pic>
        <p:nvPicPr>
          <p:cNvPr id="30" name="Picture 2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40080953" y="8793480"/>
            <a:ext cx="1436619" cy="3200400"/>
          </a:xfrm>
          <a:prstGeom prst="rect">
            <a:avLst/>
          </a:prstGeom>
          <a:ln w="57150">
            <a:solidFill>
              <a:schemeClr val="tx1"/>
            </a:solidFill>
          </a:ln>
        </p:spPr>
      </p:pic>
      <p:pic>
        <p:nvPicPr>
          <p:cNvPr id="31" name="Picture 30"/>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40080953" y="15361920"/>
            <a:ext cx="1708512" cy="2651760"/>
          </a:xfrm>
          <a:prstGeom prst="rect">
            <a:avLst/>
          </a:prstGeom>
          <a:ln w="57150">
            <a:solidFill>
              <a:schemeClr val="tx1"/>
            </a:solidFill>
          </a:ln>
        </p:spPr>
      </p:pic>
    </p:spTree>
    <p:extLst>
      <p:ext uri="{BB962C8B-B14F-4D97-AF65-F5344CB8AC3E}">
        <p14:creationId xmlns:p14="http://schemas.microsoft.com/office/powerpoint/2010/main" val="12211058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1428</TotalTime>
  <Words>838</Words>
  <Application>Microsoft Office PowerPoint</Application>
  <PresentationFormat>Custom</PresentationFormat>
  <Paragraphs>54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UNH Durham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Jacqueline Amante</dc:creator>
  <cp:lastModifiedBy>Jacki</cp:lastModifiedBy>
  <cp:revision>79</cp:revision>
  <dcterms:created xsi:type="dcterms:W3CDTF">2013-02-20T20:27:03Z</dcterms:created>
  <dcterms:modified xsi:type="dcterms:W3CDTF">2013-10-29T17:29:09Z</dcterms:modified>
</cp:coreProperties>
</file>