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6576000" cy="27432000"/>
  <p:notesSz cx="9236075" cy="7010400"/>
  <p:defaultTextStyle>
    <a:defPPr>
      <a:defRPr lang="en-US"/>
    </a:defPPr>
    <a:lvl1pPr marL="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1pPr>
    <a:lvl2pPr marL="18288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2pPr>
    <a:lvl3pPr marL="36576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3pPr>
    <a:lvl4pPr marL="54864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4pPr>
    <a:lvl5pPr marL="73152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5pPr>
    <a:lvl6pPr marL="91440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6pPr>
    <a:lvl7pPr marL="109728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7pPr>
    <a:lvl8pPr marL="128016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8pPr>
    <a:lvl9pPr marL="146304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A0AF4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822" autoAdjust="0"/>
  </p:normalViewPr>
  <p:slideViewPr>
    <p:cSldViewPr showGuides="1">
      <p:cViewPr>
        <p:scale>
          <a:sx n="172" d="100"/>
          <a:sy n="172" d="100"/>
        </p:scale>
        <p:origin x="1740" y="14580"/>
      </p:cViewPr>
      <p:guideLst>
        <p:guide orient="horz" pos="16416"/>
        <p:guide orient="horz" pos="576"/>
        <p:guide orient="horz" pos="864"/>
        <p:guide orient="horz" pos="8640"/>
        <p:guide orient="horz" pos="9504"/>
        <p:guide orient="horz" pos="2736"/>
        <p:guide orient="horz" pos="15840"/>
        <p:guide orient="horz" pos="1728"/>
        <p:guide pos="7488"/>
        <p:guide pos="576"/>
        <p:guide pos="22464"/>
        <p:guide pos="18720"/>
        <p:guide pos="3456"/>
        <p:guide/>
        <p:guide pos="11520"/>
        <p:guide pos="15552"/>
        <p:guide pos="1008"/>
        <p:guide pos="76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228600" cy="2286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03136" cy="35064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30849" y="0"/>
            <a:ext cx="4003136" cy="35064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62430-8C36-4B61-A579-B28ED30B246A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58555"/>
            <a:ext cx="4003136" cy="3506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30849" y="6658555"/>
            <a:ext cx="4003136" cy="3506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968DD7-434D-4D34-A1C8-B3884EF3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2508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02299" cy="350520"/>
          </a:xfrm>
          <a:prstGeom prst="rect">
            <a:avLst/>
          </a:prstGeom>
        </p:spPr>
        <p:txBody>
          <a:bodyPr vert="horz" lIns="92818" tIns="46408" rIns="92818" bIns="4640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31639" y="0"/>
            <a:ext cx="4002299" cy="350520"/>
          </a:xfrm>
          <a:prstGeom prst="rect">
            <a:avLst/>
          </a:prstGeom>
        </p:spPr>
        <p:txBody>
          <a:bodyPr vert="horz" lIns="92818" tIns="46408" rIns="92818" bIns="46408" rtlCol="0"/>
          <a:lstStyle>
            <a:lvl1pPr algn="r">
              <a:defRPr sz="1200"/>
            </a:lvl1pPr>
          </a:lstStyle>
          <a:p>
            <a:fld id="{F101A2AC-D54A-4CCF-A767-05CBD043DAF2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65438" y="525463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18" tIns="46408" rIns="92818" bIns="4640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3608" y="3329940"/>
            <a:ext cx="7388860" cy="3154680"/>
          </a:xfrm>
          <a:prstGeom prst="rect">
            <a:avLst/>
          </a:prstGeom>
        </p:spPr>
        <p:txBody>
          <a:bodyPr vert="horz" lIns="92818" tIns="46408" rIns="92818" bIns="46408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8663"/>
            <a:ext cx="4002299" cy="350520"/>
          </a:xfrm>
          <a:prstGeom prst="rect">
            <a:avLst/>
          </a:prstGeom>
        </p:spPr>
        <p:txBody>
          <a:bodyPr vert="horz" lIns="92818" tIns="46408" rIns="92818" bIns="4640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31639" y="6658663"/>
            <a:ext cx="4002299" cy="350520"/>
          </a:xfrm>
          <a:prstGeom prst="rect">
            <a:avLst/>
          </a:prstGeom>
        </p:spPr>
        <p:txBody>
          <a:bodyPr vert="horz" lIns="92818" tIns="46408" rIns="92818" bIns="46408" rtlCol="0" anchor="b"/>
          <a:lstStyle>
            <a:lvl1pPr algn="r">
              <a:defRPr sz="1200"/>
            </a:lvl1pPr>
          </a:lstStyle>
          <a:p>
            <a:fld id="{969B01D0-FD00-4479-ABA3-6B44665CF8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1572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36576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1pPr>
    <a:lvl2pPr marL="1828800" algn="l" defTabSz="36576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2pPr>
    <a:lvl3pPr marL="3657600" algn="l" defTabSz="36576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3pPr>
    <a:lvl4pPr marL="5486400" algn="l" defTabSz="36576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4pPr>
    <a:lvl5pPr marL="7315200" algn="l" defTabSz="36576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5pPr>
    <a:lvl6pPr marL="9144000" algn="l" defTabSz="36576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6pPr>
    <a:lvl7pPr marL="10972800" algn="l" defTabSz="36576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7pPr>
    <a:lvl8pPr marL="12801600" algn="l" defTabSz="36576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8pPr>
    <a:lvl9pPr marL="14630400" algn="l" defTabSz="36576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837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8521710"/>
            <a:ext cx="31089600" cy="58801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5544800"/>
            <a:ext cx="25603200" cy="7010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486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315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144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BB5A1-DFD5-40EF-BFF3-9038E6A4556B}" type="datetime1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170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0682-44B6-44EB-9080-821F516ABD17}" type="datetime1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653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7627610"/>
            <a:ext cx="31089600" cy="5448300"/>
          </a:xfrm>
        </p:spPr>
        <p:txBody>
          <a:bodyPr anchor="t"/>
          <a:lstStyle>
            <a:lvl1pPr algn="l">
              <a:defRPr sz="16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1626854"/>
            <a:ext cx="31089600" cy="6000748"/>
          </a:xfrm>
        </p:spPr>
        <p:txBody>
          <a:bodyPr anchor="b"/>
          <a:lstStyle>
            <a:lvl1pPr marL="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1pPr>
            <a:lvl2pPr marL="182880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6576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3pPr>
            <a:lvl4pPr marL="54864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4pPr>
            <a:lvl5pPr marL="73152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5pPr>
            <a:lvl6pPr marL="91440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6AA8-D144-4EDF-AE53-7F7FCA22E34F}" type="datetime1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275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400810"/>
            <a:ext cx="16154400" cy="18103852"/>
          </a:xfrm>
        </p:spPr>
        <p:txBody>
          <a:bodyPr/>
          <a:lstStyle>
            <a:lvl1pPr>
              <a:defRPr sz="11200"/>
            </a:lvl1pPr>
            <a:lvl2pPr>
              <a:defRPr sz="9600"/>
            </a:lvl2pPr>
            <a:lvl3pPr>
              <a:defRPr sz="80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400810"/>
            <a:ext cx="16154400" cy="18103852"/>
          </a:xfrm>
        </p:spPr>
        <p:txBody>
          <a:bodyPr/>
          <a:lstStyle>
            <a:lvl1pPr>
              <a:defRPr sz="11200"/>
            </a:lvl1pPr>
            <a:lvl2pPr>
              <a:defRPr sz="9600"/>
            </a:lvl2pPr>
            <a:lvl3pPr>
              <a:defRPr sz="80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6440-03F0-43C3-99D0-9ED3010E21D8}" type="datetime1">
              <a:rPr lang="en-US" smtClean="0"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263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140452"/>
            <a:ext cx="16160752" cy="255904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8699500"/>
            <a:ext cx="16160752" cy="15805152"/>
          </a:xfrm>
        </p:spPr>
        <p:txBody>
          <a:bodyPr/>
          <a:lstStyle>
            <a:lvl1pPr>
              <a:defRPr sz="9600"/>
            </a:lvl1pPr>
            <a:lvl2pPr>
              <a:defRPr sz="8000"/>
            </a:lvl2pPr>
            <a:lvl3pPr>
              <a:defRPr sz="720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10" y="6140452"/>
            <a:ext cx="16167100" cy="255904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10" y="8699500"/>
            <a:ext cx="16167100" cy="15805152"/>
          </a:xfrm>
        </p:spPr>
        <p:txBody>
          <a:bodyPr/>
          <a:lstStyle>
            <a:lvl1pPr>
              <a:defRPr sz="9600"/>
            </a:lvl1pPr>
            <a:lvl2pPr>
              <a:defRPr sz="8000"/>
            </a:lvl2pPr>
            <a:lvl3pPr>
              <a:defRPr sz="720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4033-941F-435B-B786-2A7B00AD4F90}" type="datetime1">
              <a:rPr lang="en-US" smtClean="0"/>
              <a:t>11/8/2013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222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2D7CF-9478-41F4-B0D7-BDD39B40C1B2}" type="datetime1">
              <a:rPr lang="en-US" smtClean="0"/>
              <a:t>11/8/2013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46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6A13-3835-4A6E-87A6-486EE6143612}" type="datetime1">
              <a:rPr lang="en-US" smtClean="0"/>
              <a:t>11/8/2013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283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10" y="1092200"/>
            <a:ext cx="12033252" cy="4648200"/>
          </a:xfrm>
        </p:spPr>
        <p:txBody>
          <a:bodyPr anchor="b"/>
          <a:lstStyle>
            <a:lvl1pPr algn="l">
              <a:defRPr sz="8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092210"/>
            <a:ext cx="20447000" cy="23412452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10" y="5740410"/>
            <a:ext cx="12033252" cy="18764252"/>
          </a:xfrm>
        </p:spPr>
        <p:txBody>
          <a:bodyPr/>
          <a:lstStyle>
            <a:lvl1pPr marL="0" indent="0">
              <a:buNone/>
              <a:defRPr sz="5600"/>
            </a:lvl1pPr>
            <a:lvl2pPr marL="1828800" indent="0">
              <a:buNone/>
              <a:defRPr sz="4800"/>
            </a:lvl2pPr>
            <a:lvl3pPr marL="3657600" indent="0">
              <a:buNone/>
              <a:defRPr sz="4000"/>
            </a:lvl3pPr>
            <a:lvl4pPr marL="5486400" indent="0">
              <a:buNone/>
              <a:defRPr sz="3600"/>
            </a:lvl4pPr>
            <a:lvl5pPr marL="7315200" indent="0">
              <a:buNone/>
              <a:defRPr sz="3600"/>
            </a:lvl5pPr>
            <a:lvl6pPr marL="9144000" indent="0">
              <a:buNone/>
              <a:defRPr sz="3600"/>
            </a:lvl6pPr>
            <a:lvl7pPr marL="10972800" indent="0">
              <a:buNone/>
              <a:defRPr sz="3600"/>
            </a:lvl7pPr>
            <a:lvl8pPr marL="12801600" indent="0">
              <a:buNone/>
              <a:defRPr sz="3600"/>
            </a:lvl8pPr>
            <a:lvl9pPr marL="1463040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2570-78BB-425B-9E58-FBC2F0E21328}" type="datetime1">
              <a:rPr lang="en-US" smtClean="0"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628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19202400"/>
            <a:ext cx="21945600" cy="2266952"/>
          </a:xfrm>
        </p:spPr>
        <p:txBody>
          <a:bodyPr anchor="b"/>
          <a:lstStyle>
            <a:lvl1pPr algn="l">
              <a:defRPr sz="8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451100"/>
            <a:ext cx="21945600" cy="16459200"/>
          </a:xfrm>
        </p:spPr>
        <p:txBody>
          <a:bodyPr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1469352"/>
            <a:ext cx="21945600" cy="3219448"/>
          </a:xfrm>
        </p:spPr>
        <p:txBody>
          <a:bodyPr/>
          <a:lstStyle>
            <a:lvl1pPr marL="0" indent="0">
              <a:buNone/>
              <a:defRPr sz="5600"/>
            </a:lvl1pPr>
            <a:lvl2pPr marL="1828800" indent="0">
              <a:buNone/>
              <a:defRPr sz="4800"/>
            </a:lvl2pPr>
            <a:lvl3pPr marL="3657600" indent="0">
              <a:buNone/>
              <a:defRPr sz="4000"/>
            </a:lvl3pPr>
            <a:lvl4pPr marL="5486400" indent="0">
              <a:buNone/>
              <a:defRPr sz="3600"/>
            </a:lvl4pPr>
            <a:lvl5pPr marL="7315200" indent="0">
              <a:buNone/>
              <a:defRPr sz="3600"/>
            </a:lvl5pPr>
            <a:lvl6pPr marL="9144000" indent="0">
              <a:buNone/>
              <a:defRPr sz="3600"/>
            </a:lvl6pPr>
            <a:lvl7pPr marL="10972800" indent="0">
              <a:buNone/>
              <a:defRPr sz="3600"/>
            </a:lvl7pPr>
            <a:lvl8pPr marL="12801600" indent="0">
              <a:buNone/>
              <a:defRPr sz="3600"/>
            </a:lvl8pPr>
            <a:lvl9pPr marL="1463040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D709D-0E8B-4922-9FBD-E8C824F2F219}" type="datetime1">
              <a:rPr lang="en-US" smtClean="0"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660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BB20A-C5BC-43E1-92B8-8BE7CA68C638}" type="datetime1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206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098562"/>
            <a:ext cx="8229600" cy="234061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098562"/>
            <a:ext cx="24079200" cy="234061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0D8E-D81E-4764-8C6E-7DCEF41390F5}" type="datetime1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086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098552"/>
            <a:ext cx="32918400" cy="4572000"/>
          </a:xfrm>
          <a:prstGeom prst="rect">
            <a:avLst/>
          </a:prstGeom>
        </p:spPr>
        <p:txBody>
          <a:bodyPr vert="horz" lIns="365760" tIns="182880" rIns="36576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400810"/>
            <a:ext cx="32918400" cy="18103852"/>
          </a:xfrm>
          <a:prstGeom prst="rect">
            <a:avLst/>
          </a:prstGeom>
        </p:spPr>
        <p:txBody>
          <a:bodyPr vert="horz" lIns="365760" tIns="182880" rIns="365760" bIns="18288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5425410"/>
            <a:ext cx="8534400" cy="1460500"/>
          </a:xfrm>
          <a:prstGeom prst="rect">
            <a:avLst/>
          </a:prstGeom>
        </p:spPr>
        <p:txBody>
          <a:bodyPr vert="horz" lIns="365760" tIns="182880" rIns="365760" bIns="182880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34DC-B284-4313-8D73-38CC9C6AAEB4}" type="datetime1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5425410"/>
            <a:ext cx="11582400" cy="1460500"/>
          </a:xfrm>
          <a:prstGeom prst="rect">
            <a:avLst/>
          </a:prstGeom>
        </p:spPr>
        <p:txBody>
          <a:bodyPr vert="horz" lIns="365760" tIns="182880" rIns="365760" bIns="182880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5425410"/>
            <a:ext cx="8534400" cy="1460500"/>
          </a:xfrm>
          <a:prstGeom prst="rect">
            <a:avLst/>
          </a:prstGeom>
        </p:spPr>
        <p:txBody>
          <a:bodyPr vert="horz" lIns="365760" tIns="182880" rIns="365760" bIns="182880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C4E38-3AF0-4F53-B5D2-59F4FCFCB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936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3657600" rtl="0" eaLnBrk="1" latinLnBrk="0" hangingPunct="1"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71600" indent="-1371600" algn="l" defTabSz="3657600" rtl="0" eaLnBrk="1" latinLnBrk="0" hangingPunct="1">
        <a:spcBef>
          <a:spcPct val="20000"/>
        </a:spcBef>
        <a:buFont typeface="Arial" pitchFamily="34" charset="0"/>
        <a:buChar char="•"/>
        <a:defRPr sz="12800" kern="1200">
          <a:solidFill>
            <a:schemeClr val="tx1"/>
          </a:solidFill>
          <a:latin typeface="+mn-lt"/>
          <a:ea typeface="+mn-ea"/>
          <a:cs typeface="+mn-cs"/>
        </a:defRPr>
      </a:lvl1pPr>
      <a:lvl2pPr marL="2971800" indent="-1143000" algn="l" defTabSz="3657600" rtl="0" eaLnBrk="1" latinLnBrk="0" hangingPunct="1">
        <a:spcBef>
          <a:spcPct val="20000"/>
        </a:spcBef>
        <a:buFont typeface="Arial" pitchFamily="34" charset="0"/>
        <a:buChar char="–"/>
        <a:defRPr sz="112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spcBef>
          <a:spcPct val="20000"/>
        </a:spcBef>
        <a:buFont typeface="Arial" pitchFamily="34" charset="0"/>
        <a:buChar char="–"/>
        <a:defRPr sz="80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spcBef>
          <a:spcPct val="20000"/>
        </a:spcBef>
        <a:buFont typeface="Arial" pitchFamily="34" charset="0"/>
        <a:buChar char="»"/>
        <a:defRPr sz="80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spcBef>
          <a:spcPct val="20000"/>
        </a:spcBef>
        <a:buFont typeface="Arial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spcBef>
          <a:spcPct val="20000"/>
        </a:spcBef>
        <a:buFont typeface="Arial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spcBef>
          <a:spcPct val="20000"/>
        </a:spcBef>
        <a:buFont typeface="Arial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spcBef>
          <a:spcPct val="20000"/>
        </a:spcBef>
        <a:buFont typeface="Arial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wmf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wmf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5954" y="1371600"/>
            <a:ext cx="4077052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914400" y="914400"/>
            <a:ext cx="34747200" cy="25374600"/>
          </a:xfrm>
          <a:prstGeom prst="rect">
            <a:avLst/>
          </a:prstGeom>
          <a:noFill/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486400" y="1371600"/>
            <a:ext cx="25603200" cy="2554544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en-US" sz="8000" b="1" dirty="0"/>
              <a:t>Accelerated Bridge Construction</a:t>
            </a:r>
          </a:p>
          <a:p>
            <a:pPr algn="ctr"/>
            <a:r>
              <a:rPr lang="en-US" sz="8000" b="1" dirty="0"/>
              <a:t>Bunker Creek Bridge, Durham NH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3000" y="25537186"/>
            <a:ext cx="9144000" cy="52322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800" b="1" dirty="0"/>
              <a:t>By: Elizabeth Kinney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289000" y="25537186"/>
            <a:ext cx="9144000" cy="52322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r"/>
            <a:r>
              <a:rPr lang="en-US" sz="2800" b="1" dirty="0"/>
              <a:t>Advisor: Dr. Charles Goodspeed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3258800" y="4343400"/>
            <a:ext cx="10058400" cy="10058400"/>
            <a:chOff x="13258800" y="5486400"/>
            <a:chExt cx="10058400" cy="10058400"/>
          </a:xfrm>
        </p:grpSpPr>
        <p:sp>
          <p:nvSpPr>
            <p:cNvPr id="10" name="Rectangle 9"/>
            <p:cNvSpPr/>
            <p:nvPr/>
          </p:nvSpPr>
          <p:spPr>
            <a:xfrm>
              <a:off x="13258800" y="5486400"/>
              <a:ext cx="10058400" cy="10058400"/>
            </a:xfrm>
            <a:prstGeom prst="rect">
              <a:avLst/>
            </a:prstGeom>
            <a:ln w="762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3522448" y="5715000"/>
              <a:ext cx="5637892" cy="37856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/>
                <a:t>Background:</a:t>
              </a:r>
            </a:p>
            <a:p>
              <a:pPr marL="457200" indent="-457200">
                <a:buFont typeface="Arial" pitchFamily="34" charset="0"/>
                <a:buChar char="•"/>
              </a:pPr>
              <a:r>
                <a:rPr lang="en-US" sz="2800" dirty="0"/>
                <a:t>Originally built in the 1930’s</a:t>
              </a:r>
            </a:p>
            <a:p>
              <a:pPr marL="457200" indent="-457200">
                <a:buFont typeface="Arial" pitchFamily="34" charset="0"/>
                <a:buChar char="•"/>
              </a:pPr>
              <a:r>
                <a:rPr lang="en-US" sz="2800" dirty="0"/>
                <a:t>Various repairs through the year</a:t>
              </a:r>
            </a:p>
            <a:p>
              <a:pPr marL="457200" indent="-457200">
                <a:buFont typeface="Arial" pitchFamily="34" charset="0"/>
                <a:buChar char="•"/>
              </a:pPr>
              <a:r>
                <a:rPr lang="en-US" sz="2800" dirty="0"/>
                <a:t>Substructure mostly original</a:t>
              </a:r>
            </a:p>
            <a:p>
              <a:r>
                <a:rPr lang="en-US" sz="3600" dirty="0"/>
                <a:t>Considerations:</a:t>
              </a:r>
            </a:p>
            <a:p>
              <a:pPr marL="457200" indent="-457200">
                <a:buFont typeface="Arial" pitchFamily="34" charset="0"/>
                <a:buChar char="•"/>
              </a:pPr>
              <a:r>
                <a:rPr lang="en-US" sz="2800" dirty="0"/>
                <a:t>High Traffic Volume/Truck Route</a:t>
              </a:r>
            </a:p>
            <a:p>
              <a:pPr marL="457200" indent="-457200">
                <a:buFont typeface="Arial" pitchFamily="34" charset="0"/>
                <a:buChar char="•"/>
              </a:pPr>
              <a:r>
                <a:rPr lang="en-US" sz="2800" dirty="0"/>
                <a:t>Long Detour</a:t>
              </a:r>
            </a:p>
            <a:p>
              <a:pPr marL="457200" indent="-457200">
                <a:buFont typeface="Arial" pitchFamily="34" charset="0"/>
                <a:buChar char="•"/>
              </a:pPr>
              <a:r>
                <a:rPr lang="en-US" sz="2800" dirty="0"/>
                <a:t>Environmentally Sensitive Area</a:t>
              </a:r>
            </a:p>
          </p:txBody>
        </p:sp>
        <p:pic>
          <p:nvPicPr>
            <p:cNvPr id="19" name="Picture 2" descr="C:\Users\Localadmin\Desktop\Current Conditions\Bunker Hill Bridge\20130926_101955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61" r="14910"/>
            <a:stretch/>
          </p:blipFill>
          <p:spPr bwMode="auto">
            <a:xfrm>
              <a:off x="19160338" y="5715000"/>
              <a:ext cx="3893214" cy="3581400"/>
            </a:xfrm>
            <a:prstGeom prst="rect">
              <a:avLst/>
            </a:prstGeom>
            <a:solidFill>
              <a:srgbClr val="000000">
                <a:shade val="95000"/>
              </a:srgbClr>
            </a:solidFill>
            <a:ln w="76200" cap="sq">
              <a:solidFill>
                <a:srgbClr val="000000"/>
              </a:solidFill>
              <a:miter lim="800000"/>
            </a:ln>
            <a:effectLst/>
            <a:extLst/>
          </p:spPr>
        </p:pic>
        <p:grpSp>
          <p:nvGrpSpPr>
            <p:cNvPr id="24" name="Group 23"/>
            <p:cNvGrpSpPr>
              <a:grpSpLocks noChangeAspect="1"/>
            </p:cNvGrpSpPr>
            <p:nvPr/>
          </p:nvGrpSpPr>
          <p:grpSpPr>
            <a:xfrm>
              <a:off x="13522447" y="9601200"/>
              <a:ext cx="9531105" cy="5486400"/>
              <a:chOff x="533400" y="1524000"/>
              <a:chExt cx="7543799" cy="4342445"/>
            </a:xfrm>
          </p:grpSpPr>
          <p:pic>
            <p:nvPicPr>
              <p:cNvPr id="25" name="Picture 2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5247" t="22793" r="3964" b="16589"/>
              <a:stretch/>
            </p:blipFill>
            <p:spPr bwMode="auto">
              <a:xfrm>
                <a:off x="533400" y="1524000"/>
                <a:ext cx="7543799" cy="4342445"/>
              </a:xfrm>
              <a:prstGeom prst="rect">
                <a:avLst/>
              </a:prstGeom>
              <a:ln w="12700" cap="sq">
                <a:solidFill>
                  <a:srgbClr val="000000"/>
                </a:solidFill>
                <a:miter lim="800000"/>
              </a:ln>
              <a:effectLst>
                <a:outerShdw blurRad="57150" dist="50800" dir="2700000" algn="tl" rotWithShape="0">
                  <a:srgbClr val="000000">
                    <a:alpha val="40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26" name="Picture 2" descr="C:\Users\Localadmin\AppData\Local\Microsoft\Windows\Temporary Internet Files\Content.IE5\LBM6UYTR\MC900329243[1].wmf"/>
              <p:cNvPicPr>
                <a:picLocks noChangeAspect="1" noChangeArrowheads="1"/>
              </p:cNvPicPr>
              <p:nvPr/>
            </p:nvPicPr>
            <p:blipFill>
              <a:blip r:embed="rId6" cstate="print">
                <a:lum bright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5771" y="1661261"/>
                <a:ext cx="1243011" cy="125877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7" name="TextBox 26"/>
              <p:cNvSpPr txBox="1"/>
              <p:nvPr/>
            </p:nvSpPr>
            <p:spPr>
              <a:xfrm>
                <a:off x="3094949" y="4974537"/>
                <a:ext cx="2989496" cy="414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>
                    <a:solidFill>
                      <a:schemeClr val="accent5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Oyster River</a:t>
                </a: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4589695" y="3133377"/>
                <a:ext cx="2285999" cy="414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>
                    <a:solidFill>
                      <a:schemeClr val="accent5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Bunker Creek</a:t>
                </a: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 rot="1297127">
              <a:off x="16525464" y="12139034"/>
              <a:ext cx="85637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RT 4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3258800" y="15087600"/>
            <a:ext cx="10058400" cy="10058400"/>
            <a:chOff x="13258800" y="5486400"/>
            <a:chExt cx="10058400" cy="10058400"/>
          </a:xfrm>
        </p:grpSpPr>
        <p:sp>
          <p:nvSpPr>
            <p:cNvPr id="33" name="Rectangle 32"/>
            <p:cNvSpPr/>
            <p:nvPr/>
          </p:nvSpPr>
          <p:spPr>
            <a:xfrm>
              <a:off x="13258800" y="5486400"/>
              <a:ext cx="10058400" cy="10058400"/>
            </a:xfrm>
            <a:prstGeom prst="rect">
              <a:avLst/>
            </a:prstGeom>
            <a:ln w="762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3522448" y="6035696"/>
              <a:ext cx="9531104" cy="150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u="sng" dirty="0"/>
                <a:t>Project Concepts</a:t>
              </a:r>
            </a:p>
            <a:p>
              <a:pPr algn="ctr"/>
              <a:r>
                <a:rPr lang="en-US" sz="2800" dirty="0"/>
                <a:t>Use ABC methods to complete project as quickly and efficiently as possible using mostly precast/prestressed concrete members</a:t>
              </a: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3716000" y="18018976"/>
            <a:ext cx="9144000" cy="5755424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en-US" sz="3600" dirty="0"/>
              <a:t>Initial Site Work - minimal daily lane closures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800" dirty="0"/>
              <a:t>Site Preparation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800" dirty="0"/>
              <a:t>Column Installation</a:t>
            </a:r>
          </a:p>
          <a:p>
            <a:pPr algn="ctr"/>
            <a:endParaRPr lang="en-US" sz="2800" dirty="0"/>
          </a:p>
          <a:p>
            <a:pPr lvl="0" algn="ctr"/>
            <a:r>
              <a:rPr lang="en-US" sz="3600" dirty="0">
                <a:solidFill>
                  <a:prstClr val="black"/>
                </a:solidFill>
              </a:rPr>
              <a:t>Bridge Replacement – Full Road Closure</a:t>
            </a:r>
          </a:p>
          <a:p>
            <a:pPr lvl="0" algn="ctr"/>
            <a:r>
              <a:rPr lang="en-US" sz="3600" dirty="0">
                <a:solidFill>
                  <a:prstClr val="black"/>
                </a:solidFill>
              </a:rPr>
              <a:t>5 to 14 days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Remove current bridge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Install new bridge</a:t>
            </a:r>
          </a:p>
          <a:p>
            <a:pPr marL="457200" indent="-457200" algn="ctr">
              <a:buFont typeface="Arial" pitchFamily="34" charset="0"/>
              <a:buChar char="•"/>
            </a:pPr>
            <a:endParaRPr lang="en-US" sz="2800" dirty="0">
              <a:solidFill>
                <a:prstClr val="black"/>
              </a:solidFill>
            </a:endParaRPr>
          </a:p>
          <a:p>
            <a:pPr lvl="0" algn="ctr"/>
            <a:r>
              <a:rPr lang="en-US" sz="3600" dirty="0">
                <a:solidFill>
                  <a:prstClr val="black"/>
                </a:solidFill>
              </a:rPr>
              <a:t>Post Site Work- minimal daily lane closures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Stone Wall Installation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Shoulder Widening on roadway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371600" y="4343400"/>
            <a:ext cx="10972800" cy="4800600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1371600" y="9601200"/>
            <a:ext cx="10972800" cy="10058400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endParaRPr lang="en-US" sz="2800" dirty="0"/>
          </a:p>
        </p:txBody>
      </p:sp>
      <p:sp>
        <p:nvSpPr>
          <p:cNvPr id="52" name="Rectangle 51"/>
          <p:cNvSpPr/>
          <p:nvPr/>
        </p:nvSpPr>
        <p:spPr>
          <a:xfrm>
            <a:off x="24231600" y="4114800"/>
            <a:ext cx="10972800" cy="20802600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endParaRPr lang="en-US" dirty="0"/>
          </a:p>
        </p:txBody>
      </p:sp>
      <p:sp>
        <p:nvSpPr>
          <p:cNvPr id="53" name="Rectangle 52"/>
          <p:cNvSpPr/>
          <p:nvPr/>
        </p:nvSpPr>
        <p:spPr>
          <a:xfrm>
            <a:off x="1371600" y="20116800"/>
            <a:ext cx="10972800" cy="5029200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1600200" y="4114800"/>
            <a:ext cx="3657600" cy="6858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u="sng" dirty="0"/>
              <a:t>Columns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1600200" y="9372600"/>
            <a:ext cx="3657600" cy="6858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u="sng" dirty="0" err="1"/>
              <a:t>Pilecaps</a:t>
            </a:r>
            <a:endParaRPr lang="en-US" sz="3600" b="1" u="sng" dirty="0"/>
          </a:p>
        </p:txBody>
      </p:sp>
      <p:sp>
        <p:nvSpPr>
          <p:cNvPr id="59" name="Rounded Rectangle 58"/>
          <p:cNvSpPr/>
          <p:nvPr/>
        </p:nvSpPr>
        <p:spPr>
          <a:xfrm>
            <a:off x="24460200" y="3886200"/>
            <a:ext cx="3657600" cy="6858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u="sng" dirty="0"/>
              <a:t>NEXT D Beams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1600200" y="19888200"/>
            <a:ext cx="4343400" cy="6858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u="sng" dirty="0"/>
              <a:t>Roadway Widening</a:t>
            </a:r>
          </a:p>
        </p:txBody>
      </p:sp>
      <p:pic>
        <p:nvPicPr>
          <p:cNvPr id="1028" name="Picture 4" descr="C:\Users\Localadmin\Desktop\Bunker Creek Presentation\3D\02b Column installation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45" t="38036" r="35742" b="38674"/>
          <a:stretch/>
        </p:blipFill>
        <p:spPr bwMode="auto">
          <a:xfrm>
            <a:off x="1600200" y="4981904"/>
            <a:ext cx="5486400" cy="3657600"/>
          </a:xfrm>
          <a:prstGeom prst="rect">
            <a:avLst/>
          </a:prstGeom>
          <a:solidFill>
            <a:srgbClr val="000000">
              <a:shade val="95000"/>
            </a:srgbClr>
          </a:solidFill>
          <a:ln w="76200" cap="sq">
            <a:solidFill>
              <a:srgbClr val="000000"/>
            </a:solidFill>
            <a:miter lim="800000"/>
          </a:ln>
          <a:effectLst/>
          <a:extLst/>
        </p:spPr>
      </p:pic>
      <p:pic>
        <p:nvPicPr>
          <p:cNvPr id="1030" name="Picture 6" descr="C:\Users\Localadmin\Desktop\Bunker Creek Presentation\3D\08 NEXT Beam 4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33" t="34861" r="35454" b="41849"/>
          <a:stretch/>
        </p:blipFill>
        <p:spPr bwMode="auto">
          <a:xfrm>
            <a:off x="24460200" y="4981912"/>
            <a:ext cx="5486400" cy="3657600"/>
          </a:xfrm>
          <a:prstGeom prst="rect">
            <a:avLst/>
          </a:prstGeom>
          <a:solidFill>
            <a:srgbClr val="000000">
              <a:shade val="95000"/>
            </a:srgbClr>
          </a:solidFill>
          <a:ln w="76200" cap="sq">
            <a:solidFill>
              <a:srgbClr val="000000"/>
            </a:solidFill>
            <a:miter lim="800000"/>
          </a:ln>
          <a:effectLst/>
          <a:extLst/>
        </p:spPr>
      </p:pic>
      <p:pic>
        <p:nvPicPr>
          <p:cNvPr id="1031" name="Picture 7" descr="C:\Users\Localadmin\Desktop\Bunker Creek Presentation\3D\11 Widen Roadway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14" t="36391" r="41472" b="40319"/>
          <a:stretch/>
        </p:blipFill>
        <p:spPr bwMode="auto">
          <a:xfrm>
            <a:off x="1600200" y="20802600"/>
            <a:ext cx="5486400" cy="3657600"/>
          </a:xfrm>
          <a:prstGeom prst="rect">
            <a:avLst/>
          </a:prstGeom>
          <a:solidFill>
            <a:srgbClr val="000000">
              <a:shade val="95000"/>
            </a:srgbClr>
          </a:solidFill>
          <a:ln w="76200" cap="sq">
            <a:solidFill>
              <a:srgbClr val="000000"/>
            </a:solidFill>
            <a:miter lim="800000"/>
          </a:ln>
          <a:effectLst/>
          <a:extLst/>
        </p:spPr>
      </p:pic>
      <p:sp>
        <p:nvSpPr>
          <p:cNvPr id="4" name="TextBox 3"/>
          <p:cNvSpPr txBox="1"/>
          <p:nvPr/>
        </p:nvSpPr>
        <p:spPr>
          <a:xfrm>
            <a:off x="7315200" y="4800600"/>
            <a:ext cx="4800600" cy="397032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Drilled Shaft 1 </a:t>
            </a:r>
            <a:r>
              <a:rPr lang="en-US" sz="2800" dirty="0" err="1"/>
              <a:t>ft</a:t>
            </a:r>
            <a:r>
              <a:rPr lang="en-US" sz="2800" dirty="0"/>
              <a:t> outside of current roadway.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Cast in place with early high strength concrete.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Shaft will need to extend to +40’ in order to create a moment connection to bedrock. Surrounding soil is clay/silt mixture.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315200" y="10058400"/>
            <a:ext cx="4800600" cy="35394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Precast offsite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Current NH truck limit for 8 or more axles is 150 kips without special permits.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Design without cutout was 176 kips, but with cutouts is 148 kips (using 7 </a:t>
            </a:r>
            <a:r>
              <a:rPr lang="en-US" sz="2800" dirty="0" err="1"/>
              <a:t>ksi</a:t>
            </a:r>
            <a:r>
              <a:rPr lang="en-US" sz="2800" dirty="0"/>
              <a:t> concrete)</a:t>
            </a: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7283234"/>
            <a:ext cx="10698480" cy="2147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828800" y="19259488"/>
            <a:ext cx="1371600" cy="40011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000" dirty="0"/>
              <a:t>SIDE VIEW</a:t>
            </a: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284" y="13944600"/>
            <a:ext cx="5145432" cy="347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3200400" y="17078176"/>
            <a:ext cx="1828800" cy="40011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000" dirty="0"/>
              <a:t>CROSS SECTION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315200" y="20574006"/>
            <a:ext cx="4800600" cy="4401204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Granite blocks stacked vertically and tied into bank in order to create a steeper slope that remains within current bank width.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Area will be filled in using geotextiles.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After compaction, a wider shoulder can be added and guard rails moved outwards.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0175200" y="4800600"/>
            <a:ext cx="4800600" cy="35394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4- 10’ wide NEXT 32 D beams will be used. Due to Flange width, no additional concrete is needed for deck.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/>
              <a:t>Beams will be prestressed, precast off site.  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800" dirty="0"/>
          </a:p>
        </p:txBody>
      </p:sp>
      <p:sp>
        <p:nvSpPr>
          <p:cNvPr id="48" name="TextBox 47"/>
          <p:cNvSpPr txBox="1"/>
          <p:nvPr/>
        </p:nvSpPr>
        <p:spPr>
          <a:xfrm>
            <a:off x="24498306" y="12559610"/>
            <a:ext cx="10248900" cy="13849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800" dirty="0"/>
              <a:t>Shear connections between the four NEXT 32 D beams will be accomplished with a Tongue and Groove Shear Key that is sealed with a polymer.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4460200" y="17667750"/>
            <a:ext cx="10515600" cy="1815884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800" dirty="0"/>
              <a:t>Post tensioning will be done using DYWDAG bars. Due to 2% hunch needed in roadway, a coupler will be cut/welded to match the slope. Computer modeling foresees negligible stresses across the center from the hunch, however laboratory tests still need to be accomplished. </a:t>
            </a:r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15" b="8775"/>
          <a:stretch/>
        </p:blipFill>
        <p:spPr bwMode="auto">
          <a:xfrm>
            <a:off x="24688800" y="9144000"/>
            <a:ext cx="10025864" cy="3049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28971468" y="11628060"/>
            <a:ext cx="1371600" cy="40011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000" dirty="0"/>
              <a:t>NEXT 32D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9"/>
          <a:stretch/>
        </p:blipFill>
        <p:spPr bwMode="auto">
          <a:xfrm>
            <a:off x="26060400" y="13944600"/>
            <a:ext cx="7294888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AutoShape 2" descr="https://pod51041.outlook.com/owa/service.svc/s/GetFileAttachment?id=AAMkADk1OWI4NGUwLWQ5OGEtNDAwYi04YzA1LTI5YjI0NDBlNzUzNwBGAAAAAABPfP3zhSifQI3tozm%2BFldxBwCpq4OxLpjsS5eiGLF0PlY8AAAAYK2EAAC%2Fu%2Ffa051tRrrh77cx4lF2AAAHMPEjAAABEgAQAJHYngcD%2B0ZDtwNOCs22AsE%3D&amp;X-OWA-CANARY=Y0BGiJNt2ECCToLy_XvNA3PYpoqsqtAIRAw1ZuEGL6vTALDa-jlqRP2eQsjO7nwYZqsv5yxQxJY."/>
          <p:cNvSpPr>
            <a:spLocks noChangeAspect="1" noChangeArrowheads="1"/>
          </p:cNvSpPr>
          <p:nvPr/>
        </p:nvSpPr>
        <p:spPr bwMode="auto">
          <a:xfrm>
            <a:off x="63500" y="-13652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AutoShape 4" descr="https://pod51041.outlook.com/owa/service.svc/s/GetFileAttachment?id=AAMkADk1OWI4NGUwLWQ5OGEtNDAwYi04YzA1LTI5YjI0NDBlNzUzNwBGAAAAAABPfP3zhSifQI3tozm%2BFldxBwCpq4OxLpjsS5eiGLF0PlY8AAAAYK2EAAC%2Fu%2Ffa051tRrrh77cx4lF2AAAHMPEjAAABEgAQAJHYngcD%2B0ZDtwNOCs22AsE%3D&amp;X-OWA-CANARY=Y0BGiJNt2ECCToLy_XvNA3PYpoqsqtAIRAw1ZuEGL6vTALDa-jlqRP2eQsjO7nwYZqsv5yxQxJY."/>
          <p:cNvSpPr>
            <a:spLocks noChangeAspect="1" noChangeArrowheads="1"/>
          </p:cNvSpPr>
          <p:nvPr/>
        </p:nvSpPr>
        <p:spPr bwMode="auto">
          <a:xfrm>
            <a:off x="215900" y="1587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650" y="1828800"/>
            <a:ext cx="7768356" cy="18288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406" y="1143000"/>
            <a:ext cx="2149436" cy="2743200"/>
          </a:xfrm>
          <a:prstGeom prst="rect">
            <a:avLst/>
          </a:prstGeom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2576" y="19814374"/>
            <a:ext cx="10563224" cy="2913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4460200" y="23075210"/>
            <a:ext cx="10515600" cy="13849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800" dirty="0"/>
              <a:t>Carbon Fiber-Reinforced Polymer (CFRP) grid will be used on top and bottom of flange in place of traditional Temperature and Shrinkage Steel.</a:t>
            </a:r>
          </a:p>
        </p:txBody>
      </p:sp>
      <p:sp>
        <p:nvSpPr>
          <p:cNvPr id="62" name="TextBox 61"/>
          <p:cNvSpPr txBox="1"/>
          <p:nvPr/>
        </p:nvSpPr>
        <p:spPr>
          <a:xfrm rot="914541">
            <a:off x="20503922" y="12382070"/>
            <a:ext cx="2095564" cy="52322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Portsmouth  </a:t>
            </a:r>
          </a:p>
        </p:txBody>
      </p:sp>
      <p:sp>
        <p:nvSpPr>
          <p:cNvPr id="63" name="TextBox 62"/>
          <p:cNvSpPr txBox="1"/>
          <p:nvPr/>
        </p:nvSpPr>
        <p:spPr>
          <a:xfrm rot="1714747">
            <a:off x="13882806" y="10835546"/>
            <a:ext cx="2095564" cy="52322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Durham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22345648" y="12871138"/>
            <a:ext cx="514352" cy="208212"/>
          </a:xfrm>
          <a:prstGeom prst="straightConnector1">
            <a:avLst/>
          </a:prstGeom>
          <a:ln w="57150"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>
            <a:stCxn id="63" idx="1"/>
          </p:cNvCxnSpPr>
          <p:nvPr/>
        </p:nvCxnSpPr>
        <p:spPr>
          <a:xfrm flipH="1" flipV="1">
            <a:off x="13565264" y="10333264"/>
            <a:ext cx="445200" cy="262656"/>
          </a:xfrm>
          <a:prstGeom prst="straightConnector1">
            <a:avLst/>
          </a:prstGeom>
          <a:ln w="57150"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Users\Localadmin\Desktop\Bunker Creek Presentation\3D\04 Pilecaps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78" t="36067" r="35909" b="40643"/>
          <a:stretch/>
        </p:blipFill>
        <p:spPr bwMode="auto">
          <a:xfrm>
            <a:off x="1600200" y="10287000"/>
            <a:ext cx="5486400" cy="3657600"/>
          </a:xfrm>
          <a:prstGeom prst="rect">
            <a:avLst/>
          </a:prstGeom>
          <a:solidFill>
            <a:srgbClr val="000000">
              <a:shade val="95000"/>
            </a:srgbClr>
          </a:solidFill>
          <a:ln w="76200" cap="sq">
            <a:solidFill>
              <a:srgbClr val="000000"/>
            </a:solidFill>
            <a:miter lim="800000"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42608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629</TotalTime>
  <Words>386</Words>
  <Application>Microsoft Office PowerPoint</Application>
  <PresentationFormat>Custom</PresentationFormat>
  <Paragraphs>53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Rowen E. Prescott</dc:creator>
  <cp:lastModifiedBy>Rowen E. Prescott</cp:lastModifiedBy>
  <cp:revision>35</cp:revision>
  <cp:lastPrinted>2013-11-08T16:03:11Z</cp:lastPrinted>
  <dcterms:created xsi:type="dcterms:W3CDTF">2013-11-06T18:15:13Z</dcterms:created>
  <dcterms:modified xsi:type="dcterms:W3CDTF">2013-11-08T19:44:09Z</dcterms:modified>
</cp:coreProperties>
</file>