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6576000" cy="27432000"/>
  <p:notesSz cx="7010400" cy="9296400"/>
  <p:defaultTextStyle>
    <a:defPPr>
      <a:defRPr lang="en-US"/>
    </a:defPPr>
    <a:lvl1pPr marL="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1pPr>
    <a:lvl2pPr marL="18288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2pPr>
    <a:lvl3pPr marL="36576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3pPr>
    <a:lvl4pPr marL="54864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4pPr>
    <a:lvl5pPr marL="73152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5pPr>
    <a:lvl6pPr marL="91440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6pPr>
    <a:lvl7pPr marL="109728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7pPr>
    <a:lvl8pPr marL="128016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8pPr>
    <a:lvl9pPr marL="14630400" algn="l" defTabSz="3657600" rtl="0" eaLnBrk="1" latinLnBrk="0" hangingPunct="1">
      <a:defRPr sz="7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25" d="100"/>
          <a:sy n="25" d="100"/>
        </p:scale>
        <p:origin x="-1878" y="-240"/>
      </p:cViewPr>
      <p:guideLst>
        <p:guide orient="horz" pos="8784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228600" cy="2286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8521702"/>
            <a:ext cx="31089600" cy="58801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5544800"/>
            <a:ext cx="25603200" cy="7010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486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315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144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156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309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7627602"/>
            <a:ext cx="31089600" cy="5448300"/>
          </a:xfrm>
        </p:spPr>
        <p:txBody>
          <a:bodyPr anchor="t"/>
          <a:lstStyle>
            <a:lvl1pPr algn="l">
              <a:defRPr sz="16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1626854"/>
            <a:ext cx="31089600" cy="6000748"/>
          </a:xfrm>
        </p:spPr>
        <p:txBody>
          <a:bodyPr anchor="b"/>
          <a:lstStyle>
            <a:lvl1pPr marL="0" indent="0">
              <a:buNone/>
              <a:defRPr sz="8000">
                <a:solidFill>
                  <a:schemeClr val="tx1">
                    <a:tint val="75000"/>
                  </a:schemeClr>
                </a:solidFill>
              </a:defRPr>
            </a:lvl1pPr>
            <a:lvl2pPr marL="182880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657600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3pPr>
            <a:lvl4pPr marL="54864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4pPr>
            <a:lvl5pPr marL="73152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5pPr>
            <a:lvl6pPr marL="91440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6pPr>
            <a:lvl7pPr marL="109728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7pPr>
            <a:lvl8pPr marL="128016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8pPr>
            <a:lvl9pPr marL="14630400" indent="0">
              <a:buNone/>
              <a:defRPr sz="5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491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400802"/>
            <a:ext cx="16154400" cy="18103852"/>
          </a:xfrm>
        </p:spPr>
        <p:txBody>
          <a:bodyPr/>
          <a:lstStyle>
            <a:lvl1pPr>
              <a:defRPr sz="11200"/>
            </a:lvl1pPr>
            <a:lvl2pPr>
              <a:defRPr sz="9600"/>
            </a:lvl2pPr>
            <a:lvl3pPr>
              <a:defRPr sz="80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400802"/>
            <a:ext cx="16154400" cy="18103852"/>
          </a:xfrm>
        </p:spPr>
        <p:txBody>
          <a:bodyPr/>
          <a:lstStyle>
            <a:lvl1pPr>
              <a:defRPr sz="11200"/>
            </a:lvl1pPr>
            <a:lvl2pPr>
              <a:defRPr sz="9600"/>
            </a:lvl2pPr>
            <a:lvl3pPr>
              <a:defRPr sz="80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882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140452"/>
            <a:ext cx="16160752" cy="255904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8699500"/>
            <a:ext cx="16160752" cy="15805152"/>
          </a:xfrm>
        </p:spPr>
        <p:txBody>
          <a:bodyPr/>
          <a:lstStyle>
            <a:lvl1pPr>
              <a:defRPr sz="9600"/>
            </a:lvl1pPr>
            <a:lvl2pPr>
              <a:defRPr sz="8000"/>
            </a:lvl2pPr>
            <a:lvl3pPr>
              <a:defRPr sz="720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140452"/>
            <a:ext cx="16167100" cy="2559048"/>
          </a:xfrm>
        </p:spPr>
        <p:txBody>
          <a:bodyPr anchor="b"/>
          <a:lstStyle>
            <a:lvl1pPr marL="0" indent="0">
              <a:buNone/>
              <a:defRPr sz="9600" b="1"/>
            </a:lvl1pPr>
            <a:lvl2pPr marL="1828800" indent="0">
              <a:buNone/>
              <a:defRPr sz="8000" b="1"/>
            </a:lvl2pPr>
            <a:lvl3pPr marL="3657600" indent="0">
              <a:buNone/>
              <a:defRPr sz="7200" b="1"/>
            </a:lvl3pPr>
            <a:lvl4pPr marL="5486400" indent="0">
              <a:buNone/>
              <a:defRPr sz="6400" b="1"/>
            </a:lvl4pPr>
            <a:lvl5pPr marL="7315200" indent="0">
              <a:buNone/>
              <a:defRPr sz="6400" b="1"/>
            </a:lvl5pPr>
            <a:lvl6pPr marL="9144000" indent="0">
              <a:buNone/>
              <a:defRPr sz="6400" b="1"/>
            </a:lvl6pPr>
            <a:lvl7pPr marL="10972800" indent="0">
              <a:buNone/>
              <a:defRPr sz="6400" b="1"/>
            </a:lvl7pPr>
            <a:lvl8pPr marL="12801600" indent="0">
              <a:buNone/>
              <a:defRPr sz="6400" b="1"/>
            </a:lvl8pPr>
            <a:lvl9pPr marL="14630400" indent="0">
              <a:buNone/>
              <a:defRPr sz="6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8699500"/>
            <a:ext cx="16167100" cy="15805152"/>
          </a:xfrm>
        </p:spPr>
        <p:txBody>
          <a:bodyPr/>
          <a:lstStyle>
            <a:lvl1pPr>
              <a:defRPr sz="9600"/>
            </a:lvl1pPr>
            <a:lvl2pPr>
              <a:defRPr sz="8000"/>
            </a:lvl2pPr>
            <a:lvl3pPr>
              <a:defRPr sz="7200"/>
            </a:lvl3pPr>
            <a:lvl4pPr>
              <a:defRPr sz="6400"/>
            </a:lvl4pPr>
            <a:lvl5pPr>
              <a:defRPr sz="6400"/>
            </a:lvl5pPr>
            <a:lvl6pPr>
              <a:defRPr sz="6400"/>
            </a:lvl6pPr>
            <a:lvl7pPr>
              <a:defRPr sz="6400"/>
            </a:lvl7pPr>
            <a:lvl8pPr>
              <a:defRPr sz="6400"/>
            </a:lvl8pPr>
            <a:lvl9pPr>
              <a:defRPr sz="6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5673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007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614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1092200"/>
            <a:ext cx="12033252" cy="4648200"/>
          </a:xfrm>
        </p:spPr>
        <p:txBody>
          <a:bodyPr anchor="b"/>
          <a:lstStyle>
            <a:lvl1pPr algn="l">
              <a:defRPr sz="8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092202"/>
            <a:ext cx="20447000" cy="23412452"/>
          </a:xfrm>
        </p:spPr>
        <p:txBody>
          <a:bodyPr/>
          <a:lstStyle>
            <a:lvl1pPr>
              <a:defRPr sz="12800"/>
            </a:lvl1pPr>
            <a:lvl2pPr>
              <a:defRPr sz="11200"/>
            </a:lvl2pPr>
            <a:lvl3pPr>
              <a:defRPr sz="9600"/>
            </a:lvl3pPr>
            <a:lvl4pPr>
              <a:defRPr sz="8000"/>
            </a:lvl4pPr>
            <a:lvl5pPr>
              <a:defRPr sz="8000"/>
            </a:lvl5pPr>
            <a:lvl6pPr>
              <a:defRPr sz="8000"/>
            </a:lvl6pPr>
            <a:lvl7pPr>
              <a:defRPr sz="8000"/>
            </a:lvl7pPr>
            <a:lvl8pPr>
              <a:defRPr sz="8000"/>
            </a:lvl8pPr>
            <a:lvl9pPr>
              <a:defRPr sz="8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2" y="5740402"/>
            <a:ext cx="12033252" cy="18764252"/>
          </a:xfrm>
        </p:spPr>
        <p:txBody>
          <a:bodyPr/>
          <a:lstStyle>
            <a:lvl1pPr marL="0" indent="0">
              <a:buNone/>
              <a:defRPr sz="5600"/>
            </a:lvl1pPr>
            <a:lvl2pPr marL="1828800" indent="0">
              <a:buNone/>
              <a:defRPr sz="4800"/>
            </a:lvl2pPr>
            <a:lvl3pPr marL="3657600" indent="0">
              <a:buNone/>
              <a:defRPr sz="4000"/>
            </a:lvl3pPr>
            <a:lvl4pPr marL="5486400" indent="0">
              <a:buNone/>
              <a:defRPr sz="3600"/>
            </a:lvl4pPr>
            <a:lvl5pPr marL="7315200" indent="0">
              <a:buNone/>
              <a:defRPr sz="3600"/>
            </a:lvl5pPr>
            <a:lvl6pPr marL="9144000" indent="0">
              <a:buNone/>
              <a:defRPr sz="3600"/>
            </a:lvl6pPr>
            <a:lvl7pPr marL="10972800" indent="0">
              <a:buNone/>
              <a:defRPr sz="3600"/>
            </a:lvl7pPr>
            <a:lvl8pPr marL="12801600" indent="0">
              <a:buNone/>
              <a:defRPr sz="3600"/>
            </a:lvl8pPr>
            <a:lvl9pPr marL="1463040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833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19202400"/>
            <a:ext cx="21945600" cy="2266952"/>
          </a:xfrm>
        </p:spPr>
        <p:txBody>
          <a:bodyPr anchor="b"/>
          <a:lstStyle>
            <a:lvl1pPr algn="l">
              <a:defRPr sz="8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451100"/>
            <a:ext cx="21945600" cy="16459200"/>
          </a:xfrm>
        </p:spPr>
        <p:txBody>
          <a:bodyPr/>
          <a:lstStyle>
            <a:lvl1pPr marL="0" indent="0">
              <a:buNone/>
              <a:defRPr sz="12800"/>
            </a:lvl1pPr>
            <a:lvl2pPr marL="1828800" indent="0">
              <a:buNone/>
              <a:defRPr sz="11200"/>
            </a:lvl2pPr>
            <a:lvl3pPr marL="3657600" indent="0">
              <a:buNone/>
              <a:defRPr sz="9600"/>
            </a:lvl3pPr>
            <a:lvl4pPr marL="5486400" indent="0">
              <a:buNone/>
              <a:defRPr sz="8000"/>
            </a:lvl4pPr>
            <a:lvl5pPr marL="7315200" indent="0">
              <a:buNone/>
              <a:defRPr sz="8000"/>
            </a:lvl5pPr>
            <a:lvl6pPr marL="9144000" indent="0">
              <a:buNone/>
              <a:defRPr sz="8000"/>
            </a:lvl6pPr>
            <a:lvl7pPr marL="10972800" indent="0">
              <a:buNone/>
              <a:defRPr sz="8000"/>
            </a:lvl7pPr>
            <a:lvl8pPr marL="12801600" indent="0">
              <a:buNone/>
              <a:defRPr sz="8000"/>
            </a:lvl8pPr>
            <a:lvl9pPr marL="14630400" indent="0">
              <a:buNone/>
              <a:defRPr sz="8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1469352"/>
            <a:ext cx="21945600" cy="3219448"/>
          </a:xfrm>
        </p:spPr>
        <p:txBody>
          <a:bodyPr/>
          <a:lstStyle>
            <a:lvl1pPr marL="0" indent="0">
              <a:buNone/>
              <a:defRPr sz="5600"/>
            </a:lvl1pPr>
            <a:lvl2pPr marL="1828800" indent="0">
              <a:buNone/>
              <a:defRPr sz="4800"/>
            </a:lvl2pPr>
            <a:lvl3pPr marL="3657600" indent="0">
              <a:buNone/>
              <a:defRPr sz="4000"/>
            </a:lvl3pPr>
            <a:lvl4pPr marL="5486400" indent="0">
              <a:buNone/>
              <a:defRPr sz="3600"/>
            </a:lvl4pPr>
            <a:lvl5pPr marL="7315200" indent="0">
              <a:buNone/>
              <a:defRPr sz="3600"/>
            </a:lvl5pPr>
            <a:lvl6pPr marL="9144000" indent="0">
              <a:buNone/>
              <a:defRPr sz="3600"/>
            </a:lvl6pPr>
            <a:lvl7pPr marL="10972800" indent="0">
              <a:buNone/>
              <a:defRPr sz="3600"/>
            </a:lvl7pPr>
            <a:lvl8pPr marL="12801600" indent="0">
              <a:buNone/>
              <a:defRPr sz="3600"/>
            </a:lvl8pPr>
            <a:lvl9pPr marL="1463040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649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273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098554"/>
            <a:ext cx="8229600" cy="234061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098554"/>
            <a:ext cx="24079200" cy="234061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020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098552"/>
            <a:ext cx="32918400" cy="4572000"/>
          </a:xfrm>
          <a:prstGeom prst="rect">
            <a:avLst/>
          </a:prstGeom>
        </p:spPr>
        <p:txBody>
          <a:bodyPr vert="horz" lIns="365760" tIns="182880" rIns="365760" bIns="18288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400802"/>
            <a:ext cx="32918400" cy="18103852"/>
          </a:xfrm>
          <a:prstGeom prst="rect">
            <a:avLst/>
          </a:prstGeom>
        </p:spPr>
        <p:txBody>
          <a:bodyPr vert="horz" lIns="365760" tIns="182880" rIns="365760" bIns="18288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5425402"/>
            <a:ext cx="8534400" cy="1460500"/>
          </a:xfrm>
          <a:prstGeom prst="rect">
            <a:avLst/>
          </a:prstGeom>
        </p:spPr>
        <p:txBody>
          <a:bodyPr vert="horz" lIns="365760" tIns="182880" rIns="365760" bIns="182880" rtlCol="0" anchor="ctr"/>
          <a:lstStyle>
            <a:lvl1pPr algn="l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E7ABB-0AB0-4A82-8D3B-47086D161DAD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5425402"/>
            <a:ext cx="11582400" cy="1460500"/>
          </a:xfrm>
          <a:prstGeom prst="rect">
            <a:avLst/>
          </a:prstGeom>
        </p:spPr>
        <p:txBody>
          <a:bodyPr vert="horz" lIns="365760" tIns="182880" rIns="365760" bIns="182880" rtlCol="0" anchor="ctr"/>
          <a:lstStyle>
            <a:lvl1pPr algn="ct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5425402"/>
            <a:ext cx="8534400" cy="1460500"/>
          </a:xfrm>
          <a:prstGeom prst="rect">
            <a:avLst/>
          </a:prstGeom>
        </p:spPr>
        <p:txBody>
          <a:bodyPr vert="horz" lIns="365760" tIns="182880" rIns="365760" bIns="182880" rtlCol="0" anchor="ctr"/>
          <a:lstStyle>
            <a:lvl1pPr algn="r">
              <a:defRPr sz="4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AC0A4-44D2-4EFE-B9ED-B4224598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25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657600" rtl="0" eaLnBrk="1" latinLnBrk="0" hangingPunct="1">
        <a:spcBef>
          <a:spcPct val="0"/>
        </a:spcBef>
        <a:buNone/>
        <a:defRPr sz="17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71600" indent="-1371600" algn="l" defTabSz="36576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2800" kern="1200">
          <a:solidFill>
            <a:schemeClr val="tx1"/>
          </a:solidFill>
          <a:latin typeface="+mn-lt"/>
          <a:ea typeface="+mn-ea"/>
          <a:cs typeface="+mn-cs"/>
        </a:defRPr>
      </a:lvl1pPr>
      <a:lvl2pPr marL="2971800" indent="-1143000" algn="l" defTabSz="3657600" rtl="0" eaLnBrk="1" latinLnBrk="0" hangingPunct="1">
        <a:spcBef>
          <a:spcPct val="20000"/>
        </a:spcBef>
        <a:buFont typeface="Arial" panose="020B0604020202020204" pitchFamily="34" charset="0"/>
        <a:buChar char="–"/>
        <a:defRPr sz="112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0" indent="-914400" algn="l" defTabSz="3657600" rtl="0" eaLnBrk="1" latinLnBrk="0" hangingPunct="1">
        <a:spcBef>
          <a:spcPct val="200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800" indent="-914400" algn="l" defTabSz="3657600" rtl="0" eaLnBrk="1" latinLnBrk="0" hangingPunct="1">
        <a:spcBef>
          <a:spcPct val="20000"/>
        </a:spcBef>
        <a:buFont typeface="Arial" panose="020B0604020202020204" pitchFamily="34" charset="0"/>
        <a:buChar char="–"/>
        <a:defRPr sz="80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0" indent="-914400" algn="l" defTabSz="3657600" rtl="0" eaLnBrk="1" latinLnBrk="0" hangingPunct="1">
        <a:spcBef>
          <a:spcPct val="20000"/>
        </a:spcBef>
        <a:buFont typeface="Arial" panose="020B0604020202020204" pitchFamily="34" charset="0"/>
        <a:buChar char="»"/>
        <a:defRPr sz="8000" kern="1200">
          <a:solidFill>
            <a:schemeClr val="tx1"/>
          </a:solidFill>
          <a:latin typeface="+mn-lt"/>
          <a:ea typeface="+mn-ea"/>
          <a:cs typeface="+mn-cs"/>
        </a:defRPr>
      </a:lvl5pPr>
      <a:lvl6pPr marL="10058400" indent="-914400" algn="l" defTabSz="3657600" rtl="0" eaLnBrk="1" latinLnBrk="0" hangingPunct="1">
        <a:spcBef>
          <a:spcPct val="20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6pPr>
      <a:lvl7pPr marL="11887200" indent="-914400" algn="l" defTabSz="3657600" rtl="0" eaLnBrk="1" latinLnBrk="0" hangingPunct="1">
        <a:spcBef>
          <a:spcPct val="20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7pPr>
      <a:lvl8pPr marL="13716000" indent="-914400" algn="l" defTabSz="3657600" rtl="0" eaLnBrk="1" latinLnBrk="0" hangingPunct="1">
        <a:spcBef>
          <a:spcPct val="20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8pPr>
      <a:lvl9pPr marL="15544800" indent="-914400" algn="l" defTabSz="3657600" rtl="0" eaLnBrk="1" latinLnBrk="0" hangingPunct="1">
        <a:spcBef>
          <a:spcPct val="20000"/>
        </a:spcBef>
        <a:buFont typeface="Arial" panose="020B0604020202020204" pitchFamily="34" charset="0"/>
        <a:buChar char="•"/>
        <a:defRPr sz="8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1pPr>
      <a:lvl2pPr marL="1828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2pPr>
      <a:lvl3pPr marL="3657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486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9728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8016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4630400" algn="l" defTabSz="3657600" rtl="0" eaLnBrk="1" latinLnBrk="0" hangingPunct="1"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wmf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emf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38201" y="914400"/>
            <a:ext cx="34785650" cy="25831800"/>
          </a:xfrm>
          <a:prstGeom prst="rect">
            <a:avLst/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2400" y="1371600"/>
            <a:ext cx="476285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 descr="http://www.concordmonitor.com/csp/mediapool/sites/dt.common.streams.StreamServer.cls?STREAMOID=p_slq_tfKpc0MaN7ZAWFhM$daE2N3K4ZzOUsqbU5sYtTtjlKe_6j$hnPcpqcKM7wWCsjLu883Ygn4B49Lvm9bPe2QeMKQdVeZmXF$9l$4uCZ8QDXhaHEp3rvzXRJFdy0KqPHLoMevcTLo3h8xh70Y6N_U_CryOsw6FTOdKL_jpQ-&amp;CONTENTTYPE=image/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718870"/>
            <a:ext cx="7772399" cy="1860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258300" y="1371600"/>
            <a:ext cx="18059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 smtClean="0"/>
              <a:t>Accelerated Bridge Construction</a:t>
            </a:r>
          </a:p>
          <a:p>
            <a:pPr algn="ctr"/>
            <a:r>
              <a:rPr lang="en-US" sz="8000" b="1" dirty="0" smtClean="0"/>
              <a:t>Segmented Deck Replacement, Gilford NH</a:t>
            </a:r>
            <a:endParaRPr lang="en-US" sz="8000" b="1" dirty="0"/>
          </a:p>
        </p:txBody>
      </p:sp>
      <p:sp>
        <p:nvSpPr>
          <p:cNvPr id="9" name="Rectangle 8"/>
          <p:cNvSpPr/>
          <p:nvPr/>
        </p:nvSpPr>
        <p:spPr>
          <a:xfrm>
            <a:off x="12725400" y="4976648"/>
            <a:ext cx="11049000" cy="1033955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0600" y="1371600"/>
            <a:ext cx="2109624" cy="269239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030200" y="5181600"/>
            <a:ext cx="5715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Characteristics: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76’ Span Length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49’ Deck Width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23° Skew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7 – W36x194 Girders</a:t>
            </a:r>
          </a:p>
          <a:p>
            <a:r>
              <a:rPr lang="en-US" sz="3600" dirty="0" smtClean="0"/>
              <a:t>Considerations: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Sound Superstructure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Degraded Deck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High Traffic Volume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dirty="0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44"/>
          <a:stretch/>
        </p:blipFill>
        <p:spPr bwMode="auto">
          <a:xfrm>
            <a:off x="13030200" y="10363200"/>
            <a:ext cx="10515600" cy="4716586"/>
          </a:xfrm>
          <a:prstGeom prst="rect">
            <a:avLst/>
          </a:prstGeom>
          <a:solidFill>
            <a:srgbClr val="000000">
              <a:shade val="95000"/>
            </a:srgbClr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  <a:extLst/>
        </p:spPr>
      </p:pic>
      <p:pic>
        <p:nvPicPr>
          <p:cNvPr id="1037" name="Picture 13" descr="C:\Users\Carter Terry\AppData\Local\Microsoft\Windows\Temporary Internet Files\Content.IE5\VSIM35C5\MC900329243[1].wmf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6789" y="13450624"/>
            <a:ext cx="1371600" cy="138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 rot="467627">
            <a:off x="13271724" y="12638066"/>
            <a:ext cx="1602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← Laconia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 rot="18779829">
            <a:off x="20276312" y="10718633"/>
            <a:ext cx="1586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Gilford →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 rot="17232716">
            <a:off x="16154977" y="12203881"/>
            <a:ext cx="3438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Daniel Webster Highway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763500" y="15773401"/>
            <a:ext cx="11049000" cy="10139504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3367611" y="16002000"/>
            <a:ext cx="9840778" cy="10802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 smtClean="0"/>
              <a:t>Project Concepts</a:t>
            </a:r>
          </a:p>
          <a:p>
            <a:pPr algn="ctr"/>
            <a:endParaRPr lang="en-US" sz="800" u="sng" dirty="0" smtClean="0"/>
          </a:p>
          <a:p>
            <a:pPr algn="ctr"/>
            <a:r>
              <a:rPr lang="en-US" sz="3200" dirty="0" smtClean="0"/>
              <a:t>Use precast, </a:t>
            </a:r>
            <a:r>
              <a:rPr lang="en-US" sz="3200" dirty="0" err="1" smtClean="0"/>
              <a:t>prestressed</a:t>
            </a:r>
            <a:r>
              <a:rPr lang="en-US" sz="3200" dirty="0" smtClean="0"/>
              <a:t>, full depth deck panels to rapidly replace bridge deck while minimizing local impact due to construction </a:t>
            </a:r>
          </a:p>
          <a:p>
            <a:pPr algn="ctr"/>
            <a:endParaRPr lang="en-US" sz="2800" dirty="0" smtClean="0"/>
          </a:p>
          <a:p>
            <a:pPr algn="ctr"/>
            <a:endParaRPr lang="en-US" sz="2800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dirty="0" smtClean="0"/>
              <a:t>60 hour closure period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dirty="0" smtClean="0"/>
              <a:t>Use existing ramps for rotary traffic control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3200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3200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dirty="0" smtClean="0"/>
              <a:t>Prefabricated full depth, full width deck slabs with     centerline crown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dirty="0" smtClean="0"/>
              <a:t>Handling and transportation of full width bridge slabs</a:t>
            </a:r>
            <a:endParaRPr lang="en-US" sz="32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3200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dirty="0" smtClean="0"/>
              <a:t>Surveying of existing girder vertical profiles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dirty="0" smtClean="0"/>
              <a:t>Field analysis to determine leveling device settings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200" dirty="0" smtClean="0"/>
              <a:t>Accelerated placement of deck panels using transverse shear joints, polymer sealant, and post tensioning rods</a:t>
            </a:r>
            <a:endParaRPr lang="en-US" sz="3200" dirty="0"/>
          </a:p>
          <a:p>
            <a:pPr algn="ctr"/>
            <a:endParaRPr lang="en-US" sz="2800" dirty="0" smtClean="0"/>
          </a:p>
          <a:p>
            <a:pPr algn="ctr"/>
            <a:endParaRPr lang="en-US" sz="2800" dirty="0"/>
          </a:p>
          <a:p>
            <a:pPr algn="ctr"/>
            <a:endParaRPr lang="en-US" sz="2800" dirty="0" smtClean="0"/>
          </a:p>
        </p:txBody>
      </p:sp>
      <p:sp>
        <p:nvSpPr>
          <p:cNvPr id="15" name="Rectangle 14"/>
          <p:cNvSpPr/>
          <p:nvPr/>
        </p:nvSpPr>
        <p:spPr>
          <a:xfrm>
            <a:off x="24688800" y="4976649"/>
            <a:ext cx="10515600" cy="6453352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24688800" y="12138224"/>
            <a:ext cx="10515600" cy="6688081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24688800" y="19431000"/>
            <a:ext cx="10515600" cy="6481905"/>
          </a:xfrm>
          <a:prstGeom prst="rect">
            <a:avLst/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25032442" y="4800600"/>
            <a:ext cx="7658100" cy="646331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Finite Element Modeling and Analysis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5032442" y="11887200"/>
            <a:ext cx="7658100" cy="646331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Field Analysis and Construction Program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5031700" y="19241868"/>
            <a:ext cx="3829792" cy="646331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Laboratory Testing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17400" y="7880112"/>
            <a:ext cx="10058399" cy="33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0" name="Picture 26" descr="C:\Users\Carter Terry\Desktop\lab model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09" b="23437"/>
          <a:stretch/>
        </p:blipFill>
        <p:spPr bwMode="auto">
          <a:xfrm>
            <a:off x="24917400" y="22151222"/>
            <a:ext cx="10082463" cy="3573266"/>
          </a:xfrm>
          <a:prstGeom prst="rect">
            <a:avLst/>
          </a:prstGeom>
          <a:solidFill>
            <a:srgbClr val="000000">
              <a:shade val="95000"/>
            </a:srgbClr>
          </a:solidFill>
          <a:ln w="76200" cap="sq">
            <a:solidFill>
              <a:srgbClr val="000000"/>
            </a:solidFill>
            <a:miter lim="800000"/>
          </a:ln>
          <a:effectLst/>
          <a:extLst/>
        </p:spPr>
      </p:pic>
      <p:sp>
        <p:nvSpPr>
          <p:cNvPr id="21" name="TextBox 20"/>
          <p:cNvSpPr txBox="1"/>
          <p:nvPr/>
        </p:nvSpPr>
        <p:spPr>
          <a:xfrm>
            <a:off x="25146000" y="20411182"/>
            <a:ext cx="82107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4 </a:t>
            </a:r>
            <a:r>
              <a:rPr lang="en-US" sz="3200" dirty="0" smtClean="0"/>
              <a:t>panels, </a:t>
            </a:r>
            <a:r>
              <a:rPr lang="en-US" sz="3200" dirty="0" smtClean="0"/>
              <a:t>25’ span laboratory model</a:t>
            </a:r>
          </a:p>
          <a:p>
            <a:r>
              <a:rPr lang="en-US" sz="3200" dirty="0" smtClean="0"/>
              <a:t>for method verification and proof of concept</a:t>
            </a:r>
            <a:endParaRPr lang="en-US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25146000" y="6009382"/>
            <a:ext cx="9601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Finite element model for determination of expected load distribution to leveling devices</a:t>
            </a:r>
            <a:endParaRPr lang="en-US" sz="3200" dirty="0"/>
          </a:p>
        </p:txBody>
      </p:sp>
      <p:pic>
        <p:nvPicPr>
          <p:cNvPr id="1051" name="Picture 2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9629" y="15087600"/>
            <a:ext cx="5050706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3" name="Picture 2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9776" y="15079786"/>
            <a:ext cx="5056066" cy="3436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5125242" y="13030200"/>
            <a:ext cx="9601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Simplified field analysis program for the determination of leveling device lengths based on existing girder conditions</a:t>
            </a:r>
            <a:endParaRPr lang="en-US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30403800" y="26060400"/>
            <a:ext cx="502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Advisor:  Dr. Charles </a:t>
            </a:r>
            <a:r>
              <a:rPr lang="en-US" sz="2800" b="1" dirty="0" err="1" smtClean="0"/>
              <a:t>Goodspeed</a:t>
            </a:r>
            <a:endParaRPr lang="en-US" sz="28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1371600" y="26060400"/>
            <a:ext cx="5486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By:  </a:t>
            </a:r>
            <a:r>
              <a:rPr lang="en-US" sz="2800" b="1" dirty="0" err="1" smtClean="0"/>
              <a:t>Anabelle</a:t>
            </a:r>
            <a:r>
              <a:rPr lang="en-US" sz="2800" b="1" dirty="0" smtClean="0"/>
              <a:t> Allen and Carter Terry</a:t>
            </a:r>
            <a:endParaRPr lang="en-US" sz="2800" b="1" dirty="0"/>
          </a:p>
        </p:txBody>
      </p:sp>
      <p:sp>
        <p:nvSpPr>
          <p:cNvPr id="36" name="Rectangle 35"/>
          <p:cNvSpPr/>
          <p:nvPr/>
        </p:nvSpPr>
        <p:spPr>
          <a:xfrm>
            <a:off x="1257652" y="4976649"/>
            <a:ext cx="10553347" cy="5235129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1533939" y="4800600"/>
            <a:ext cx="5324061" cy="646331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Lifting Analysis per PCI 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0809" y="6998613"/>
            <a:ext cx="9934575" cy="2617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3473" y="6009382"/>
            <a:ext cx="4492941" cy="2789456"/>
          </a:xfrm>
          <a:prstGeom prst="rect">
            <a:avLst/>
          </a:prstGeom>
          <a:ln w="7620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260" y="13979243"/>
            <a:ext cx="10396637" cy="2251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Rectangle 40"/>
          <p:cNvSpPr/>
          <p:nvPr/>
        </p:nvSpPr>
        <p:spPr>
          <a:xfrm>
            <a:off x="1257652" y="10949465"/>
            <a:ext cx="10553346" cy="5852635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1480809" y="10756761"/>
            <a:ext cx="5605791" cy="646331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Transportation Analysis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257652" y="17521073"/>
            <a:ext cx="10553347" cy="8391831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TextBox 43"/>
          <p:cNvSpPr txBox="1"/>
          <p:nvPr/>
        </p:nvSpPr>
        <p:spPr>
          <a:xfrm>
            <a:off x="1533939" y="17345025"/>
            <a:ext cx="7658100" cy="646331"/>
          </a:xfrm>
          <a:prstGeom prst="rect">
            <a:avLst/>
          </a:prstGeom>
          <a:solidFill>
            <a:schemeClr val="tx1"/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Finite Element Modeling and Analysis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706978" y="5900539"/>
            <a:ext cx="9601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Lifting from 8 points </a:t>
            </a:r>
          </a:p>
          <a:p>
            <a:r>
              <a:rPr lang="en-US" sz="3200" dirty="0" smtClean="0"/>
              <a:t>49’ slab with 23° skew and 2% crown</a:t>
            </a:r>
            <a:endParaRPr lang="en-US" sz="3200" dirty="0"/>
          </a:p>
        </p:txBody>
      </p:sp>
      <p:sp>
        <p:nvSpPr>
          <p:cNvPr id="46" name="TextBox 45"/>
          <p:cNvSpPr txBox="1"/>
          <p:nvPr/>
        </p:nvSpPr>
        <p:spPr>
          <a:xfrm>
            <a:off x="1696212" y="12138224"/>
            <a:ext cx="9601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Use steel frame to support slab on truck with shims  to account for crown and deflection of  the steel frame under dead load</a:t>
            </a:r>
            <a:endParaRPr lang="en-US" sz="3200" dirty="0"/>
          </a:p>
        </p:txBody>
      </p:sp>
      <p:sp>
        <p:nvSpPr>
          <p:cNvPr id="48" name="TextBox 47"/>
          <p:cNvSpPr txBox="1"/>
          <p:nvPr/>
        </p:nvSpPr>
        <p:spPr>
          <a:xfrm>
            <a:off x="7344189" y="18343322"/>
            <a:ext cx="36957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Lab model of Gilford Bridge slabs</a:t>
            </a:r>
          </a:p>
          <a:p>
            <a:r>
              <a:rPr lang="en-US" sz="3200" dirty="0" smtClean="0"/>
              <a:t> -81” x 12.5” x 1.25”</a:t>
            </a:r>
          </a:p>
          <a:p>
            <a:r>
              <a:rPr lang="en-US" sz="3200" dirty="0" smtClean="0"/>
              <a:t> -23° skew </a:t>
            </a:r>
          </a:p>
          <a:p>
            <a:r>
              <a:rPr lang="en-US" sz="3200" dirty="0" smtClean="0"/>
              <a:t> -2% crown</a:t>
            </a:r>
          </a:p>
          <a:p>
            <a:endParaRPr lang="en-US" sz="3200" dirty="0"/>
          </a:p>
          <a:p>
            <a:endParaRPr lang="en-US" sz="3200" dirty="0" smtClean="0"/>
          </a:p>
          <a:p>
            <a:r>
              <a:rPr lang="en-US" sz="3200" dirty="0" smtClean="0"/>
              <a:t>Fiber Reinforced Plastics (FRP) will be used in full size slabs</a:t>
            </a:r>
            <a:endParaRPr lang="en-US" sz="3200" dirty="0"/>
          </a:p>
        </p:txBody>
      </p:sp>
      <p:pic>
        <p:nvPicPr>
          <p:cNvPr id="3" name="Picture 2" descr="C:\Users\Anabelle\Desktop\Thesis Work\Pictures\IMG_1225.JPG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60" t="17012" r="31469"/>
          <a:stretch/>
        </p:blipFill>
        <p:spPr bwMode="auto">
          <a:xfrm>
            <a:off x="1696212" y="18381015"/>
            <a:ext cx="5148591" cy="7155270"/>
          </a:xfrm>
          <a:prstGeom prst="rect">
            <a:avLst/>
          </a:prstGeom>
          <a:ln w="762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62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281</Words>
  <Application>Microsoft Office PowerPoint</Application>
  <PresentationFormat>Custom</PresentationFormat>
  <Paragraphs>53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Carter Terry</dc:creator>
  <cp:lastModifiedBy>Anabelle</cp:lastModifiedBy>
  <cp:revision>34</cp:revision>
  <cp:lastPrinted>2013-11-08T20:50:28Z</cp:lastPrinted>
  <dcterms:created xsi:type="dcterms:W3CDTF">2013-11-08T14:19:18Z</dcterms:created>
  <dcterms:modified xsi:type="dcterms:W3CDTF">2013-11-08T21:13:04Z</dcterms:modified>
</cp:coreProperties>
</file>