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36576000" cy="27432000"/>
  <p:notesSz cx="6858000" cy="9144000"/>
  <p:defaultTextStyle>
    <a:defPPr>
      <a:defRPr lang="en-US"/>
    </a:defPPr>
    <a:lvl1pPr marL="0" algn="l" defTabSz="3072384" rtl="0" eaLnBrk="1" latinLnBrk="0" hangingPunct="1">
      <a:defRPr sz="6048" kern="1200">
        <a:solidFill>
          <a:schemeClr val="tx1"/>
        </a:solidFill>
        <a:latin typeface="+mn-lt"/>
        <a:ea typeface="+mn-ea"/>
        <a:cs typeface="+mn-cs"/>
      </a:defRPr>
    </a:lvl1pPr>
    <a:lvl2pPr marL="1536192" algn="l" defTabSz="3072384" rtl="0" eaLnBrk="1" latinLnBrk="0" hangingPunct="1">
      <a:defRPr sz="6048" kern="1200">
        <a:solidFill>
          <a:schemeClr val="tx1"/>
        </a:solidFill>
        <a:latin typeface="+mn-lt"/>
        <a:ea typeface="+mn-ea"/>
        <a:cs typeface="+mn-cs"/>
      </a:defRPr>
    </a:lvl2pPr>
    <a:lvl3pPr marL="3072384" algn="l" defTabSz="3072384" rtl="0" eaLnBrk="1" latinLnBrk="0" hangingPunct="1">
      <a:defRPr sz="6048" kern="1200">
        <a:solidFill>
          <a:schemeClr val="tx1"/>
        </a:solidFill>
        <a:latin typeface="+mn-lt"/>
        <a:ea typeface="+mn-ea"/>
        <a:cs typeface="+mn-cs"/>
      </a:defRPr>
    </a:lvl3pPr>
    <a:lvl4pPr marL="4608576" algn="l" defTabSz="3072384" rtl="0" eaLnBrk="1" latinLnBrk="0" hangingPunct="1">
      <a:defRPr sz="6048" kern="1200">
        <a:solidFill>
          <a:schemeClr val="tx1"/>
        </a:solidFill>
        <a:latin typeface="+mn-lt"/>
        <a:ea typeface="+mn-ea"/>
        <a:cs typeface="+mn-cs"/>
      </a:defRPr>
    </a:lvl4pPr>
    <a:lvl5pPr marL="6144768" algn="l" defTabSz="3072384" rtl="0" eaLnBrk="1" latinLnBrk="0" hangingPunct="1">
      <a:defRPr sz="6048" kern="1200">
        <a:solidFill>
          <a:schemeClr val="tx1"/>
        </a:solidFill>
        <a:latin typeface="+mn-lt"/>
        <a:ea typeface="+mn-ea"/>
        <a:cs typeface="+mn-cs"/>
      </a:defRPr>
    </a:lvl5pPr>
    <a:lvl6pPr marL="7680960" algn="l" defTabSz="3072384" rtl="0" eaLnBrk="1" latinLnBrk="0" hangingPunct="1">
      <a:defRPr sz="6048" kern="1200">
        <a:solidFill>
          <a:schemeClr val="tx1"/>
        </a:solidFill>
        <a:latin typeface="+mn-lt"/>
        <a:ea typeface="+mn-ea"/>
        <a:cs typeface="+mn-cs"/>
      </a:defRPr>
    </a:lvl6pPr>
    <a:lvl7pPr marL="9217152" algn="l" defTabSz="3072384" rtl="0" eaLnBrk="1" latinLnBrk="0" hangingPunct="1">
      <a:defRPr sz="6048" kern="1200">
        <a:solidFill>
          <a:schemeClr val="tx1"/>
        </a:solidFill>
        <a:latin typeface="+mn-lt"/>
        <a:ea typeface="+mn-ea"/>
        <a:cs typeface="+mn-cs"/>
      </a:defRPr>
    </a:lvl7pPr>
    <a:lvl8pPr marL="10753344" algn="l" defTabSz="3072384" rtl="0" eaLnBrk="1" latinLnBrk="0" hangingPunct="1">
      <a:defRPr sz="6048" kern="1200">
        <a:solidFill>
          <a:schemeClr val="tx1"/>
        </a:solidFill>
        <a:latin typeface="+mn-lt"/>
        <a:ea typeface="+mn-ea"/>
        <a:cs typeface="+mn-cs"/>
      </a:defRPr>
    </a:lvl8pPr>
    <a:lvl9pPr marL="12289536" algn="l" defTabSz="3072384" rtl="0" eaLnBrk="1" latinLnBrk="0" hangingPunct="1">
      <a:defRPr sz="6048"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snapToGrid="0">
      <p:cViewPr varScale="1">
        <p:scale>
          <a:sx n="18" d="100"/>
          <a:sy n="18" d="100"/>
        </p:scale>
        <p:origin x="78" y="6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489452"/>
            <a:ext cx="31089600" cy="9550400"/>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4408152"/>
            <a:ext cx="27432000" cy="6623048"/>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E3624C-9C29-40C3-A206-6D6681FAFB49}" type="datetimeFigureOut">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725925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3624C-9C29-40C3-A206-6D6681FAFB49}" type="datetimeFigureOut">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1204300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6838958"/>
            <a:ext cx="31546800" cy="1141094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8357858"/>
            <a:ext cx="31546800" cy="600074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E3624C-9C29-40C3-A206-6D6681FAFB49}" type="datetimeFigureOut">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2202052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302500"/>
            <a:ext cx="1554480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302500"/>
            <a:ext cx="15544800" cy="17405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8E3624C-9C29-40C3-A206-6D6681FAFB49}" type="datetimeFigureOut">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1575509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460506"/>
            <a:ext cx="31546800" cy="530225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6724652"/>
            <a:ext cx="15473360"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020300"/>
            <a:ext cx="15473360"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6724652"/>
            <a:ext cx="15549564" cy="329564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020300"/>
            <a:ext cx="15549564" cy="147383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8E3624C-9C29-40C3-A206-6D6681FAFB49}" type="datetimeFigureOut">
              <a:rPr lang="en-US" smtClean="0"/>
              <a:t>11/12/2013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2186081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E3624C-9C29-40C3-A206-6D6681FAFB49}" type="datetimeFigureOut">
              <a:rPr lang="en-US" smtClean="0"/>
              <a:t>11/12/2013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1083788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E3624C-9C29-40C3-A206-6D6681FAFB49}" type="datetimeFigureOut">
              <a:rPr lang="en-US" smtClean="0"/>
              <a:t>11/12/2013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3106787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3949706"/>
            <a:ext cx="18516600" cy="19494500"/>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3624C-9C29-40C3-A206-6D6681FAFB49}" type="datetimeFigureOut">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446761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828800"/>
            <a:ext cx="11796712" cy="640080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3949706"/>
            <a:ext cx="18516600" cy="19494500"/>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229600"/>
            <a:ext cx="11796712" cy="15246352"/>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E3624C-9C29-40C3-A206-6D6681FAFB49}" type="datetimeFigureOut">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2998569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3624C-9C29-40C3-A206-6D6681FAFB49}" type="datetimeFigureOut">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884381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460500"/>
            <a:ext cx="7886700" cy="2324735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460500"/>
            <a:ext cx="23202900" cy="2324735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8E3624C-9C29-40C3-A206-6D6681FAFB49}" type="datetimeFigureOut">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EDD913-39BC-482E-A895-E16614857F1C}" type="slidenum">
              <a:rPr lang="en-US" smtClean="0"/>
              <a:t>‹#›</a:t>
            </a:fld>
            <a:endParaRPr lang="en-US"/>
          </a:p>
        </p:txBody>
      </p:sp>
    </p:spTree>
    <p:extLst>
      <p:ext uri="{BB962C8B-B14F-4D97-AF65-F5344CB8AC3E}">
        <p14:creationId xmlns:p14="http://schemas.microsoft.com/office/powerpoint/2010/main" val="288865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460506"/>
            <a:ext cx="31546800" cy="530225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302500"/>
            <a:ext cx="31546800" cy="1740535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5425406"/>
            <a:ext cx="8229600" cy="1460500"/>
          </a:xfrm>
          <a:prstGeom prst="rect">
            <a:avLst/>
          </a:prstGeom>
        </p:spPr>
        <p:txBody>
          <a:bodyPr vert="horz" lIns="91440" tIns="45720" rIns="91440" bIns="45720" rtlCol="0" anchor="ctr"/>
          <a:lstStyle>
            <a:lvl1pPr algn="l">
              <a:defRPr sz="4800">
                <a:solidFill>
                  <a:schemeClr val="tx1">
                    <a:tint val="75000"/>
                  </a:schemeClr>
                </a:solidFill>
              </a:defRPr>
            </a:lvl1pPr>
          </a:lstStyle>
          <a:p>
            <a:fld id="{C8E3624C-9C29-40C3-A206-6D6681FAFB49}" type="datetimeFigureOut">
              <a:rPr lang="en-US" smtClean="0"/>
              <a:t>11/12/2013</a:t>
            </a:fld>
            <a:endParaRPr lang="en-US"/>
          </a:p>
        </p:txBody>
      </p:sp>
      <p:sp>
        <p:nvSpPr>
          <p:cNvPr id="5" name="Footer Placeholder 4"/>
          <p:cNvSpPr>
            <a:spLocks noGrp="1"/>
          </p:cNvSpPr>
          <p:nvPr>
            <p:ph type="ftr" sz="quarter" idx="3"/>
          </p:nvPr>
        </p:nvSpPr>
        <p:spPr>
          <a:xfrm>
            <a:off x="12115800" y="25425406"/>
            <a:ext cx="12344400" cy="1460500"/>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5425406"/>
            <a:ext cx="8229600" cy="1460500"/>
          </a:xfrm>
          <a:prstGeom prst="rect">
            <a:avLst/>
          </a:prstGeom>
        </p:spPr>
        <p:txBody>
          <a:bodyPr vert="horz" lIns="91440" tIns="45720" rIns="91440" bIns="45720" rtlCol="0" anchor="ctr"/>
          <a:lstStyle>
            <a:lvl1pPr algn="r">
              <a:defRPr sz="4800">
                <a:solidFill>
                  <a:schemeClr val="tx1">
                    <a:tint val="75000"/>
                  </a:schemeClr>
                </a:solidFill>
              </a:defRPr>
            </a:lvl1pPr>
          </a:lstStyle>
          <a:p>
            <a:fld id="{AFEDD913-39BC-482E-A895-E16614857F1C}" type="slidenum">
              <a:rPr lang="en-US" smtClean="0"/>
              <a:t>‹#›</a:t>
            </a:fld>
            <a:endParaRPr lang="en-US"/>
          </a:p>
        </p:txBody>
      </p:sp>
    </p:spTree>
    <p:extLst>
      <p:ext uri="{BB962C8B-B14F-4D97-AF65-F5344CB8AC3E}">
        <p14:creationId xmlns:p14="http://schemas.microsoft.com/office/powerpoint/2010/main" val="16544485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08609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62878" y="-79513"/>
            <a:ext cx="31546800" cy="5302252"/>
          </a:xfrm>
        </p:spPr>
        <p:txBody>
          <a:bodyPr/>
          <a:lstStyle/>
          <a:p>
            <a:r>
              <a:rPr lang="en-US" dirty="0" smtClean="0"/>
              <a:t>Mapping the PAN Event</a:t>
            </a:r>
            <a:br>
              <a:rPr lang="en-US" dirty="0" smtClean="0"/>
            </a:br>
            <a:r>
              <a:rPr lang="en-US" sz="4800" dirty="0" smtClean="0"/>
              <a:t>Martha Carlson, Natural Resources and Earth Systems Science, University of New Hampshire</a:t>
            </a:r>
            <a:endParaRPr lang="en-US" sz="4800" dirty="0"/>
          </a:p>
        </p:txBody>
      </p:sp>
      <p:grpSp>
        <p:nvGrpSpPr>
          <p:cNvPr id="30" name="Group 29"/>
          <p:cNvGrpSpPr/>
          <p:nvPr/>
        </p:nvGrpSpPr>
        <p:grpSpPr>
          <a:xfrm>
            <a:off x="2177078" y="4725178"/>
            <a:ext cx="8653857" cy="4113087"/>
            <a:chOff x="3369774" y="7826189"/>
            <a:chExt cx="8653857" cy="4113087"/>
          </a:xfrm>
        </p:grpSpPr>
        <p:pic>
          <p:nvPicPr>
            <p:cNvPr id="3" name="Picture 4" descr="DSC0059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69774" y="7826189"/>
              <a:ext cx="3084816" cy="411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DSC006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77315" y="7925567"/>
              <a:ext cx="5246316" cy="3934737"/>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46948" y="14571934"/>
            <a:ext cx="10266822" cy="9256479"/>
          </a:xfrm>
          <a:prstGeom prst="rect">
            <a:avLst/>
          </a:prstGeom>
        </p:spPr>
      </p:pic>
      <p:sp>
        <p:nvSpPr>
          <p:cNvPr id="6" name="TextBox 5"/>
          <p:cNvSpPr txBox="1"/>
          <p:nvPr/>
        </p:nvSpPr>
        <p:spPr>
          <a:xfrm>
            <a:off x="2024076" y="24095959"/>
            <a:ext cx="9843246" cy="1754326"/>
          </a:xfrm>
          <a:prstGeom prst="rect">
            <a:avLst/>
          </a:prstGeom>
          <a:noFill/>
        </p:spPr>
        <p:txBody>
          <a:bodyPr wrap="square" rtlCol="0">
            <a:spAutoFit/>
          </a:bodyPr>
          <a:lstStyle/>
          <a:p>
            <a:r>
              <a:rPr lang="en-US" sz="3600" dirty="0" smtClean="0"/>
              <a:t>A Landsat </a:t>
            </a:r>
            <a:r>
              <a:rPr lang="en-US" sz="3600" dirty="0"/>
              <a:t>LT4-13-29-June 2, </a:t>
            </a:r>
            <a:r>
              <a:rPr lang="en-US" sz="3600" dirty="0" smtClean="0"/>
              <a:t>2010, image, taken just one week after the PAN event, is interpreted with MultiSpec software.</a:t>
            </a:r>
            <a:endParaRPr lang="en-US" sz="3600" dirty="0"/>
          </a:p>
        </p:txBody>
      </p:sp>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62504" t="17494" r="1673" b="22025"/>
          <a:stretch/>
        </p:blipFill>
        <p:spPr>
          <a:xfrm>
            <a:off x="12761842" y="6474560"/>
            <a:ext cx="8468140" cy="8042070"/>
          </a:xfrm>
          <a:prstGeom prst="rect">
            <a:avLst/>
          </a:prstGeom>
        </p:spPr>
      </p:pic>
      <p:sp>
        <p:nvSpPr>
          <p:cNvPr id="8" name="TextBox 7"/>
          <p:cNvSpPr txBox="1"/>
          <p:nvPr/>
        </p:nvSpPr>
        <p:spPr>
          <a:xfrm>
            <a:off x="12881113" y="14652034"/>
            <a:ext cx="8070574" cy="2862322"/>
          </a:xfrm>
          <a:prstGeom prst="rect">
            <a:avLst/>
          </a:prstGeom>
          <a:noFill/>
        </p:spPr>
        <p:txBody>
          <a:bodyPr wrap="square" rtlCol="0">
            <a:spAutoFit/>
          </a:bodyPr>
          <a:lstStyle/>
          <a:p>
            <a:r>
              <a:rPr lang="en-US" sz="3600" dirty="0" smtClean="0"/>
              <a:t>A ratio of Band 5/Band 4, displayed as a false color image (6,3,5)  shows water stress in damaged foliage.  The site can be located but the image is too dark to decipher damaged from healthy foliage.</a:t>
            </a:r>
            <a:endParaRPr lang="en-US" sz="3600" dirty="0"/>
          </a:p>
        </p:txBody>
      </p:sp>
      <p:pic>
        <p:nvPicPr>
          <p:cNvPr id="9" name="Picture 8"/>
          <p:cNvPicPr>
            <a:picLocks noChangeAspect="1"/>
          </p:cNvPicPr>
          <p:nvPr/>
        </p:nvPicPr>
        <p:blipFill rotWithShape="1">
          <a:blip r:embed="rId6">
            <a:extLst>
              <a:ext uri="{28A0092B-C50C-407E-A947-70E740481C1C}">
                <a14:useLocalDpi xmlns:a14="http://schemas.microsoft.com/office/drawing/2010/main" val="0"/>
              </a:ext>
            </a:extLst>
          </a:blip>
          <a:srcRect l="26966" t="17490" r="20787" b="18988"/>
          <a:stretch/>
        </p:blipFill>
        <p:spPr>
          <a:xfrm>
            <a:off x="12835513" y="17646533"/>
            <a:ext cx="8321078" cy="5690545"/>
          </a:xfrm>
          <a:prstGeom prst="rect">
            <a:avLst/>
          </a:prstGeom>
        </p:spPr>
      </p:pic>
      <p:grpSp>
        <p:nvGrpSpPr>
          <p:cNvPr id="11" name="Group 10"/>
          <p:cNvGrpSpPr/>
          <p:nvPr/>
        </p:nvGrpSpPr>
        <p:grpSpPr>
          <a:xfrm>
            <a:off x="24048019" y="1384462"/>
            <a:ext cx="11833410" cy="6006420"/>
            <a:chOff x="304800" y="304800"/>
            <a:chExt cx="8077200" cy="4356242"/>
          </a:xfrm>
        </p:grpSpPr>
        <p:pic>
          <p:nvPicPr>
            <p:cNvPr id="12" name="Picture 11"/>
            <p:cNvPicPr>
              <a:picLocks noChangeAspect="1"/>
            </p:cNvPicPr>
            <p:nvPr/>
          </p:nvPicPr>
          <p:blipFill rotWithShape="1">
            <a:blip r:embed="rId7">
              <a:extLst>
                <a:ext uri="{28A0092B-C50C-407E-A947-70E740481C1C}">
                  <a14:useLocalDpi xmlns:a14="http://schemas.microsoft.com/office/drawing/2010/main" val="0"/>
                </a:ext>
              </a:extLst>
            </a:blip>
            <a:srcRect l="21910" t="8101" r="14157" b="7204"/>
            <a:stretch/>
          </p:blipFill>
          <p:spPr>
            <a:xfrm>
              <a:off x="304800" y="304800"/>
              <a:ext cx="5845996" cy="4356242"/>
            </a:xfrm>
            <a:prstGeom prst="rect">
              <a:avLst/>
            </a:prstGeom>
          </p:spPr>
        </p:pic>
        <p:sp>
          <p:nvSpPr>
            <p:cNvPr id="13" name="TextBox 12"/>
            <p:cNvSpPr txBox="1"/>
            <p:nvPr/>
          </p:nvSpPr>
          <p:spPr>
            <a:xfrm>
              <a:off x="6553199" y="1676400"/>
              <a:ext cx="1828801" cy="2645149"/>
            </a:xfrm>
            <a:prstGeom prst="rect">
              <a:avLst/>
            </a:prstGeom>
            <a:noFill/>
          </p:spPr>
          <p:txBody>
            <a:bodyPr wrap="square" rtlCol="0">
              <a:spAutoFit/>
            </a:bodyPr>
            <a:lstStyle/>
            <a:p>
              <a:r>
                <a:rPr lang="en-US" sz="3300" dirty="0"/>
                <a:t>Bald Mt. Maples—damaged by PAN.</a:t>
              </a:r>
            </a:p>
            <a:p>
              <a:endParaRPr lang="en-US" sz="3300" dirty="0"/>
            </a:p>
            <a:p>
              <a:r>
                <a:rPr lang="en-US" sz="3300" dirty="0"/>
                <a:t>Unidentified stress areas.</a:t>
              </a:r>
              <a:endParaRPr lang="en-US" sz="3300" dirty="0"/>
            </a:p>
          </p:txBody>
        </p:sp>
      </p:grpSp>
      <p:cxnSp>
        <p:nvCxnSpPr>
          <p:cNvPr id="14" name="Straight Arrow Connector 13"/>
          <p:cNvCxnSpPr/>
          <p:nvPr/>
        </p:nvCxnSpPr>
        <p:spPr>
          <a:xfrm flipH="1">
            <a:off x="27606816" y="4214191"/>
            <a:ext cx="5391097" cy="332084"/>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16" name="Group 15"/>
          <p:cNvGrpSpPr/>
          <p:nvPr/>
        </p:nvGrpSpPr>
        <p:grpSpPr>
          <a:xfrm>
            <a:off x="21407718" y="12399356"/>
            <a:ext cx="14492421" cy="13810440"/>
            <a:chOff x="-32874" y="0"/>
            <a:chExt cx="7835465" cy="8496595"/>
          </a:xfrm>
          <a:solidFill>
            <a:schemeClr val="accent1">
              <a:lumMod val="20000"/>
              <a:lumOff val="80000"/>
            </a:schemeClr>
          </a:solidFill>
        </p:grpSpPr>
        <p:grpSp>
          <p:nvGrpSpPr>
            <p:cNvPr id="17" name="Group 16"/>
            <p:cNvGrpSpPr/>
            <p:nvPr/>
          </p:nvGrpSpPr>
          <p:grpSpPr>
            <a:xfrm>
              <a:off x="0" y="0"/>
              <a:ext cx="7802591" cy="7673340"/>
              <a:chOff x="0" y="0"/>
              <a:chExt cx="7802591" cy="7673340"/>
            </a:xfrm>
            <a:grpFill/>
          </p:grpSpPr>
          <p:pic>
            <p:nvPicPr>
              <p:cNvPr id="19" name="Picture 18" descr="Contours-1700-2200_Campton_Valley.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0"/>
                <a:ext cx="5929630" cy="7673340"/>
              </a:xfrm>
              <a:prstGeom prst="rect">
                <a:avLst/>
              </a:prstGeom>
              <a:grpFill/>
            </p:spPr>
          </p:pic>
          <p:sp>
            <p:nvSpPr>
              <p:cNvPr id="20" name="Text Box 2"/>
              <p:cNvSpPr txBox="1">
                <a:spLocks noChangeArrowheads="1"/>
              </p:cNvSpPr>
              <p:nvPr/>
            </p:nvSpPr>
            <p:spPr bwMode="auto">
              <a:xfrm>
                <a:off x="4724400" y="1634836"/>
                <a:ext cx="3078191" cy="781746"/>
              </a:xfrm>
              <a:prstGeom prst="rect">
                <a:avLst/>
              </a:prstGeom>
              <a:grpFill/>
              <a:ln w="9525">
                <a:solidFill>
                  <a:srgbClr val="000000"/>
                </a:solidFill>
                <a:miter lim="800000"/>
                <a:headEnd/>
                <a:tailEnd/>
              </a:ln>
            </p:spPr>
            <p:txBody>
              <a:bodyPr rot="0" vert="horz" wrap="square" lIns="274320" tIns="137160" rIns="274320" bIns="137160" anchor="t" anchorCtr="0">
                <a:noAutofit/>
              </a:bodyPr>
              <a:lstStyle/>
              <a:p>
                <a:pPr>
                  <a:lnSpc>
                    <a:spcPct val="107000"/>
                  </a:lnSpc>
                </a:pPr>
                <a:r>
                  <a:rPr lang="en-US" sz="2700" dirty="0">
                    <a:latin typeface="Times New Roman" panose="02020603050405020304" pitchFamily="18" charset="0"/>
                    <a:ea typeface="Calibri" panose="020F0502020204030204" pitchFamily="34" charset="0"/>
                    <a:cs typeface="Times New Roman" panose="02020603050405020304" pitchFamily="18" charset="0"/>
                  </a:rPr>
                  <a:t>I-93 and the </a:t>
                </a:r>
                <a:r>
                  <a:rPr lang="en-US" sz="2700" dirty="0" err="1">
                    <a:latin typeface="Times New Roman" panose="02020603050405020304" pitchFamily="18" charset="0"/>
                    <a:ea typeface="Calibri" panose="020F0502020204030204" pitchFamily="34" charset="0"/>
                    <a:cs typeface="Times New Roman" panose="02020603050405020304" pitchFamily="18" charset="0"/>
                  </a:rPr>
                  <a:t>Pemmigewasset</a:t>
                </a:r>
                <a:r>
                  <a:rPr lang="en-US" sz="2700" dirty="0">
                    <a:latin typeface="Times New Roman" panose="02020603050405020304" pitchFamily="18" charset="0"/>
                    <a:ea typeface="Calibri" panose="020F0502020204030204" pitchFamily="34" charset="0"/>
                    <a:cs typeface="Times New Roman" panose="02020603050405020304" pitchFamily="18" charset="0"/>
                  </a:rPr>
                  <a:t> </a:t>
                </a:r>
                <a:endParaRPr lang="en-US" sz="33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sz="2700" dirty="0">
                    <a:latin typeface="Times New Roman" panose="02020603050405020304" pitchFamily="18" charset="0"/>
                    <a:ea typeface="Calibri" panose="020F0502020204030204" pitchFamily="34" charset="0"/>
                    <a:cs typeface="Times New Roman" panose="02020603050405020304" pitchFamily="18" charset="0"/>
                  </a:rPr>
                  <a:t>River, Campton Valley, NH</a:t>
                </a:r>
                <a:endParaRPr lang="en-US" sz="3300" dirty="0">
                  <a:latin typeface="Calibri" panose="020F0502020204030204" pitchFamily="34" charset="0"/>
                  <a:ea typeface="Calibri" panose="020F0502020204030204" pitchFamily="34" charset="0"/>
                  <a:cs typeface="Times New Roman" panose="02020603050405020304" pitchFamily="18" charset="0"/>
                </a:endParaRPr>
              </a:p>
            </p:txBody>
          </p:sp>
          <p:cxnSp>
            <p:nvCxnSpPr>
              <p:cNvPr id="21" name="Straight Arrow Connector 20"/>
              <p:cNvCxnSpPr/>
              <p:nvPr/>
            </p:nvCxnSpPr>
            <p:spPr>
              <a:xfrm flipH="1">
                <a:off x="4447309" y="1842655"/>
                <a:ext cx="346364" cy="83127"/>
              </a:xfrm>
              <a:prstGeom prst="straightConnector1">
                <a:avLst/>
              </a:prstGeom>
              <a:grpFill/>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Text Box 2"/>
              <p:cNvSpPr txBox="1">
                <a:spLocks noChangeArrowheads="1"/>
              </p:cNvSpPr>
              <p:nvPr/>
            </p:nvSpPr>
            <p:spPr bwMode="auto">
              <a:xfrm>
                <a:off x="4655126" y="3117271"/>
                <a:ext cx="2965626" cy="769537"/>
              </a:xfrm>
              <a:prstGeom prst="rect">
                <a:avLst/>
              </a:prstGeom>
              <a:grpFill/>
              <a:ln w="9525">
                <a:solidFill>
                  <a:srgbClr val="000000"/>
                </a:solidFill>
                <a:miter lim="800000"/>
                <a:headEnd/>
                <a:tailEnd/>
              </a:ln>
            </p:spPr>
            <p:txBody>
              <a:bodyPr rot="0" vert="horz" wrap="square" lIns="274320" tIns="137160" rIns="274320" bIns="137160" anchor="t" anchorCtr="0">
                <a:spAutoFit/>
              </a:bodyPr>
              <a:lstStyle/>
              <a:p>
                <a:pPr>
                  <a:lnSpc>
                    <a:spcPct val="107000"/>
                  </a:lnSpc>
                  <a:spcAft>
                    <a:spcPts val="2400"/>
                  </a:spcAft>
                </a:pPr>
                <a:r>
                  <a:rPr lang="en-US" sz="2700">
                    <a:latin typeface="Times New Roman" panose="02020603050405020304" pitchFamily="18" charset="0"/>
                    <a:ea typeface="Calibri" panose="020F0502020204030204" pitchFamily="34" charset="0"/>
                    <a:cs typeface="Times New Roman" panose="02020603050405020304" pitchFamily="18" charset="0"/>
                  </a:rPr>
                  <a:t>Hubbard Brook Experimental Forest</a:t>
                </a:r>
                <a:endParaRPr lang="en-US" sz="3300">
                  <a:latin typeface="Calibri" panose="020F0502020204030204" pitchFamily="34" charset="0"/>
                  <a:ea typeface="Calibri" panose="020F0502020204030204" pitchFamily="34" charset="0"/>
                  <a:cs typeface="Times New Roman" panose="02020603050405020304" pitchFamily="18" charset="0"/>
                </a:endParaRPr>
              </a:p>
            </p:txBody>
          </p:sp>
          <p:cxnSp>
            <p:nvCxnSpPr>
              <p:cNvPr id="23" name="Straight Arrow Connector 22"/>
              <p:cNvCxnSpPr/>
              <p:nvPr/>
            </p:nvCxnSpPr>
            <p:spPr>
              <a:xfrm flipH="1">
                <a:off x="3588327" y="4793673"/>
                <a:ext cx="1260475" cy="166255"/>
              </a:xfrm>
              <a:prstGeom prst="straightConnector1">
                <a:avLst/>
              </a:prstGeom>
              <a:grpFill/>
              <a:ln w="38100" cap="flat" cmpd="sng" algn="ctr">
                <a:solidFill>
                  <a:sysClr val="windowText" lastClr="000000"/>
                </a:solidFill>
                <a:prstDash val="solid"/>
                <a:tailEnd type="triangle"/>
              </a:ln>
              <a:effectLst/>
            </p:spPr>
          </p:cxnSp>
          <p:cxnSp>
            <p:nvCxnSpPr>
              <p:cNvPr id="24" name="Straight Arrow Connector 23"/>
              <p:cNvCxnSpPr/>
              <p:nvPr/>
            </p:nvCxnSpPr>
            <p:spPr>
              <a:xfrm flipH="1" flipV="1">
                <a:off x="3269673" y="2867891"/>
                <a:ext cx="1329747" cy="304800"/>
              </a:xfrm>
              <a:prstGeom prst="straightConnector1">
                <a:avLst/>
              </a:prstGeom>
              <a:grpFill/>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 Box 2"/>
              <p:cNvSpPr txBox="1">
                <a:spLocks noChangeArrowheads="1"/>
              </p:cNvSpPr>
              <p:nvPr/>
            </p:nvSpPr>
            <p:spPr bwMode="auto">
              <a:xfrm>
                <a:off x="4876670" y="4558145"/>
                <a:ext cx="2560724" cy="476158"/>
              </a:xfrm>
              <a:prstGeom prst="rect">
                <a:avLst/>
              </a:prstGeom>
              <a:grpFill/>
              <a:ln w="9525">
                <a:solidFill>
                  <a:srgbClr val="000000"/>
                </a:solidFill>
                <a:miter lim="800000"/>
                <a:headEnd/>
                <a:tailEnd/>
              </a:ln>
            </p:spPr>
            <p:txBody>
              <a:bodyPr rot="0" vert="horz" wrap="square" lIns="274320" tIns="137160" rIns="274320" bIns="137160" anchor="t" anchorCtr="0">
                <a:spAutoFit/>
              </a:bodyPr>
              <a:lstStyle/>
              <a:p>
                <a:pPr>
                  <a:lnSpc>
                    <a:spcPct val="107000"/>
                  </a:lnSpc>
                  <a:spcAft>
                    <a:spcPts val="2400"/>
                  </a:spcAft>
                </a:pPr>
                <a:r>
                  <a:rPr lang="en-US" sz="2700" dirty="0">
                    <a:latin typeface="Times New Roman" panose="02020603050405020304" pitchFamily="18" charset="0"/>
                    <a:ea typeface="Calibri" panose="020F0502020204030204" pitchFamily="34" charset="0"/>
                    <a:cs typeface="Times New Roman" panose="02020603050405020304" pitchFamily="18" charset="0"/>
                  </a:rPr>
                  <a:t>Bald Mt. site</a:t>
                </a:r>
                <a:endParaRPr lang="en-US" sz="3300" dirty="0">
                  <a:latin typeface="Calibri" panose="020F0502020204030204" pitchFamily="34" charset="0"/>
                  <a:ea typeface="Calibri" panose="020F0502020204030204" pitchFamily="34" charset="0"/>
                  <a:cs typeface="Times New Roman" panose="02020603050405020304" pitchFamily="18" charset="0"/>
                </a:endParaRPr>
              </a:p>
            </p:txBody>
          </p:sp>
        </p:grpSp>
        <p:sp>
          <p:nvSpPr>
            <p:cNvPr id="18" name="Text Box 2"/>
            <p:cNvSpPr txBox="1">
              <a:spLocks noChangeArrowheads="1"/>
            </p:cNvSpPr>
            <p:nvPr/>
          </p:nvSpPr>
          <p:spPr bwMode="auto">
            <a:xfrm>
              <a:off x="-32874" y="7232069"/>
              <a:ext cx="5491320" cy="1264526"/>
            </a:xfrm>
            <a:prstGeom prst="rect">
              <a:avLst/>
            </a:prstGeom>
            <a:grpFill/>
            <a:ln w="9525">
              <a:noFill/>
              <a:miter lim="800000"/>
              <a:headEnd/>
              <a:tailEnd/>
            </a:ln>
          </p:spPr>
          <p:txBody>
            <a:bodyPr rot="0" vert="horz" wrap="square" lIns="274320" tIns="137160" rIns="274320" bIns="137160" anchor="t" anchorCtr="0">
              <a:spAutoFit/>
            </a:bodyPr>
            <a:lstStyle/>
            <a:p>
              <a:pPr>
                <a:lnSpc>
                  <a:spcPct val="107000"/>
                </a:lnSpc>
                <a:spcAft>
                  <a:spcPts val="2400"/>
                </a:spcAft>
              </a:pPr>
              <a:r>
                <a:rPr lang="en-US" sz="3600" dirty="0" smtClean="0">
                  <a:latin typeface="Calibri" panose="020F0502020204030204" pitchFamily="34" charset="0"/>
                  <a:ea typeface="Calibri" panose="020F0502020204030204" pitchFamily="34" charset="0"/>
                  <a:cs typeface="Times New Roman" panose="02020603050405020304" pitchFamily="18" charset="0"/>
                </a:rPr>
                <a:t>Areas </a:t>
              </a:r>
              <a:r>
                <a:rPr lang="en-US" sz="3600" dirty="0">
                  <a:latin typeface="Calibri" panose="020F0502020204030204" pitchFamily="34" charset="0"/>
                  <a:ea typeface="Calibri" panose="020F0502020204030204" pitchFamily="34" charset="0"/>
                  <a:cs typeface="Times New Roman" panose="02020603050405020304" pitchFamily="18" charset="0"/>
                </a:rPr>
                <a:t>of damage are identified in red. Topographic lines outline forest elevations between 1700 and 2000 feet.</a:t>
              </a:r>
              <a:endParaRPr lang="en-US" sz="3300" dirty="0">
                <a:latin typeface="Calibri" panose="020F0502020204030204" pitchFamily="34" charset="0"/>
                <a:ea typeface="Calibri" panose="020F0502020204030204" pitchFamily="34" charset="0"/>
                <a:cs typeface="Times New Roman" panose="02020603050405020304" pitchFamily="18" charset="0"/>
              </a:endParaRPr>
            </a:p>
          </p:txBody>
        </p:sp>
      </p:grpSp>
      <p:cxnSp>
        <p:nvCxnSpPr>
          <p:cNvPr id="28" name="Straight Arrow Connector 27"/>
          <p:cNvCxnSpPr/>
          <p:nvPr/>
        </p:nvCxnSpPr>
        <p:spPr>
          <a:xfrm flipH="1" flipV="1">
            <a:off x="30413739" y="6082748"/>
            <a:ext cx="3211511" cy="230942"/>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345635" y="8984974"/>
            <a:ext cx="8428383" cy="5078313"/>
          </a:xfrm>
          <a:prstGeom prst="rect">
            <a:avLst/>
          </a:prstGeom>
          <a:noFill/>
        </p:spPr>
        <p:txBody>
          <a:bodyPr wrap="square" rtlCol="0">
            <a:spAutoFit/>
          </a:bodyPr>
          <a:lstStyle/>
          <a:p>
            <a:r>
              <a:rPr lang="en-US" sz="3600" dirty="0" smtClean="0"/>
              <a:t>Sugar maples defoliated on May 26, 2010. Leaves at 1750 feet were partially damaged. Leaves at 1900 feet were completely </a:t>
            </a:r>
            <a:r>
              <a:rPr lang="en-US" sz="3600" dirty="0" err="1" smtClean="0"/>
              <a:t>desicated</a:t>
            </a:r>
            <a:r>
              <a:rPr lang="en-US" sz="3600" dirty="0" smtClean="0"/>
              <a:t>.</a:t>
            </a:r>
          </a:p>
          <a:p>
            <a:endParaRPr lang="en-US" sz="3600" dirty="0"/>
          </a:p>
          <a:p>
            <a:r>
              <a:rPr lang="en-US" sz="3600" dirty="0" smtClean="0"/>
              <a:t>PAN is a power reactive nitrogen gas which steals electrons from whatever it encounters, in this case, tender mesophyll cells in young </a:t>
            </a:r>
            <a:r>
              <a:rPr lang="en-US" sz="3600" smtClean="0"/>
              <a:t>maple leaves.</a:t>
            </a:r>
            <a:endParaRPr lang="en-US" sz="3600" dirty="0"/>
          </a:p>
        </p:txBody>
      </p:sp>
      <p:sp>
        <p:nvSpPr>
          <p:cNvPr id="32" name="TextBox 31"/>
          <p:cNvSpPr txBox="1"/>
          <p:nvPr/>
        </p:nvSpPr>
        <p:spPr>
          <a:xfrm>
            <a:off x="12205252" y="4651514"/>
            <a:ext cx="11171582" cy="1754326"/>
          </a:xfrm>
          <a:prstGeom prst="rect">
            <a:avLst/>
          </a:prstGeom>
          <a:noFill/>
        </p:spPr>
        <p:txBody>
          <a:bodyPr wrap="square" rtlCol="0">
            <a:spAutoFit/>
          </a:bodyPr>
          <a:lstStyle/>
          <a:p>
            <a:r>
              <a:rPr lang="en-US" sz="3600" dirty="0" smtClean="0"/>
              <a:t>Wind patterns, temperature, atmospheric chemistry and the condition of the foliage, suggest peroxyacetyl nitrate (PAN) as the defoliant. How extensive was the damage?</a:t>
            </a:r>
            <a:endParaRPr lang="en-US" sz="3600" dirty="0"/>
          </a:p>
        </p:txBody>
      </p:sp>
      <p:sp>
        <p:nvSpPr>
          <p:cNvPr id="33" name="TextBox 32"/>
          <p:cNvSpPr txBox="1"/>
          <p:nvPr/>
        </p:nvSpPr>
        <p:spPr>
          <a:xfrm>
            <a:off x="12960626" y="23893669"/>
            <a:ext cx="8229600" cy="2862322"/>
          </a:xfrm>
          <a:prstGeom prst="rect">
            <a:avLst/>
          </a:prstGeom>
          <a:noFill/>
        </p:spPr>
        <p:txBody>
          <a:bodyPr wrap="square" rtlCol="0">
            <a:spAutoFit/>
          </a:bodyPr>
          <a:lstStyle/>
          <a:p>
            <a:r>
              <a:rPr lang="en-US" sz="3600" dirty="0" smtClean="0"/>
              <a:t>An NDVI index, using Band 4 and Band 3, above, displayed as a false color image (7,4,6) helps to discern the differences in high elevation conifers and mid-elevation deciduous trees.</a:t>
            </a:r>
            <a:endParaRPr lang="en-US" sz="3600" dirty="0"/>
          </a:p>
        </p:txBody>
      </p:sp>
      <p:sp>
        <p:nvSpPr>
          <p:cNvPr id="36" name="TextBox 35"/>
          <p:cNvSpPr txBox="1"/>
          <p:nvPr/>
        </p:nvSpPr>
        <p:spPr>
          <a:xfrm>
            <a:off x="22462435" y="7513982"/>
            <a:ext cx="12722087" cy="5632311"/>
          </a:xfrm>
          <a:prstGeom prst="rect">
            <a:avLst/>
          </a:prstGeom>
          <a:noFill/>
        </p:spPr>
        <p:txBody>
          <a:bodyPr wrap="square" rtlCol="0">
            <a:spAutoFit/>
          </a:bodyPr>
          <a:lstStyle/>
          <a:p>
            <a:r>
              <a:rPr lang="en-US" sz="3600" dirty="0" smtClean="0"/>
              <a:t>A supervised classification of the scene, starting from the Bald Mt. site, known by its latitude and longitude, teases out the damaged maples from other trees that show water stress and thin spring canopies.  High elevation birch and aspen are removed.  Then lowland marshes are removed.</a:t>
            </a:r>
          </a:p>
          <a:p>
            <a:endParaRPr lang="en-US" sz="3600" dirty="0" smtClean="0"/>
          </a:p>
          <a:p>
            <a:r>
              <a:rPr lang="en-US" sz="3600" dirty="0" err="1" smtClean="0"/>
              <a:t>Multispec</a:t>
            </a:r>
            <a:r>
              <a:rPr lang="en-US" sz="3600" dirty="0" smtClean="0"/>
              <a:t> calculates that 11,500 hectares in the White Mountains show the same spectral signature as the Bald Mt. Maples. A topographic band, 1700 to 2000 feet, isolates the damaged areas—a ribbon of maples.  Now we are ready to ground-truth.</a:t>
            </a:r>
            <a:endParaRPr lang="en-US" sz="3600" dirty="0"/>
          </a:p>
        </p:txBody>
      </p:sp>
      <p:pic>
        <p:nvPicPr>
          <p:cNvPr id="10" name="Picture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295398" y="21006637"/>
            <a:ext cx="4633981" cy="4633981"/>
          </a:xfrm>
          <a:prstGeom prst="rect">
            <a:avLst/>
          </a:prstGeom>
        </p:spPr>
      </p:pic>
    </p:spTree>
    <p:extLst>
      <p:ext uri="{BB962C8B-B14F-4D97-AF65-F5344CB8AC3E}">
        <p14:creationId xmlns:p14="http://schemas.microsoft.com/office/powerpoint/2010/main" val="11840531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950</TotalTime>
  <Words>333</Words>
  <Application>Microsoft Office PowerPoint</Application>
  <PresentationFormat>Custom</PresentationFormat>
  <Paragraphs>19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Mapping the PAN Event Martha Carlson, Natural Resources and Earth Systems Science, University of New Hampshire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Microsoft account</cp:lastModifiedBy>
  <cp:revision>6</cp:revision>
  <dcterms:created xsi:type="dcterms:W3CDTF">2013-11-12T21:57:43Z</dcterms:created>
  <dcterms:modified xsi:type="dcterms:W3CDTF">2013-11-13T13:48:09Z</dcterms:modified>
</cp:coreProperties>
</file>