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4E8CE"/>
    <a:srgbClr val="CFE8CE"/>
    <a:srgbClr val="BDDFBB"/>
    <a:srgbClr val="E2EAC8"/>
    <a:srgbClr val="DBE5BD"/>
    <a:srgbClr val="800000"/>
    <a:srgbClr val="000066"/>
    <a:srgbClr val="CFDC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32787"/>
    <p:restoredTop sz="99821" autoAdjust="0"/>
  </p:normalViewPr>
  <p:slideViewPr>
    <p:cSldViewPr>
      <p:cViewPr varScale="1">
        <p:scale>
          <a:sx n="23" d="100"/>
          <a:sy n="23" d="100"/>
        </p:scale>
        <p:origin x="-2214" y="-156"/>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AF5097CF-7EC4-47E3-B845-74C401577D61}" type="datetimeFigureOut">
              <a:rPr lang="en-US"/>
              <a:pPr>
                <a:defRPr/>
              </a:pPr>
              <a:t>11/19/2013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2F465A8E-B9FD-4046-B4B0-D5A15C9184AB}" type="slidenum">
              <a:rPr lang="en-US"/>
              <a:pPr>
                <a:defRPr/>
              </a:pPr>
              <a:t>‹#›</a:t>
            </a:fld>
            <a:endParaRPr lang="en-US"/>
          </a:p>
        </p:txBody>
      </p:sp>
    </p:spTree>
    <p:extLst>
      <p:ext uri="{BB962C8B-B14F-4D97-AF65-F5344CB8AC3E}">
        <p14:creationId xmlns:p14="http://schemas.microsoft.com/office/powerpoint/2010/main" val="24861057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noFill/>
          <a:ln>
            <a:solidFill>
              <a:srgbClr val="000000"/>
            </a:solidFill>
            <a:miter lim="800000"/>
            <a:headEnd/>
            <a:tailEnd/>
          </a:ln>
        </p:spPr>
      </p:sp>
      <p:sp>
        <p:nvSpPr>
          <p:cNvPr id="409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ltLang="en-US" smtClean="0"/>
          </a:p>
        </p:txBody>
      </p:sp>
      <p:sp>
        <p:nvSpPr>
          <p:cNvPr id="41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01DA25-A4F6-4784-96BC-04AE0F3EAA1D}" type="slidenum">
              <a:rPr lang="en-US" altLang="en-US" smtClean="0"/>
              <a:pPr/>
              <a:t>1</a:t>
            </a:fld>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585"/>
            <a:ext cx="37307520" cy="7055575"/>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B00FA9E-A4C9-4D8A-9563-15FB3641F14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7D07A33-FDF6-491B-BABE-00F0B6473CC2}"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665"/>
            <a:ext cx="37307520" cy="653796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765"/>
            <a:ext cx="37307520"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D7C943E-56E9-47AE-9B3C-FCF01CDDDD0A}"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291840" y="9509760"/>
            <a:ext cx="18580608" cy="19751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18752" y="9509760"/>
            <a:ext cx="18580608" cy="19751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2EB687B-8F2F-4395-B82A-7EA229A2D588}"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7716"/>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9085"/>
            <a:ext cx="19392900" cy="306977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4560" y="10438856"/>
            <a:ext cx="19392900" cy="1896726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0" y="7369085"/>
            <a:ext cx="19400520" cy="306977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120" y="10438856"/>
            <a:ext cx="19400520" cy="1896726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E49FC543-275B-4ACA-BC05-A21F00201099}"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D596A1A8-A05E-425A-B06A-9428659E2E31}"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B83E112B-163E-48E3-B5F7-1623BAF23B1C}"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1" y="1311185"/>
            <a:ext cx="14439900" cy="557784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240" y="1311185"/>
            <a:ext cx="24536400" cy="280949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1" y="6889025"/>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36EEA0C-1D48-4AB8-8796-B9C07C2033CE}"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0" y="23042881"/>
            <a:ext cx="26334720" cy="272034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980" y="2940776"/>
            <a:ext cx="26334720" cy="1975104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602980" y="25763221"/>
            <a:ext cx="26334720" cy="386334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AB39028-9269-4ABA-9075-C8B2A7A5114F}"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8BB950B-D33E-4D16-8C3C-F3086C06C9F9}"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72480" y="2926080"/>
            <a:ext cx="9326880" cy="263347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291840" y="2926080"/>
            <a:ext cx="27834336" cy="2633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0A64AF1-BB19-4E90-90ED-5374C970DDA2}"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292475" y="2925763"/>
            <a:ext cx="37306250" cy="5486400"/>
          </a:xfrm>
          <a:prstGeom prst="rect">
            <a:avLst/>
          </a:prstGeom>
          <a:noFill/>
          <a:ln w="9525">
            <a:noFill/>
            <a:miter lim="800000"/>
            <a:headEnd/>
            <a:tailEnd/>
          </a:ln>
        </p:spPr>
        <p:txBody>
          <a:bodyPr vert="horz" wrap="square" lIns="444133" tIns="222067" rIns="444133" bIns="222067"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3292475" y="9509125"/>
            <a:ext cx="37306250" cy="19751675"/>
          </a:xfrm>
          <a:prstGeom prst="rect">
            <a:avLst/>
          </a:prstGeom>
          <a:noFill/>
          <a:ln w="9525">
            <a:noFill/>
            <a:miter lim="800000"/>
            <a:headEnd/>
            <a:tailEnd/>
          </a:ln>
        </p:spPr>
        <p:txBody>
          <a:bodyPr vert="horz" wrap="square" lIns="444133" tIns="222067" rIns="444133" bIns="222067"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3292475" y="29992638"/>
            <a:ext cx="9144000" cy="2193925"/>
          </a:xfrm>
          <a:prstGeom prst="rect">
            <a:avLst/>
          </a:prstGeom>
          <a:noFill/>
          <a:ln w="9525">
            <a:noFill/>
            <a:miter lim="800000"/>
            <a:headEnd/>
            <a:tailEnd/>
          </a:ln>
          <a:effectLst/>
        </p:spPr>
        <p:txBody>
          <a:bodyPr vert="horz" wrap="square" lIns="444133" tIns="222067" rIns="444133" bIns="222067" numCol="1" anchor="t" anchorCtr="0" compatLnSpc="1">
            <a:prstTxWarp prst="textNoShape">
              <a:avLst/>
            </a:prstTxWarp>
          </a:bodyPr>
          <a:lstStyle>
            <a:lvl1pPr>
              <a:defRPr sz="6800"/>
            </a:lvl1pPr>
          </a:lstStyle>
          <a:p>
            <a:pPr>
              <a:defRPr/>
            </a:pPr>
            <a:endParaRPr lang="en-US"/>
          </a:p>
        </p:txBody>
      </p:sp>
      <p:sp>
        <p:nvSpPr>
          <p:cNvPr id="1029" name="Rectangle 5"/>
          <p:cNvSpPr>
            <a:spLocks noGrp="1" noChangeArrowheads="1"/>
          </p:cNvSpPr>
          <p:nvPr>
            <p:ph type="ftr" sz="quarter" idx="3"/>
          </p:nvPr>
        </p:nvSpPr>
        <p:spPr bwMode="auto">
          <a:xfrm>
            <a:off x="14995525" y="29992638"/>
            <a:ext cx="13900150" cy="2193925"/>
          </a:xfrm>
          <a:prstGeom prst="rect">
            <a:avLst/>
          </a:prstGeom>
          <a:noFill/>
          <a:ln w="9525">
            <a:noFill/>
            <a:miter lim="800000"/>
            <a:headEnd/>
            <a:tailEnd/>
          </a:ln>
          <a:effectLst/>
        </p:spPr>
        <p:txBody>
          <a:bodyPr vert="horz" wrap="square" lIns="444133" tIns="222067" rIns="444133" bIns="222067" numCol="1" anchor="t" anchorCtr="0" compatLnSpc="1">
            <a:prstTxWarp prst="textNoShape">
              <a:avLst/>
            </a:prstTxWarp>
          </a:bodyPr>
          <a:lstStyle>
            <a:lvl1pPr algn="ctr">
              <a:defRPr sz="6800"/>
            </a:lvl1pPr>
          </a:lstStyle>
          <a:p>
            <a:pPr>
              <a:defRPr/>
            </a:pPr>
            <a:endParaRPr lang="en-US"/>
          </a:p>
        </p:txBody>
      </p:sp>
      <p:sp>
        <p:nvSpPr>
          <p:cNvPr id="1030" name="Rectangle 6"/>
          <p:cNvSpPr>
            <a:spLocks noGrp="1" noChangeArrowheads="1"/>
          </p:cNvSpPr>
          <p:nvPr>
            <p:ph type="sldNum" sz="quarter" idx="4"/>
          </p:nvPr>
        </p:nvSpPr>
        <p:spPr bwMode="auto">
          <a:xfrm>
            <a:off x="31454725" y="29992638"/>
            <a:ext cx="9144000" cy="2193925"/>
          </a:xfrm>
          <a:prstGeom prst="rect">
            <a:avLst/>
          </a:prstGeom>
          <a:noFill/>
          <a:ln w="9525">
            <a:noFill/>
            <a:miter lim="800000"/>
            <a:headEnd/>
            <a:tailEnd/>
          </a:ln>
          <a:effectLst/>
        </p:spPr>
        <p:txBody>
          <a:bodyPr vert="horz" wrap="square" lIns="444133" tIns="222067" rIns="444133" bIns="222067" numCol="1" anchor="t" anchorCtr="0" compatLnSpc="1">
            <a:prstTxWarp prst="textNoShape">
              <a:avLst/>
            </a:prstTxWarp>
          </a:bodyPr>
          <a:lstStyle>
            <a:lvl1pPr algn="r">
              <a:defRPr sz="6800"/>
            </a:lvl1pPr>
          </a:lstStyle>
          <a:p>
            <a:pPr>
              <a:defRPr/>
            </a:pPr>
            <a:fld id="{511BAA01-F7F4-4373-8085-6CF910C35DFE}"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41825" rtl="0" eaLnBrk="0" fontAlgn="base" hangingPunct="0">
        <a:spcBef>
          <a:spcPct val="0"/>
        </a:spcBef>
        <a:spcAft>
          <a:spcPct val="0"/>
        </a:spcAft>
        <a:defRPr sz="21400">
          <a:solidFill>
            <a:schemeClr val="tx2"/>
          </a:solidFill>
          <a:latin typeface="+mj-lt"/>
          <a:ea typeface="+mj-ea"/>
          <a:cs typeface="+mj-cs"/>
        </a:defRPr>
      </a:lvl1pPr>
      <a:lvl2pPr algn="ctr" defTabSz="4441825" rtl="0" eaLnBrk="0" fontAlgn="base" hangingPunct="0">
        <a:spcBef>
          <a:spcPct val="0"/>
        </a:spcBef>
        <a:spcAft>
          <a:spcPct val="0"/>
        </a:spcAft>
        <a:defRPr sz="21400">
          <a:solidFill>
            <a:schemeClr val="tx2"/>
          </a:solidFill>
          <a:latin typeface="Times New Roman" pitchFamily="18" charset="0"/>
        </a:defRPr>
      </a:lvl2pPr>
      <a:lvl3pPr algn="ctr" defTabSz="4441825" rtl="0" eaLnBrk="0" fontAlgn="base" hangingPunct="0">
        <a:spcBef>
          <a:spcPct val="0"/>
        </a:spcBef>
        <a:spcAft>
          <a:spcPct val="0"/>
        </a:spcAft>
        <a:defRPr sz="21400">
          <a:solidFill>
            <a:schemeClr val="tx2"/>
          </a:solidFill>
          <a:latin typeface="Times New Roman" pitchFamily="18" charset="0"/>
        </a:defRPr>
      </a:lvl3pPr>
      <a:lvl4pPr algn="ctr" defTabSz="4441825" rtl="0" eaLnBrk="0" fontAlgn="base" hangingPunct="0">
        <a:spcBef>
          <a:spcPct val="0"/>
        </a:spcBef>
        <a:spcAft>
          <a:spcPct val="0"/>
        </a:spcAft>
        <a:defRPr sz="21400">
          <a:solidFill>
            <a:schemeClr val="tx2"/>
          </a:solidFill>
          <a:latin typeface="Times New Roman" pitchFamily="18" charset="0"/>
        </a:defRPr>
      </a:lvl4pPr>
      <a:lvl5pPr algn="ctr" defTabSz="4441825" rtl="0" eaLnBrk="0" fontAlgn="base" hangingPunct="0">
        <a:spcBef>
          <a:spcPct val="0"/>
        </a:spcBef>
        <a:spcAft>
          <a:spcPct val="0"/>
        </a:spcAft>
        <a:defRPr sz="21400">
          <a:solidFill>
            <a:schemeClr val="tx2"/>
          </a:solidFill>
          <a:latin typeface="Times New Roman" pitchFamily="18" charset="0"/>
        </a:defRPr>
      </a:lvl5pPr>
      <a:lvl6pPr marL="457200" algn="ctr" defTabSz="4441825" rtl="0" fontAlgn="base">
        <a:spcBef>
          <a:spcPct val="0"/>
        </a:spcBef>
        <a:spcAft>
          <a:spcPct val="0"/>
        </a:spcAft>
        <a:defRPr sz="21400">
          <a:solidFill>
            <a:schemeClr val="tx2"/>
          </a:solidFill>
          <a:latin typeface="Times New Roman" pitchFamily="18" charset="0"/>
        </a:defRPr>
      </a:lvl6pPr>
      <a:lvl7pPr marL="914400" algn="ctr" defTabSz="4441825" rtl="0" fontAlgn="base">
        <a:spcBef>
          <a:spcPct val="0"/>
        </a:spcBef>
        <a:spcAft>
          <a:spcPct val="0"/>
        </a:spcAft>
        <a:defRPr sz="21400">
          <a:solidFill>
            <a:schemeClr val="tx2"/>
          </a:solidFill>
          <a:latin typeface="Times New Roman" pitchFamily="18" charset="0"/>
        </a:defRPr>
      </a:lvl7pPr>
      <a:lvl8pPr marL="1371600" algn="ctr" defTabSz="4441825" rtl="0" fontAlgn="base">
        <a:spcBef>
          <a:spcPct val="0"/>
        </a:spcBef>
        <a:spcAft>
          <a:spcPct val="0"/>
        </a:spcAft>
        <a:defRPr sz="21400">
          <a:solidFill>
            <a:schemeClr val="tx2"/>
          </a:solidFill>
          <a:latin typeface="Times New Roman" pitchFamily="18" charset="0"/>
        </a:defRPr>
      </a:lvl8pPr>
      <a:lvl9pPr marL="1828800" algn="ctr" defTabSz="4441825" rtl="0" fontAlgn="base">
        <a:spcBef>
          <a:spcPct val="0"/>
        </a:spcBef>
        <a:spcAft>
          <a:spcPct val="0"/>
        </a:spcAft>
        <a:defRPr sz="21400">
          <a:solidFill>
            <a:schemeClr val="tx2"/>
          </a:solidFill>
          <a:latin typeface="Times New Roman" pitchFamily="18" charset="0"/>
        </a:defRPr>
      </a:lvl9pPr>
    </p:titleStyle>
    <p:bodyStyle>
      <a:lvl1pPr marL="1665288" indent="-1665288" algn="l" defTabSz="4441825" rtl="0" eaLnBrk="0" fontAlgn="base" hangingPunct="0">
        <a:spcBef>
          <a:spcPct val="20000"/>
        </a:spcBef>
        <a:spcAft>
          <a:spcPct val="0"/>
        </a:spcAft>
        <a:buChar char="•"/>
        <a:defRPr sz="15500">
          <a:solidFill>
            <a:schemeClr val="tx1"/>
          </a:solidFill>
          <a:latin typeface="+mn-lt"/>
          <a:ea typeface="+mn-ea"/>
          <a:cs typeface="+mn-cs"/>
        </a:defRPr>
      </a:lvl1pPr>
      <a:lvl2pPr marL="3608388" indent="-1387475" algn="l" defTabSz="4441825" rtl="0" eaLnBrk="0" fontAlgn="base" hangingPunct="0">
        <a:spcBef>
          <a:spcPct val="20000"/>
        </a:spcBef>
        <a:spcAft>
          <a:spcPct val="0"/>
        </a:spcAft>
        <a:buChar char="–"/>
        <a:defRPr sz="13600">
          <a:solidFill>
            <a:schemeClr val="tx1"/>
          </a:solidFill>
          <a:latin typeface="+mn-lt"/>
        </a:defRPr>
      </a:lvl2pPr>
      <a:lvl3pPr marL="5551488" indent="-1109663" algn="l" defTabSz="4441825" rtl="0" eaLnBrk="0" fontAlgn="base" hangingPunct="0">
        <a:spcBef>
          <a:spcPct val="20000"/>
        </a:spcBef>
        <a:spcAft>
          <a:spcPct val="0"/>
        </a:spcAft>
        <a:buChar char="•"/>
        <a:defRPr sz="11700">
          <a:solidFill>
            <a:schemeClr val="tx1"/>
          </a:solidFill>
          <a:latin typeface="+mn-lt"/>
        </a:defRPr>
      </a:lvl3pPr>
      <a:lvl4pPr marL="7772400" indent="-1109663" algn="l" defTabSz="4441825" rtl="0" eaLnBrk="0" fontAlgn="base" hangingPunct="0">
        <a:spcBef>
          <a:spcPct val="20000"/>
        </a:spcBef>
        <a:spcAft>
          <a:spcPct val="0"/>
        </a:spcAft>
        <a:buChar char="–"/>
        <a:defRPr sz="9700">
          <a:solidFill>
            <a:schemeClr val="tx1"/>
          </a:solidFill>
          <a:latin typeface="+mn-lt"/>
        </a:defRPr>
      </a:lvl4pPr>
      <a:lvl5pPr marL="9993313" indent="-1111250" algn="l" defTabSz="4441825" rtl="0" eaLnBrk="0" fontAlgn="base" hangingPunct="0">
        <a:spcBef>
          <a:spcPct val="20000"/>
        </a:spcBef>
        <a:spcAft>
          <a:spcPct val="0"/>
        </a:spcAft>
        <a:buChar char="»"/>
        <a:defRPr sz="9700">
          <a:solidFill>
            <a:schemeClr val="tx1"/>
          </a:solidFill>
          <a:latin typeface="+mn-lt"/>
        </a:defRPr>
      </a:lvl5pPr>
      <a:lvl6pPr marL="10450513" indent="-1111250" algn="l" defTabSz="4441825" rtl="0" fontAlgn="base">
        <a:spcBef>
          <a:spcPct val="20000"/>
        </a:spcBef>
        <a:spcAft>
          <a:spcPct val="0"/>
        </a:spcAft>
        <a:buChar char="»"/>
        <a:defRPr sz="9700">
          <a:solidFill>
            <a:schemeClr val="tx1"/>
          </a:solidFill>
          <a:latin typeface="+mn-lt"/>
        </a:defRPr>
      </a:lvl6pPr>
      <a:lvl7pPr marL="10907713" indent="-1111250" algn="l" defTabSz="4441825" rtl="0" fontAlgn="base">
        <a:spcBef>
          <a:spcPct val="20000"/>
        </a:spcBef>
        <a:spcAft>
          <a:spcPct val="0"/>
        </a:spcAft>
        <a:buChar char="»"/>
        <a:defRPr sz="9700">
          <a:solidFill>
            <a:schemeClr val="tx1"/>
          </a:solidFill>
          <a:latin typeface="+mn-lt"/>
        </a:defRPr>
      </a:lvl7pPr>
      <a:lvl8pPr marL="11364913" indent="-1111250" algn="l" defTabSz="4441825" rtl="0" fontAlgn="base">
        <a:spcBef>
          <a:spcPct val="20000"/>
        </a:spcBef>
        <a:spcAft>
          <a:spcPct val="0"/>
        </a:spcAft>
        <a:buChar char="»"/>
        <a:defRPr sz="9700">
          <a:solidFill>
            <a:schemeClr val="tx1"/>
          </a:solidFill>
          <a:latin typeface="+mn-lt"/>
        </a:defRPr>
      </a:lvl8pPr>
      <a:lvl9pPr marL="11822113" indent="-1111250" algn="l" defTabSz="4441825" rtl="0" fontAlgn="base">
        <a:spcBef>
          <a:spcPct val="20000"/>
        </a:spcBef>
        <a:spcAft>
          <a:spcPct val="0"/>
        </a:spcAft>
        <a:buChar char="»"/>
        <a:defRPr sz="97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7000">
              <a:schemeClr val="accent5">
                <a:lumMod val="20000"/>
                <a:lumOff val="80000"/>
              </a:schemeClr>
            </a:gs>
            <a:gs pos="85000">
              <a:schemeClr val="accent6">
                <a:lumMod val="40000"/>
                <a:lumOff val="60000"/>
              </a:schemeClr>
            </a:gs>
            <a:gs pos="93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2050" name="Text Box 6"/>
          <p:cNvSpPr txBox="1">
            <a:spLocks noChangeArrowheads="1"/>
          </p:cNvSpPr>
          <p:nvPr/>
        </p:nvSpPr>
        <p:spPr bwMode="auto">
          <a:xfrm>
            <a:off x="7986713" y="712788"/>
            <a:ext cx="31484887" cy="372409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defRPr/>
            </a:pPr>
            <a:r>
              <a:rPr lang="en-US" sz="5400" b="1" dirty="0" smtClean="0">
                <a:solidFill>
                  <a:schemeClr val="accent2">
                    <a:lumMod val="75000"/>
                  </a:schemeClr>
                </a:solidFill>
                <a:effectLst>
                  <a:outerShdw blurRad="38100" dist="38100" dir="2700000" algn="tl">
                    <a:srgbClr val="000000">
                      <a:alpha val="43137"/>
                    </a:srgbClr>
                  </a:outerShdw>
                </a:effectLst>
              </a:rPr>
              <a:t>NH Informal Science Educators Network: Creating a </a:t>
            </a:r>
            <a:r>
              <a:rPr lang="en-US" sz="5400" b="1" dirty="0" smtClean="0">
                <a:solidFill>
                  <a:schemeClr val="accent2">
                    <a:lumMod val="75000"/>
                  </a:schemeClr>
                </a:solidFill>
                <a:effectLst>
                  <a:outerShdw blurRad="38100" dist="38100" dir="2700000" algn="tl">
                    <a:srgbClr val="000000">
                      <a:alpha val="43137"/>
                    </a:srgbClr>
                  </a:outerShdw>
                </a:effectLst>
              </a:rPr>
              <a:t>Pipeline </a:t>
            </a:r>
            <a:r>
              <a:rPr lang="en-US" sz="5400" b="1" dirty="0" smtClean="0">
                <a:solidFill>
                  <a:schemeClr val="accent2">
                    <a:lumMod val="75000"/>
                  </a:schemeClr>
                </a:solidFill>
                <a:effectLst>
                  <a:outerShdw blurRad="38100" dist="38100" dir="2700000" algn="tl">
                    <a:srgbClr val="000000">
                      <a:alpha val="43137"/>
                    </a:srgbClr>
                  </a:outerShdw>
                </a:effectLst>
              </a:rPr>
              <a:t>between Ecosystems-based Research and Informal Science Education in the Granite State</a:t>
            </a:r>
          </a:p>
          <a:p>
            <a:pPr algn="ctr">
              <a:defRPr/>
            </a:pPr>
            <a:r>
              <a:rPr lang="en-US" sz="4800" b="1" dirty="0" smtClean="0">
                <a:solidFill>
                  <a:schemeClr val="accent2">
                    <a:lumMod val="75000"/>
                  </a:schemeClr>
                </a:solidFill>
                <a:effectLst>
                  <a:outerShdw blurRad="38100" dist="38100" dir="2700000" algn="tl">
                    <a:srgbClr val="000000">
                      <a:alpha val="43137"/>
                    </a:srgbClr>
                  </a:outerShdw>
                </a:effectLst>
              </a:rPr>
              <a:t> </a:t>
            </a:r>
          </a:p>
          <a:p>
            <a:pPr algn="ctr" eaLnBrk="1" hangingPunct="1">
              <a:spcBef>
                <a:spcPct val="25000"/>
              </a:spcBef>
              <a:defRPr/>
            </a:pPr>
            <a:r>
              <a:rPr lang="en-US" altLang="en-US" sz="3600" b="1" dirty="0" smtClean="0">
                <a:solidFill>
                  <a:srgbClr val="993300"/>
                </a:solidFill>
                <a:latin typeface="Verdana" pitchFamily="34" charset="0"/>
              </a:rPr>
              <a:t>Kate Leavitt</a:t>
            </a:r>
            <a:r>
              <a:rPr lang="en-US" altLang="en-US" sz="3600" b="1" baseline="30000" dirty="0" smtClean="0">
                <a:solidFill>
                  <a:srgbClr val="993300"/>
                </a:solidFill>
                <a:latin typeface="Verdana" pitchFamily="34" charset="0"/>
              </a:rPr>
              <a:t>1</a:t>
            </a:r>
            <a:r>
              <a:rPr lang="en-US" altLang="en-US" sz="3600" b="1" dirty="0" smtClean="0">
                <a:solidFill>
                  <a:srgbClr val="993300"/>
                </a:solidFill>
                <a:latin typeface="Verdana" pitchFamily="34" charset="0"/>
              </a:rPr>
              <a:t> and Will Broussard</a:t>
            </a:r>
            <a:r>
              <a:rPr lang="en-US" altLang="en-US" sz="3600" b="1" baseline="30000" dirty="0" smtClean="0">
                <a:solidFill>
                  <a:srgbClr val="993300"/>
                </a:solidFill>
                <a:latin typeface="Verdana" pitchFamily="34" charset="0"/>
              </a:rPr>
              <a:t>2</a:t>
            </a:r>
          </a:p>
          <a:p>
            <a:pPr algn="ctr" eaLnBrk="1" hangingPunct="1">
              <a:spcBef>
                <a:spcPct val="25000"/>
              </a:spcBef>
              <a:defRPr/>
            </a:pPr>
            <a:r>
              <a:rPr lang="en-US" altLang="en-US" sz="2800" b="1" baseline="30000" dirty="0" smtClean="0">
                <a:solidFill>
                  <a:srgbClr val="993300"/>
                </a:solidFill>
                <a:latin typeface="Verdana" pitchFamily="34" charset="0"/>
              </a:rPr>
              <a:t>1</a:t>
            </a:r>
            <a:r>
              <a:rPr lang="en-US" altLang="en-US" sz="2800" b="1" dirty="0" smtClean="0">
                <a:solidFill>
                  <a:srgbClr val="993300"/>
                </a:solidFill>
                <a:latin typeface="Verdana" pitchFamily="34" charset="0"/>
              </a:rPr>
              <a:t>Seacoast Science Center, Rye, NH, </a:t>
            </a:r>
            <a:r>
              <a:rPr lang="en-US" altLang="en-US" sz="2800" b="1" baseline="30000" dirty="0" smtClean="0">
                <a:solidFill>
                  <a:srgbClr val="993300"/>
                </a:solidFill>
                <a:latin typeface="Verdana" pitchFamily="34" charset="0"/>
              </a:rPr>
              <a:t>2</a:t>
            </a:r>
            <a:r>
              <a:rPr lang="en-US" altLang="en-US" sz="2800" b="1" dirty="0" smtClean="0">
                <a:solidFill>
                  <a:srgbClr val="993300"/>
                </a:solidFill>
                <a:latin typeface="Verdana" pitchFamily="34" charset="0"/>
              </a:rPr>
              <a:t>Mount Washington Observatory, North Conway, NH</a:t>
            </a:r>
            <a:endParaRPr lang="en-US" altLang="en-US" sz="2800" dirty="0" smtClean="0">
              <a:solidFill>
                <a:srgbClr val="993300"/>
              </a:solidFill>
              <a:latin typeface="Verdana" pitchFamily="34" charset="0"/>
            </a:endParaRPr>
          </a:p>
        </p:txBody>
      </p:sp>
      <p:pic>
        <p:nvPicPr>
          <p:cNvPr id="2051" name="Picture 116" descr="NSFlogo"/>
          <p:cNvPicPr>
            <a:picLocks noChangeAspect="1" noChangeArrowheads="1"/>
          </p:cNvPicPr>
          <p:nvPr/>
        </p:nvPicPr>
        <p:blipFill>
          <a:blip r:embed="rId3" cstate="print"/>
          <a:srcRect/>
          <a:stretch>
            <a:fillRect/>
          </a:stretch>
        </p:blipFill>
        <p:spPr bwMode="auto">
          <a:xfrm>
            <a:off x="40019288" y="838200"/>
            <a:ext cx="2908300" cy="3114675"/>
          </a:xfrm>
          <a:prstGeom prst="rect">
            <a:avLst/>
          </a:prstGeom>
          <a:noFill/>
          <a:ln w="9525">
            <a:noFill/>
            <a:miter lim="800000"/>
            <a:headEnd/>
            <a:tailEnd/>
          </a:ln>
        </p:spPr>
      </p:pic>
      <p:sp>
        <p:nvSpPr>
          <p:cNvPr id="2052" name="TextBox 1"/>
          <p:cNvSpPr txBox="1">
            <a:spLocks noChangeArrowheads="1"/>
          </p:cNvSpPr>
          <p:nvPr/>
        </p:nvSpPr>
        <p:spPr bwMode="auto">
          <a:xfrm>
            <a:off x="990600" y="5410200"/>
            <a:ext cx="12844462" cy="12957393"/>
          </a:xfrm>
          <a:prstGeom prst="rect">
            <a:avLst/>
          </a:prstGeom>
          <a:noFill/>
          <a:ln w="9525">
            <a:noFill/>
            <a:miter lim="800000"/>
            <a:headEnd/>
            <a:tailEnd/>
          </a:ln>
        </p:spPr>
        <p:txBody>
          <a:bodyPr>
            <a:spAutoFit/>
          </a:bodyPr>
          <a:lstStyle/>
          <a:p>
            <a:r>
              <a:rPr lang="en-US" altLang="en-US" sz="4400" b="1" dirty="0"/>
              <a:t>Abstract</a:t>
            </a:r>
          </a:p>
          <a:p>
            <a:r>
              <a:rPr lang="en-US" sz="3600" dirty="0"/>
              <a:t>NH </a:t>
            </a:r>
            <a:r>
              <a:rPr lang="en-US" sz="3600" dirty="0" err="1"/>
              <a:t>EPSCoR’s</a:t>
            </a:r>
            <a:r>
              <a:rPr lang="en-US" sz="3600" dirty="0"/>
              <a:t> Ecosystems and Society Project is a collaborative effort to study and broaden public understanding and appreciation for the complex interactions linking New Hampshire’s Climate, Land Use, Ecosystems and Society. Specifically, this project seeks to 1) better understand complex interactions among climate, land use, ecosystem function, and society, 2) build capacity for competitive research in interdisciplinary ecosystem-related natural and social sciences, 3) strengthen and diversify the STEM workforce pipeline in NH, and 4) strengthen management and policy decision capacity in New Hampshire regarding ecosystems and their services to, and interactions with, society. In order to strengthen and support these goals, a network of non-academic partner institutions, henceforth known as the “Informal Science Educator’s Network” will be </a:t>
            </a:r>
            <a:r>
              <a:rPr lang="en-US" sz="3600" dirty="0" smtClean="0"/>
              <a:t>developed</a:t>
            </a:r>
            <a:r>
              <a:rPr lang="en-US" sz="3600" dirty="0"/>
              <a:t> </a:t>
            </a:r>
            <a:r>
              <a:rPr lang="en-US" sz="3600" dirty="0" smtClean="0"/>
              <a:t>and trained in various methods of </a:t>
            </a:r>
            <a:r>
              <a:rPr lang="en-US" sz="3600" dirty="0"/>
              <a:t>delivering Ecosystems and Society research findings to diverse audiences. Network members and researchers will take part in a series of workshops to develop best practices for </a:t>
            </a:r>
            <a:r>
              <a:rPr lang="en-US" sz="3600" dirty="0" smtClean="0"/>
              <a:t>applying and translating </a:t>
            </a:r>
            <a:r>
              <a:rPr lang="en-US" sz="3600" dirty="0"/>
              <a:t>ecosystems-based concepts and findings to their own educational programming, thus strengthening external stakeholder and student engagement with NH </a:t>
            </a:r>
            <a:r>
              <a:rPr lang="en-US" sz="3600" dirty="0" err="1"/>
              <a:t>EPSCoR</a:t>
            </a:r>
            <a:r>
              <a:rPr lang="en-US" sz="3600" dirty="0"/>
              <a:t> research while building understanding and appreciation for ecosystem-based concepts across New Hampshire. </a:t>
            </a:r>
          </a:p>
          <a:p>
            <a:endParaRPr lang="en-US" altLang="en-US" sz="3600" b="1" dirty="0"/>
          </a:p>
        </p:txBody>
      </p:sp>
      <p:cxnSp>
        <p:nvCxnSpPr>
          <p:cNvPr id="4" name="Straight Connector 3"/>
          <p:cNvCxnSpPr/>
          <p:nvPr/>
        </p:nvCxnSpPr>
        <p:spPr>
          <a:xfrm flipV="1">
            <a:off x="14411325" y="5037138"/>
            <a:ext cx="0" cy="2689066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056" name="TextBox 24"/>
          <p:cNvSpPr txBox="1">
            <a:spLocks noChangeArrowheads="1"/>
          </p:cNvSpPr>
          <p:nvPr/>
        </p:nvSpPr>
        <p:spPr bwMode="auto">
          <a:xfrm>
            <a:off x="14478000" y="29870400"/>
            <a:ext cx="29413200" cy="1815882"/>
          </a:xfrm>
          <a:prstGeom prst="rect">
            <a:avLst/>
          </a:prstGeom>
          <a:noFill/>
          <a:ln w="9525">
            <a:noFill/>
            <a:miter lim="800000"/>
            <a:headEnd/>
            <a:tailEnd/>
          </a:ln>
        </p:spPr>
        <p:txBody>
          <a:bodyPr wrap="square">
            <a:spAutoFit/>
          </a:bodyPr>
          <a:lstStyle/>
          <a:p>
            <a:r>
              <a:rPr lang="en-US" altLang="en-US" sz="4000" b="1" dirty="0"/>
              <a:t>Literature </a:t>
            </a:r>
            <a:r>
              <a:rPr lang="en-US" altLang="en-US" sz="4000" b="1" dirty="0" smtClean="0"/>
              <a:t>Cited</a:t>
            </a:r>
            <a:endParaRPr lang="en-US" altLang="en-US" sz="3600" b="1" dirty="0"/>
          </a:p>
          <a:p>
            <a:r>
              <a:rPr lang="en-US" altLang="en-US" sz="3600" dirty="0" err="1"/>
              <a:t>Nisbet</a:t>
            </a:r>
            <a:r>
              <a:rPr lang="en-US" altLang="en-US" sz="3600" dirty="0"/>
              <a:t>, J., K. Gardner, C. Wake, W. McDowell, R. </a:t>
            </a:r>
            <a:r>
              <a:rPr lang="en-US" altLang="en-US" sz="3600" dirty="0" err="1"/>
              <a:t>Howarth</a:t>
            </a:r>
            <a:r>
              <a:rPr lang="en-US" altLang="en-US" sz="3600" dirty="0"/>
              <a:t>. 2013. Partnerships for Research and Education.  A Strategic Plan for: Interactions Among Climate, Land Use, Ecosystems Services and Society.  NH </a:t>
            </a:r>
            <a:r>
              <a:rPr lang="en-US" altLang="en-US" sz="3600" dirty="0" err="1"/>
              <a:t>EPSCoR</a:t>
            </a:r>
            <a:r>
              <a:rPr lang="en-US" altLang="en-US" sz="3600" dirty="0"/>
              <a:t> Internal Document.</a:t>
            </a:r>
          </a:p>
        </p:txBody>
      </p:sp>
      <p:sp>
        <p:nvSpPr>
          <p:cNvPr id="2057" name="TextBox 25"/>
          <p:cNvSpPr txBox="1">
            <a:spLocks noChangeArrowheads="1"/>
          </p:cNvSpPr>
          <p:nvPr/>
        </p:nvSpPr>
        <p:spPr bwMode="auto">
          <a:xfrm>
            <a:off x="14401800" y="31656516"/>
            <a:ext cx="18364200" cy="1261884"/>
          </a:xfrm>
          <a:prstGeom prst="rect">
            <a:avLst/>
          </a:prstGeom>
          <a:noFill/>
          <a:ln w="9525">
            <a:noFill/>
            <a:miter lim="800000"/>
            <a:headEnd/>
            <a:tailEnd/>
          </a:ln>
        </p:spPr>
        <p:txBody>
          <a:bodyPr wrap="square">
            <a:spAutoFit/>
          </a:bodyPr>
          <a:lstStyle/>
          <a:p>
            <a:r>
              <a:rPr lang="en-US" altLang="en-US" sz="4000" b="1" dirty="0"/>
              <a:t>Acknowledgements</a:t>
            </a:r>
          </a:p>
          <a:p>
            <a:r>
              <a:rPr lang="en-US" altLang="en-US" sz="3600" dirty="0"/>
              <a:t>This research was funded through the NSF NH </a:t>
            </a:r>
            <a:r>
              <a:rPr lang="en-US" altLang="en-US" sz="3600" dirty="0" err="1"/>
              <a:t>EPSCoR</a:t>
            </a:r>
            <a:r>
              <a:rPr lang="en-US" altLang="en-US" sz="3600" dirty="0"/>
              <a:t> program, grant number #1101245 . </a:t>
            </a:r>
          </a:p>
        </p:txBody>
      </p:sp>
      <p:pic>
        <p:nvPicPr>
          <p:cNvPr id="2059" name="Picture 2"/>
          <p:cNvPicPr>
            <a:picLocks noChangeAspect="1"/>
          </p:cNvPicPr>
          <p:nvPr/>
        </p:nvPicPr>
        <p:blipFill>
          <a:blip r:embed="rId4" cstate="print"/>
          <a:srcRect/>
          <a:stretch>
            <a:fillRect/>
          </a:stretch>
        </p:blipFill>
        <p:spPr bwMode="auto">
          <a:xfrm>
            <a:off x="4549775" y="569913"/>
            <a:ext cx="2859088" cy="2859087"/>
          </a:xfrm>
          <a:prstGeom prst="rect">
            <a:avLst/>
          </a:prstGeom>
          <a:noFill/>
          <a:ln w="9525">
            <a:noFill/>
            <a:miter lim="800000"/>
            <a:headEnd/>
            <a:tailEnd/>
          </a:ln>
        </p:spPr>
      </p:pic>
      <p:pic>
        <p:nvPicPr>
          <p:cNvPr id="31" name="Picture 30" descr="River 3D watershed with mountains.bmp"/>
          <p:cNvPicPr>
            <a:picLocks noChangeAspect="1"/>
          </p:cNvPicPr>
          <p:nvPr/>
        </p:nvPicPr>
        <p:blipFill>
          <a:blip r:embed="rId5" cstate="print"/>
          <a:stretch>
            <a:fillRect/>
          </a:stretch>
        </p:blipFill>
        <p:spPr>
          <a:xfrm>
            <a:off x="16687800" y="7924800"/>
            <a:ext cx="27203400" cy="21488400"/>
          </a:xfrm>
          <a:prstGeom prst="rect">
            <a:avLst/>
          </a:prstGeom>
        </p:spPr>
      </p:pic>
      <p:sp>
        <p:nvSpPr>
          <p:cNvPr id="29" name="Cloud 28"/>
          <p:cNvSpPr/>
          <p:nvPr/>
        </p:nvSpPr>
        <p:spPr>
          <a:xfrm>
            <a:off x="24079200" y="9982200"/>
            <a:ext cx="4343400" cy="2209800"/>
          </a:xfrm>
          <a:prstGeom prst="cloud">
            <a:avLst/>
          </a:prstGeom>
          <a:solidFill>
            <a:srgbClr val="D4E8C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smtClean="0">
                <a:solidFill>
                  <a:schemeClr val="tx1"/>
                </a:solidFill>
              </a:rPr>
              <a:t>Investigators</a:t>
            </a:r>
            <a:endParaRPr lang="en-US" sz="3600" dirty="0">
              <a:solidFill>
                <a:schemeClr val="tx1"/>
              </a:solidFill>
            </a:endParaRPr>
          </a:p>
        </p:txBody>
      </p:sp>
      <p:sp>
        <p:nvSpPr>
          <p:cNvPr id="30" name="Cloud 29"/>
          <p:cNvSpPr/>
          <p:nvPr/>
        </p:nvSpPr>
        <p:spPr>
          <a:xfrm>
            <a:off x="37185600" y="9525000"/>
            <a:ext cx="4724400" cy="2971800"/>
          </a:xfrm>
          <a:prstGeom prst="cloud">
            <a:avLst/>
          </a:prstGeom>
          <a:solidFill>
            <a:srgbClr val="D4E8C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smtClean="0">
                <a:solidFill>
                  <a:schemeClr val="tx1"/>
                </a:solidFill>
              </a:rPr>
              <a:t>NH Informal  Science Educators Network</a:t>
            </a:r>
            <a:endParaRPr lang="en-US" sz="3600" dirty="0">
              <a:solidFill>
                <a:schemeClr val="tx1"/>
              </a:solidFill>
            </a:endParaRPr>
          </a:p>
        </p:txBody>
      </p:sp>
      <p:sp>
        <p:nvSpPr>
          <p:cNvPr id="32" name="TextBox 31"/>
          <p:cNvSpPr txBox="1"/>
          <p:nvPr/>
        </p:nvSpPr>
        <p:spPr>
          <a:xfrm>
            <a:off x="21793200" y="12420600"/>
            <a:ext cx="4267200" cy="615553"/>
          </a:xfrm>
          <a:prstGeom prst="rect">
            <a:avLst/>
          </a:prstGeom>
          <a:solidFill>
            <a:srgbClr val="D4E8CE"/>
          </a:solidFill>
        </p:spPr>
        <p:txBody>
          <a:bodyPr wrap="square" rtlCol="0">
            <a:spAutoFit/>
          </a:bodyPr>
          <a:lstStyle/>
          <a:p>
            <a:pPr algn="ctr"/>
            <a:r>
              <a:rPr lang="en-US" sz="3300" dirty="0" smtClean="0"/>
              <a:t>Diverse Investigators</a:t>
            </a:r>
            <a:endParaRPr lang="en-US" sz="3300" dirty="0"/>
          </a:p>
        </p:txBody>
      </p:sp>
      <p:sp>
        <p:nvSpPr>
          <p:cNvPr id="33" name="TextBox 32"/>
          <p:cNvSpPr txBox="1"/>
          <p:nvPr/>
        </p:nvSpPr>
        <p:spPr>
          <a:xfrm>
            <a:off x="33680400" y="12420600"/>
            <a:ext cx="4267200" cy="600164"/>
          </a:xfrm>
          <a:prstGeom prst="rect">
            <a:avLst/>
          </a:prstGeom>
          <a:solidFill>
            <a:srgbClr val="D4E8CE"/>
          </a:solidFill>
        </p:spPr>
        <p:txBody>
          <a:bodyPr wrap="square" rtlCol="0">
            <a:spAutoFit/>
          </a:bodyPr>
          <a:lstStyle/>
          <a:p>
            <a:pPr algn="ctr"/>
            <a:r>
              <a:rPr lang="en-US" sz="3300" dirty="0" smtClean="0"/>
              <a:t>Diverse Audiences</a:t>
            </a:r>
            <a:endParaRPr lang="en-US" sz="3300" dirty="0"/>
          </a:p>
        </p:txBody>
      </p:sp>
      <p:sp>
        <p:nvSpPr>
          <p:cNvPr id="34" name="TextBox 33"/>
          <p:cNvSpPr txBox="1"/>
          <p:nvPr/>
        </p:nvSpPr>
        <p:spPr>
          <a:xfrm>
            <a:off x="38023800" y="13335000"/>
            <a:ext cx="3657600" cy="600164"/>
          </a:xfrm>
          <a:prstGeom prst="rect">
            <a:avLst/>
          </a:prstGeom>
          <a:solidFill>
            <a:srgbClr val="D4E8CE"/>
          </a:solidFill>
        </p:spPr>
        <p:txBody>
          <a:bodyPr wrap="square" rtlCol="0">
            <a:spAutoFit/>
          </a:bodyPr>
          <a:lstStyle/>
          <a:p>
            <a:pPr algn="ctr"/>
            <a:r>
              <a:rPr lang="en-US" sz="3300" dirty="0" smtClean="0"/>
              <a:t>Diverse Approaches</a:t>
            </a:r>
            <a:endParaRPr lang="en-US" sz="3300" dirty="0"/>
          </a:p>
        </p:txBody>
      </p:sp>
      <p:sp>
        <p:nvSpPr>
          <p:cNvPr id="35" name="TextBox 34"/>
          <p:cNvSpPr txBox="1"/>
          <p:nvPr/>
        </p:nvSpPr>
        <p:spPr>
          <a:xfrm>
            <a:off x="26517600" y="12649200"/>
            <a:ext cx="3352800" cy="600164"/>
          </a:xfrm>
          <a:prstGeom prst="rect">
            <a:avLst/>
          </a:prstGeom>
          <a:solidFill>
            <a:srgbClr val="D4E8CE"/>
          </a:solidFill>
        </p:spPr>
        <p:txBody>
          <a:bodyPr wrap="square" rtlCol="0">
            <a:spAutoFit/>
          </a:bodyPr>
          <a:lstStyle/>
          <a:p>
            <a:pPr algn="ctr"/>
            <a:r>
              <a:rPr lang="en-US" sz="3300" dirty="0" smtClean="0"/>
              <a:t>Interdisciplinary</a:t>
            </a:r>
            <a:endParaRPr lang="en-US" sz="3300" dirty="0"/>
          </a:p>
        </p:txBody>
      </p:sp>
      <p:sp>
        <p:nvSpPr>
          <p:cNvPr id="36" name="TextBox 35"/>
          <p:cNvSpPr txBox="1"/>
          <p:nvPr/>
        </p:nvSpPr>
        <p:spPr>
          <a:xfrm>
            <a:off x="26212800" y="14478000"/>
            <a:ext cx="11049000" cy="1200329"/>
          </a:xfrm>
          <a:prstGeom prst="rect">
            <a:avLst/>
          </a:prstGeom>
          <a:solidFill>
            <a:srgbClr val="D4E8CE"/>
          </a:solidFill>
        </p:spPr>
        <p:txBody>
          <a:bodyPr wrap="square" rtlCol="0">
            <a:spAutoFit/>
          </a:bodyPr>
          <a:lstStyle/>
          <a:p>
            <a:pPr algn="ctr"/>
            <a:r>
              <a:rPr lang="en-US" sz="3600" dirty="0" smtClean="0"/>
              <a:t>Integrative Workshops:</a:t>
            </a:r>
          </a:p>
          <a:p>
            <a:pPr algn="ctr"/>
            <a:r>
              <a:rPr lang="en-US" sz="3600" dirty="0" smtClean="0"/>
              <a:t>Research Scientists and Informal Education Directors </a:t>
            </a:r>
            <a:endParaRPr lang="en-US" sz="3600" dirty="0"/>
          </a:p>
        </p:txBody>
      </p:sp>
      <p:sp>
        <p:nvSpPr>
          <p:cNvPr id="37" name="TextBox 36"/>
          <p:cNvSpPr txBox="1"/>
          <p:nvPr/>
        </p:nvSpPr>
        <p:spPr>
          <a:xfrm>
            <a:off x="20955000" y="16764000"/>
            <a:ext cx="20955000" cy="600164"/>
          </a:xfrm>
          <a:prstGeom prst="rect">
            <a:avLst/>
          </a:prstGeom>
          <a:solidFill>
            <a:srgbClr val="D4E8CE"/>
          </a:solidFill>
        </p:spPr>
        <p:txBody>
          <a:bodyPr wrap="square" rtlCol="0">
            <a:spAutoFit/>
          </a:bodyPr>
          <a:lstStyle/>
          <a:p>
            <a:pPr algn="ctr"/>
            <a:r>
              <a:rPr lang="en-US" sz="3300" dirty="0" smtClean="0"/>
              <a:t>Naturalist trainings at 10 Informal Education Centers =&gt; network of translators familiar with Ecosystem-based approach</a:t>
            </a:r>
            <a:endParaRPr lang="en-US" sz="3300" dirty="0"/>
          </a:p>
        </p:txBody>
      </p:sp>
      <p:sp>
        <p:nvSpPr>
          <p:cNvPr id="41" name="TextBox 40"/>
          <p:cNvSpPr txBox="1"/>
          <p:nvPr/>
        </p:nvSpPr>
        <p:spPr>
          <a:xfrm>
            <a:off x="17145000" y="19507200"/>
            <a:ext cx="6248400" cy="1615827"/>
          </a:xfrm>
          <a:prstGeom prst="rect">
            <a:avLst/>
          </a:prstGeom>
          <a:solidFill>
            <a:srgbClr val="D4E8CE"/>
          </a:solidFill>
        </p:spPr>
        <p:txBody>
          <a:bodyPr wrap="square" rtlCol="0">
            <a:spAutoFit/>
          </a:bodyPr>
          <a:lstStyle/>
          <a:p>
            <a:pPr algn="ctr"/>
            <a:r>
              <a:rPr lang="en-US" sz="3300" dirty="0" smtClean="0"/>
              <a:t>Diverse network reaches diverse audiences to increase ecosystem literacy and science identity</a:t>
            </a:r>
            <a:endParaRPr lang="en-US" sz="3300" dirty="0"/>
          </a:p>
        </p:txBody>
      </p:sp>
      <p:sp>
        <p:nvSpPr>
          <p:cNvPr id="42" name="TextBox 41"/>
          <p:cNvSpPr txBox="1"/>
          <p:nvPr/>
        </p:nvSpPr>
        <p:spPr>
          <a:xfrm>
            <a:off x="25450800" y="19050000"/>
            <a:ext cx="6781800" cy="1615827"/>
          </a:xfrm>
          <a:prstGeom prst="rect">
            <a:avLst/>
          </a:prstGeom>
          <a:solidFill>
            <a:srgbClr val="D4E8CE"/>
          </a:solidFill>
        </p:spPr>
        <p:txBody>
          <a:bodyPr wrap="square" rtlCol="0">
            <a:spAutoFit/>
          </a:bodyPr>
          <a:lstStyle/>
          <a:p>
            <a:pPr algn="ctr"/>
            <a:r>
              <a:rPr lang="en-US" sz="3300" dirty="0" smtClean="0"/>
              <a:t>Strengthening research infrastructure by connecting investigators to viable network</a:t>
            </a:r>
            <a:endParaRPr lang="en-US" sz="3300" dirty="0"/>
          </a:p>
        </p:txBody>
      </p:sp>
      <p:sp>
        <p:nvSpPr>
          <p:cNvPr id="43" name="TextBox 42"/>
          <p:cNvSpPr txBox="1"/>
          <p:nvPr/>
        </p:nvSpPr>
        <p:spPr>
          <a:xfrm>
            <a:off x="34366200" y="19278600"/>
            <a:ext cx="7543800" cy="1615827"/>
          </a:xfrm>
          <a:prstGeom prst="rect">
            <a:avLst/>
          </a:prstGeom>
          <a:solidFill>
            <a:srgbClr val="D4E8CE"/>
          </a:solidFill>
        </p:spPr>
        <p:txBody>
          <a:bodyPr wrap="square" rtlCol="0">
            <a:spAutoFit/>
          </a:bodyPr>
          <a:lstStyle/>
          <a:p>
            <a:pPr algn="ctr"/>
            <a:r>
              <a:rPr lang="en-US" sz="3300" dirty="0" smtClean="0"/>
              <a:t>Systems-based approach illustrates connections between land-use, watershed function and quality of life</a:t>
            </a:r>
            <a:endParaRPr lang="en-US" sz="3300" dirty="0"/>
          </a:p>
        </p:txBody>
      </p:sp>
      <p:sp>
        <p:nvSpPr>
          <p:cNvPr id="44" name="TextBox 43"/>
          <p:cNvSpPr txBox="1"/>
          <p:nvPr/>
        </p:nvSpPr>
        <p:spPr>
          <a:xfrm>
            <a:off x="17068800" y="24612600"/>
            <a:ext cx="6400800" cy="1615827"/>
          </a:xfrm>
          <a:prstGeom prst="rect">
            <a:avLst/>
          </a:prstGeom>
          <a:solidFill>
            <a:srgbClr val="D4E8CE"/>
          </a:solidFill>
        </p:spPr>
        <p:txBody>
          <a:bodyPr wrap="square" rtlCol="0">
            <a:spAutoFit/>
          </a:bodyPr>
          <a:lstStyle/>
          <a:p>
            <a:r>
              <a:rPr lang="en-US" sz="3300" dirty="0" smtClean="0"/>
              <a:t>Dissemination of  </a:t>
            </a:r>
            <a:r>
              <a:rPr lang="en-US" sz="3300" i="1" dirty="0" smtClean="0"/>
              <a:t>“…the science of interactions between ecosystems and society.”</a:t>
            </a:r>
            <a:endParaRPr lang="en-US" sz="3300" i="1" dirty="0"/>
          </a:p>
        </p:txBody>
      </p:sp>
      <p:sp>
        <p:nvSpPr>
          <p:cNvPr id="45" name="TextBox 44"/>
          <p:cNvSpPr txBox="1"/>
          <p:nvPr/>
        </p:nvSpPr>
        <p:spPr>
          <a:xfrm>
            <a:off x="24155400" y="24155400"/>
            <a:ext cx="7162800" cy="2123658"/>
          </a:xfrm>
          <a:prstGeom prst="rect">
            <a:avLst/>
          </a:prstGeom>
          <a:solidFill>
            <a:srgbClr val="D4E8CE"/>
          </a:solidFill>
        </p:spPr>
        <p:txBody>
          <a:bodyPr wrap="square" rtlCol="0">
            <a:spAutoFit/>
          </a:bodyPr>
          <a:lstStyle/>
          <a:p>
            <a:pPr algn="ctr"/>
            <a:r>
              <a:rPr lang="en-US" sz="3300" i="1" dirty="0" smtClean="0"/>
              <a:t>“To build capacity for competitive research in interdisciplinary ecosystem-related natural and social sciences,” </a:t>
            </a:r>
            <a:r>
              <a:rPr lang="en-US" sz="3300" dirty="0" smtClean="0"/>
              <a:t>by improving research infrastructure.</a:t>
            </a:r>
            <a:endParaRPr lang="en-US" sz="3300" dirty="0"/>
          </a:p>
        </p:txBody>
      </p:sp>
      <p:sp>
        <p:nvSpPr>
          <p:cNvPr id="46" name="TextBox 45"/>
          <p:cNvSpPr txBox="1"/>
          <p:nvPr/>
        </p:nvSpPr>
        <p:spPr>
          <a:xfrm>
            <a:off x="31546800" y="23774400"/>
            <a:ext cx="7010400" cy="2631490"/>
          </a:xfrm>
          <a:prstGeom prst="rect">
            <a:avLst/>
          </a:prstGeom>
          <a:solidFill>
            <a:srgbClr val="D4E8CE"/>
          </a:solidFill>
        </p:spPr>
        <p:txBody>
          <a:bodyPr wrap="square" rtlCol="0">
            <a:spAutoFit/>
          </a:bodyPr>
          <a:lstStyle/>
          <a:p>
            <a:pPr algn="ctr"/>
            <a:r>
              <a:rPr lang="en-US" sz="3300" i="1" dirty="0" smtClean="0"/>
              <a:t>“Strengthen and diversify the STEM NH pipeline,” </a:t>
            </a:r>
            <a:r>
              <a:rPr lang="en-US" sz="3300" dirty="0" smtClean="0"/>
              <a:t>by raising awareness, improving understanding and providing opportunities to learn about current ecosystem-related research in NH. </a:t>
            </a:r>
            <a:endParaRPr lang="en-US" sz="3300" dirty="0"/>
          </a:p>
        </p:txBody>
      </p:sp>
      <p:sp>
        <p:nvSpPr>
          <p:cNvPr id="47" name="TextBox 46"/>
          <p:cNvSpPr txBox="1"/>
          <p:nvPr/>
        </p:nvSpPr>
        <p:spPr>
          <a:xfrm>
            <a:off x="38785800" y="24384000"/>
            <a:ext cx="5105400" cy="1615827"/>
          </a:xfrm>
          <a:prstGeom prst="rect">
            <a:avLst/>
          </a:prstGeom>
          <a:solidFill>
            <a:srgbClr val="D4E8CE"/>
          </a:solidFill>
        </p:spPr>
        <p:txBody>
          <a:bodyPr wrap="square" rtlCol="0">
            <a:spAutoFit/>
          </a:bodyPr>
          <a:lstStyle/>
          <a:p>
            <a:r>
              <a:rPr lang="en-US" sz="3300" i="1" dirty="0" smtClean="0"/>
              <a:t>Better informed citizenry and policymakers, regarding ecosystems decisions.</a:t>
            </a:r>
            <a:endParaRPr lang="en-US" sz="3300" i="1" dirty="0"/>
          </a:p>
        </p:txBody>
      </p:sp>
      <p:sp>
        <p:nvSpPr>
          <p:cNvPr id="49" name="TextBox 48"/>
          <p:cNvSpPr txBox="1"/>
          <p:nvPr/>
        </p:nvSpPr>
        <p:spPr>
          <a:xfrm>
            <a:off x="1066800" y="18364200"/>
            <a:ext cx="13030200" cy="6186309"/>
          </a:xfrm>
          <a:prstGeom prst="rect">
            <a:avLst/>
          </a:prstGeom>
          <a:noFill/>
        </p:spPr>
        <p:txBody>
          <a:bodyPr wrap="square" rtlCol="0">
            <a:spAutoFit/>
          </a:bodyPr>
          <a:lstStyle/>
          <a:p>
            <a:r>
              <a:rPr lang="en-US" sz="3600" b="1" dirty="0"/>
              <a:t>Overall objective</a:t>
            </a:r>
          </a:p>
          <a:p>
            <a:r>
              <a:rPr lang="en-US" sz="3600" dirty="0" smtClean="0"/>
              <a:t>The informal </a:t>
            </a:r>
            <a:r>
              <a:rPr lang="en-US" sz="3600" dirty="0"/>
              <a:t>science education effort </a:t>
            </a:r>
            <a:r>
              <a:rPr lang="en-US" sz="3600" dirty="0" smtClean="0"/>
              <a:t>will build </a:t>
            </a:r>
            <a:r>
              <a:rPr lang="en-US" sz="3600" dirty="0"/>
              <a:t>the capacity of New Hampshire informal science educators </a:t>
            </a:r>
            <a:r>
              <a:rPr lang="en-US" sz="3600" dirty="0" smtClean="0"/>
              <a:t>so </a:t>
            </a:r>
            <a:r>
              <a:rPr lang="en-US" sz="3600" dirty="0"/>
              <a:t>they are best positioned and trained to </a:t>
            </a:r>
            <a:r>
              <a:rPr lang="en-US" sz="3600" dirty="0" smtClean="0"/>
              <a:t>begin integrating an ecosystem-based </a:t>
            </a:r>
            <a:r>
              <a:rPr lang="en-US" sz="3600" dirty="0"/>
              <a:t>approach </a:t>
            </a:r>
            <a:r>
              <a:rPr lang="en-US" sz="3600" dirty="0" smtClean="0"/>
              <a:t>into </a:t>
            </a:r>
            <a:r>
              <a:rPr lang="en-US" sz="3600" dirty="0"/>
              <a:t>their educational programming. </a:t>
            </a:r>
            <a:r>
              <a:rPr lang="en-US" sz="3600" dirty="0" smtClean="0"/>
              <a:t>Development and of an informal education network that is connected to research institutions throughout the state will provide the mutual benefit of strengthening research infrastructure while providing professional development and networking opportunities for informal educators. The </a:t>
            </a:r>
            <a:r>
              <a:rPr lang="en-US" sz="3600" dirty="0"/>
              <a:t>effort will be co-led by Seacoast Science Center (SSC) and Mt. Washington Observatory (MWO). </a:t>
            </a:r>
          </a:p>
        </p:txBody>
      </p:sp>
      <p:sp>
        <p:nvSpPr>
          <p:cNvPr id="50" name="TextBox 49"/>
          <p:cNvSpPr txBox="1"/>
          <p:nvPr/>
        </p:nvSpPr>
        <p:spPr>
          <a:xfrm>
            <a:off x="1143000" y="24993600"/>
            <a:ext cx="12877800" cy="7294305"/>
          </a:xfrm>
          <a:prstGeom prst="rect">
            <a:avLst/>
          </a:prstGeom>
          <a:noFill/>
        </p:spPr>
        <p:txBody>
          <a:bodyPr wrap="square" rtlCol="0">
            <a:spAutoFit/>
          </a:bodyPr>
          <a:lstStyle/>
          <a:p>
            <a:r>
              <a:rPr lang="en-US" sz="3600" b="1" dirty="0"/>
              <a:t>Project </a:t>
            </a:r>
            <a:r>
              <a:rPr lang="en-US" sz="3600" b="1" dirty="0" smtClean="0"/>
              <a:t>objectives</a:t>
            </a:r>
          </a:p>
          <a:p>
            <a:pPr>
              <a:buFont typeface="Wingdings" pitchFamily="2" charset="2"/>
              <a:buChar char="§"/>
            </a:pPr>
            <a:r>
              <a:rPr lang="en-US" sz="3600" dirty="0" smtClean="0"/>
              <a:t> Establish a state-wide network of  informal science educators,  comprised of representatives from 10 informal science education institutions. </a:t>
            </a:r>
          </a:p>
          <a:p>
            <a:pPr>
              <a:buFont typeface="Wingdings" pitchFamily="2" charset="2"/>
              <a:buChar char="§"/>
            </a:pPr>
            <a:r>
              <a:rPr lang="en-US" sz="3600" dirty="0" smtClean="0"/>
              <a:t>Develop and implement pre- and post-assessment tools to determine the state of understanding and implementation of ecosystem-based concepts at Network institutions.</a:t>
            </a:r>
          </a:p>
          <a:p>
            <a:pPr>
              <a:buFont typeface="Wingdings" pitchFamily="2" charset="2"/>
              <a:buChar char="§"/>
            </a:pPr>
            <a:r>
              <a:rPr lang="en-US" sz="3600" dirty="0" smtClean="0"/>
              <a:t>Train Network members in </a:t>
            </a:r>
            <a:r>
              <a:rPr lang="en-US" sz="3600" dirty="0" err="1" smtClean="0"/>
              <a:t>EPSCoR</a:t>
            </a:r>
            <a:r>
              <a:rPr lang="en-US" sz="3600" dirty="0" smtClean="0"/>
              <a:t> core concepts.</a:t>
            </a:r>
          </a:p>
          <a:p>
            <a:pPr>
              <a:buFont typeface="Wingdings" pitchFamily="2" charset="2"/>
              <a:buChar char="§"/>
            </a:pPr>
            <a:r>
              <a:rPr lang="en-US" sz="3600" dirty="0" smtClean="0"/>
              <a:t>Facilitate integrative workshops connecting research scientists with informal education directors.</a:t>
            </a:r>
          </a:p>
          <a:p>
            <a:pPr>
              <a:buFont typeface="Wingdings" pitchFamily="2" charset="2"/>
              <a:buChar char="§"/>
            </a:pPr>
            <a:r>
              <a:rPr lang="en-US" sz="3600" dirty="0" smtClean="0"/>
              <a:t>Coach Network members’ implementation.</a:t>
            </a:r>
          </a:p>
          <a:p>
            <a:pPr>
              <a:buFont typeface="Wingdings" pitchFamily="2" charset="2"/>
              <a:buChar char="§"/>
            </a:pPr>
            <a:r>
              <a:rPr lang="en-US" sz="3600" dirty="0" smtClean="0"/>
              <a:t>Evaluate progress.</a:t>
            </a:r>
          </a:p>
          <a:p>
            <a:pPr>
              <a:buFont typeface="Wingdings" pitchFamily="2" charset="2"/>
              <a:buChar char="§"/>
            </a:pPr>
            <a:r>
              <a:rPr lang="en-US" sz="3600" dirty="0" smtClean="0"/>
              <a:t> Disseminate results.</a:t>
            </a:r>
            <a:endParaRPr lang="en-US" sz="3600" dirty="0"/>
          </a:p>
        </p:txBody>
      </p:sp>
      <p:pic>
        <p:nvPicPr>
          <p:cNvPr id="51" name="Picture 50" descr="SSCLogoColorWordmark.jpg"/>
          <p:cNvPicPr>
            <a:picLocks noChangeAspect="1"/>
          </p:cNvPicPr>
          <p:nvPr/>
        </p:nvPicPr>
        <p:blipFill>
          <a:blip r:embed="rId6" cstate="print"/>
          <a:stretch>
            <a:fillRect/>
          </a:stretch>
        </p:blipFill>
        <p:spPr>
          <a:xfrm>
            <a:off x="685800" y="685800"/>
            <a:ext cx="3739896" cy="1917192"/>
          </a:xfrm>
          <a:prstGeom prst="rect">
            <a:avLst/>
          </a:prstGeom>
        </p:spPr>
      </p:pic>
      <p:cxnSp>
        <p:nvCxnSpPr>
          <p:cNvPr id="53" name="Straight Arrow Connector 52"/>
          <p:cNvCxnSpPr/>
          <p:nvPr/>
        </p:nvCxnSpPr>
        <p:spPr>
          <a:xfrm>
            <a:off x="15849600" y="11658600"/>
            <a:ext cx="38100" cy="14341227"/>
          </a:xfrm>
          <a:prstGeom prst="straightConnector1">
            <a:avLst/>
          </a:prstGeom>
          <a:ln w="76200">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14554200" y="11025232"/>
            <a:ext cx="2819400" cy="600164"/>
          </a:xfrm>
          <a:prstGeom prst="rect">
            <a:avLst/>
          </a:prstGeom>
          <a:solidFill>
            <a:schemeClr val="accent3">
              <a:lumMod val="65000"/>
            </a:schemeClr>
          </a:solidFill>
        </p:spPr>
        <p:txBody>
          <a:bodyPr wrap="square" rtlCol="0">
            <a:spAutoFit/>
          </a:bodyPr>
          <a:lstStyle/>
          <a:p>
            <a:pPr algn="ctr"/>
            <a:r>
              <a:rPr lang="en-US" sz="3300" b="1" dirty="0" smtClean="0"/>
              <a:t>INPUTS</a:t>
            </a:r>
            <a:endParaRPr lang="en-US" sz="3300" b="1" dirty="0"/>
          </a:p>
        </p:txBody>
      </p:sp>
      <p:sp>
        <p:nvSpPr>
          <p:cNvPr id="59" name="TextBox 58"/>
          <p:cNvSpPr txBox="1"/>
          <p:nvPr/>
        </p:nvSpPr>
        <p:spPr>
          <a:xfrm>
            <a:off x="14554200" y="14935200"/>
            <a:ext cx="2819400" cy="600164"/>
          </a:xfrm>
          <a:prstGeom prst="rect">
            <a:avLst/>
          </a:prstGeom>
          <a:solidFill>
            <a:schemeClr val="accent3">
              <a:lumMod val="65000"/>
            </a:schemeClr>
          </a:solidFill>
        </p:spPr>
        <p:txBody>
          <a:bodyPr wrap="square" rtlCol="0">
            <a:spAutoFit/>
          </a:bodyPr>
          <a:lstStyle/>
          <a:p>
            <a:pPr algn="ctr"/>
            <a:r>
              <a:rPr lang="en-US" sz="3300" b="1" dirty="0" smtClean="0"/>
              <a:t>ACTIVITIES</a:t>
            </a:r>
            <a:endParaRPr lang="en-US" sz="3300" b="1" dirty="0"/>
          </a:p>
        </p:txBody>
      </p:sp>
      <p:sp>
        <p:nvSpPr>
          <p:cNvPr id="61" name="TextBox 60"/>
          <p:cNvSpPr txBox="1"/>
          <p:nvPr/>
        </p:nvSpPr>
        <p:spPr>
          <a:xfrm>
            <a:off x="14439900" y="22768173"/>
            <a:ext cx="2819400" cy="1615827"/>
          </a:xfrm>
          <a:prstGeom prst="rect">
            <a:avLst/>
          </a:prstGeom>
          <a:solidFill>
            <a:schemeClr val="accent3">
              <a:lumMod val="65000"/>
            </a:schemeClr>
          </a:solidFill>
        </p:spPr>
        <p:txBody>
          <a:bodyPr wrap="square" rtlCol="0">
            <a:spAutoFit/>
          </a:bodyPr>
          <a:lstStyle/>
          <a:p>
            <a:pPr algn="ctr"/>
            <a:r>
              <a:rPr lang="en-US" sz="3300" b="1" dirty="0" smtClean="0"/>
              <a:t>OUTCOMES </a:t>
            </a:r>
          </a:p>
          <a:p>
            <a:pPr algn="ctr"/>
            <a:r>
              <a:rPr lang="en-US" sz="3300" b="1" dirty="0" smtClean="0"/>
              <a:t>AND </a:t>
            </a:r>
          </a:p>
          <a:p>
            <a:pPr algn="ctr"/>
            <a:r>
              <a:rPr lang="en-US" sz="3300" b="1" dirty="0" smtClean="0"/>
              <a:t>IMPACTS</a:t>
            </a:r>
            <a:endParaRPr lang="en-US" sz="3300" b="1" dirty="0"/>
          </a:p>
        </p:txBody>
      </p:sp>
      <p:sp>
        <p:nvSpPr>
          <p:cNvPr id="62" name="TextBox 61"/>
          <p:cNvSpPr txBox="1"/>
          <p:nvPr/>
        </p:nvSpPr>
        <p:spPr>
          <a:xfrm>
            <a:off x="17449800" y="6220691"/>
            <a:ext cx="25679400" cy="830997"/>
          </a:xfrm>
          <a:prstGeom prst="rect">
            <a:avLst/>
          </a:prstGeom>
          <a:noFill/>
        </p:spPr>
        <p:txBody>
          <a:bodyPr wrap="square" rtlCol="0">
            <a:spAutoFit/>
          </a:bodyPr>
          <a:lstStyle/>
          <a:p>
            <a:pPr algn="ctr"/>
            <a:r>
              <a:rPr lang="en-US" sz="4800" b="1" dirty="0" smtClean="0"/>
              <a:t>Delivering Ecosystems &amp; Society research findings through an Informal Education Network</a:t>
            </a:r>
            <a:endParaRPr lang="en-US" sz="4800" b="1" dirty="0"/>
          </a:p>
        </p:txBody>
      </p:sp>
      <p:pic>
        <p:nvPicPr>
          <p:cNvPr id="2075" name="Picture 27"/>
          <p:cNvPicPr>
            <a:picLocks noChangeAspect="1" noChangeArrowheads="1"/>
          </p:cNvPicPr>
          <p:nvPr/>
        </p:nvPicPr>
        <p:blipFill>
          <a:blip r:embed="rId7" cstate="print"/>
          <a:srcRect/>
          <a:stretch>
            <a:fillRect/>
          </a:stretch>
        </p:blipFill>
        <p:spPr bwMode="auto">
          <a:xfrm>
            <a:off x="990600" y="2971800"/>
            <a:ext cx="3257550" cy="781050"/>
          </a:xfrm>
          <a:prstGeom prst="rect">
            <a:avLst/>
          </a:prstGeom>
          <a:noFill/>
          <a:ln w="9525">
            <a:noFill/>
            <a:miter lim="800000"/>
            <a:headEnd/>
            <a:tailEnd/>
          </a:ln>
        </p:spPr>
      </p:pic>
      <p:sp>
        <p:nvSpPr>
          <p:cNvPr id="2" name="TextBox 1"/>
          <p:cNvSpPr txBox="1"/>
          <p:nvPr/>
        </p:nvSpPr>
        <p:spPr>
          <a:xfrm>
            <a:off x="25908000" y="28132920"/>
            <a:ext cx="8763000" cy="1015663"/>
          </a:xfrm>
          <a:prstGeom prst="rect">
            <a:avLst/>
          </a:prstGeom>
          <a:noFill/>
        </p:spPr>
        <p:txBody>
          <a:bodyPr wrap="square" rtlCol="0">
            <a:spAutoFit/>
          </a:bodyPr>
          <a:lstStyle/>
          <a:p>
            <a:r>
              <a:rPr lang="en-US" sz="6000" b="1" dirty="0" smtClean="0">
                <a:effectLst>
                  <a:outerShdw blurRad="38100" dist="38100" dir="2700000" algn="tl">
                    <a:srgbClr val="000000">
                      <a:alpha val="43137"/>
                    </a:srgbClr>
                  </a:outerShdw>
                </a:effectLst>
              </a:rPr>
              <a:t>Strategic Plan Objectives</a:t>
            </a:r>
            <a:endParaRPr lang="en-US" sz="6000" b="1" dirty="0">
              <a:effectLst>
                <a:outerShdw blurRad="38100" dist="38100" dir="2700000" algn="tl">
                  <a:srgbClr val="000000">
                    <a:alpha val="43137"/>
                  </a:srgbClr>
                </a:outerShdw>
              </a:effectLst>
            </a:endParaRPr>
          </a:p>
        </p:txBody>
      </p:sp>
      <p:cxnSp>
        <p:nvCxnSpPr>
          <p:cNvPr id="5" name="Straight Arrow Connector 4"/>
          <p:cNvCxnSpPr/>
          <p:nvPr/>
        </p:nvCxnSpPr>
        <p:spPr>
          <a:xfrm flipH="1" flipV="1">
            <a:off x="20269200" y="26517600"/>
            <a:ext cx="5295900" cy="1943437"/>
          </a:xfrm>
          <a:prstGeom prst="straightConnector1">
            <a:avLst/>
          </a:prstGeom>
          <a:ln w="762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flipV="1">
            <a:off x="34518600" y="26517600"/>
            <a:ext cx="5029200" cy="2078072"/>
          </a:xfrm>
          <a:prstGeom prst="straightConnector1">
            <a:avLst/>
          </a:prstGeom>
          <a:ln w="762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flipV="1">
            <a:off x="32766000" y="26670000"/>
            <a:ext cx="914400" cy="1630882"/>
          </a:xfrm>
          <a:prstGeom prst="straightConnector1">
            <a:avLst/>
          </a:prstGeom>
          <a:ln w="762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p:nvPr/>
        </p:nvCxnSpPr>
        <p:spPr>
          <a:xfrm flipH="1" flipV="1">
            <a:off x="27736800" y="26670000"/>
            <a:ext cx="706582" cy="1504050"/>
          </a:xfrm>
          <a:prstGeom prst="straightConnector1">
            <a:avLst/>
          </a:prstGeom>
          <a:ln w="7620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9195</TotalTime>
  <Words>647</Words>
  <Application>Microsoft Office PowerPoint</Application>
  <PresentationFormat>Custom</PresentationFormat>
  <Paragraphs>44</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Default Design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dc:creator>
  <cp:lastModifiedBy>Owner</cp:lastModifiedBy>
  <cp:revision>231</cp:revision>
  <dcterms:created xsi:type="dcterms:W3CDTF">2007-12-07T15:49:51Z</dcterms:created>
  <dcterms:modified xsi:type="dcterms:W3CDTF">2013-11-19T14:54:18Z</dcterms:modified>
</cp:coreProperties>
</file>