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6858000" cy="9313863"/>
  <p:defaultTextStyle>
    <a:defPPr>
      <a:defRPr lang="en-US"/>
    </a:defPPr>
    <a:lvl1pPr marL="0" algn="l" defTabSz="4770279" rtl="0" eaLnBrk="1" latinLnBrk="0" hangingPunct="1">
      <a:defRPr sz="9400" kern="1200">
        <a:solidFill>
          <a:schemeClr val="tx1"/>
        </a:solidFill>
        <a:latin typeface="+mn-lt"/>
        <a:ea typeface="+mn-ea"/>
        <a:cs typeface="+mn-cs"/>
      </a:defRPr>
    </a:lvl1pPr>
    <a:lvl2pPr marL="2385139" algn="l" defTabSz="4770279" rtl="0" eaLnBrk="1" latinLnBrk="0" hangingPunct="1">
      <a:defRPr sz="9400" kern="1200">
        <a:solidFill>
          <a:schemeClr val="tx1"/>
        </a:solidFill>
        <a:latin typeface="+mn-lt"/>
        <a:ea typeface="+mn-ea"/>
        <a:cs typeface="+mn-cs"/>
      </a:defRPr>
    </a:lvl2pPr>
    <a:lvl3pPr marL="4770279" algn="l" defTabSz="4770279" rtl="0" eaLnBrk="1" latinLnBrk="0" hangingPunct="1">
      <a:defRPr sz="9400" kern="1200">
        <a:solidFill>
          <a:schemeClr val="tx1"/>
        </a:solidFill>
        <a:latin typeface="+mn-lt"/>
        <a:ea typeface="+mn-ea"/>
        <a:cs typeface="+mn-cs"/>
      </a:defRPr>
    </a:lvl3pPr>
    <a:lvl4pPr marL="7155420" algn="l" defTabSz="4770279" rtl="0" eaLnBrk="1" latinLnBrk="0" hangingPunct="1">
      <a:defRPr sz="9400" kern="1200">
        <a:solidFill>
          <a:schemeClr val="tx1"/>
        </a:solidFill>
        <a:latin typeface="+mn-lt"/>
        <a:ea typeface="+mn-ea"/>
        <a:cs typeface="+mn-cs"/>
      </a:defRPr>
    </a:lvl4pPr>
    <a:lvl5pPr marL="9540560" algn="l" defTabSz="4770279" rtl="0" eaLnBrk="1" latinLnBrk="0" hangingPunct="1">
      <a:defRPr sz="9400" kern="1200">
        <a:solidFill>
          <a:schemeClr val="tx1"/>
        </a:solidFill>
        <a:latin typeface="+mn-lt"/>
        <a:ea typeface="+mn-ea"/>
        <a:cs typeface="+mn-cs"/>
      </a:defRPr>
    </a:lvl5pPr>
    <a:lvl6pPr marL="11925699" algn="l" defTabSz="4770279" rtl="0" eaLnBrk="1" latinLnBrk="0" hangingPunct="1">
      <a:defRPr sz="9400" kern="1200">
        <a:solidFill>
          <a:schemeClr val="tx1"/>
        </a:solidFill>
        <a:latin typeface="+mn-lt"/>
        <a:ea typeface="+mn-ea"/>
        <a:cs typeface="+mn-cs"/>
      </a:defRPr>
    </a:lvl6pPr>
    <a:lvl7pPr marL="14310839" algn="l" defTabSz="4770279" rtl="0" eaLnBrk="1" latinLnBrk="0" hangingPunct="1">
      <a:defRPr sz="9400" kern="1200">
        <a:solidFill>
          <a:schemeClr val="tx1"/>
        </a:solidFill>
        <a:latin typeface="+mn-lt"/>
        <a:ea typeface="+mn-ea"/>
        <a:cs typeface="+mn-cs"/>
      </a:defRPr>
    </a:lvl7pPr>
    <a:lvl8pPr marL="16695979" algn="l" defTabSz="4770279" rtl="0" eaLnBrk="1" latinLnBrk="0" hangingPunct="1">
      <a:defRPr sz="9400" kern="1200">
        <a:solidFill>
          <a:schemeClr val="tx1"/>
        </a:solidFill>
        <a:latin typeface="+mn-lt"/>
        <a:ea typeface="+mn-ea"/>
        <a:cs typeface="+mn-cs"/>
      </a:defRPr>
    </a:lvl8pPr>
    <a:lvl9pPr marL="19081120" algn="l" defTabSz="4770279" rtl="0" eaLnBrk="1" latinLnBrk="0" hangingPunct="1">
      <a:defRPr sz="9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88" autoAdjust="0"/>
    <p:restoredTop sz="92941" autoAdjust="0"/>
  </p:normalViewPr>
  <p:slideViewPr>
    <p:cSldViewPr>
      <p:cViewPr>
        <p:scale>
          <a:sx n="50" d="100"/>
          <a:sy n="50" d="100"/>
        </p:scale>
        <p:origin x="3216" y="5040"/>
      </p:cViewPr>
      <p:guideLst>
        <p:guide orient="horz" pos="10368"/>
        <p:guide pos="13824"/>
      </p:guideLst>
    </p:cSldViewPr>
  </p:slideViewPr>
  <p:outlineViewPr>
    <p:cViewPr>
      <p:scale>
        <a:sx n="33" d="100"/>
        <a:sy n="33" d="100"/>
      </p:scale>
      <p:origin x="0" y="0"/>
    </p:cViewPr>
  </p:outlineViewPr>
  <p:notesTextViewPr>
    <p:cViewPr>
      <p:scale>
        <a:sx n="1" d="1"/>
        <a:sy n="1" d="1"/>
      </p:scale>
      <p:origin x="0" y="0"/>
    </p:cViewPr>
  </p:notesTextViewPr>
  <p:gridSpacing cx="75895" cy="75895"/>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569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65693"/>
          </a:xfrm>
          <a:prstGeom prst="rect">
            <a:avLst/>
          </a:prstGeom>
        </p:spPr>
        <p:txBody>
          <a:bodyPr vert="horz" lIns="91440" tIns="45720" rIns="91440" bIns="45720" rtlCol="0"/>
          <a:lstStyle>
            <a:lvl1pPr algn="r">
              <a:defRPr sz="1200"/>
            </a:lvl1pPr>
          </a:lstStyle>
          <a:p>
            <a:fld id="{0C47DB26-5ED2-4FD5-A5A4-0E497652EEBD}" type="datetimeFigureOut">
              <a:rPr lang="en-US" smtClean="0"/>
              <a:t>12/7/2012</a:t>
            </a:fld>
            <a:endParaRPr lang="en-US"/>
          </a:p>
        </p:txBody>
      </p:sp>
      <p:sp>
        <p:nvSpPr>
          <p:cNvPr id="4" name="Slide Image Placeholder 3"/>
          <p:cNvSpPr>
            <a:spLocks noGrp="1" noRot="1" noChangeAspect="1"/>
          </p:cNvSpPr>
          <p:nvPr>
            <p:ph type="sldImg" idx="2"/>
          </p:nvPr>
        </p:nvSpPr>
        <p:spPr>
          <a:xfrm>
            <a:off x="1101725" y="698500"/>
            <a:ext cx="4654550" cy="34925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24085"/>
            <a:ext cx="5486400" cy="41912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6553"/>
            <a:ext cx="2971800" cy="465693"/>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846553"/>
            <a:ext cx="2971800" cy="465693"/>
          </a:xfrm>
          <a:prstGeom prst="rect">
            <a:avLst/>
          </a:prstGeom>
        </p:spPr>
        <p:txBody>
          <a:bodyPr vert="horz" lIns="91440" tIns="45720" rIns="91440" bIns="45720" rtlCol="0" anchor="b"/>
          <a:lstStyle>
            <a:lvl1pPr algn="r">
              <a:defRPr sz="1200"/>
            </a:lvl1pPr>
          </a:lstStyle>
          <a:p>
            <a:fld id="{E7DFFF25-B008-4967-8006-F985B78CF777}" type="slidenum">
              <a:rPr lang="en-US" smtClean="0"/>
              <a:t>‹#›</a:t>
            </a:fld>
            <a:endParaRPr lang="en-US"/>
          </a:p>
        </p:txBody>
      </p:sp>
    </p:spTree>
    <p:extLst>
      <p:ext uri="{BB962C8B-B14F-4D97-AF65-F5344CB8AC3E}">
        <p14:creationId xmlns:p14="http://schemas.microsoft.com/office/powerpoint/2010/main" val="3633170647"/>
      </p:ext>
    </p:extLst>
  </p:cSld>
  <p:clrMap bg1="lt1" tx1="dk1" bg2="lt2" tx2="dk2" accent1="accent1" accent2="accent2" accent3="accent3" accent4="accent4" accent5="accent5" accent6="accent6" hlink="hlink" folHlink="folHlink"/>
  <p:notesStyle>
    <a:lvl1pPr marL="0" algn="l" defTabSz="834812" rtl="0" eaLnBrk="1" latinLnBrk="0" hangingPunct="1">
      <a:defRPr sz="1100" kern="1200">
        <a:solidFill>
          <a:schemeClr val="tx1"/>
        </a:solidFill>
        <a:latin typeface="+mn-lt"/>
        <a:ea typeface="+mn-ea"/>
        <a:cs typeface="+mn-cs"/>
      </a:defRPr>
    </a:lvl1pPr>
    <a:lvl2pPr marL="417406" algn="l" defTabSz="834812" rtl="0" eaLnBrk="1" latinLnBrk="0" hangingPunct="1">
      <a:defRPr sz="1100" kern="1200">
        <a:solidFill>
          <a:schemeClr val="tx1"/>
        </a:solidFill>
        <a:latin typeface="+mn-lt"/>
        <a:ea typeface="+mn-ea"/>
        <a:cs typeface="+mn-cs"/>
      </a:defRPr>
    </a:lvl2pPr>
    <a:lvl3pPr marL="834812" algn="l" defTabSz="834812" rtl="0" eaLnBrk="1" latinLnBrk="0" hangingPunct="1">
      <a:defRPr sz="1100" kern="1200">
        <a:solidFill>
          <a:schemeClr val="tx1"/>
        </a:solidFill>
        <a:latin typeface="+mn-lt"/>
        <a:ea typeface="+mn-ea"/>
        <a:cs typeface="+mn-cs"/>
      </a:defRPr>
    </a:lvl3pPr>
    <a:lvl4pPr marL="1252217" algn="l" defTabSz="834812" rtl="0" eaLnBrk="1" latinLnBrk="0" hangingPunct="1">
      <a:defRPr sz="1100" kern="1200">
        <a:solidFill>
          <a:schemeClr val="tx1"/>
        </a:solidFill>
        <a:latin typeface="+mn-lt"/>
        <a:ea typeface="+mn-ea"/>
        <a:cs typeface="+mn-cs"/>
      </a:defRPr>
    </a:lvl4pPr>
    <a:lvl5pPr marL="1669623" algn="l" defTabSz="834812" rtl="0" eaLnBrk="1" latinLnBrk="0" hangingPunct="1">
      <a:defRPr sz="1100" kern="1200">
        <a:solidFill>
          <a:schemeClr val="tx1"/>
        </a:solidFill>
        <a:latin typeface="+mn-lt"/>
        <a:ea typeface="+mn-ea"/>
        <a:cs typeface="+mn-cs"/>
      </a:defRPr>
    </a:lvl5pPr>
    <a:lvl6pPr marL="2087029" algn="l" defTabSz="834812" rtl="0" eaLnBrk="1" latinLnBrk="0" hangingPunct="1">
      <a:defRPr sz="1100" kern="1200">
        <a:solidFill>
          <a:schemeClr val="tx1"/>
        </a:solidFill>
        <a:latin typeface="+mn-lt"/>
        <a:ea typeface="+mn-ea"/>
        <a:cs typeface="+mn-cs"/>
      </a:defRPr>
    </a:lvl6pPr>
    <a:lvl7pPr marL="2504435" algn="l" defTabSz="834812" rtl="0" eaLnBrk="1" latinLnBrk="0" hangingPunct="1">
      <a:defRPr sz="1100" kern="1200">
        <a:solidFill>
          <a:schemeClr val="tx1"/>
        </a:solidFill>
        <a:latin typeface="+mn-lt"/>
        <a:ea typeface="+mn-ea"/>
        <a:cs typeface="+mn-cs"/>
      </a:defRPr>
    </a:lvl7pPr>
    <a:lvl8pPr marL="2921840" algn="l" defTabSz="834812" rtl="0" eaLnBrk="1" latinLnBrk="0" hangingPunct="1">
      <a:defRPr sz="1100" kern="1200">
        <a:solidFill>
          <a:schemeClr val="tx1"/>
        </a:solidFill>
        <a:latin typeface="+mn-lt"/>
        <a:ea typeface="+mn-ea"/>
        <a:cs typeface="+mn-cs"/>
      </a:defRPr>
    </a:lvl8pPr>
    <a:lvl9pPr marL="3339246" algn="l" defTabSz="834812"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1725" y="698500"/>
            <a:ext cx="4654550" cy="34925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DFFF25-B008-4967-8006-F985B78CF777}" type="slidenum">
              <a:rPr lang="en-US" smtClean="0"/>
              <a:t>1</a:t>
            </a:fld>
            <a:endParaRPr lang="en-US"/>
          </a:p>
        </p:txBody>
      </p:sp>
    </p:spTree>
    <p:extLst>
      <p:ext uri="{BB962C8B-B14F-4D97-AF65-F5344CB8AC3E}">
        <p14:creationId xmlns:p14="http://schemas.microsoft.com/office/powerpoint/2010/main" val="13048370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3"/>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385139" indent="0" algn="ctr">
              <a:buNone/>
              <a:defRPr>
                <a:solidFill>
                  <a:schemeClr val="tx1">
                    <a:tint val="75000"/>
                  </a:schemeClr>
                </a:solidFill>
              </a:defRPr>
            </a:lvl2pPr>
            <a:lvl3pPr marL="4770279" indent="0" algn="ctr">
              <a:buNone/>
              <a:defRPr>
                <a:solidFill>
                  <a:schemeClr val="tx1">
                    <a:tint val="75000"/>
                  </a:schemeClr>
                </a:solidFill>
              </a:defRPr>
            </a:lvl3pPr>
            <a:lvl4pPr marL="7155420" indent="0" algn="ctr">
              <a:buNone/>
              <a:defRPr>
                <a:solidFill>
                  <a:schemeClr val="tx1">
                    <a:tint val="75000"/>
                  </a:schemeClr>
                </a:solidFill>
              </a:defRPr>
            </a:lvl4pPr>
            <a:lvl5pPr marL="9540560" indent="0" algn="ctr">
              <a:buNone/>
              <a:defRPr>
                <a:solidFill>
                  <a:schemeClr val="tx1">
                    <a:tint val="75000"/>
                  </a:schemeClr>
                </a:solidFill>
              </a:defRPr>
            </a:lvl5pPr>
            <a:lvl6pPr marL="11925699" indent="0" algn="ctr">
              <a:buNone/>
              <a:defRPr>
                <a:solidFill>
                  <a:schemeClr val="tx1">
                    <a:tint val="75000"/>
                  </a:schemeClr>
                </a:solidFill>
              </a:defRPr>
            </a:lvl6pPr>
            <a:lvl7pPr marL="14310839" indent="0" algn="ctr">
              <a:buNone/>
              <a:defRPr>
                <a:solidFill>
                  <a:schemeClr val="tx1">
                    <a:tint val="75000"/>
                  </a:schemeClr>
                </a:solidFill>
              </a:defRPr>
            </a:lvl7pPr>
            <a:lvl8pPr marL="16695979" indent="0" algn="ctr">
              <a:buNone/>
              <a:defRPr>
                <a:solidFill>
                  <a:schemeClr val="tx1">
                    <a:tint val="75000"/>
                  </a:schemeClr>
                </a:solidFill>
              </a:defRPr>
            </a:lvl8pPr>
            <a:lvl9pPr marL="1908112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DB81D49-6829-4BFF-BFF8-CC83C04F14D3}" type="datetimeFigureOut">
              <a:rPr lang="en-US" smtClean="0"/>
              <a:t>12/7/2012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19558171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B81D49-6829-4BFF-BFF8-CC83C04F14D3}" type="datetimeFigureOut">
              <a:rPr lang="en-US" smtClean="0"/>
              <a:t>12/7/2012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1669546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3" y="21153122"/>
            <a:ext cx="37307520" cy="6537960"/>
          </a:xfrm>
        </p:spPr>
        <p:txBody>
          <a:bodyPr anchor="t"/>
          <a:lstStyle>
            <a:lvl1pPr algn="l">
              <a:defRPr sz="209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3" y="13952225"/>
            <a:ext cx="37307520" cy="7200898"/>
          </a:xfrm>
        </p:spPr>
        <p:txBody>
          <a:bodyPr anchor="b"/>
          <a:lstStyle>
            <a:lvl1pPr marL="0" indent="0">
              <a:buNone/>
              <a:defRPr sz="10400">
                <a:solidFill>
                  <a:schemeClr val="tx1">
                    <a:tint val="75000"/>
                  </a:schemeClr>
                </a:solidFill>
              </a:defRPr>
            </a:lvl1pPr>
            <a:lvl2pPr marL="2385139" indent="0">
              <a:buNone/>
              <a:defRPr sz="9400">
                <a:solidFill>
                  <a:schemeClr val="tx1">
                    <a:tint val="75000"/>
                  </a:schemeClr>
                </a:solidFill>
              </a:defRPr>
            </a:lvl2pPr>
            <a:lvl3pPr marL="4770279" indent="0">
              <a:buNone/>
              <a:defRPr sz="8300">
                <a:solidFill>
                  <a:schemeClr val="tx1">
                    <a:tint val="75000"/>
                  </a:schemeClr>
                </a:solidFill>
              </a:defRPr>
            </a:lvl3pPr>
            <a:lvl4pPr marL="7155420" indent="0">
              <a:buNone/>
              <a:defRPr sz="7300">
                <a:solidFill>
                  <a:schemeClr val="tx1">
                    <a:tint val="75000"/>
                  </a:schemeClr>
                </a:solidFill>
              </a:defRPr>
            </a:lvl4pPr>
            <a:lvl5pPr marL="9540560" indent="0">
              <a:buNone/>
              <a:defRPr sz="7300">
                <a:solidFill>
                  <a:schemeClr val="tx1">
                    <a:tint val="75000"/>
                  </a:schemeClr>
                </a:solidFill>
              </a:defRPr>
            </a:lvl5pPr>
            <a:lvl6pPr marL="11925699" indent="0">
              <a:buNone/>
              <a:defRPr sz="7300">
                <a:solidFill>
                  <a:schemeClr val="tx1">
                    <a:tint val="75000"/>
                  </a:schemeClr>
                </a:solidFill>
              </a:defRPr>
            </a:lvl6pPr>
            <a:lvl7pPr marL="14310839" indent="0">
              <a:buNone/>
              <a:defRPr sz="7300">
                <a:solidFill>
                  <a:schemeClr val="tx1">
                    <a:tint val="75000"/>
                  </a:schemeClr>
                </a:solidFill>
              </a:defRPr>
            </a:lvl7pPr>
            <a:lvl8pPr marL="16695979" indent="0">
              <a:buNone/>
              <a:defRPr sz="7300">
                <a:solidFill>
                  <a:schemeClr val="tx1">
                    <a:tint val="75000"/>
                  </a:schemeClr>
                </a:solidFill>
              </a:defRPr>
            </a:lvl8pPr>
            <a:lvl9pPr marL="19081120" indent="0">
              <a:buNone/>
              <a:defRPr sz="73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DB81D49-6829-4BFF-BFF8-CC83C04F14D3}" type="datetimeFigureOut">
              <a:rPr lang="en-US" smtClean="0"/>
              <a:t>12/7/2012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29689306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4"/>
            <a:ext cx="19385280" cy="21724622"/>
          </a:xfrm>
        </p:spPr>
        <p:txBody>
          <a:bodyPr/>
          <a:lstStyle>
            <a:lvl1pPr>
              <a:defRPr sz="14600"/>
            </a:lvl1pPr>
            <a:lvl2pPr>
              <a:defRPr sz="12500"/>
            </a:lvl2pPr>
            <a:lvl3pPr>
              <a:defRPr sz="10400"/>
            </a:lvl3pPr>
            <a:lvl4pPr>
              <a:defRPr sz="9400"/>
            </a:lvl4pPr>
            <a:lvl5pPr>
              <a:defRPr sz="9400"/>
            </a:lvl5pPr>
            <a:lvl6pPr>
              <a:defRPr sz="9400"/>
            </a:lvl6pPr>
            <a:lvl7pPr>
              <a:defRPr sz="9400"/>
            </a:lvl7pPr>
            <a:lvl8pPr>
              <a:defRPr sz="9400"/>
            </a:lvl8pPr>
            <a:lvl9pPr>
              <a:defRPr sz="9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4"/>
            <a:ext cx="19385280" cy="21724622"/>
          </a:xfrm>
        </p:spPr>
        <p:txBody>
          <a:bodyPr/>
          <a:lstStyle>
            <a:lvl1pPr>
              <a:defRPr sz="14600"/>
            </a:lvl1pPr>
            <a:lvl2pPr>
              <a:defRPr sz="12500"/>
            </a:lvl2pPr>
            <a:lvl3pPr>
              <a:defRPr sz="10400"/>
            </a:lvl3pPr>
            <a:lvl4pPr>
              <a:defRPr sz="9400"/>
            </a:lvl4pPr>
            <a:lvl5pPr>
              <a:defRPr sz="9400"/>
            </a:lvl5pPr>
            <a:lvl6pPr>
              <a:defRPr sz="9400"/>
            </a:lvl6pPr>
            <a:lvl7pPr>
              <a:defRPr sz="9400"/>
            </a:lvl7pPr>
            <a:lvl8pPr>
              <a:defRPr sz="9400"/>
            </a:lvl8pPr>
            <a:lvl9pPr>
              <a:defRPr sz="9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DB81D49-6829-4BFF-BFF8-CC83C04F14D3}" type="datetimeFigureOut">
              <a:rPr lang="en-US" smtClean="0"/>
              <a:t>12/7/2012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3189462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3"/>
            <a:ext cx="19392903" cy="3070859"/>
          </a:xfrm>
        </p:spPr>
        <p:txBody>
          <a:bodyPr anchor="b"/>
          <a:lstStyle>
            <a:lvl1pPr marL="0" indent="0">
              <a:buNone/>
              <a:defRPr sz="12500" b="1"/>
            </a:lvl1pPr>
            <a:lvl2pPr marL="2385139" indent="0">
              <a:buNone/>
              <a:defRPr sz="10400" b="1"/>
            </a:lvl2pPr>
            <a:lvl3pPr marL="4770279" indent="0">
              <a:buNone/>
              <a:defRPr sz="9400" b="1"/>
            </a:lvl3pPr>
            <a:lvl4pPr marL="7155420" indent="0">
              <a:buNone/>
              <a:defRPr sz="8300" b="1"/>
            </a:lvl4pPr>
            <a:lvl5pPr marL="9540560" indent="0">
              <a:buNone/>
              <a:defRPr sz="8300" b="1"/>
            </a:lvl5pPr>
            <a:lvl6pPr marL="11925699" indent="0">
              <a:buNone/>
              <a:defRPr sz="8300" b="1"/>
            </a:lvl6pPr>
            <a:lvl7pPr marL="14310839" indent="0">
              <a:buNone/>
              <a:defRPr sz="8300" b="1"/>
            </a:lvl7pPr>
            <a:lvl8pPr marL="16695979" indent="0">
              <a:buNone/>
              <a:defRPr sz="8300" b="1"/>
            </a:lvl8pPr>
            <a:lvl9pPr marL="19081120" indent="0">
              <a:buNone/>
              <a:defRPr sz="8300" b="1"/>
            </a:lvl9pPr>
          </a:lstStyle>
          <a:p>
            <a:pPr lvl="0"/>
            <a:r>
              <a:rPr lang="en-US" smtClean="0"/>
              <a:t>Click to edit Master text styles</a:t>
            </a:r>
          </a:p>
        </p:txBody>
      </p:sp>
      <p:sp>
        <p:nvSpPr>
          <p:cNvPr id="4" name="Content Placeholder 3"/>
          <p:cNvSpPr>
            <a:spLocks noGrp="1"/>
          </p:cNvSpPr>
          <p:nvPr>
            <p:ph sz="half" idx="2"/>
          </p:nvPr>
        </p:nvSpPr>
        <p:spPr>
          <a:xfrm>
            <a:off x="2194560" y="10439401"/>
            <a:ext cx="19392903" cy="18966182"/>
          </a:xfrm>
        </p:spPr>
        <p:txBody>
          <a:bodyPr/>
          <a:lstStyle>
            <a:lvl1pPr>
              <a:defRPr sz="12500"/>
            </a:lvl1pPr>
            <a:lvl2pPr>
              <a:defRPr sz="10400"/>
            </a:lvl2pPr>
            <a:lvl3pPr>
              <a:defRPr sz="9400"/>
            </a:lvl3pPr>
            <a:lvl4pPr>
              <a:defRPr sz="8300"/>
            </a:lvl4pPr>
            <a:lvl5pPr>
              <a:defRPr sz="8300"/>
            </a:lvl5pPr>
            <a:lvl6pPr>
              <a:defRPr sz="8300"/>
            </a:lvl6pPr>
            <a:lvl7pPr>
              <a:defRPr sz="8300"/>
            </a:lvl7pPr>
            <a:lvl8pPr>
              <a:defRPr sz="8300"/>
            </a:lvl8pPr>
            <a:lvl9pPr>
              <a:defRPr sz="8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3" y="7368543"/>
            <a:ext cx="19400520" cy="3070859"/>
          </a:xfrm>
        </p:spPr>
        <p:txBody>
          <a:bodyPr anchor="b"/>
          <a:lstStyle>
            <a:lvl1pPr marL="0" indent="0">
              <a:buNone/>
              <a:defRPr sz="12500" b="1"/>
            </a:lvl1pPr>
            <a:lvl2pPr marL="2385139" indent="0">
              <a:buNone/>
              <a:defRPr sz="10400" b="1"/>
            </a:lvl2pPr>
            <a:lvl3pPr marL="4770279" indent="0">
              <a:buNone/>
              <a:defRPr sz="9400" b="1"/>
            </a:lvl3pPr>
            <a:lvl4pPr marL="7155420" indent="0">
              <a:buNone/>
              <a:defRPr sz="8300" b="1"/>
            </a:lvl4pPr>
            <a:lvl5pPr marL="9540560" indent="0">
              <a:buNone/>
              <a:defRPr sz="8300" b="1"/>
            </a:lvl5pPr>
            <a:lvl6pPr marL="11925699" indent="0">
              <a:buNone/>
              <a:defRPr sz="8300" b="1"/>
            </a:lvl6pPr>
            <a:lvl7pPr marL="14310839" indent="0">
              <a:buNone/>
              <a:defRPr sz="8300" b="1"/>
            </a:lvl7pPr>
            <a:lvl8pPr marL="16695979" indent="0">
              <a:buNone/>
              <a:defRPr sz="8300" b="1"/>
            </a:lvl8pPr>
            <a:lvl9pPr marL="19081120" indent="0">
              <a:buNone/>
              <a:defRPr sz="8300" b="1"/>
            </a:lvl9pPr>
          </a:lstStyle>
          <a:p>
            <a:pPr lvl="0"/>
            <a:r>
              <a:rPr lang="en-US" smtClean="0"/>
              <a:t>Click to edit Master text styles</a:t>
            </a:r>
          </a:p>
        </p:txBody>
      </p:sp>
      <p:sp>
        <p:nvSpPr>
          <p:cNvPr id="6" name="Content Placeholder 5"/>
          <p:cNvSpPr>
            <a:spLocks noGrp="1"/>
          </p:cNvSpPr>
          <p:nvPr>
            <p:ph sz="quarter" idx="4"/>
          </p:nvPr>
        </p:nvSpPr>
        <p:spPr>
          <a:xfrm>
            <a:off x="22296123" y="10439401"/>
            <a:ext cx="19400520" cy="18966182"/>
          </a:xfrm>
        </p:spPr>
        <p:txBody>
          <a:bodyPr/>
          <a:lstStyle>
            <a:lvl1pPr>
              <a:defRPr sz="12500"/>
            </a:lvl1pPr>
            <a:lvl2pPr>
              <a:defRPr sz="10400"/>
            </a:lvl2pPr>
            <a:lvl3pPr>
              <a:defRPr sz="9400"/>
            </a:lvl3pPr>
            <a:lvl4pPr>
              <a:defRPr sz="8300"/>
            </a:lvl4pPr>
            <a:lvl5pPr>
              <a:defRPr sz="8300"/>
            </a:lvl5pPr>
            <a:lvl6pPr>
              <a:defRPr sz="8300"/>
            </a:lvl6pPr>
            <a:lvl7pPr>
              <a:defRPr sz="8300"/>
            </a:lvl7pPr>
            <a:lvl8pPr>
              <a:defRPr sz="8300"/>
            </a:lvl8pPr>
            <a:lvl9pPr>
              <a:defRPr sz="8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DB81D49-6829-4BFF-BFF8-CC83C04F14D3}" type="datetimeFigureOut">
              <a:rPr lang="en-US" smtClean="0"/>
              <a:t>12/7/2012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1871202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DB81D49-6829-4BFF-BFF8-CC83C04F14D3}" type="datetimeFigureOut">
              <a:rPr lang="en-US" smtClean="0"/>
              <a:t>12/7/2012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20259371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B81D49-6829-4BFF-BFF8-CC83C04F14D3}" type="datetimeFigureOut">
              <a:rPr lang="en-US" smtClean="0"/>
              <a:t>12/7/2012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871140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3" cy="5577840"/>
          </a:xfrm>
        </p:spPr>
        <p:txBody>
          <a:bodyPr anchor="b"/>
          <a:lstStyle>
            <a:lvl1pPr algn="l">
              <a:defRPr sz="104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6700"/>
            </a:lvl1pPr>
            <a:lvl2pPr>
              <a:defRPr sz="14600"/>
            </a:lvl2pPr>
            <a:lvl3pPr>
              <a:defRPr sz="12500"/>
            </a:lvl3pPr>
            <a:lvl4pPr>
              <a:defRPr sz="10400"/>
            </a:lvl4pPr>
            <a:lvl5pPr>
              <a:defRPr sz="10400"/>
            </a:lvl5pPr>
            <a:lvl6pPr>
              <a:defRPr sz="10400"/>
            </a:lvl6pPr>
            <a:lvl7pPr>
              <a:defRPr sz="10400"/>
            </a:lvl7pPr>
            <a:lvl8pPr>
              <a:defRPr sz="10400"/>
            </a:lvl8pPr>
            <a:lvl9pPr>
              <a:defRPr sz="10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3" cy="22517102"/>
          </a:xfrm>
        </p:spPr>
        <p:txBody>
          <a:bodyPr/>
          <a:lstStyle>
            <a:lvl1pPr marL="0" indent="0">
              <a:buNone/>
              <a:defRPr sz="7300"/>
            </a:lvl1pPr>
            <a:lvl2pPr marL="2385139" indent="0">
              <a:buNone/>
              <a:defRPr sz="6200"/>
            </a:lvl2pPr>
            <a:lvl3pPr marL="4770279" indent="0">
              <a:buNone/>
              <a:defRPr sz="5200"/>
            </a:lvl3pPr>
            <a:lvl4pPr marL="7155420" indent="0">
              <a:buNone/>
              <a:defRPr sz="4700"/>
            </a:lvl4pPr>
            <a:lvl5pPr marL="9540560" indent="0">
              <a:buNone/>
              <a:defRPr sz="4700"/>
            </a:lvl5pPr>
            <a:lvl6pPr marL="11925699" indent="0">
              <a:buNone/>
              <a:defRPr sz="4700"/>
            </a:lvl6pPr>
            <a:lvl7pPr marL="14310839" indent="0">
              <a:buNone/>
              <a:defRPr sz="4700"/>
            </a:lvl7pPr>
            <a:lvl8pPr marL="16695979" indent="0">
              <a:buNone/>
              <a:defRPr sz="4700"/>
            </a:lvl8pPr>
            <a:lvl9pPr marL="19081120"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B81D49-6829-4BFF-BFF8-CC83C04F14D3}" type="datetimeFigureOut">
              <a:rPr lang="en-US" smtClean="0"/>
              <a:t>12/7/2012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17755955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3" y="23042881"/>
            <a:ext cx="26334720" cy="2720342"/>
          </a:xfrm>
        </p:spPr>
        <p:txBody>
          <a:bodyPr anchor="b"/>
          <a:lstStyle>
            <a:lvl1pPr algn="l">
              <a:defRPr sz="10400" b="1"/>
            </a:lvl1pPr>
          </a:lstStyle>
          <a:p>
            <a:r>
              <a:rPr lang="en-US" smtClean="0"/>
              <a:t>Click to edit Master title style</a:t>
            </a:r>
            <a:endParaRPr lang="en-US"/>
          </a:p>
        </p:txBody>
      </p:sp>
      <p:sp>
        <p:nvSpPr>
          <p:cNvPr id="3" name="Picture Placeholder 2"/>
          <p:cNvSpPr>
            <a:spLocks noGrp="1"/>
          </p:cNvSpPr>
          <p:nvPr>
            <p:ph type="pic" idx="1"/>
          </p:nvPr>
        </p:nvSpPr>
        <p:spPr>
          <a:xfrm>
            <a:off x="8602983" y="2941320"/>
            <a:ext cx="26334720" cy="19751040"/>
          </a:xfrm>
        </p:spPr>
        <p:txBody>
          <a:bodyPr/>
          <a:lstStyle>
            <a:lvl1pPr marL="0" indent="0">
              <a:buNone/>
              <a:defRPr sz="16700"/>
            </a:lvl1pPr>
            <a:lvl2pPr marL="2385139" indent="0">
              <a:buNone/>
              <a:defRPr sz="14600"/>
            </a:lvl2pPr>
            <a:lvl3pPr marL="4770279" indent="0">
              <a:buNone/>
              <a:defRPr sz="12500"/>
            </a:lvl3pPr>
            <a:lvl4pPr marL="7155420" indent="0">
              <a:buNone/>
              <a:defRPr sz="10400"/>
            </a:lvl4pPr>
            <a:lvl5pPr marL="9540560" indent="0">
              <a:buNone/>
              <a:defRPr sz="10400"/>
            </a:lvl5pPr>
            <a:lvl6pPr marL="11925699" indent="0">
              <a:buNone/>
              <a:defRPr sz="10400"/>
            </a:lvl6pPr>
            <a:lvl7pPr marL="14310839" indent="0">
              <a:buNone/>
              <a:defRPr sz="10400"/>
            </a:lvl7pPr>
            <a:lvl8pPr marL="16695979" indent="0">
              <a:buNone/>
              <a:defRPr sz="10400"/>
            </a:lvl8pPr>
            <a:lvl9pPr marL="19081120" indent="0">
              <a:buNone/>
              <a:defRPr sz="10400"/>
            </a:lvl9pPr>
          </a:lstStyle>
          <a:p>
            <a:endParaRPr lang="en-US"/>
          </a:p>
        </p:txBody>
      </p:sp>
      <p:sp>
        <p:nvSpPr>
          <p:cNvPr id="4" name="Text Placeholder 3"/>
          <p:cNvSpPr>
            <a:spLocks noGrp="1"/>
          </p:cNvSpPr>
          <p:nvPr>
            <p:ph type="body" sz="half" idx="2"/>
          </p:nvPr>
        </p:nvSpPr>
        <p:spPr>
          <a:xfrm>
            <a:off x="8602983" y="25763223"/>
            <a:ext cx="26334720" cy="3863338"/>
          </a:xfrm>
        </p:spPr>
        <p:txBody>
          <a:bodyPr/>
          <a:lstStyle>
            <a:lvl1pPr marL="0" indent="0">
              <a:buNone/>
              <a:defRPr sz="7300"/>
            </a:lvl1pPr>
            <a:lvl2pPr marL="2385139" indent="0">
              <a:buNone/>
              <a:defRPr sz="6200"/>
            </a:lvl2pPr>
            <a:lvl3pPr marL="4770279" indent="0">
              <a:buNone/>
              <a:defRPr sz="5200"/>
            </a:lvl3pPr>
            <a:lvl4pPr marL="7155420" indent="0">
              <a:buNone/>
              <a:defRPr sz="4700"/>
            </a:lvl4pPr>
            <a:lvl5pPr marL="9540560" indent="0">
              <a:buNone/>
              <a:defRPr sz="4700"/>
            </a:lvl5pPr>
            <a:lvl6pPr marL="11925699" indent="0">
              <a:buNone/>
              <a:defRPr sz="4700"/>
            </a:lvl6pPr>
            <a:lvl7pPr marL="14310839" indent="0">
              <a:buNone/>
              <a:defRPr sz="4700"/>
            </a:lvl7pPr>
            <a:lvl8pPr marL="16695979" indent="0">
              <a:buNone/>
              <a:defRPr sz="4700"/>
            </a:lvl8pPr>
            <a:lvl9pPr marL="19081120"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B81D49-6829-4BFF-BFF8-CC83C04F14D3}" type="datetimeFigureOut">
              <a:rPr lang="en-US" smtClean="0"/>
              <a:t>12/7/2012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3550073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B81D49-6829-4BFF-BFF8-CC83C04F14D3}" type="datetimeFigureOut">
              <a:rPr lang="en-US" smtClean="0"/>
              <a:t>12/7/2012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23525707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B81D49-6829-4BFF-BFF8-CC83C04F14D3}" type="datetimeFigureOut">
              <a:rPr lang="en-US" smtClean="0"/>
              <a:t>12/7/2012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34675494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77028" tIns="238514" rIns="477028" bIns="238514"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4"/>
            <a:ext cx="39502080" cy="21724622"/>
          </a:xfrm>
          <a:prstGeom prst="rect">
            <a:avLst/>
          </a:prstGeom>
        </p:spPr>
        <p:txBody>
          <a:bodyPr vert="horz" lIns="477028" tIns="238514" rIns="477028" bIns="23851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77028" tIns="238514" rIns="477028" bIns="238514" rtlCol="0" anchor="ctr"/>
          <a:lstStyle>
            <a:lvl1pPr algn="l">
              <a:defRPr sz="6200">
                <a:solidFill>
                  <a:schemeClr val="tx1">
                    <a:tint val="75000"/>
                  </a:schemeClr>
                </a:solidFill>
              </a:defRPr>
            </a:lvl1pPr>
          </a:lstStyle>
          <a:p>
            <a:fld id="{FDB81D49-6829-4BFF-BFF8-CC83C04F14D3}" type="datetimeFigureOut">
              <a:rPr lang="en-US" smtClean="0"/>
              <a:t>12/7/2012</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77028" tIns="238514" rIns="477028" bIns="238514" rtlCol="0" anchor="ctr"/>
          <a:lstStyle>
            <a:lvl1pPr algn="ctr">
              <a:defRPr sz="6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77028" tIns="238514" rIns="477028" bIns="238514" rtlCol="0" anchor="ctr"/>
          <a:lstStyle>
            <a:lvl1pPr algn="r">
              <a:defRPr sz="6200">
                <a:solidFill>
                  <a:schemeClr val="tx1">
                    <a:tint val="75000"/>
                  </a:schemeClr>
                </a:solidFill>
              </a:defRPr>
            </a:lvl1pPr>
          </a:lstStyle>
          <a:p>
            <a:fld id="{FD48A672-9AD0-4092-9DAF-2ADB3C963035}" type="slidenum">
              <a:rPr lang="en-US" smtClean="0"/>
              <a:t>‹#›</a:t>
            </a:fld>
            <a:endParaRPr lang="en-US"/>
          </a:p>
        </p:txBody>
      </p:sp>
    </p:spTree>
    <p:extLst>
      <p:ext uri="{BB962C8B-B14F-4D97-AF65-F5344CB8AC3E}">
        <p14:creationId xmlns:p14="http://schemas.microsoft.com/office/powerpoint/2010/main" val="15258006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770279" rtl="0" eaLnBrk="1" latinLnBrk="0" hangingPunct="1">
        <a:spcBef>
          <a:spcPct val="0"/>
        </a:spcBef>
        <a:buNone/>
        <a:defRPr sz="22900" kern="1200">
          <a:solidFill>
            <a:schemeClr val="tx1"/>
          </a:solidFill>
          <a:latin typeface="+mj-lt"/>
          <a:ea typeface="+mj-ea"/>
          <a:cs typeface="+mj-cs"/>
        </a:defRPr>
      </a:lvl1pPr>
    </p:titleStyle>
    <p:bodyStyle>
      <a:lvl1pPr marL="1788855" indent="-1788855" algn="l" defTabSz="4770279" rtl="0" eaLnBrk="1" latinLnBrk="0" hangingPunct="1">
        <a:spcBef>
          <a:spcPct val="20000"/>
        </a:spcBef>
        <a:buFont typeface="Arial" pitchFamily="34" charset="0"/>
        <a:buChar char="•"/>
        <a:defRPr sz="16700" kern="1200">
          <a:solidFill>
            <a:schemeClr val="tx1"/>
          </a:solidFill>
          <a:latin typeface="+mn-lt"/>
          <a:ea typeface="+mn-ea"/>
          <a:cs typeface="+mn-cs"/>
        </a:defRPr>
      </a:lvl1pPr>
      <a:lvl2pPr marL="3875852" indent="-1490713" algn="l" defTabSz="4770279" rtl="0" eaLnBrk="1" latinLnBrk="0" hangingPunct="1">
        <a:spcBef>
          <a:spcPct val="20000"/>
        </a:spcBef>
        <a:buFont typeface="Arial" pitchFamily="34" charset="0"/>
        <a:buChar char="–"/>
        <a:defRPr sz="14600" kern="1200">
          <a:solidFill>
            <a:schemeClr val="tx1"/>
          </a:solidFill>
          <a:latin typeface="+mn-lt"/>
          <a:ea typeface="+mn-ea"/>
          <a:cs typeface="+mn-cs"/>
        </a:defRPr>
      </a:lvl2pPr>
      <a:lvl3pPr marL="5962851" indent="-1192570" algn="l" defTabSz="4770279" rtl="0" eaLnBrk="1" latinLnBrk="0" hangingPunct="1">
        <a:spcBef>
          <a:spcPct val="20000"/>
        </a:spcBef>
        <a:buFont typeface="Arial" pitchFamily="34" charset="0"/>
        <a:buChar char="•"/>
        <a:defRPr sz="12500" kern="1200">
          <a:solidFill>
            <a:schemeClr val="tx1"/>
          </a:solidFill>
          <a:latin typeface="+mn-lt"/>
          <a:ea typeface="+mn-ea"/>
          <a:cs typeface="+mn-cs"/>
        </a:defRPr>
      </a:lvl3pPr>
      <a:lvl4pPr marL="8347990" indent="-1192570" algn="l" defTabSz="4770279" rtl="0" eaLnBrk="1" latinLnBrk="0" hangingPunct="1">
        <a:spcBef>
          <a:spcPct val="20000"/>
        </a:spcBef>
        <a:buFont typeface="Arial" pitchFamily="34" charset="0"/>
        <a:buChar char="–"/>
        <a:defRPr sz="10400" kern="1200">
          <a:solidFill>
            <a:schemeClr val="tx1"/>
          </a:solidFill>
          <a:latin typeface="+mn-lt"/>
          <a:ea typeface="+mn-ea"/>
          <a:cs typeface="+mn-cs"/>
        </a:defRPr>
      </a:lvl4pPr>
      <a:lvl5pPr marL="10733129" indent="-1192570" algn="l" defTabSz="4770279" rtl="0" eaLnBrk="1" latinLnBrk="0" hangingPunct="1">
        <a:spcBef>
          <a:spcPct val="20000"/>
        </a:spcBef>
        <a:buFont typeface="Arial" pitchFamily="34" charset="0"/>
        <a:buChar char="»"/>
        <a:defRPr sz="10400" kern="1200">
          <a:solidFill>
            <a:schemeClr val="tx1"/>
          </a:solidFill>
          <a:latin typeface="+mn-lt"/>
          <a:ea typeface="+mn-ea"/>
          <a:cs typeface="+mn-cs"/>
        </a:defRPr>
      </a:lvl5pPr>
      <a:lvl6pPr marL="13118269" indent="-1192570" algn="l" defTabSz="4770279" rtl="0" eaLnBrk="1" latinLnBrk="0" hangingPunct="1">
        <a:spcBef>
          <a:spcPct val="20000"/>
        </a:spcBef>
        <a:buFont typeface="Arial" pitchFamily="34" charset="0"/>
        <a:buChar char="•"/>
        <a:defRPr sz="10400" kern="1200">
          <a:solidFill>
            <a:schemeClr val="tx1"/>
          </a:solidFill>
          <a:latin typeface="+mn-lt"/>
          <a:ea typeface="+mn-ea"/>
          <a:cs typeface="+mn-cs"/>
        </a:defRPr>
      </a:lvl6pPr>
      <a:lvl7pPr marL="15503409" indent="-1192570" algn="l" defTabSz="4770279" rtl="0" eaLnBrk="1" latinLnBrk="0" hangingPunct="1">
        <a:spcBef>
          <a:spcPct val="20000"/>
        </a:spcBef>
        <a:buFont typeface="Arial" pitchFamily="34" charset="0"/>
        <a:buChar char="•"/>
        <a:defRPr sz="10400" kern="1200">
          <a:solidFill>
            <a:schemeClr val="tx1"/>
          </a:solidFill>
          <a:latin typeface="+mn-lt"/>
          <a:ea typeface="+mn-ea"/>
          <a:cs typeface="+mn-cs"/>
        </a:defRPr>
      </a:lvl7pPr>
      <a:lvl8pPr marL="17888549" indent="-1192570" algn="l" defTabSz="4770279" rtl="0" eaLnBrk="1" latinLnBrk="0" hangingPunct="1">
        <a:spcBef>
          <a:spcPct val="20000"/>
        </a:spcBef>
        <a:buFont typeface="Arial" pitchFamily="34" charset="0"/>
        <a:buChar char="•"/>
        <a:defRPr sz="10400" kern="1200">
          <a:solidFill>
            <a:schemeClr val="tx1"/>
          </a:solidFill>
          <a:latin typeface="+mn-lt"/>
          <a:ea typeface="+mn-ea"/>
          <a:cs typeface="+mn-cs"/>
        </a:defRPr>
      </a:lvl8pPr>
      <a:lvl9pPr marL="20273689" indent="-1192570" algn="l" defTabSz="4770279" rtl="0" eaLnBrk="1" latinLnBrk="0" hangingPunct="1">
        <a:spcBef>
          <a:spcPct val="20000"/>
        </a:spcBef>
        <a:buFont typeface="Arial" pitchFamily="34" charset="0"/>
        <a:buChar char="•"/>
        <a:defRPr sz="10400" kern="1200">
          <a:solidFill>
            <a:schemeClr val="tx1"/>
          </a:solidFill>
          <a:latin typeface="+mn-lt"/>
          <a:ea typeface="+mn-ea"/>
          <a:cs typeface="+mn-cs"/>
        </a:defRPr>
      </a:lvl9pPr>
    </p:bodyStyle>
    <p:otherStyle>
      <a:defPPr>
        <a:defRPr lang="en-US"/>
      </a:defPPr>
      <a:lvl1pPr marL="0" algn="l" defTabSz="4770279" rtl="0" eaLnBrk="1" latinLnBrk="0" hangingPunct="1">
        <a:defRPr sz="9400" kern="1200">
          <a:solidFill>
            <a:schemeClr val="tx1"/>
          </a:solidFill>
          <a:latin typeface="+mn-lt"/>
          <a:ea typeface="+mn-ea"/>
          <a:cs typeface="+mn-cs"/>
        </a:defRPr>
      </a:lvl1pPr>
      <a:lvl2pPr marL="2385139" algn="l" defTabSz="4770279" rtl="0" eaLnBrk="1" latinLnBrk="0" hangingPunct="1">
        <a:defRPr sz="9400" kern="1200">
          <a:solidFill>
            <a:schemeClr val="tx1"/>
          </a:solidFill>
          <a:latin typeface="+mn-lt"/>
          <a:ea typeface="+mn-ea"/>
          <a:cs typeface="+mn-cs"/>
        </a:defRPr>
      </a:lvl2pPr>
      <a:lvl3pPr marL="4770279" algn="l" defTabSz="4770279" rtl="0" eaLnBrk="1" latinLnBrk="0" hangingPunct="1">
        <a:defRPr sz="9400" kern="1200">
          <a:solidFill>
            <a:schemeClr val="tx1"/>
          </a:solidFill>
          <a:latin typeface="+mn-lt"/>
          <a:ea typeface="+mn-ea"/>
          <a:cs typeface="+mn-cs"/>
        </a:defRPr>
      </a:lvl3pPr>
      <a:lvl4pPr marL="7155420" algn="l" defTabSz="4770279" rtl="0" eaLnBrk="1" latinLnBrk="0" hangingPunct="1">
        <a:defRPr sz="9400" kern="1200">
          <a:solidFill>
            <a:schemeClr val="tx1"/>
          </a:solidFill>
          <a:latin typeface="+mn-lt"/>
          <a:ea typeface="+mn-ea"/>
          <a:cs typeface="+mn-cs"/>
        </a:defRPr>
      </a:lvl4pPr>
      <a:lvl5pPr marL="9540560" algn="l" defTabSz="4770279" rtl="0" eaLnBrk="1" latinLnBrk="0" hangingPunct="1">
        <a:defRPr sz="9400" kern="1200">
          <a:solidFill>
            <a:schemeClr val="tx1"/>
          </a:solidFill>
          <a:latin typeface="+mn-lt"/>
          <a:ea typeface="+mn-ea"/>
          <a:cs typeface="+mn-cs"/>
        </a:defRPr>
      </a:lvl5pPr>
      <a:lvl6pPr marL="11925699" algn="l" defTabSz="4770279" rtl="0" eaLnBrk="1" latinLnBrk="0" hangingPunct="1">
        <a:defRPr sz="9400" kern="1200">
          <a:solidFill>
            <a:schemeClr val="tx1"/>
          </a:solidFill>
          <a:latin typeface="+mn-lt"/>
          <a:ea typeface="+mn-ea"/>
          <a:cs typeface="+mn-cs"/>
        </a:defRPr>
      </a:lvl6pPr>
      <a:lvl7pPr marL="14310839" algn="l" defTabSz="4770279" rtl="0" eaLnBrk="1" latinLnBrk="0" hangingPunct="1">
        <a:defRPr sz="9400" kern="1200">
          <a:solidFill>
            <a:schemeClr val="tx1"/>
          </a:solidFill>
          <a:latin typeface="+mn-lt"/>
          <a:ea typeface="+mn-ea"/>
          <a:cs typeface="+mn-cs"/>
        </a:defRPr>
      </a:lvl7pPr>
      <a:lvl8pPr marL="16695979" algn="l" defTabSz="4770279" rtl="0" eaLnBrk="1" latinLnBrk="0" hangingPunct="1">
        <a:defRPr sz="9400" kern="1200">
          <a:solidFill>
            <a:schemeClr val="tx1"/>
          </a:solidFill>
          <a:latin typeface="+mn-lt"/>
          <a:ea typeface="+mn-ea"/>
          <a:cs typeface="+mn-cs"/>
        </a:defRPr>
      </a:lvl8pPr>
      <a:lvl9pPr marL="19081120" algn="l" defTabSz="4770279" rtl="0" eaLnBrk="1" latinLnBrk="0" hangingPunct="1">
        <a:defRPr sz="9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jpe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tiff"/><Relationship Id="rId5" Type="http://schemas.openxmlformats.org/officeDocument/2006/relationships/image" Target="../media/image3.jpeg"/><Relationship Id="rId10" Type="http://schemas.openxmlformats.org/officeDocument/2006/relationships/image" Target="../media/image8.tiff"/><Relationship Id="rId4" Type="http://schemas.openxmlformats.org/officeDocument/2006/relationships/image" Target="../media/image2.png"/><Relationship Id="rId9" Type="http://schemas.openxmlformats.org/officeDocument/2006/relationships/image" Target="../media/image7.tiff"/><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p:cNvSpPr/>
          <p:nvPr/>
        </p:nvSpPr>
        <p:spPr>
          <a:xfrm>
            <a:off x="5400490" y="2266835"/>
            <a:ext cx="33393800" cy="683055"/>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19605" y="23868"/>
            <a:ext cx="4382411" cy="5343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5110" y="23869"/>
            <a:ext cx="4705871" cy="5321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5480981" y="962183"/>
            <a:ext cx="33638574" cy="3962282"/>
          </a:xfrm>
          <a:prstGeom prst="rect">
            <a:avLst/>
          </a:prstGeom>
          <a:noFill/>
        </p:spPr>
        <p:txBody>
          <a:bodyPr wrap="square" lIns="83481" tIns="41741" rIns="83481" bIns="41741" rtlCol="0">
            <a:spAutoFit/>
          </a:bodyPr>
          <a:lstStyle/>
          <a:p>
            <a:pPr algn="ctr"/>
            <a:r>
              <a:rPr lang="en-US" sz="6600" b="1" dirty="0"/>
              <a:t>Decline of White Ash </a:t>
            </a:r>
            <a:r>
              <a:rPr lang="en-US" sz="6600" b="1" i="1" dirty="0"/>
              <a:t>(</a:t>
            </a:r>
            <a:r>
              <a:rPr lang="en-US" sz="6600" b="1" i="1" dirty="0" err="1"/>
              <a:t>Fraxinus</a:t>
            </a:r>
            <a:r>
              <a:rPr lang="en-US" sz="6600" b="1" i="1" dirty="0"/>
              <a:t> Americana) </a:t>
            </a:r>
            <a:r>
              <a:rPr lang="en-US" sz="6600" b="1" dirty="0"/>
              <a:t>in a Forest Stand Located in Derry New Hampshire</a:t>
            </a:r>
            <a:r>
              <a:rPr lang="en-US" sz="6600" b="1" dirty="0" smtClean="0"/>
              <a:t>.</a:t>
            </a:r>
          </a:p>
          <a:p>
            <a:pPr algn="ctr"/>
            <a:r>
              <a:rPr lang="en-US" sz="6600" b="1" dirty="0" smtClean="0"/>
              <a:t> </a:t>
            </a:r>
            <a:endParaRPr lang="en-US" sz="6600" b="1" dirty="0"/>
          </a:p>
          <a:p>
            <a:pPr algn="ctr"/>
            <a:r>
              <a:rPr lang="en-US" sz="6000" b="1" dirty="0"/>
              <a:t>Donald Tucker</a:t>
            </a:r>
            <a:endParaRPr lang="en-US" sz="6000" b="1" baseline="30000" dirty="0"/>
          </a:p>
          <a:p>
            <a:pPr algn="ctr"/>
            <a:r>
              <a:rPr lang="en-US" sz="6000" b="1" i="1" dirty="0" smtClean="0"/>
              <a:t>University </a:t>
            </a:r>
            <a:r>
              <a:rPr lang="en-US" sz="6000" b="1" i="1" dirty="0"/>
              <a:t>of New Hampshire, Durham, New Hampshire  </a:t>
            </a:r>
            <a:endParaRPr lang="en-US" sz="6000" b="1" dirty="0"/>
          </a:p>
        </p:txBody>
      </p:sp>
      <p:sp>
        <p:nvSpPr>
          <p:cNvPr id="10" name="TextBox 9"/>
          <p:cNvSpPr txBox="1"/>
          <p:nvPr/>
        </p:nvSpPr>
        <p:spPr>
          <a:xfrm>
            <a:off x="775110" y="6365166"/>
            <a:ext cx="13996560" cy="8625097"/>
          </a:xfrm>
          <a:prstGeom prst="rect">
            <a:avLst/>
          </a:prstGeom>
          <a:noFill/>
        </p:spPr>
        <p:txBody>
          <a:bodyPr wrap="square" lIns="83481" tIns="41741" rIns="83481" bIns="41741" rtlCol="0">
            <a:spAutoFit/>
          </a:bodyPr>
          <a:lstStyle/>
          <a:p>
            <a:r>
              <a:rPr lang="en-US" sz="4000" dirty="0"/>
              <a:t>    </a:t>
            </a:r>
            <a:r>
              <a:rPr lang="en-US" sz="3400" dirty="0"/>
              <a:t>Forest pests, pollution and climate change are an ever increasing stressor upon the forested landscape (</a:t>
            </a:r>
            <a:r>
              <a:rPr lang="en-US" sz="3400" dirty="0" err="1"/>
              <a:t>Rozas</a:t>
            </a:r>
            <a:r>
              <a:rPr lang="en-US" sz="3400" dirty="0"/>
              <a:t> and Garcia, 2012). It is possible that these stressors are responsible for what appears to be a decline in the overall health and subsequent death of white ash </a:t>
            </a:r>
            <a:r>
              <a:rPr lang="en-US" sz="3400" i="1" dirty="0"/>
              <a:t>(</a:t>
            </a:r>
            <a:r>
              <a:rPr lang="en-US" sz="3400" i="1" dirty="0" err="1"/>
              <a:t>Fraxinus</a:t>
            </a:r>
            <a:r>
              <a:rPr lang="en-US" sz="3400" i="1" dirty="0"/>
              <a:t> Americana) </a:t>
            </a:r>
            <a:r>
              <a:rPr lang="en-US" sz="3400" dirty="0"/>
              <a:t>in a forest stand located on Warner Hill Rd in Derry, NH. These trees are experiencing a decline in leaf production and with less leaf production the tree begins a slow death.    </a:t>
            </a:r>
          </a:p>
          <a:p>
            <a:r>
              <a:rPr lang="en-US" sz="3400" dirty="0"/>
              <a:t>    The owner has reported that this phenomena has been going on for approximately 3 years and tops of these trees are now dying back. White ash is very important forest species in New England. This tree was a leading landscape replacement in cities and towns for American elm </a:t>
            </a:r>
            <a:r>
              <a:rPr lang="en-US" sz="3400" i="1" dirty="0"/>
              <a:t>(</a:t>
            </a:r>
            <a:r>
              <a:rPr lang="en-US" sz="3400" i="1" dirty="0" err="1"/>
              <a:t>Ulmus</a:t>
            </a:r>
            <a:r>
              <a:rPr lang="en-US" sz="3400" i="1" dirty="0"/>
              <a:t> Americana) </a:t>
            </a:r>
            <a:r>
              <a:rPr lang="en-US" sz="3400" dirty="0"/>
              <a:t>after its demise from Dutch elm disease.  Furthermore, ash trees are economically important for it is very strong and hard, being is used for farm implements, furniture, basket weaving, sporting goods products, pulp and firewood (Maine Forest Service 2008). </a:t>
            </a:r>
          </a:p>
          <a:p>
            <a:r>
              <a:rPr lang="en-US" sz="3400" dirty="0"/>
              <a:t>    This study </a:t>
            </a:r>
            <a:r>
              <a:rPr lang="en-US" sz="3400" dirty="0" smtClean="0"/>
              <a:t>will be a four part analysis to determine what contributing factors are causing this decline within the stand. </a:t>
            </a:r>
            <a:r>
              <a:rPr lang="en-US" sz="3900" dirty="0" smtClean="0"/>
              <a:t>  </a:t>
            </a:r>
            <a:endParaRPr lang="en-US" sz="3900" dirty="0"/>
          </a:p>
        </p:txBody>
      </p:sp>
      <p:sp>
        <p:nvSpPr>
          <p:cNvPr id="11" name="TextBox 10"/>
          <p:cNvSpPr txBox="1"/>
          <p:nvPr/>
        </p:nvSpPr>
        <p:spPr>
          <a:xfrm>
            <a:off x="730750" y="4536650"/>
            <a:ext cx="3848314" cy="1745541"/>
          </a:xfrm>
          <a:prstGeom prst="rect">
            <a:avLst/>
          </a:prstGeom>
          <a:noFill/>
        </p:spPr>
        <p:txBody>
          <a:bodyPr wrap="square" lIns="83481" tIns="41741" rIns="83481" bIns="41741" rtlCol="0">
            <a:spAutoFit/>
          </a:bodyPr>
          <a:lstStyle/>
          <a:p>
            <a:r>
              <a:rPr lang="en-US" sz="5400" dirty="0"/>
              <a:t>  </a:t>
            </a:r>
            <a:r>
              <a:rPr lang="en-US" sz="5400" b="1" u="sng" dirty="0">
                <a:effectLst>
                  <a:outerShdw blurRad="38100" dist="38100" dir="2700000" algn="tl">
                    <a:srgbClr val="000000">
                      <a:alpha val="43137"/>
                    </a:srgbClr>
                  </a:outerShdw>
                </a:effectLst>
              </a:rPr>
              <a:t>Introduction</a:t>
            </a:r>
          </a:p>
        </p:txBody>
      </p:sp>
      <p:sp>
        <p:nvSpPr>
          <p:cNvPr id="14" name="TextBox 13"/>
          <p:cNvSpPr txBox="1"/>
          <p:nvPr/>
        </p:nvSpPr>
        <p:spPr>
          <a:xfrm>
            <a:off x="998580" y="22530800"/>
            <a:ext cx="8424346" cy="853739"/>
          </a:xfrm>
          <a:prstGeom prst="rect">
            <a:avLst/>
          </a:prstGeom>
          <a:noFill/>
        </p:spPr>
        <p:txBody>
          <a:bodyPr wrap="square" lIns="83481" tIns="41741" rIns="83481" bIns="41741" rtlCol="0">
            <a:spAutoFit/>
          </a:bodyPr>
          <a:lstStyle/>
          <a:p>
            <a:r>
              <a:rPr lang="en-US" sz="5000" b="1" u="sng" dirty="0" smtClean="0">
                <a:effectLst>
                  <a:outerShdw blurRad="38100" dist="38100" dir="2700000" algn="tl">
                    <a:srgbClr val="000000">
                      <a:alpha val="43137"/>
                    </a:srgbClr>
                  </a:outerShdw>
                </a:effectLst>
              </a:rPr>
              <a:t>Objectives and Hypotheses</a:t>
            </a:r>
            <a:endParaRPr lang="en-US" sz="5000" b="1" u="sng" dirty="0">
              <a:effectLst>
                <a:outerShdw blurRad="38100" dist="38100" dir="2700000" algn="tl">
                  <a:srgbClr val="000000">
                    <a:alpha val="43137"/>
                  </a:srgbClr>
                </a:outerShdw>
              </a:effectLst>
            </a:endParaRPr>
          </a:p>
        </p:txBody>
      </p:sp>
      <p:sp>
        <p:nvSpPr>
          <p:cNvPr id="15" name="TextBox 14"/>
          <p:cNvSpPr txBox="1"/>
          <p:nvPr/>
        </p:nvSpPr>
        <p:spPr>
          <a:xfrm>
            <a:off x="922685" y="23289750"/>
            <a:ext cx="14135326" cy="3392895"/>
          </a:xfrm>
          <a:prstGeom prst="rect">
            <a:avLst/>
          </a:prstGeom>
          <a:noFill/>
        </p:spPr>
        <p:txBody>
          <a:bodyPr wrap="square" lIns="83481" tIns="41741" rIns="83481" bIns="41741" rtlCol="0">
            <a:spAutoFit/>
          </a:bodyPr>
          <a:lstStyle/>
          <a:p>
            <a:pPr>
              <a:spcAft>
                <a:spcPts val="1800"/>
              </a:spcAft>
            </a:pPr>
            <a:r>
              <a:rPr lang="en-US" sz="4000" dirty="0" smtClean="0"/>
              <a:t>The objective of this study was to determine indicators of disease state in healthy and sick ash trees.</a:t>
            </a:r>
          </a:p>
          <a:p>
            <a:pPr>
              <a:spcAft>
                <a:spcPts val="1800"/>
              </a:spcAft>
            </a:pPr>
            <a:r>
              <a:rPr lang="en-US" sz="4000" dirty="0" smtClean="0"/>
              <a:t>We hypothesized that  disease state in trees will be reflected by changes in</a:t>
            </a:r>
            <a:r>
              <a:rPr lang="en-US" sz="4000" dirty="0"/>
              <a:t> </a:t>
            </a:r>
            <a:r>
              <a:rPr lang="en-US" sz="4000" dirty="0" smtClean="0"/>
              <a:t>spectral </a:t>
            </a:r>
            <a:r>
              <a:rPr lang="en-US" sz="4000" dirty="0"/>
              <a:t>differences in </a:t>
            </a:r>
            <a:r>
              <a:rPr lang="en-US" sz="4000" dirty="0" smtClean="0"/>
              <a:t>leaves, cellular tissue differences, and evidence </a:t>
            </a:r>
            <a:r>
              <a:rPr lang="en-US" sz="4000" dirty="0"/>
              <a:t>of  slow or stunted growth in tree core </a:t>
            </a:r>
            <a:r>
              <a:rPr lang="en-US" sz="4000" dirty="0" smtClean="0"/>
              <a:t>samples.</a:t>
            </a:r>
            <a:endParaRPr lang="en-US" sz="4000" dirty="0"/>
          </a:p>
        </p:txBody>
      </p:sp>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65056" y="15320774"/>
            <a:ext cx="5422069" cy="6301254"/>
          </a:xfrm>
          <a:prstGeom prst="rect">
            <a:avLst/>
          </a:prstGeom>
          <a:solidFill>
            <a:schemeClr val="accent2">
              <a:lumMod val="60000"/>
              <a:lumOff val="40000"/>
            </a:schemeClr>
          </a:solidFill>
        </p:spPr>
      </p:pic>
      <p:pic>
        <p:nvPicPr>
          <p:cNvPr id="17" name="Picture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6969220" y="15376541"/>
            <a:ext cx="7802450" cy="6093649"/>
          </a:xfrm>
          <a:prstGeom prst="rect">
            <a:avLst/>
          </a:prstGeom>
        </p:spPr>
      </p:pic>
      <p:sp>
        <p:nvSpPr>
          <p:cNvPr id="2" name="TextBox 1"/>
          <p:cNvSpPr txBox="1"/>
          <p:nvPr/>
        </p:nvSpPr>
        <p:spPr>
          <a:xfrm>
            <a:off x="965056" y="21630989"/>
            <a:ext cx="4228345" cy="438240"/>
          </a:xfrm>
          <a:prstGeom prst="rect">
            <a:avLst/>
          </a:prstGeom>
          <a:noFill/>
        </p:spPr>
        <p:txBody>
          <a:bodyPr wrap="square" lIns="83481" tIns="41741" rIns="83481" bIns="41741" rtlCol="0">
            <a:spAutoFit/>
          </a:bodyPr>
          <a:lstStyle/>
          <a:p>
            <a:r>
              <a:rPr lang="en-US" sz="2300" b="1" dirty="0"/>
              <a:t>Figure 1.</a:t>
            </a:r>
            <a:r>
              <a:rPr lang="en-US" sz="2300" dirty="0"/>
              <a:t> Unhealthy Leaf  Sample</a:t>
            </a:r>
          </a:p>
        </p:txBody>
      </p:sp>
      <p:sp>
        <p:nvSpPr>
          <p:cNvPr id="5" name="TextBox 4"/>
          <p:cNvSpPr txBox="1"/>
          <p:nvPr/>
        </p:nvSpPr>
        <p:spPr>
          <a:xfrm>
            <a:off x="6969220" y="21615600"/>
            <a:ext cx="4163383" cy="453629"/>
          </a:xfrm>
          <a:prstGeom prst="rect">
            <a:avLst/>
          </a:prstGeom>
          <a:noFill/>
        </p:spPr>
        <p:txBody>
          <a:bodyPr wrap="square" lIns="83481" tIns="41741" rIns="83481" bIns="41741" rtlCol="0">
            <a:spAutoFit/>
          </a:bodyPr>
          <a:lstStyle/>
          <a:p>
            <a:r>
              <a:rPr lang="en-US" sz="2400" b="1" dirty="0"/>
              <a:t>Figure 2.</a:t>
            </a:r>
            <a:r>
              <a:rPr lang="en-US" sz="2400" dirty="0"/>
              <a:t> Healthy Leaf  Sample</a:t>
            </a:r>
          </a:p>
        </p:txBody>
      </p:sp>
      <p:sp>
        <p:nvSpPr>
          <p:cNvPr id="6" name="TextBox 5"/>
          <p:cNvSpPr txBox="1"/>
          <p:nvPr/>
        </p:nvSpPr>
        <p:spPr>
          <a:xfrm>
            <a:off x="15332324" y="5367647"/>
            <a:ext cx="2790169" cy="914544"/>
          </a:xfrm>
          <a:prstGeom prst="rect">
            <a:avLst/>
          </a:prstGeom>
          <a:noFill/>
        </p:spPr>
        <p:txBody>
          <a:bodyPr wrap="none" lIns="83481" tIns="41741" rIns="83481" bIns="41741" rtlCol="0">
            <a:spAutoFit/>
          </a:bodyPr>
          <a:lstStyle/>
          <a:p>
            <a:r>
              <a:rPr lang="en-US" sz="5400" b="1" u="sng" dirty="0">
                <a:effectLst>
                  <a:outerShdw blurRad="38100" dist="38100" dir="2700000" algn="tl">
                    <a:srgbClr val="000000">
                      <a:alpha val="43137"/>
                    </a:srgbClr>
                  </a:outerShdw>
                </a:effectLst>
              </a:rPr>
              <a:t>Methods</a:t>
            </a:r>
          </a:p>
        </p:txBody>
      </p:sp>
      <p:graphicFrame>
        <p:nvGraphicFramePr>
          <p:cNvPr id="22" name="Table 21"/>
          <p:cNvGraphicFramePr>
            <a:graphicFrameLocks noGrp="1"/>
          </p:cNvGraphicFramePr>
          <p:nvPr>
            <p:extLst>
              <p:ext uri="{D42A27DB-BD31-4B8C-83A1-F6EECF244321}">
                <p14:modId xmlns:p14="http://schemas.microsoft.com/office/powerpoint/2010/main" val="3491830193"/>
              </p:ext>
            </p:extLst>
          </p:nvPr>
        </p:nvGraphicFramePr>
        <p:xfrm>
          <a:off x="15342735" y="18052995"/>
          <a:ext cx="12815416" cy="3142569"/>
        </p:xfrm>
        <a:graphic>
          <a:graphicData uri="http://schemas.openxmlformats.org/drawingml/2006/table">
            <a:tbl>
              <a:tblPr>
                <a:tableStyleId>{5C22544A-7EE6-4342-B048-85BDC9FD1C3A}</a:tableStyleId>
              </a:tblPr>
              <a:tblGrid>
                <a:gridCol w="1156055"/>
                <a:gridCol w="1156055"/>
                <a:gridCol w="1254864"/>
                <a:gridCol w="1156055"/>
                <a:gridCol w="1156055"/>
                <a:gridCol w="1156057"/>
                <a:gridCol w="1156055"/>
                <a:gridCol w="1156055"/>
                <a:gridCol w="1156055"/>
                <a:gridCol w="1156055"/>
                <a:gridCol w="1156055"/>
              </a:tblGrid>
              <a:tr h="607160">
                <a:tc rowSpan="2">
                  <a:txBody>
                    <a:bodyPr/>
                    <a:lstStyle/>
                    <a:p>
                      <a:pPr algn="ctr" fontAlgn="ctr"/>
                      <a:endParaRPr lang="en-US" sz="2800" b="0" i="0" u="none" strike="noStrike" dirty="0">
                        <a:solidFill>
                          <a:srgbClr val="FF0000"/>
                        </a:solidFill>
                        <a:effectLst/>
                        <a:latin typeface="Calibri"/>
                      </a:endParaRPr>
                    </a:p>
                  </a:txBody>
                  <a:tcPr marL="8165" marR="8165" marT="9525" marB="0" anchor="ctr">
                    <a:solidFill>
                      <a:schemeClr val="bg1">
                        <a:lumMod val="50000"/>
                      </a:schemeClr>
                    </a:solidFill>
                  </a:tcPr>
                </a:tc>
                <a:tc gridSpan="10">
                  <a:txBody>
                    <a:bodyPr/>
                    <a:lstStyle/>
                    <a:p>
                      <a:pPr algn="ctr" fontAlgn="ctr"/>
                      <a:r>
                        <a:rPr lang="en-US" sz="2800" b="0" i="0" u="none" strike="noStrike" dirty="0" smtClean="0">
                          <a:solidFill>
                            <a:srgbClr val="000000"/>
                          </a:solidFill>
                          <a:effectLst/>
                          <a:latin typeface="Calibri"/>
                        </a:rPr>
                        <a:t>Tree  Leaf Health Status</a:t>
                      </a:r>
                      <a:endParaRPr lang="en-US" sz="2800" b="0" i="0" u="none" strike="noStrike" dirty="0">
                        <a:solidFill>
                          <a:srgbClr val="000000"/>
                        </a:solidFill>
                        <a:effectLst/>
                        <a:latin typeface="Calibri"/>
                      </a:endParaRPr>
                    </a:p>
                  </a:txBody>
                  <a:tcPr marL="8165" marR="8165" marT="9525" marB="0" anchor="c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531265">
                <a:tc vMerge="1">
                  <a:txBody>
                    <a:bodyPr/>
                    <a:lstStyle/>
                    <a:p>
                      <a:pPr algn="ctr" fontAlgn="ctr"/>
                      <a:endParaRPr lang="en-US" sz="2800" b="0" i="0" u="none" strike="noStrike" dirty="0">
                        <a:solidFill>
                          <a:srgbClr val="000000"/>
                        </a:solidFill>
                        <a:effectLst/>
                        <a:latin typeface="+mj-lt"/>
                      </a:endParaRPr>
                    </a:p>
                  </a:txBody>
                  <a:tcPr marL="8165" marR="8165" marT="9525" marB="0" anchor="ctr">
                    <a:noFill/>
                  </a:tcPr>
                </a:tc>
                <a:tc gridSpan="5">
                  <a:txBody>
                    <a:bodyPr/>
                    <a:lstStyle/>
                    <a:p>
                      <a:pPr algn="ctr" fontAlgn="ctr"/>
                      <a:r>
                        <a:rPr lang="en-US" sz="2800" b="0" i="0" u="none" strike="noStrike" dirty="0" smtClean="0">
                          <a:solidFill>
                            <a:srgbClr val="000000"/>
                          </a:solidFill>
                          <a:effectLst/>
                          <a:latin typeface="+mj-lt"/>
                        </a:rPr>
                        <a:t>Healthy</a:t>
                      </a:r>
                      <a:endParaRPr lang="en-US" sz="2800" b="0" i="0" u="none" strike="noStrike" dirty="0">
                        <a:solidFill>
                          <a:srgbClr val="000000"/>
                        </a:solidFill>
                        <a:effectLst/>
                        <a:latin typeface="+mj-lt"/>
                      </a:endParaRPr>
                    </a:p>
                  </a:txBody>
                  <a:tcPr marL="8165" marR="8165" marT="9525" marB="0" anchor="c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algn="ctr"/>
                      <a:r>
                        <a:rPr lang="en-US" sz="2800" dirty="0" smtClean="0">
                          <a:latin typeface="+mj-lt"/>
                        </a:rPr>
                        <a:t>Unhealthy</a:t>
                      </a:r>
                      <a:endParaRPr lang="en-US" sz="2800" dirty="0">
                        <a:latin typeface="+mj-lt"/>
                      </a:endParaRPr>
                    </a:p>
                  </a:txBody>
                  <a:tcPr marL="8165" marR="8165" marT="9525" marB="0" anchor="c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501036">
                <a:tc>
                  <a:txBody>
                    <a:bodyPr/>
                    <a:lstStyle/>
                    <a:p>
                      <a:pPr algn="ctr" fontAlgn="ctr"/>
                      <a:r>
                        <a:rPr lang="en-US" sz="2600" u="none" strike="noStrike" dirty="0">
                          <a:effectLst/>
                        </a:rPr>
                        <a:t>REIP</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u="none" strike="noStrike">
                          <a:effectLst/>
                        </a:rPr>
                        <a:t>722.4</a:t>
                      </a:r>
                      <a:endParaRPr lang="en-US" sz="2600" b="0" i="0" u="none" strike="noStrike">
                        <a:solidFill>
                          <a:srgbClr val="000000"/>
                        </a:solidFill>
                        <a:effectLst/>
                        <a:latin typeface="Calibri"/>
                      </a:endParaRPr>
                    </a:p>
                  </a:txBody>
                  <a:tcPr marL="8165" marR="8165" marT="9525" marB="0" anchor="ctr">
                    <a:noFill/>
                  </a:tcPr>
                </a:tc>
                <a:tc>
                  <a:txBody>
                    <a:bodyPr/>
                    <a:lstStyle/>
                    <a:p>
                      <a:pPr algn="ctr" fontAlgn="ctr"/>
                      <a:r>
                        <a:rPr lang="en-US" sz="2600" u="none" strike="noStrike">
                          <a:effectLst/>
                        </a:rPr>
                        <a:t>702.3</a:t>
                      </a:r>
                      <a:endParaRPr lang="en-US" sz="2600" b="0" i="0" u="none" strike="noStrike">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717.7</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697.6</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712.3</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705.4</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696.1</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693</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u="none" strike="noStrike">
                          <a:effectLst/>
                        </a:rPr>
                        <a:t>717.7</a:t>
                      </a:r>
                      <a:endParaRPr lang="en-US" sz="2600" b="0" i="0" u="none" strike="noStrike">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700.7</a:t>
                      </a:r>
                      <a:endParaRPr lang="en-US" sz="2600" b="0" i="0" u="none" strike="noStrike" dirty="0">
                        <a:solidFill>
                          <a:srgbClr val="000000"/>
                        </a:solidFill>
                        <a:effectLst/>
                        <a:latin typeface="Calibri"/>
                      </a:endParaRPr>
                    </a:p>
                  </a:txBody>
                  <a:tcPr marL="8165" marR="8165" marT="9525" marB="0" anchor="ctr">
                    <a:noFill/>
                  </a:tcPr>
                </a:tc>
              </a:tr>
              <a:tr h="501036">
                <a:tc>
                  <a:txBody>
                    <a:bodyPr/>
                    <a:lstStyle/>
                    <a:p>
                      <a:pPr algn="ctr" fontAlgn="ctr"/>
                      <a:r>
                        <a:rPr lang="en-US" sz="2600" u="none" strike="noStrike">
                          <a:effectLst/>
                        </a:rPr>
                        <a:t>NDVI</a:t>
                      </a:r>
                      <a:endParaRPr lang="en-US" sz="2600" b="0" i="0" u="none" strike="noStrike">
                        <a:solidFill>
                          <a:srgbClr val="000000"/>
                        </a:solidFill>
                        <a:effectLst/>
                        <a:latin typeface="Calibri"/>
                      </a:endParaRPr>
                    </a:p>
                  </a:txBody>
                  <a:tcPr marL="8165" marR="8165" marT="9525" marB="0" anchor="ctr">
                    <a:noFill/>
                  </a:tcPr>
                </a:tc>
                <a:tc>
                  <a:txBody>
                    <a:bodyPr/>
                    <a:lstStyle/>
                    <a:p>
                      <a:pPr algn="ctr" fontAlgn="ctr"/>
                      <a:r>
                        <a:rPr lang="en-US" sz="2600" u="none" strike="noStrike">
                          <a:effectLst/>
                        </a:rPr>
                        <a:t>0.841</a:t>
                      </a:r>
                      <a:endParaRPr lang="en-US" sz="2600" b="0" i="0" u="none" strike="noStrike">
                        <a:solidFill>
                          <a:srgbClr val="000000"/>
                        </a:solidFill>
                        <a:effectLst/>
                        <a:latin typeface="Calibri"/>
                      </a:endParaRPr>
                    </a:p>
                  </a:txBody>
                  <a:tcPr marL="8165" marR="8165" marT="9525" marB="0" anchor="ctr">
                    <a:noFill/>
                  </a:tcPr>
                </a:tc>
                <a:tc>
                  <a:txBody>
                    <a:bodyPr/>
                    <a:lstStyle/>
                    <a:p>
                      <a:pPr algn="ctr" fontAlgn="ctr"/>
                      <a:r>
                        <a:rPr lang="en-US" sz="2600" u="none" strike="noStrike">
                          <a:effectLst/>
                        </a:rPr>
                        <a:t>0.804</a:t>
                      </a:r>
                      <a:endParaRPr lang="en-US" sz="2600" b="0" i="0" u="none" strike="noStrike">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0.813</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u="none" strike="noStrike">
                          <a:effectLst/>
                        </a:rPr>
                        <a:t>0.692</a:t>
                      </a:r>
                      <a:endParaRPr lang="en-US" sz="2600" b="0" i="0" u="none" strike="noStrike">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0.842</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u="none" strike="noStrike">
                          <a:effectLst/>
                        </a:rPr>
                        <a:t>0.826</a:t>
                      </a:r>
                      <a:endParaRPr lang="en-US" sz="2600" b="0" i="0" u="none" strike="noStrike">
                        <a:solidFill>
                          <a:srgbClr val="000000"/>
                        </a:solidFill>
                        <a:effectLst/>
                        <a:latin typeface="Calibri"/>
                      </a:endParaRPr>
                    </a:p>
                  </a:txBody>
                  <a:tcPr marL="8165" marR="8165" marT="9525" marB="0" anchor="ctr">
                    <a:noFill/>
                  </a:tcPr>
                </a:tc>
                <a:tc>
                  <a:txBody>
                    <a:bodyPr/>
                    <a:lstStyle/>
                    <a:p>
                      <a:pPr algn="ctr" fontAlgn="ctr"/>
                      <a:r>
                        <a:rPr lang="en-US" sz="2600" u="none" strike="noStrike">
                          <a:effectLst/>
                        </a:rPr>
                        <a:t>0.692</a:t>
                      </a:r>
                      <a:endParaRPr lang="en-US" sz="2600" b="0" i="0" u="none" strike="noStrike">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0.623</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0.828</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u="none" strike="noStrike">
                          <a:effectLst/>
                        </a:rPr>
                        <a:t>0.767</a:t>
                      </a:r>
                      <a:endParaRPr lang="en-US" sz="2600" b="0" i="0" u="none" strike="noStrike">
                        <a:solidFill>
                          <a:srgbClr val="000000"/>
                        </a:solidFill>
                        <a:effectLst/>
                        <a:latin typeface="Calibri"/>
                      </a:endParaRPr>
                    </a:p>
                  </a:txBody>
                  <a:tcPr marL="8165" marR="8165" marT="9525" marB="0" anchor="ctr">
                    <a:noFill/>
                  </a:tcPr>
                </a:tc>
              </a:tr>
              <a:tr h="501036">
                <a:tc>
                  <a:txBody>
                    <a:bodyPr/>
                    <a:lstStyle/>
                    <a:p>
                      <a:pPr algn="ctr" fontAlgn="ctr"/>
                      <a:r>
                        <a:rPr lang="en-US" sz="2600" u="none" strike="noStrike">
                          <a:effectLst/>
                        </a:rPr>
                        <a:t>TM54</a:t>
                      </a:r>
                      <a:endParaRPr lang="en-US" sz="2600" b="0" i="0" u="none" strike="noStrike">
                        <a:solidFill>
                          <a:srgbClr val="000000"/>
                        </a:solidFill>
                        <a:effectLst/>
                        <a:latin typeface="Calibri"/>
                      </a:endParaRPr>
                    </a:p>
                  </a:txBody>
                  <a:tcPr marL="8165" marR="8165" marT="9525" marB="0" anchor="ctr">
                    <a:noFill/>
                  </a:tcPr>
                </a:tc>
                <a:tc>
                  <a:txBody>
                    <a:bodyPr/>
                    <a:lstStyle/>
                    <a:p>
                      <a:pPr algn="ctr" fontAlgn="ctr"/>
                      <a:r>
                        <a:rPr lang="en-US" sz="2600" u="none" strike="noStrike">
                          <a:effectLst/>
                        </a:rPr>
                        <a:t>0.796</a:t>
                      </a:r>
                      <a:endParaRPr lang="en-US" sz="2600" b="0" i="0" u="none" strike="noStrike">
                        <a:solidFill>
                          <a:srgbClr val="000000"/>
                        </a:solidFill>
                        <a:effectLst/>
                        <a:latin typeface="Calibri"/>
                      </a:endParaRPr>
                    </a:p>
                  </a:txBody>
                  <a:tcPr marL="8165" marR="8165" marT="9525" marB="0" anchor="ctr">
                    <a:noFill/>
                  </a:tcPr>
                </a:tc>
                <a:tc>
                  <a:txBody>
                    <a:bodyPr/>
                    <a:lstStyle/>
                    <a:p>
                      <a:pPr algn="ctr" fontAlgn="ctr"/>
                      <a:r>
                        <a:rPr lang="en-US" sz="2600" u="none" strike="noStrike">
                          <a:effectLst/>
                        </a:rPr>
                        <a:t>0.689</a:t>
                      </a:r>
                      <a:endParaRPr lang="en-US" sz="2600" b="0" i="0" u="none" strike="noStrike">
                        <a:solidFill>
                          <a:srgbClr val="000000"/>
                        </a:solidFill>
                        <a:effectLst/>
                        <a:latin typeface="Calibri"/>
                      </a:endParaRPr>
                    </a:p>
                  </a:txBody>
                  <a:tcPr marL="8165" marR="8165" marT="9525" marB="0" anchor="ctr">
                    <a:noFill/>
                  </a:tcPr>
                </a:tc>
                <a:tc>
                  <a:txBody>
                    <a:bodyPr/>
                    <a:lstStyle/>
                    <a:p>
                      <a:pPr algn="ctr" fontAlgn="ctr"/>
                      <a:r>
                        <a:rPr lang="en-US" sz="2600" u="none" strike="noStrike">
                          <a:effectLst/>
                        </a:rPr>
                        <a:t>0.86</a:t>
                      </a:r>
                      <a:endParaRPr lang="en-US" sz="2600" b="0" i="0" u="none" strike="noStrike">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0.724</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u="none" strike="noStrike">
                          <a:effectLst/>
                        </a:rPr>
                        <a:t>0.665</a:t>
                      </a:r>
                      <a:endParaRPr lang="en-US" sz="2600" b="0" i="0" u="none" strike="noStrike">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0.719</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0.665</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0.804</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u="none" strike="noStrike">
                          <a:effectLst/>
                        </a:rPr>
                        <a:t>0.729</a:t>
                      </a:r>
                      <a:endParaRPr lang="en-US" sz="2600" b="0" i="0" u="none" strike="noStrike">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0.688</a:t>
                      </a:r>
                      <a:endParaRPr lang="en-US" sz="2600" b="0" i="0" u="none" strike="noStrike" dirty="0">
                        <a:solidFill>
                          <a:srgbClr val="000000"/>
                        </a:solidFill>
                        <a:effectLst/>
                        <a:latin typeface="Calibri"/>
                      </a:endParaRPr>
                    </a:p>
                  </a:txBody>
                  <a:tcPr marL="8165" marR="8165" marT="9525" marB="0" anchor="ctr">
                    <a:noFill/>
                  </a:tcPr>
                </a:tc>
              </a:tr>
              <a:tr h="501036">
                <a:tc>
                  <a:txBody>
                    <a:bodyPr/>
                    <a:lstStyle/>
                    <a:p>
                      <a:pPr algn="ctr" fontAlgn="ctr"/>
                      <a:r>
                        <a:rPr lang="en-US" sz="2600" u="none" strike="noStrike">
                          <a:effectLst/>
                        </a:rPr>
                        <a:t>NIR3/1</a:t>
                      </a:r>
                      <a:endParaRPr lang="en-US" sz="2600" b="0" i="0" u="none" strike="noStrike">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0.971</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u="none" strike="noStrike">
                          <a:effectLst/>
                        </a:rPr>
                        <a:t>0.949</a:t>
                      </a:r>
                      <a:endParaRPr lang="en-US" sz="2600" b="0" i="0" u="none" strike="noStrike">
                        <a:solidFill>
                          <a:srgbClr val="000000"/>
                        </a:solidFill>
                        <a:effectLst/>
                        <a:latin typeface="Calibri"/>
                      </a:endParaRPr>
                    </a:p>
                  </a:txBody>
                  <a:tcPr marL="8165" marR="8165" marT="9525" marB="0" anchor="ctr">
                    <a:noFill/>
                  </a:tcPr>
                </a:tc>
                <a:tc>
                  <a:txBody>
                    <a:bodyPr/>
                    <a:lstStyle/>
                    <a:p>
                      <a:pPr algn="ctr" fontAlgn="ctr"/>
                      <a:r>
                        <a:rPr lang="en-US" sz="2600" u="none" strike="noStrike">
                          <a:effectLst/>
                        </a:rPr>
                        <a:t>0.964</a:t>
                      </a:r>
                      <a:endParaRPr lang="en-US" sz="2600" b="0" i="0" u="none" strike="noStrike">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0.935</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0.929</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0.937</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0.945</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u="none" strike="noStrike">
                          <a:effectLst/>
                        </a:rPr>
                        <a:t>1.057</a:t>
                      </a:r>
                      <a:endParaRPr lang="en-US" sz="2600" b="0" i="0" u="none" strike="noStrike">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0.964</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u="none" strike="noStrike" dirty="0">
                          <a:effectLst/>
                        </a:rPr>
                        <a:t>0.98</a:t>
                      </a:r>
                      <a:endParaRPr lang="en-US" sz="2600" b="0" i="0" u="none" strike="noStrike" dirty="0">
                        <a:solidFill>
                          <a:srgbClr val="000000"/>
                        </a:solidFill>
                        <a:effectLst/>
                        <a:latin typeface="Calibri"/>
                      </a:endParaRPr>
                    </a:p>
                  </a:txBody>
                  <a:tcPr marL="8165" marR="8165" marT="9525" marB="0" anchor="ctr">
                    <a:noFill/>
                  </a:tcPr>
                </a:tc>
              </a:tr>
            </a:tbl>
          </a:graphicData>
        </a:graphic>
      </p:graphicFrame>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60622" y="27421952"/>
            <a:ext cx="3272265" cy="4985644"/>
          </a:xfrm>
          <a:prstGeom prst="rect">
            <a:avLst/>
          </a:prstGeom>
        </p:spPr>
      </p:pic>
      <p:sp>
        <p:nvSpPr>
          <p:cNvPr id="12" name="TextBox 11"/>
          <p:cNvSpPr txBox="1"/>
          <p:nvPr/>
        </p:nvSpPr>
        <p:spPr>
          <a:xfrm>
            <a:off x="775110" y="32456734"/>
            <a:ext cx="4228345" cy="461665"/>
          </a:xfrm>
          <a:prstGeom prst="rect">
            <a:avLst/>
          </a:prstGeom>
          <a:noFill/>
        </p:spPr>
        <p:txBody>
          <a:bodyPr wrap="square" rtlCol="0">
            <a:spAutoFit/>
          </a:bodyPr>
          <a:lstStyle/>
          <a:p>
            <a:r>
              <a:rPr lang="en-US" sz="2400" b="1" dirty="0" smtClean="0"/>
              <a:t>Figure 3.</a:t>
            </a:r>
            <a:r>
              <a:rPr lang="en-US" sz="2400" dirty="0" smtClean="0"/>
              <a:t> Collection Method</a:t>
            </a:r>
            <a:endParaRPr lang="en-US" sz="2400" dirty="0"/>
          </a:p>
        </p:txBody>
      </p:sp>
      <p:pic>
        <p:nvPicPr>
          <p:cNvPr id="1028"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686410" y="27214330"/>
            <a:ext cx="8958163" cy="5486400"/>
          </a:xfrm>
          <a:prstGeom prst="rect">
            <a:avLst/>
          </a:prstGeom>
          <a:solidFill>
            <a:schemeClr val="bg1"/>
          </a:solidFill>
          <a:ln>
            <a:noFill/>
          </a:ln>
          <a:effectLst/>
        </p:spPr>
      </p:pic>
      <p:graphicFrame>
        <p:nvGraphicFramePr>
          <p:cNvPr id="19" name="Table 18"/>
          <p:cNvGraphicFramePr>
            <a:graphicFrameLocks noGrp="1"/>
          </p:cNvGraphicFramePr>
          <p:nvPr>
            <p:extLst>
              <p:ext uri="{D42A27DB-BD31-4B8C-83A1-F6EECF244321}">
                <p14:modId xmlns:p14="http://schemas.microsoft.com/office/powerpoint/2010/main" val="3567895035"/>
              </p:ext>
            </p:extLst>
          </p:nvPr>
        </p:nvGraphicFramePr>
        <p:xfrm>
          <a:off x="4717435" y="28222926"/>
          <a:ext cx="7589500" cy="4250119"/>
        </p:xfrm>
        <a:graphic>
          <a:graphicData uri="http://schemas.openxmlformats.org/drawingml/2006/table">
            <a:tbl>
              <a:tblPr>
                <a:tableStyleId>{5C22544A-7EE6-4342-B048-85BDC9FD1C3A}</a:tableStyleId>
              </a:tblPr>
              <a:tblGrid>
                <a:gridCol w="3574796"/>
                <a:gridCol w="1776720"/>
                <a:gridCol w="2237984"/>
              </a:tblGrid>
              <a:tr h="603329">
                <a:tc rowSpan="2">
                  <a:txBody>
                    <a:bodyPr/>
                    <a:lstStyle/>
                    <a:p>
                      <a:pPr algn="ctr" fontAlgn="ctr"/>
                      <a:endParaRPr lang="en-US" sz="2600" b="0" i="0" u="none" strike="noStrike" dirty="0">
                        <a:solidFill>
                          <a:srgbClr val="000000"/>
                        </a:solidFill>
                        <a:effectLst/>
                        <a:latin typeface="Calibri"/>
                      </a:endParaRPr>
                    </a:p>
                  </a:txBody>
                  <a:tcPr marL="9525" marR="9525" marT="9525" marB="0" anchor="ctr">
                    <a:noFill/>
                  </a:tcPr>
                </a:tc>
                <a:tc gridSpan="2">
                  <a:txBody>
                    <a:bodyPr/>
                    <a:lstStyle/>
                    <a:p>
                      <a:pPr algn="ctr" fontAlgn="ctr"/>
                      <a:r>
                        <a:rPr lang="en-US" sz="2600" b="0" i="0" u="none" strike="noStrike" dirty="0" smtClean="0">
                          <a:solidFill>
                            <a:srgbClr val="000000"/>
                          </a:solidFill>
                          <a:effectLst/>
                          <a:latin typeface="Calibri"/>
                        </a:rPr>
                        <a:t>Tree Health Status</a:t>
                      </a:r>
                      <a:endParaRPr lang="en-US" sz="2600" b="0" i="0" u="none" strike="noStrike" dirty="0">
                        <a:solidFill>
                          <a:srgbClr val="000000"/>
                        </a:solidFill>
                        <a:effectLst/>
                        <a:latin typeface="Calibri"/>
                      </a:endParaRPr>
                    </a:p>
                  </a:txBody>
                  <a:tcPr marL="9525" marR="9525" marT="9525" marB="0" anchor="ctr">
                    <a:noFill/>
                  </a:tcPr>
                </a:tc>
                <a:tc hMerge="1">
                  <a:txBody>
                    <a:bodyPr/>
                    <a:lstStyle/>
                    <a:p>
                      <a:pPr algn="ctr" fontAlgn="ctr"/>
                      <a:endParaRPr lang="en-US" sz="2600" b="0" i="0" u="none" strike="noStrike" dirty="0">
                        <a:solidFill>
                          <a:srgbClr val="000000"/>
                        </a:solidFill>
                        <a:effectLst/>
                        <a:latin typeface="Calibri"/>
                      </a:endParaRPr>
                    </a:p>
                  </a:txBody>
                  <a:tcPr marL="9525" marR="9525" marT="9525" marB="0" anchor="ctr">
                    <a:noFill/>
                  </a:tcPr>
                </a:tc>
              </a:tr>
              <a:tr h="603329">
                <a:tc vMerge="1">
                  <a:txBody>
                    <a:bodyPr/>
                    <a:lstStyle/>
                    <a:p>
                      <a:pPr algn="ctr" fontAlgn="ctr"/>
                      <a:endParaRPr lang="en-US" sz="2600" b="0" i="0" u="none" strike="noStrike" dirty="0">
                        <a:solidFill>
                          <a:srgbClr val="000000"/>
                        </a:solidFill>
                        <a:effectLst/>
                        <a:latin typeface="Calibri"/>
                      </a:endParaRPr>
                    </a:p>
                  </a:txBody>
                  <a:tcPr marL="9525" marR="9525" marT="9525" marB="0" anchor="ctr">
                    <a:solidFill>
                      <a:schemeClr val="bg1">
                        <a:lumMod val="50000"/>
                      </a:schemeClr>
                    </a:solidFill>
                  </a:tcPr>
                </a:tc>
                <a:tc>
                  <a:txBody>
                    <a:bodyPr/>
                    <a:lstStyle/>
                    <a:p>
                      <a:pPr algn="ctr" fontAlgn="ctr"/>
                      <a:r>
                        <a:rPr lang="en-US" sz="2600" u="none" strike="noStrike" dirty="0">
                          <a:effectLst/>
                        </a:rPr>
                        <a:t>Healthy </a:t>
                      </a:r>
                      <a:endParaRPr lang="en-US" sz="2600" b="0" i="0" u="none" strike="noStrike" dirty="0">
                        <a:solidFill>
                          <a:srgbClr val="000000"/>
                        </a:solidFill>
                        <a:effectLst/>
                        <a:latin typeface="Calibri"/>
                      </a:endParaRPr>
                    </a:p>
                  </a:txBody>
                  <a:tcPr marL="9525" marR="9525" marT="9525" marB="0" anchor="ctr">
                    <a:noFill/>
                  </a:tcPr>
                </a:tc>
                <a:tc>
                  <a:txBody>
                    <a:bodyPr/>
                    <a:lstStyle/>
                    <a:p>
                      <a:pPr algn="ctr" fontAlgn="ctr"/>
                      <a:r>
                        <a:rPr lang="en-US" sz="2600" u="none" strike="noStrike" dirty="0">
                          <a:effectLst/>
                        </a:rPr>
                        <a:t>Unhealthy</a:t>
                      </a:r>
                      <a:endParaRPr lang="en-US" sz="2600" b="0" i="0" u="none" strike="noStrike" dirty="0">
                        <a:solidFill>
                          <a:srgbClr val="000000"/>
                        </a:solidFill>
                        <a:effectLst/>
                        <a:latin typeface="Calibri"/>
                      </a:endParaRPr>
                    </a:p>
                  </a:txBody>
                  <a:tcPr marL="9525" marR="9525" marT="9525" marB="0" anchor="ctr">
                    <a:noFill/>
                  </a:tcPr>
                </a:tc>
              </a:tr>
              <a:tr h="603329">
                <a:tc>
                  <a:txBody>
                    <a:bodyPr/>
                    <a:lstStyle/>
                    <a:p>
                      <a:pPr algn="ctr" fontAlgn="ctr"/>
                      <a:r>
                        <a:rPr lang="en-US" sz="2600" u="none" strike="noStrike">
                          <a:effectLst/>
                        </a:rPr>
                        <a:t>DBH (in) n=10</a:t>
                      </a:r>
                      <a:endParaRPr lang="en-US" sz="2600" b="0" i="0" u="none" strike="noStrike">
                        <a:solidFill>
                          <a:srgbClr val="000000"/>
                        </a:solidFill>
                        <a:effectLst/>
                        <a:latin typeface="Calibri"/>
                      </a:endParaRPr>
                    </a:p>
                  </a:txBody>
                  <a:tcPr marL="9525" marR="9525" marT="9525" marB="0" anchor="ctr">
                    <a:noFill/>
                  </a:tcPr>
                </a:tc>
                <a:tc>
                  <a:txBody>
                    <a:bodyPr/>
                    <a:lstStyle/>
                    <a:p>
                      <a:pPr algn="ctr" fontAlgn="ctr"/>
                      <a:r>
                        <a:rPr lang="en-US" sz="2600" u="none" strike="noStrike">
                          <a:effectLst/>
                        </a:rPr>
                        <a:t>13.7</a:t>
                      </a:r>
                      <a:endParaRPr lang="en-US" sz="2600" b="0" i="0" u="none" strike="noStrike">
                        <a:solidFill>
                          <a:srgbClr val="000000"/>
                        </a:solidFill>
                        <a:effectLst/>
                        <a:latin typeface="Calibri"/>
                      </a:endParaRPr>
                    </a:p>
                  </a:txBody>
                  <a:tcPr marL="9525" marR="9525" marT="9525" marB="0" anchor="ctr">
                    <a:noFill/>
                  </a:tcPr>
                </a:tc>
                <a:tc>
                  <a:txBody>
                    <a:bodyPr/>
                    <a:lstStyle/>
                    <a:p>
                      <a:pPr algn="ctr" fontAlgn="ctr"/>
                      <a:r>
                        <a:rPr lang="en-US" sz="2600" u="none" strike="noStrike">
                          <a:effectLst/>
                        </a:rPr>
                        <a:t>15</a:t>
                      </a:r>
                      <a:endParaRPr lang="en-US" sz="2600" b="0" i="0" u="none" strike="noStrike">
                        <a:solidFill>
                          <a:srgbClr val="000000"/>
                        </a:solidFill>
                        <a:effectLst/>
                        <a:latin typeface="Calibri"/>
                      </a:endParaRPr>
                    </a:p>
                  </a:txBody>
                  <a:tcPr marL="9525" marR="9525" marT="9525" marB="0" anchor="ctr">
                    <a:noFill/>
                  </a:tcPr>
                </a:tc>
              </a:tr>
              <a:tr h="603329">
                <a:tc>
                  <a:txBody>
                    <a:bodyPr/>
                    <a:lstStyle/>
                    <a:p>
                      <a:pPr algn="ctr" fontAlgn="ctr"/>
                      <a:r>
                        <a:rPr lang="en-US" sz="2600" u="none" strike="noStrike">
                          <a:effectLst/>
                        </a:rPr>
                        <a:t>Height (ft) n=10</a:t>
                      </a:r>
                      <a:endParaRPr lang="en-US" sz="2600" b="0" i="0" u="none" strike="noStrike">
                        <a:solidFill>
                          <a:srgbClr val="000000"/>
                        </a:solidFill>
                        <a:effectLst/>
                        <a:latin typeface="Calibri"/>
                      </a:endParaRPr>
                    </a:p>
                  </a:txBody>
                  <a:tcPr marL="9525" marR="9525" marT="9525" marB="0" anchor="ctr">
                    <a:noFill/>
                  </a:tcPr>
                </a:tc>
                <a:tc>
                  <a:txBody>
                    <a:bodyPr/>
                    <a:lstStyle/>
                    <a:p>
                      <a:pPr algn="ctr" fontAlgn="ctr"/>
                      <a:r>
                        <a:rPr lang="en-US" sz="2600" u="none" strike="noStrike">
                          <a:effectLst/>
                        </a:rPr>
                        <a:t>77.8</a:t>
                      </a:r>
                      <a:endParaRPr lang="en-US" sz="2600" b="0" i="0" u="none" strike="noStrike">
                        <a:solidFill>
                          <a:srgbClr val="000000"/>
                        </a:solidFill>
                        <a:effectLst/>
                        <a:latin typeface="Calibri"/>
                      </a:endParaRPr>
                    </a:p>
                  </a:txBody>
                  <a:tcPr marL="9525" marR="9525" marT="9525" marB="0" anchor="ctr">
                    <a:noFill/>
                  </a:tcPr>
                </a:tc>
                <a:tc>
                  <a:txBody>
                    <a:bodyPr/>
                    <a:lstStyle/>
                    <a:p>
                      <a:pPr algn="ctr" fontAlgn="ctr"/>
                      <a:r>
                        <a:rPr lang="en-US" sz="2600" u="none" strike="noStrike">
                          <a:effectLst/>
                        </a:rPr>
                        <a:t>78.4</a:t>
                      </a:r>
                      <a:endParaRPr lang="en-US" sz="2600" b="0" i="0" u="none" strike="noStrike">
                        <a:solidFill>
                          <a:srgbClr val="000000"/>
                        </a:solidFill>
                        <a:effectLst/>
                        <a:latin typeface="Calibri"/>
                      </a:endParaRPr>
                    </a:p>
                  </a:txBody>
                  <a:tcPr marL="9525" marR="9525" marT="9525" marB="0" anchor="ctr">
                    <a:noFill/>
                  </a:tcPr>
                </a:tc>
              </a:tr>
              <a:tr h="603329">
                <a:tc>
                  <a:txBody>
                    <a:bodyPr/>
                    <a:lstStyle/>
                    <a:p>
                      <a:pPr algn="ctr" fontAlgn="ctr"/>
                      <a:r>
                        <a:rPr lang="en-US" sz="2600" u="none" strike="noStrike" dirty="0">
                          <a:effectLst/>
                        </a:rPr>
                        <a:t>Soil Weights n=6</a:t>
                      </a:r>
                      <a:endParaRPr lang="en-US" sz="2600" b="0" i="0" u="none" strike="noStrike" dirty="0">
                        <a:solidFill>
                          <a:srgbClr val="000000"/>
                        </a:solidFill>
                        <a:effectLst/>
                        <a:latin typeface="Calibri"/>
                      </a:endParaRPr>
                    </a:p>
                  </a:txBody>
                  <a:tcPr marL="9525" marR="9525" marT="9525" marB="0" anchor="ctr">
                    <a:noFill/>
                  </a:tcPr>
                </a:tc>
                <a:tc>
                  <a:txBody>
                    <a:bodyPr/>
                    <a:lstStyle/>
                    <a:p>
                      <a:pPr algn="ctr" fontAlgn="ctr"/>
                      <a:r>
                        <a:rPr lang="en-US" sz="2600" u="none" strike="noStrike">
                          <a:effectLst/>
                        </a:rPr>
                        <a:t>1.48g</a:t>
                      </a:r>
                      <a:endParaRPr lang="en-US" sz="2600" b="0" i="0" u="none" strike="noStrike">
                        <a:solidFill>
                          <a:srgbClr val="000000"/>
                        </a:solidFill>
                        <a:effectLst/>
                        <a:latin typeface="Calibri"/>
                      </a:endParaRPr>
                    </a:p>
                  </a:txBody>
                  <a:tcPr marL="9525" marR="9525" marT="9525" marB="0" anchor="ctr">
                    <a:noFill/>
                  </a:tcPr>
                </a:tc>
                <a:tc>
                  <a:txBody>
                    <a:bodyPr/>
                    <a:lstStyle/>
                    <a:p>
                      <a:pPr algn="ctr" fontAlgn="ctr"/>
                      <a:r>
                        <a:rPr lang="en-US" sz="2600" u="none" strike="noStrike">
                          <a:effectLst/>
                        </a:rPr>
                        <a:t>2.12g</a:t>
                      </a:r>
                      <a:endParaRPr lang="en-US" sz="2600" b="0" i="0" u="none" strike="noStrike">
                        <a:solidFill>
                          <a:srgbClr val="000000"/>
                        </a:solidFill>
                        <a:effectLst/>
                        <a:latin typeface="Calibri"/>
                      </a:endParaRPr>
                    </a:p>
                  </a:txBody>
                  <a:tcPr marL="9525" marR="9525" marT="9525" marB="0" anchor="ctr">
                    <a:noFill/>
                  </a:tcPr>
                </a:tc>
              </a:tr>
              <a:tr h="616737">
                <a:tc>
                  <a:txBody>
                    <a:bodyPr/>
                    <a:lstStyle/>
                    <a:p>
                      <a:pPr algn="ctr" fontAlgn="ctr"/>
                      <a:r>
                        <a:rPr lang="en-US" sz="2600" b="0" i="0" u="none" strike="noStrike" dirty="0" smtClean="0">
                          <a:solidFill>
                            <a:srgbClr val="000000"/>
                          </a:solidFill>
                          <a:effectLst/>
                          <a:latin typeface="Calibri"/>
                        </a:rPr>
                        <a:t>Soil Moisture Content</a:t>
                      </a:r>
                      <a:endParaRPr lang="en-US" sz="2600" b="0" i="0" u="none" strike="noStrike" dirty="0">
                        <a:solidFill>
                          <a:srgbClr val="000000"/>
                        </a:solidFill>
                        <a:effectLst/>
                        <a:latin typeface="Calibri"/>
                      </a:endParaRPr>
                    </a:p>
                  </a:txBody>
                  <a:tcPr marL="9525" marR="9525" marT="9525" marB="0" anchor="ctr">
                    <a:noFill/>
                  </a:tcPr>
                </a:tc>
                <a:tc>
                  <a:txBody>
                    <a:bodyPr/>
                    <a:lstStyle/>
                    <a:p>
                      <a:pPr algn="ctr" fontAlgn="ctr"/>
                      <a:r>
                        <a:rPr lang="en-US" sz="2600" b="0" i="0" u="none" strike="noStrike" dirty="0" smtClean="0">
                          <a:solidFill>
                            <a:srgbClr val="000000"/>
                          </a:solidFill>
                          <a:effectLst/>
                          <a:latin typeface="Calibri"/>
                        </a:rPr>
                        <a:t>16 %</a:t>
                      </a:r>
                      <a:endParaRPr lang="en-US" sz="2600" b="0" i="0" u="none" strike="noStrike" dirty="0">
                        <a:solidFill>
                          <a:srgbClr val="000000"/>
                        </a:solidFill>
                        <a:effectLst/>
                        <a:latin typeface="Calibri"/>
                      </a:endParaRPr>
                    </a:p>
                  </a:txBody>
                  <a:tcPr marL="9525" marR="9525" marT="9525" marB="0" anchor="ctr">
                    <a:noFill/>
                  </a:tcPr>
                </a:tc>
                <a:tc>
                  <a:txBody>
                    <a:bodyPr/>
                    <a:lstStyle/>
                    <a:p>
                      <a:pPr algn="ctr" fontAlgn="ctr"/>
                      <a:r>
                        <a:rPr lang="en-US" sz="2600" b="0" i="0" u="none" strike="noStrike" dirty="0" smtClean="0">
                          <a:solidFill>
                            <a:srgbClr val="000000"/>
                          </a:solidFill>
                          <a:effectLst/>
                          <a:latin typeface="Calibri"/>
                        </a:rPr>
                        <a:t>22%</a:t>
                      </a:r>
                      <a:endParaRPr lang="en-US" sz="2600" b="0" i="0" u="none" strike="noStrike" dirty="0">
                        <a:solidFill>
                          <a:srgbClr val="000000"/>
                        </a:solidFill>
                        <a:effectLst/>
                        <a:latin typeface="Calibri"/>
                      </a:endParaRPr>
                    </a:p>
                  </a:txBody>
                  <a:tcPr marL="9525" marR="9525" marT="9525" marB="0" anchor="ctr">
                    <a:noFill/>
                  </a:tcPr>
                </a:tc>
              </a:tr>
              <a:tr h="616737">
                <a:tc>
                  <a:txBody>
                    <a:bodyPr/>
                    <a:lstStyle/>
                    <a:p>
                      <a:pPr algn="ctr" fontAlgn="ctr"/>
                      <a:r>
                        <a:rPr lang="en-US" sz="2600" u="none" strike="noStrike" dirty="0">
                          <a:effectLst/>
                        </a:rPr>
                        <a:t>Age  n=6 </a:t>
                      </a:r>
                      <a:endParaRPr lang="en-US" sz="2600" b="0" i="0" u="none" strike="noStrike" dirty="0">
                        <a:solidFill>
                          <a:srgbClr val="000000"/>
                        </a:solidFill>
                        <a:effectLst/>
                        <a:latin typeface="Calibri"/>
                      </a:endParaRPr>
                    </a:p>
                  </a:txBody>
                  <a:tcPr marL="9525" marR="9525" marT="9525" marB="0" anchor="ctr">
                    <a:noFill/>
                  </a:tcPr>
                </a:tc>
                <a:tc>
                  <a:txBody>
                    <a:bodyPr/>
                    <a:lstStyle/>
                    <a:p>
                      <a:pPr algn="ctr" fontAlgn="ctr"/>
                      <a:r>
                        <a:rPr lang="en-US" sz="2600" u="none" strike="noStrike" dirty="0" smtClean="0">
                          <a:effectLst/>
                        </a:rPr>
                        <a:t>52</a:t>
                      </a:r>
                      <a:r>
                        <a:rPr lang="en-US" sz="2600" u="none" strike="noStrike" dirty="0">
                          <a:effectLst/>
                        </a:rPr>
                        <a:t> </a:t>
                      </a:r>
                      <a:endParaRPr lang="en-US" sz="2600" b="0" i="0" u="none" strike="noStrike" dirty="0">
                        <a:solidFill>
                          <a:srgbClr val="000000"/>
                        </a:solidFill>
                        <a:effectLst/>
                        <a:latin typeface="Calibri"/>
                      </a:endParaRPr>
                    </a:p>
                  </a:txBody>
                  <a:tcPr marL="9525" marR="9525" marT="9525" marB="0" anchor="ctr">
                    <a:noFill/>
                  </a:tcPr>
                </a:tc>
                <a:tc>
                  <a:txBody>
                    <a:bodyPr/>
                    <a:lstStyle/>
                    <a:p>
                      <a:pPr algn="ctr" fontAlgn="ctr"/>
                      <a:r>
                        <a:rPr lang="en-US" sz="2600" u="none" strike="noStrike" dirty="0" smtClean="0">
                          <a:effectLst/>
                        </a:rPr>
                        <a:t>52</a:t>
                      </a:r>
                      <a:r>
                        <a:rPr lang="en-US" sz="2600" u="none" strike="noStrike" dirty="0">
                          <a:effectLst/>
                        </a:rPr>
                        <a:t> </a:t>
                      </a:r>
                      <a:endParaRPr lang="en-US" sz="2600" b="0" i="0" u="none" strike="noStrike" dirty="0">
                        <a:solidFill>
                          <a:srgbClr val="000000"/>
                        </a:solidFill>
                        <a:effectLst/>
                        <a:latin typeface="Calibri"/>
                      </a:endParaRPr>
                    </a:p>
                  </a:txBody>
                  <a:tcPr marL="9525" marR="9525" marT="9525" marB="0" anchor="ctr">
                    <a:noFill/>
                  </a:tcPr>
                </a:tc>
              </a:tr>
            </a:tbl>
          </a:graphicData>
        </a:graphic>
      </p:graphicFrame>
      <p:sp>
        <p:nvSpPr>
          <p:cNvPr id="25" name="TextBox 24"/>
          <p:cNvSpPr txBox="1"/>
          <p:nvPr/>
        </p:nvSpPr>
        <p:spPr>
          <a:xfrm>
            <a:off x="15295678" y="21751896"/>
            <a:ext cx="4857279" cy="1015663"/>
          </a:xfrm>
          <a:prstGeom prst="rect">
            <a:avLst/>
          </a:prstGeom>
          <a:noFill/>
        </p:spPr>
        <p:txBody>
          <a:bodyPr wrap="square" rtlCol="0">
            <a:spAutoFit/>
          </a:bodyPr>
          <a:lstStyle/>
          <a:p>
            <a:r>
              <a:rPr lang="en-US" sz="5400" b="1" u="sng" dirty="0" smtClean="0">
                <a:effectLst>
                  <a:outerShdw blurRad="38100" dist="38100" dir="2700000" algn="tl">
                    <a:srgbClr val="000000">
                      <a:alpha val="43137"/>
                    </a:srgbClr>
                  </a:outerShdw>
                </a:effectLst>
              </a:rPr>
              <a:t>Findings</a:t>
            </a:r>
            <a:r>
              <a:rPr lang="en-US" sz="6000" dirty="0" smtClean="0"/>
              <a:t> </a:t>
            </a:r>
            <a:endParaRPr lang="en-US" sz="6000" dirty="0"/>
          </a:p>
        </p:txBody>
      </p:sp>
      <p:sp>
        <p:nvSpPr>
          <p:cNvPr id="26" name="TextBox 25"/>
          <p:cNvSpPr txBox="1"/>
          <p:nvPr/>
        </p:nvSpPr>
        <p:spPr>
          <a:xfrm>
            <a:off x="15335559" y="22761056"/>
            <a:ext cx="12987006" cy="4154984"/>
          </a:xfrm>
          <a:prstGeom prst="rect">
            <a:avLst/>
          </a:prstGeom>
          <a:noFill/>
        </p:spPr>
        <p:txBody>
          <a:bodyPr wrap="square" rtlCol="0">
            <a:spAutoFit/>
          </a:bodyPr>
          <a:lstStyle/>
          <a:p>
            <a:pPr marL="514350" indent="-514350">
              <a:spcAft>
                <a:spcPts val="2400"/>
              </a:spcAft>
              <a:buFont typeface="Arial" pitchFamily="34" charset="0"/>
              <a:buChar char="•"/>
            </a:pPr>
            <a:r>
              <a:rPr lang="en-US" sz="3200" dirty="0" smtClean="0"/>
              <a:t>Red Edge Inflection Point (REIP) depict that 3 of the 5 healthy trees are adequately photosynthesizing and all but one of the sick trees are not.  </a:t>
            </a:r>
          </a:p>
          <a:p>
            <a:pPr marL="514350" indent="-514350">
              <a:spcAft>
                <a:spcPts val="2400"/>
              </a:spcAft>
              <a:buFont typeface="Arial" pitchFamily="34" charset="0"/>
              <a:buChar char="•"/>
            </a:pPr>
            <a:r>
              <a:rPr lang="en-US" sz="3200" dirty="0" smtClean="0"/>
              <a:t>Soil spectral analysis indicates no significant differences between healthy and sick tree soil samples.</a:t>
            </a:r>
          </a:p>
          <a:p>
            <a:pPr marL="514350" indent="-514350">
              <a:spcAft>
                <a:spcPts val="2400"/>
              </a:spcAft>
              <a:buFont typeface="Arial" pitchFamily="34" charset="0"/>
              <a:buChar char="•"/>
            </a:pPr>
            <a:r>
              <a:rPr lang="en-US" sz="3200" dirty="0" smtClean="0"/>
              <a:t>Cell </a:t>
            </a:r>
            <a:r>
              <a:rPr lang="en-US" sz="3200" dirty="0"/>
              <a:t>tissue from healthy and unhealthy trees </a:t>
            </a:r>
            <a:r>
              <a:rPr lang="en-US" sz="3200" dirty="0" smtClean="0"/>
              <a:t>with SEM indicates </a:t>
            </a:r>
            <a:r>
              <a:rPr lang="en-US" sz="3200" dirty="0" err="1"/>
              <a:t>tyloses</a:t>
            </a:r>
            <a:r>
              <a:rPr lang="en-US" sz="3200" dirty="0"/>
              <a:t> presence in vessel </a:t>
            </a:r>
            <a:r>
              <a:rPr lang="en-US" sz="3200" dirty="0" smtClean="0"/>
              <a:t>elements; however, no </a:t>
            </a:r>
            <a:r>
              <a:rPr lang="en-US" sz="3200" dirty="0"/>
              <a:t>evidence of fungi in any of the vessel elements.</a:t>
            </a:r>
            <a:endParaRPr lang="en-US" sz="3200" dirty="0" smtClean="0"/>
          </a:p>
        </p:txBody>
      </p:sp>
      <p:pic>
        <p:nvPicPr>
          <p:cNvPr id="8" name="Picture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8322565" y="6392570"/>
            <a:ext cx="5010125" cy="3757594"/>
          </a:xfrm>
          <a:prstGeom prst="rect">
            <a:avLst/>
          </a:prstGeom>
        </p:spPr>
      </p:pic>
      <p:pic>
        <p:nvPicPr>
          <p:cNvPr id="13" name="Picture 1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3565638" y="6416427"/>
            <a:ext cx="5153967" cy="3709880"/>
          </a:xfrm>
          <a:prstGeom prst="rect">
            <a:avLst/>
          </a:prstGeom>
        </p:spPr>
      </p:pic>
      <p:pic>
        <p:nvPicPr>
          <p:cNvPr id="20" name="Picture 19"/>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8992097" y="6395499"/>
            <a:ext cx="4674596" cy="3709880"/>
          </a:xfrm>
          <a:prstGeom prst="rect">
            <a:avLst/>
          </a:prstGeom>
        </p:spPr>
      </p:pic>
      <p:sp>
        <p:nvSpPr>
          <p:cNvPr id="24" name="TextBox 23"/>
          <p:cNvSpPr txBox="1"/>
          <p:nvPr/>
        </p:nvSpPr>
        <p:spPr>
          <a:xfrm>
            <a:off x="28298866" y="10150164"/>
            <a:ext cx="4478861" cy="461665"/>
          </a:xfrm>
          <a:prstGeom prst="rect">
            <a:avLst/>
          </a:prstGeom>
          <a:noFill/>
        </p:spPr>
        <p:txBody>
          <a:bodyPr wrap="square" rtlCol="0">
            <a:spAutoFit/>
          </a:bodyPr>
          <a:lstStyle/>
          <a:p>
            <a:r>
              <a:rPr lang="en-US" sz="2400" b="1" dirty="0" smtClean="0"/>
              <a:t>Figure 6. </a:t>
            </a:r>
            <a:r>
              <a:rPr lang="en-US" sz="2400" dirty="0" err="1" smtClean="0"/>
              <a:t>Tyloses</a:t>
            </a:r>
            <a:r>
              <a:rPr lang="en-US" sz="2400" dirty="0" smtClean="0"/>
              <a:t> in healthy tree.</a:t>
            </a:r>
            <a:endParaRPr lang="en-US" sz="2400" dirty="0"/>
          </a:p>
        </p:txBody>
      </p:sp>
      <p:sp>
        <p:nvSpPr>
          <p:cNvPr id="31" name="TextBox 30"/>
          <p:cNvSpPr txBox="1"/>
          <p:nvPr/>
        </p:nvSpPr>
        <p:spPr>
          <a:xfrm>
            <a:off x="33557535" y="10133596"/>
            <a:ext cx="5162070" cy="830997"/>
          </a:xfrm>
          <a:prstGeom prst="rect">
            <a:avLst/>
          </a:prstGeom>
          <a:noFill/>
        </p:spPr>
        <p:txBody>
          <a:bodyPr wrap="square" rtlCol="0">
            <a:spAutoFit/>
          </a:bodyPr>
          <a:lstStyle/>
          <a:p>
            <a:r>
              <a:rPr lang="en-US" sz="2400" b="1" dirty="0" smtClean="0"/>
              <a:t>Figure 7. </a:t>
            </a:r>
            <a:r>
              <a:rPr lang="en-US" sz="2400" dirty="0" smtClean="0"/>
              <a:t>Vessel element in sick tree. No </a:t>
            </a:r>
            <a:r>
              <a:rPr lang="en-US" sz="2400" dirty="0"/>
              <a:t>f</a:t>
            </a:r>
            <a:r>
              <a:rPr lang="en-US" sz="2400" dirty="0" smtClean="0"/>
              <a:t>ungi is present in this sample.</a:t>
            </a:r>
            <a:endParaRPr lang="en-US" sz="2400" dirty="0"/>
          </a:p>
        </p:txBody>
      </p:sp>
      <p:sp>
        <p:nvSpPr>
          <p:cNvPr id="32" name="TextBox 31"/>
          <p:cNvSpPr txBox="1"/>
          <p:nvPr/>
        </p:nvSpPr>
        <p:spPr>
          <a:xfrm>
            <a:off x="38967707" y="10105379"/>
            <a:ext cx="4723375" cy="830997"/>
          </a:xfrm>
          <a:prstGeom prst="rect">
            <a:avLst/>
          </a:prstGeom>
          <a:noFill/>
        </p:spPr>
        <p:txBody>
          <a:bodyPr wrap="square" rtlCol="0">
            <a:spAutoFit/>
          </a:bodyPr>
          <a:lstStyle/>
          <a:p>
            <a:r>
              <a:rPr lang="en-US" sz="2400" b="1" dirty="0" smtClean="0"/>
              <a:t>Figure 8. </a:t>
            </a:r>
            <a:r>
              <a:rPr lang="en-US" sz="2400" dirty="0" smtClean="0"/>
              <a:t>Vessel element fully closed by </a:t>
            </a:r>
            <a:r>
              <a:rPr lang="en-US" sz="2400" dirty="0" err="1"/>
              <a:t>t</a:t>
            </a:r>
            <a:r>
              <a:rPr lang="en-US" sz="2400" dirty="0" err="1" smtClean="0"/>
              <a:t>yloses</a:t>
            </a:r>
            <a:r>
              <a:rPr lang="en-US" sz="2400" dirty="0" smtClean="0"/>
              <a:t> in  sick </a:t>
            </a:r>
            <a:r>
              <a:rPr lang="en-US" sz="2400" dirty="0"/>
              <a:t>t</a:t>
            </a:r>
            <a:r>
              <a:rPr lang="en-US" sz="2400" dirty="0" smtClean="0"/>
              <a:t>ree.</a:t>
            </a:r>
            <a:endParaRPr lang="en-US" sz="2400" dirty="0"/>
          </a:p>
        </p:txBody>
      </p:sp>
      <p:pic>
        <p:nvPicPr>
          <p:cNvPr id="27"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7789515" y="11753710"/>
            <a:ext cx="8167122"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 name="TextBox 28"/>
          <p:cNvSpPr txBox="1"/>
          <p:nvPr/>
        </p:nvSpPr>
        <p:spPr>
          <a:xfrm>
            <a:off x="28556568" y="16892214"/>
            <a:ext cx="5009070" cy="1015663"/>
          </a:xfrm>
          <a:prstGeom prst="rect">
            <a:avLst/>
          </a:prstGeom>
          <a:noFill/>
        </p:spPr>
        <p:txBody>
          <a:bodyPr wrap="square" rtlCol="0">
            <a:spAutoFit/>
          </a:bodyPr>
          <a:lstStyle/>
          <a:p>
            <a:r>
              <a:rPr lang="en-US" sz="6000" b="1" u="sng" dirty="0" smtClean="0">
                <a:effectLst>
                  <a:outerShdw blurRad="38100" dist="38100" dir="2700000" algn="tl">
                    <a:srgbClr val="000000">
                      <a:alpha val="43137"/>
                    </a:srgbClr>
                  </a:outerShdw>
                </a:effectLst>
              </a:rPr>
              <a:t>Conclusion</a:t>
            </a:r>
            <a:endParaRPr lang="en-US" sz="6000" b="1" u="sng" dirty="0">
              <a:effectLst>
                <a:outerShdw blurRad="38100" dist="38100" dir="2700000" algn="tl">
                  <a:srgbClr val="000000">
                    <a:alpha val="43137"/>
                  </a:srgbClr>
                </a:outerShdw>
              </a:effectLst>
            </a:endParaRPr>
          </a:p>
        </p:txBody>
      </p:sp>
      <p:sp>
        <p:nvSpPr>
          <p:cNvPr id="30" name="TextBox 29"/>
          <p:cNvSpPr txBox="1"/>
          <p:nvPr/>
        </p:nvSpPr>
        <p:spPr>
          <a:xfrm>
            <a:off x="28710333" y="17945634"/>
            <a:ext cx="15039155" cy="8987076"/>
          </a:xfrm>
          <a:prstGeom prst="rect">
            <a:avLst/>
          </a:prstGeom>
          <a:noFill/>
        </p:spPr>
        <p:txBody>
          <a:bodyPr wrap="square" rtlCol="0">
            <a:spAutoFit/>
          </a:bodyPr>
          <a:lstStyle/>
          <a:p>
            <a:r>
              <a:rPr lang="en-US" sz="3400" dirty="0" smtClean="0"/>
              <a:t>The results suggest that there is no clear reason based on the items researched in this study for the decline. The spectral differences between healthy and unhealthy leaves while having some differences there is not a significant enough change to suggest that hypothesis one can be supported. The soil spectral analysis does not suggest significant metal differences in the soils surrounding healthy and unhealthy trees and hypothesis two is disproven. The analysis of cellular tissue did not reveal any differences between the healthy and unhealthy trees as there was no fungi found within the cells of the unhealthy trees as expected as a cause of the damage. It was noted however that the unhealthy samples did have a 15% higher rate of </a:t>
            </a:r>
            <a:r>
              <a:rPr lang="en-US" sz="3400" dirty="0" err="1" smtClean="0"/>
              <a:t>tyloses</a:t>
            </a:r>
            <a:r>
              <a:rPr lang="en-US" sz="3400" dirty="0" smtClean="0"/>
              <a:t> within the cell structures than healthy.  Lastly the tree core samples looking at the last 12 years of growth (beginning outside the period when the owner began  </a:t>
            </a:r>
          </a:p>
          <a:p>
            <a:r>
              <a:rPr lang="en-US" sz="3400" dirty="0" smtClean="0"/>
              <a:t>to notice the decline) did not reveal anything significant as the tree ring growth difference between the two was insignificant as the error overlapped one another. In an effort to get more data starting at the beginning of the growing season and collecting leaf samples throughout, may yield different results vice the leaves collected late in the summer/early fall.  Further study on this decline is recommended to include a look at </a:t>
            </a:r>
            <a:r>
              <a:rPr lang="en-US" sz="3400" dirty="0" err="1" smtClean="0"/>
              <a:t>mycorrhizal</a:t>
            </a:r>
            <a:r>
              <a:rPr lang="en-US" sz="3400" dirty="0" smtClean="0"/>
              <a:t> activity critical to ash tree growth. </a:t>
            </a:r>
            <a:endParaRPr lang="en-US" sz="3400" dirty="0"/>
          </a:p>
        </p:txBody>
      </p:sp>
      <p:sp>
        <p:nvSpPr>
          <p:cNvPr id="33" name="TextBox 32"/>
          <p:cNvSpPr txBox="1"/>
          <p:nvPr/>
        </p:nvSpPr>
        <p:spPr>
          <a:xfrm>
            <a:off x="30977105" y="27236290"/>
            <a:ext cx="12598570" cy="2739211"/>
          </a:xfrm>
          <a:prstGeom prst="rect">
            <a:avLst/>
          </a:prstGeom>
          <a:noFill/>
        </p:spPr>
        <p:txBody>
          <a:bodyPr wrap="square" rtlCol="0">
            <a:spAutoFit/>
          </a:bodyPr>
          <a:lstStyle/>
          <a:p>
            <a:r>
              <a:rPr lang="en-US" sz="3200" b="1" u="sng" dirty="0" smtClean="0">
                <a:effectLst>
                  <a:outerShdw blurRad="38100" dist="38100" dir="2700000" algn="tl">
                    <a:srgbClr val="000000">
                      <a:alpha val="43137"/>
                    </a:srgbClr>
                  </a:outerShdw>
                </a:effectLst>
              </a:rPr>
              <a:t>Acknowledgements:</a:t>
            </a:r>
            <a:r>
              <a:rPr lang="en-US" sz="3200" dirty="0" smtClean="0"/>
              <a:t>  </a:t>
            </a:r>
            <a:r>
              <a:rPr lang="en-US" sz="2800" dirty="0" smtClean="0"/>
              <a:t>I wish to thank Martha Carlson for her help with the VIRIS scans and associated data. Dr. Barry Rock for his expertise in the SEM lab. Nancy </a:t>
            </a:r>
            <a:r>
              <a:rPr lang="en-US" sz="2800" dirty="0" err="1" smtClean="0"/>
              <a:t>Cherim</a:t>
            </a:r>
            <a:r>
              <a:rPr lang="en-US" sz="2800" dirty="0" smtClean="0"/>
              <a:t> for her time getting samples ready for the SEM. Dr. Tom Lee for his patience in training me to use the core increment system. Mr. and Mrs. Palmer for the use of their stand for this study, I only wish we could have found something. Lastly Jennifer Tucker for her camera skills.  </a:t>
            </a:r>
            <a:endParaRPr lang="en-US" sz="2800" dirty="0"/>
          </a:p>
        </p:txBody>
      </p:sp>
      <p:pic>
        <p:nvPicPr>
          <p:cNvPr id="3"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6137965" y="11753710"/>
            <a:ext cx="7671709"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 name="TextBox 34"/>
          <p:cNvSpPr txBox="1"/>
          <p:nvPr/>
        </p:nvSpPr>
        <p:spPr>
          <a:xfrm>
            <a:off x="11909920" y="21615600"/>
            <a:ext cx="2848439" cy="461665"/>
          </a:xfrm>
          <a:prstGeom prst="rect">
            <a:avLst/>
          </a:prstGeom>
          <a:noFill/>
        </p:spPr>
        <p:txBody>
          <a:bodyPr wrap="square" rtlCol="0">
            <a:spAutoFit/>
          </a:bodyPr>
          <a:lstStyle/>
          <a:p>
            <a:r>
              <a:rPr lang="en-US" sz="2400" dirty="0" smtClean="0"/>
              <a:t>Photos by: J. Tucker</a:t>
            </a:r>
            <a:endParaRPr lang="en-US" sz="2400" dirty="0"/>
          </a:p>
        </p:txBody>
      </p:sp>
      <p:sp>
        <p:nvSpPr>
          <p:cNvPr id="36" name="TextBox 35"/>
          <p:cNvSpPr txBox="1"/>
          <p:nvPr/>
        </p:nvSpPr>
        <p:spPr>
          <a:xfrm>
            <a:off x="28168990" y="5226740"/>
            <a:ext cx="3039615" cy="1015663"/>
          </a:xfrm>
          <a:prstGeom prst="rect">
            <a:avLst/>
          </a:prstGeom>
          <a:noFill/>
        </p:spPr>
        <p:txBody>
          <a:bodyPr wrap="none" rtlCol="0">
            <a:spAutoFit/>
          </a:bodyPr>
          <a:lstStyle/>
          <a:p>
            <a:r>
              <a:rPr lang="en-US" sz="6000" b="1" u="sng" dirty="0" smtClean="0">
                <a:effectLst>
                  <a:outerShdw blurRad="38100" dist="38100" dir="2700000" algn="tl">
                    <a:srgbClr val="000000">
                      <a:alpha val="43137"/>
                    </a:srgbClr>
                  </a:outerShdw>
                </a:effectLst>
              </a:rPr>
              <a:t>Findings:</a:t>
            </a:r>
            <a:endParaRPr lang="en-US" sz="6000" b="1" u="sng" dirty="0">
              <a:effectLst>
                <a:outerShdw blurRad="38100" dist="38100" dir="2700000" algn="tl">
                  <a:srgbClr val="000000">
                    <a:alpha val="43137"/>
                  </a:srgbClr>
                </a:outerShdw>
              </a:effectLst>
            </a:endParaRPr>
          </a:p>
        </p:txBody>
      </p:sp>
      <p:pic>
        <p:nvPicPr>
          <p:cNvPr id="1030" name="Picture 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2021495" y="27236290"/>
            <a:ext cx="8870982" cy="5486400"/>
          </a:xfrm>
          <a:prstGeom prst="rect">
            <a:avLst/>
          </a:prstGeom>
          <a:gradFill>
            <a:gsLst>
              <a:gs pos="0">
                <a:srgbClr val="FFF200"/>
              </a:gs>
              <a:gs pos="45000">
                <a:srgbClr val="FF7A00"/>
              </a:gs>
              <a:gs pos="70000">
                <a:srgbClr val="FF0300"/>
              </a:gs>
              <a:gs pos="100000">
                <a:srgbClr val="4D0808"/>
              </a:gs>
            </a:gsLst>
            <a:lin ang="5400000" scaled="0"/>
          </a:gradFill>
          <a:ln>
            <a:noFill/>
          </a:ln>
          <a:effectLst/>
          <a:extLst/>
        </p:spPr>
      </p:pic>
      <p:sp>
        <p:nvSpPr>
          <p:cNvPr id="21" name="TextBox 20"/>
          <p:cNvSpPr txBox="1"/>
          <p:nvPr/>
        </p:nvSpPr>
        <p:spPr>
          <a:xfrm>
            <a:off x="4641540" y="27236290"/>
            <a:ext cx="7665395" cy="954107"/>
          </a:xfrm>
          <a:prstGeom prst="rect">
            <a:avLst/>
          </a:prstGeom>
          <a:noFill/>
        </p:spPr>
        <p:txBody>
          <a:bodyPr wrap="square" rtlCol="0">
            <a:spAutoFit/>
          </a:bodyPr>
          <a:lstStyle/>
          <a:p>
            <a:pPr fontAlgn="ctr"/>
            <a:r>
              <a:rPr lang="en-US" sz="2800" b="1" dirty="0"/>
              <a:t>Table </a:t>
            </a:r>
            <a:r>
              <a:rPr lang="en-US" sz="2800" b="1" dirty="0" smtClean="0"/>
              <a:t>1</a:t>
            </a:r>
            <a:r>
              <a:rPr lang="en-US" sz="2800" dirty="0" smtClean="0"/>
              <a:t>. </a:t>
            </a:r>
            <a:r>
              <a:rPr lang="en-US" sz="2800" dirty="0"/>
              <a:t>Mean Tree and Soil Moisture Data from White Ash Stand in Derry, NH.  Sept, 2012 </a:t>
            </a:r>
            <a:endParaRPr lang="en-US" sz="2800" dirty="0">
              <a:solidFill>
                <a:srgbClr val="000000"/>
              </a:solidFill>
            </a:endParaRPr>
          </a:p>
        </p:txBody>
      </p:sp>
      <p:sp>
        <p:nvSpPr>
          <p:cNvPr id="39" name="TextBox 38"/>
          <p:cNvSpPr txBox="1"/>
          <p:nvPr/>
        </p:nvSpPr>
        <p:spPr>
          <a:xfrm>
            <a:off x="15266840" y="16990465"/>
            <a:ext cx="12826255" cy="954107"/>
          </a:xfrm>
          <a:prstGeom prst="rect">
            <a:avLst/>
          </a:prstGeom>
          <a:noFill/>
        </p:spPr>
        <p:txBody>
          <a:bodyPr wrap="square" rtlCol="0">
            <a:spAutoFit/>
          </a:bodyPr>
          <a:lstStyle/>
          <a:p>
            <a:pPr fontAlgn="ctr"/>
            <a:r>
              <a:rPr lang="en-US" sz="2800" b="1" dirty="0"/>
              <a:t>Table </a:t>
            </a:r>
            <a:r>
              <a:rPr lang="en-US" sz="2800" b="1" dirty="0" smtClean="0"/>
              <a:t>2</a:t>
            </a:r>
            <a:r>
              <a:rPr lang="en-US" sz="2800" dirty="0" smtClean="0"/>
              <a:t>. Information of leaf analysis from VIRIS scan of healthy and unhealthy trees from a white ash stand on Warner Hill Rd Derry, NH Sept 2012.</a:t>
            </a:r>
            <a:endParaRPr lang="en-US" sz="2800" dirty="0">
              <a:solidFill>
                <a:srgbClr val="000000"/>
              </a:solidFill>
            </a:endParaRPr>
          </a:p>
        </p:txBody>
      </p:sp>
      <p:sp>
        <p:nvSpPr>
          <p:cNvPr id="40" name="TextBox 39"/>
          <p:cNvSpPr txBox="1"/>
          <p:nvPr/>
        </p:nvSpPr>
        <p:spPr>
          <a:xfrm>
            <a:off x="30901210" y="29968510"/>
            <a:ext cx="12989990" cy="2739211"/>
          </a:xfrm>
          <a:prstGeom prst="rect">
            <a:avLst/>
          </a:prstGeom>
          <a:noFill/>
        </p:spPr>
        <p:txBody>
          <a:bodyPr wrap="square" rtlCol="0">
            <a:spAutoFit/>
          </a:bodyPr>
          <a:lstStyle/>
          <a:p>
            <a:r>
              <a:rPr lang="en-US" sz="3200" b="1" u="sng" dirty="0" smtClean="0">
                <a:effectLst>
                  <a:outerShdw blurRad="38100" dist="38100" dir="2700000" algn="tl">
                    <a:srgbClr val="000000">
                      <a:alpha val="43137"/>
                    </a:srgbClr>
                  </a:outerShdw>
                </a:effectLst>
              </a:rPr>
              <a:t>Cited References:</a:t>
            </a:r>
          </a:p>
          <a:p>
            <a:r>
              <a:rPr lang="en-US" sz="2800" dirty="0" smtClean="0"/>
              <a:t>Forest </a:t>
            </a:r>
            <a:r>
              <a:rPr lang="en-US" sz="2800" dirty="0"/>
              <a:t>Service of Maine 2008. Forest Trees of Maine 14</a:t>
            </a:r>
            <a:r>
              <a:rPr lang="en-US" sz="2800" baseline="30000" dirty="0"/>
              <a:t>th</a:t>
            </a:r>
            <a:r>
              <a:rPr lang="en-US" sz="2800" dirty="0"/>
              <a:t> ed.</a:t>
            </a:r>
          </a:p>
          <a:p>
            <a:r>
              <a:rPr lang="en-US" sz="2800" dirty="0" err="1"/>
              <a:t>Rozas</a:t>
            </a:r>
            <a:r>
              <a:rPr lang="en-US" sz="2800" dirty="0"/>
              <a:t>, V.  and  I . Gonzalez, 2012. Too wet for Oaks? Inter-tree competition and recent persistent wetness </a:t>
            </a:r>
            <a:r>
              <a:rPr lang="en-US" sz="2800" dirty="0" smtClean="0"/>
              <a:t>predispose </a:t>
            </a:r>
            <a:r>
              <a:rPr lang="en-US" sz="2800" dirty="0"/>
              <a:t>oaks to rainfall-induced dieback in Atlantic rainy forest. Global and Planetary Change 94-95 </a:t>
            </a:r>
            <a:r>
              <a:rPr lang="en-US" sz="2800" dirty="0" err="1"/>
              <a:t>pp</a:t>
            </a:r>
            <a:r>
              <a:rPr lang="en-US" sz="2800" dirty="0"/>
              <a:t> 62-71. </a:t>
            </a:r>
          </a:p>
          <a:p>
            <a:endParaRPr lang="en-US" sz="2800" dirty="0"/>
          </a:p>
        </p:txBody>
      </p:sp>
      <p:sp>
        <p:nvSpPr>
          <p:cNvPr id="23" name="Rectangle 22"/>
          <p:cNvSpPr/>
          <p:nvPr/>
        </p:nvSpPr>
        <p:spPr>
          <a:xfrm>
            <a:off x="27713620" y="11677815"/>
            <a:ext cx="531265" cy="4705490"/>
          </a:xfrm>
          <a:prstGeom prst="rect">
            <a:avLst/>
          </a:prstGeom>
          <a:solidFill>
            <a:schemeClr val="accent3">
              <a:lumMod val="60000"/>
              <a:lumOff val="4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15333775" y="6341242"/>
            <a:ext cx="12685307" cy="10625645"/>
          </a:xfrm>
          <a:prstGeom prst="rect">
            <a:avLst/>
          </a:prstGeom>
          <a:noFill/>
        </p:spPr>
        <p:txBody>
          <a:bodyPr wrap="square" lIns="83481" tIns="41741" rIns="83481" bIns="41741" rtlCol="0">
            <a:spAutoFit/>
          </a:bodyPr>
          <a:lstStyle/>
          <a:p>
            <a:pPr marL="518968" indent="-518968">
              <a:buFont typeface="Arial" pitchFamily="34" charset="0"/>
              <a:buChar char="•"/>
            </a:pPr>
            <a:r>
              <a:rPr lang="en-US" sz="3400" dirty="0"/>
              <a:t>The study area consist of a rectangle which is 264ft by 180ft. </a:t>
            </a:r>
          </a:p>
          <a:p>
            <a:pPr marL="518968" indent="-518968">
              <a:buFont typeface="Arial" pitchFamily="34" charset="0"/>
              <a:buChar char="•"/>
            </a:pPr>
            <a:r>
              <a:rPr lang="en-US" sz="3400" dirty="0"/>
              <a:t>Healthy tree level was set at ≥60% leaf structure within the crown and an unhealthy tree ≤40% leaf structure within the crown. </a:t>
            </a:r>
          </a:p>
          <a:p>
            <a:pPr marL="518968" indent="-518968">
              <a:buFont typeface="Arial" pitchFamily="34" charset="0"/>
              <a:buChar char="•"/>
            </a:pPr>
            <a:r>
              <a:rPr lang="en-US" sz="3400" dirty="0"/>
              <a:t>Leaves from 10 trees were collected stripped off the </a:t>
            </a:r>
            <a:r>
              <a:rPr lang="en-US" sz="3400" dirty="0" smtClean="0"/>
              <a:t>petiole </a:t>
            </a:r>
            <a:r>
              <a:rPr lang="en-US" sz="3400" dirty="0"/>
              <a:t>and scanned under the </a:t>
            </a:r>
            <a:r>
              <a:rPr lang="en-US" sz="3400" dirty="0" smtClean="0"/>
              <a:t>Visible Infrared Intelligent spectrophotometer (VIRIS) </a:t>
            </a:r>
            <a:r>
              <a:rPr lang="en-US" sz="3400" dirty="0"/>
              <a:t>to obtain spectral information to determine chlorophyll production level differences between healthy and unhealthy </a:t>
            </a:r>
            <a:r>
              <a:rPr lang="en-US" sz="3400" dirty="0" smtClean="0"/>
              <a:t>trees (Figures 1, 2 and 3). </a:t>
            </a:r>
            <a:endParaRPr lang="en-US" sz="3400" dirty="0"/>
          </a:p>
          <a:p>
            <a:pPr marL="518968" indent="-518968">
              <a:buFont typeface="Arial" pitchFamily="34" charset="0"/>
              <a:buChar char="•"/>
            </a:pPr>
            <a:r>
              <a:rPr lang="en-US" sz="3400" dirty="0"/>
              <a:t>Soil samples were taken utilizing a standard soil auger to an average depth of 15 inches. The samples weighed, dried, reweighed and then scanned by the VIRIS to obtain  spectral </a:t>
            </a:r>
            <a:r>
              <a:rPr lang="en-US" sz="3400" dirty="0" smtClean="0"/>
              <a:t>signatures (Figure 10) </a:t>
            </a:r>
            <a:r>
              <a:rPr lang="en-US" sz="3400" dirty="0"/>
              <a:t>of minerals/metals within the samples.</a:t>
            </a:r>
          </a:p>
          <a:p>
            <a:pPr marL="518968" indent="-518968">
              <a:buFont typeface="Arial" pitchFamily="34" charset="0"/>
              <a:buChar char="•"/>
            </a:pPr>
            <a:r>
              <a:rPr lang="en-US" sz="3400" dirty="0"/>
              <a:t>Utilizing a increment corer at DBH 6 trees 3 of each class were cored.  A section of the core was cut away for use in the scanning electron </a:t>
            </a:r>
            <a:r>
              <a:rPr lang="en-US" sz="3400" dirty="0" smtClean="0"/>
              <a:t>microscope</a:t>
            </a:r>
            <a:r>
              <a:rPr lang="en-US" sz="3400" dirty="0"/>
              <a:t> </a:t>
            </a:r>
            <a:r>
              <a:rPr lang="en-US" sz="3400" dirty="0" smtClean="0"/>
              <a:t>as seen in (Figure 6 , 7 and 8).</a:t>
            </a:r>
            <a:endParaRPr lang="en-US" sz="3400" dirty="0"/>
          </a:p>
          <a:p>
            <a:pPr marL="518968" indent="-518968">
              <a:buFont typeface="Arial" pitchFamily="34" charset="0"/>
              <a:buChar char="•"/>
            </a:pPr>
            <a:r>
              <a:rPr lang="en-US" sz="3400" dirty="0"/>
              <a:t>Core samples were sanded and a tree ring counter utilized to obtain age and determine growth rings size between healthy and unhealthy tree cores. </a:t>
            </a:r>
          </a:p>
          <a:p>
            <a:pPr marL="518968" indent="-518968">
              <a:buFont typeface="Arial" pitchFamily="34" charset="0"/>
              <a:buChar char="•"/>
            </a:pPr>
            <a:r>
              <a:rPr lang="en-US" sz="3400" dirty="0"/>
              <a:t>All </a:t>
            </a:r>
            <a:r>
              <a:rPr lang="en-US" sz="3400" dirty="0" smtClean="0"/>
              <a:t>tree DBH’s, </a:t>
            </a:r>
            <a:r>
              <a:rPr lang="en-US" sz="3400" dirty="0"/>
              <a:t>estimated </a:t>
            </a:r>
            <a:r>
              <a:rPr lang="en-US" sz="3400" dirty="0" smtClean="0"/>
              <a:t>heights, soil moisture content and ages were averaged see (</a:t>
            </a:r>
            <a:r>
              <a:rPr lang="en-US" sz="3400" dirty="0"/>
              <a:t>Table 1) </a:t>
            </a:r>
            <a:r>
              <a:rPr lang="en-US" sz="3400" dirty="0" smtClean="0"/>
              <a:t>below.</a:t>
            </a:r>
            <a:r>
              <a:rPr lang="en-US" sz="3900" dirty="0" smtClean="0"/>
              <a:t>     </a:t>
            </a:r>
            <a:endParaRPr lang="en-US" sz="3900" dirty="0"/>
          </a:p>
        </p:txBody>
      </p:sp>
      <p:sp>
        <p:nvSpPr>
          <p:cNvPr id="41" name="Rectangle 40"/>
          <p:cNvSpPr/>
          <p:nvPr/>
        </p:nvSpPr>
        <p:spPr>
          <a:xfrm>
            <a:off x="5476385" y="2059115"/>
            <a:ext cx="531265" cy="1138425"/>
          </a:xfrm>
          <a:prstGeom prst="rect">
            <a:avLst/>
          </a:prstGeom>
          <a:solidFill>
            <a:schemeClr val="accent3">
              <a:lumMod val="60000"/>
              <a:lumOff val="4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38159361" y="2039150"/>
            <a:ext cx="531265" cy="1138425"/>
          </a:xfrm>
          <a:prstGeom prst="rect">
            <a:avLst/>
          </a:prstGeom>
          <a:solidFill>
            <a:schemeClr val="accent3">
              <a:lumMod val="60000"/>
              <a:lumOff val="4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141601" y="20995210"/>
            <a:ext cx="3339380" cy="461665"/>
          </a:xfrm>
          <a:prstGeom prst="rect">
            <a:avLst/>
          </a:prstGeom>
          <a:noFill/>
        </p:spPr>
        <p:txBody>
          <a:bodyPr wrap="square" rtlCol="0">
            <a:spAutoFit/>
          </a:bodyPr>
          <a:lstStyle/>
          <a:p>
            <a:r>
              <a:rPr lang="en-US" sz="2400" dirty="0" smtClean="0">
                <a:solidFill>
                  <a:schemeClr val="bg1">
                    <a:lumMod val="95000"/>
                  </a:schemeClr>
                </a:solidFill>
              </a:rPr>
              <a:t>Witches broom present</a:t>
            </a:r>
            <a:endParaRPr lang="en-US" sz="2400" dirty="0">
              <a:solidFill>
                <a:schemeClr val="bg1">
                  <a:lumMod val="95000"/>
                </a:schemeClr>
              </a:solidFill>
            </a:endParaRPr>
          </a:p>
        </p:txBody>
      </p:sp>
      <p:cxnSp>
        <p:nvCxnSpPr>
          <p:cNvPr id="34" name="Straight Arrow Connector 33"/>
          <p:cNvCxnSpPr/>
          <p:nvPr/>
        </p:nvCxnSpPr>
        <p:spPr>
          <a:xfrm flipV="1">
            <a:off x="3079228" y="20026265"/>
            <a:ext cx="347992" cy="968945"/>
          </a:xfrm>
          <a:prstGeom prst="straightConnector1">
            <a:avLst/>
          </a:prstGeom>
          <a:ln w="41275">
            <a:solidFill>
              <a:schemeClr val="bg1"/>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30066365" y="8642015"/>
            <a:ext cx="303580" cy="1463364"/>
          </a:xfrm>
          <a:prstGeom prst="straightConnector1">
            <a:avLst/>
          </a:prstGeom>
          <a:ln w="412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44" name="Oval 43"/>
          <p:cNvSpPr/>
          <p:nvPr/>
        </p:nvSpPr>
        <p:spPr>
          <a:xfrm>
            <a:off x="39973819" y="6592850"/>
            <a:ext cx="3128197" cy="2656325"/>
          </a:xfrm>
          <a:prstGeom prst="ellipse">
            <a:avLst/>
          </a:prstGeom>
          <a:noFill/>
          <a:ln w="412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927346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1567</TotalTime>
  <Words>1184</Words>
  <Application>Microsoft Office PowerPoint</Application>
  <PresentationFormat>Custom</PresentationFormat>
  <Paragraphs>107</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Donald Tucker</dc:creator>
  <cp:lastModifiedBy>Donald Tucker</cp:lastModifiedBy>
  <cp:revision>78</cp:revision>
  <cp:lastPrinted>2012-12-06T19:56:32Z</cp:lastPrinted>
  <dcterms:created xsi:type="dcterms:W3CDTF">2012-11-28T00:06:35Z</dcterms:created>
  <dcterms:modified xsi:type="dcterms:W3CDTF">2012-12-08T01:36:51Z</dcterms:modified>
</cp:coreProperties>
</file>