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handoutMasterIdLst>
    <p:handoutMasterId r:id="rId3"/>
  </p:handout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46"/>
    <a:srgbClr val="000066"/>
    <a:srgbClr val="000099"/>
    <a:srgbClr val="00004C"/>
    <a:srgbClr val="00005C"/>
    <a:srgbClr val="00006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620"/>
    <p:restoredTop sz="99500" autoAdjust="0"/>
  </p:normalViewPr>
  <p:slideViewPr>
    <p:cSldViewPr>
      <p:cViewPr>
        <p:scale>
          <a:sx n="25" d="100"/>
          <a:sy n="25" d="100"/>
        </p:scale>
        <p:origin x="-58" y="1550"/>
      </p:cViewPr>
      <p:guideLst>
        <p:guide orient="horz" pos="10368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B2307E-BD96-460C-819B-73A687CF0C43}" type="datetimeFigureOut">
              <a:rPr lang="en-US" smtClean="0"/>
              <a:t>12/3/2013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B24470-E490-4B13-8C44-10333588D1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7385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38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7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15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54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69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31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570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08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12/3/2013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12/3/2013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9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3859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7718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1578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5432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69286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3146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57005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0864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12/3/2013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4560" y="7680967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7680967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12/3/2013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3859" indent="0">
              <a:buNone/>
              <a:defRPr sz="9600" b="1"/>
            </a:lvl2pPr>
            <a:lvl3pPr marL="4387718" indent="0">
              <a:buNone/>
              <a:defRPr sz="8600" b="1"/>
            </a:lvl3pPr>
            <a:lvl4pPr marL="6581578" indent="0">
              <a:buNone/>
              <a:defRPr sz="7700" b="1"/>
            </a:lvl4pPr>
            <a:lvl5pPr marL="8775432" indent="0">
              <a:buNone/>
              <a:defRPr sz="7700" b="1"/>
            </a:lvl5pPr>
            <a:lvl6pPr marL="10969286" indent="0">
              <a:buNone/>
              <a:defRPr sz="7700" b="1"/>
            </a:lvl6pPr>
            <a:lvl7pPr marL="13163146" indent="0">
              <a:buNone/>
              <a:defRPr sz="7700" b="1"/>
            </a:lvl7pPr>
            <a:lvl8pPr marL="15357005" indent="0">
              <a:buNone/>
              <a:defRPr sz="7700" b="1"/>
            </a:lvl8pPr>
            <a:lvl9pPr marL="17550864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3859" indent="0">
              <a:buNone/>
              <a:defRPr sz="9600" b="1"/>
            </a:lvl2pPr>
            <a:lvl3pPr marL="4387718" indent="0">
              <a:buNone/>
              <a:defRPr sz="8600" b="1"/>
            </a:lvl3pPr>
            <a:lvl4pPr marL="6581578" indent="0">
              <a:buNone/>
              <a:defRPr sz="7700" b="1"/>
            </a:lvl4pPr>
            <a:lvl5pPr marL="8775432" indent="0">
              <a:buNone/>
              <a:defRPr sz="7700" b="1"/>
            </a:lvl5pPr>
            <a:lvl6pPr marL="10969286" indent="0">
              <a:buNone/>
              <a:defRPr sz="7700" b="1"/>
            </a:lvl6pPr>
            <a:lvl7pPr marL="13163146" indent="0">
              <a:buNone/>
              <a:defRPr sz="7700" b="1"/>
            </a:lvl7pPr>
            <a:lvl8pPr marL="15357005" indent="0">
              <a:buNone/>
              <a:defRPr sz="7700" b="1"/>
            </a:lvl8pPr>
            <a:lvl9pPr marL="17550864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12/3/2013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12/3/2013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12/3/2013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7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7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7" y="6888487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3859" indent="0">
              <a:buNone/>
              <a:defRPr sz="5800"/>
            </a:lvl2pPr>
            <a:lvl3pPr marL="4387718" indent="0">
              <a:buNone/>
              <a:defRPr sz="4800"/>
            </a:lvl3pPr>
            <a:lvl4pPr marL="6581578" indent="0">
              <a:buNone/>
              <a:defRPr sz="4300"/>
            </a:lvl4pPr>
            <a:lvl5pPr marL="8775432" indent="0">
              <a:buNone/>
              <a:defRPr sz="4300"/>
            </a:lvl5pPr>
            <a:lvl6pPr marL="10969286" indent="0">
              <a:buNone/>
              <a:defRPr sz="4300"/>
            </a:lvl6pPr>
            <a:lvl7pPr marL="13163146" indent="0">
              <a:buNone/>
              <a:defRPr sz="4300"/>
            </a:lvl7pPr>
            <a:lvl8pPr marL="15357005" indent="0">
              <a:buNone/>
              <a:defRPr sz="4300"/>
            </a:lvl8pPr>
            <a:lvl9pPr marL="17550864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12/3/2013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3859" indent="0">
              <a:buNone/>
              <a:defRPr sz="13400"/>
            </a:lvl2pPr>
            <a:lvl3pPr marL="4387718" indent="0">
              <a:buNone/>
              <a:defRPr sz="11500"/>
            </a:lvl3pPr>
            <a:lvl4pPr marL="6581578" indent="0">
              <a:buNone/>
              <a:defRPr sz="9600"/>
            </a:lvl4pPr>
            <a:lvl5pPr marL="8775432" indent="0">
              <a:buNone/>
              <a:defRPr sz="9600"/>
            </a:lvl5pPr>
            <a:lvl6pPr marL="10969286" indent="0">
              <a:buNone/>
              <a:defRPr sz="9600"/>
            </a:lvl6pPr>
            <a:lvl7pPr marL="13163146" indent="0">
              <a:buNone/>
              <a:defRPr sz="9600"/>
            </a:lvl7pPr>
            <a:lvl8pPr marL="15357005" indent="0">
              <a:buNone/>
              <a:defRPr sz="9600"/>
            </a:lvl8pPr>
            <a:lvl9pPr marL="17550864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3859" indent="0">
              <a:buNone/>
              <a:defRPr sz="5800"/>
            </a:lvl2pPr>
            <a:lvl3pPr marL="4387718" indent="0">
              <a:buNone/>
              <a:defRPr sz="4800"/>
            </a:lvl3pPr>
            <a:lvl4pPr marL="6581578" indent="0">
              <a:buNone/>
              <a:defRPr sz="4300"/>
            </a:lvl4pPr>
            <a:lvl5pPr marL="8775432" indent="0">
              <a:buNone/>
              <a:defRPr sz="4300"/>
            </a:lvl5pPr>
            <a:lvl6pPr marL="10969286" indent="0">
              <a:buNone/>
              <a:defRPr sz="4300"/>
            </a:lvl6pPr>
            <a:lvl7pPr marL="13163146" indent="0">
              <a:buNone/>
              <a:defRPr sz="4300"/>
            </a:lvl7pPr>
            <a:lvl8pPr marL="15357005" indent="0">
              <a:buNone/>
              <a:defRPr sz="4300"/>
            </a:lvl8pPr>
            <a:lvl9pPr marL="17550864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12/3/2013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12/3/2013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318274"/>
            <a:ext cx="9875520" cy="280873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318274"/>
            <a:ext cx="28895040" cy="280873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12/3/2013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8768" tIns="219389" rIns="438768" bIns="219389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7"/>
            <a:ext cx="39502080" cy="21724622"/>
          </a:xfrm>
          <a:prstGeom prst="rect">
            <a:avLst/>
          </a:prstGeom>
        </p:spPr>
        <p:txBody>
          <a:bodyPr vert="horz" lIns="438768" tIns="219389" rIns="438768" bIns="21938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38768" tIns="219389" rIns="438768" bIns="219389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F82037-4B70-4EA4-A413-A03073B84B9E}" type="datetimeFigureOut">
              <a:rPr lang="en-US" smtClean="0"/>
              <a:pPr/>
              <a:t>12/3/2013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38768" tIns="219389" rIns="438768" bIns="219389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38768" tIns="219389" rIns="438768" bIns="219389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4387718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392" indent="-1645392" algn="l" defTabSz="4387718" rtl="0" eaLnBrk="1" latinLnBrk="0" hangingPunct="1">
        <a:spcBef>
          <a:spcPct val="20000"/>
        </a:spcBef>
        <a:buFont typeface="Arial" pitchFamily="34" charset="0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5018" indent="-1371158" algn="l" defTabSz="4387718" rtl="0" eaLnBrk="1" latinLnBrk="0" hangingPunct="1">
        <a:spcBef>
          <a:spcPct val="20000"/>
        </a:spcBef>
        <a:buFont typeface="Arial" pitchFamily="34" charset="0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4643" indent="-1096925" algn="l" defTabSz="4387718" rtl="0" eaLnBrk="1" latinLnBrk="0" hangingPunct="1">
        <a:spcBef>
          <a:spcPct val="20000"/>
        </a:spcBef>
        <a:buFont typeface="Arial" pitchFamily="34" charset="0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78502" indent="-1096925" algn="l" defTabSz="4387718" rtl="0" eaLnBrk="1" latinLnBrk="0" hangingPunct="1">
        <a:spcBef>
          <a:spcPct val="20000"/>
        </a:spcBef>
        <a:buFont typeface="Arial" pitchFamily="34" charset="0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2362" indent="-1096925" algn="l" defTabSz="4387718" rtl="0" eaLnBrk="1" latinLnBrk="0" hangingPunct="1">
        <a:spcBef>
          <a:spcPct val="20000"/>
        </a:spcBef>
        <a:buFont typeface="Arial" pitchFamily="34" charset="0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66221" indent="-1096925" algn="l" defTabSz="4387718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0080" indent="-1096925" algn="l" defTabSz="4387718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3930" indent="-1096925" algn="l" defTabSz="4387718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47789" indent="-1096925" algn="l" defTabSz="4387718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7718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3859" algn="l" defTabSz="4387718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7718" algn="l" defTabSz="4387718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1578" algn="l" defTabSz="4387718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5432" algn="l" defTabSz="4387718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69286" algn="l" defTabSz="4387718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3146" algn="l" defTabSz="4387718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57005" algn="l" defTabSz="4387718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0864" algn="l" defTabSz="4387718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oleObject" Target="../embeddings/oleObject1.bin"/><Relationship Id="rId7" Type="http://schemas.openxmlformats.org/officeDocument/2006/relationships/image" Target="../media/image3.tif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emf"/><Relationship Id="rId9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2460"/>
            <a:ext cx="43891200" cy="3323987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9000" b="1" dirty="0" smtClean="0"/>
              <a:t>B-Protected </a:t>
            </a:r>
            <a:r>
              <a:rPr lang="en-US" sz="9000" b="1" dirty="0" err="1" smtClean="0"/>
              <a:t>Haloboronic</a:t>
            </a:r>
            <a:r>
              <a:rPr lang="en-US" sz="9000" b="1" dirty="0" smtClean="0"/>
              <a:t> Acids for Iterative Cross-Coupling</a:t>
            </a:r>
            <a:endParaRPr lang="en-US" sz="4000" b="1" dirty="0" smtClean="0"/>
          </a:p>
          <a:p>
            <a:pPr algn="ctr"/>
            <a:r>
              <a:rPr lang="en-US" sz="4000" b="1" dirty="0" smtClean="0"/>
              <a:t>Eric Guinto; TA: </a:t>
            </a:r>
            <a:r>
              <a:rPr lang="en-US" sz="4000" b="1" dirty="0" err="1" smtClean="0"/>
              <a:t>Deepthi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Bhogadhi</a:t>
            </a:r>
            <a:endParaRPr lang="en-US" sz="4000" b="1" dirty="0" smtClean="0"/>
          </a:p>
          <a:p>
            <a:pPr algn="ctr"/>
            <a:r>
              <a:rPr lang="en-US" sz="4000" b="1" dirty="0" smtClean="0"/>
              <a:t>Department of Chemistry, University of New Hampshire, Durham, NH</a:t>
            </a:r>
          </a:p>
          <a:p>
            <a:pPr algn="ctr"/>
            <a:r>
              <a:rPr lang="en-US" sz="4000" b="1" dirty="0" smtClean="0"/>
              <a:t>12/02/2013</a:t>
            </a:r>
            <a:endParaRPr lang="en-US" sz="4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324100" y="4495800"/>
            <a:ext cx="40157400" cy="7201972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5400" b="1" dirty="0" smtClean="0">
                <a:latin typeface="+mj-lt"/>
              </a:rPr>
              <a:t>Introduction</a:t>
            </a:r>
            <a:r>
              <a:rPr lang="en-US" sz="5000" b="1" dirty="0" smtClean="0">
                <a:latin typeface="+mj-lt"/>
              </a:rPr>
              <a:t> </a:t>
            </a:r>
          </a:p>
          <a:p>
            <a:pPr>
              <a:spcAft>
                <a:spcPts val="1200"/>
              </a:spcAft>
            </a:pPr>
            <a:r>
              <a:rPr lang="en-US" sz="3800" dirty="0" smtClean="0">
                <a:latin typeface="Arial" pitchFamily="34" charset="0"/>
                <a:cs typeface="Arial" pitchFamily="34" charset="0"/>
              </a:rPr>
              <a:t>This </a:t>
            </a:r>
            <a:r>
              <a:rPr lang="en-US" sz="3800" dirty="0">
                <a:latin typeface="Arial" pitchFamily="34" charset="0"/>
                <a:cs typeface="Arial" pitchFamily="34" charset="0"/>
              </a:rPr>
              <a:t>simple and efficient synthesis utilizes methodology from the Suzuki-</a:t>
            </a:r>
            <a:r>
              <a:rPr lang="en-US" sz="3800" dirty="0" err="1">
                <a:latin typeface="Arial" pitchFamily="34" charset="0"/>
                <a:cs typeface="Arial" pitchFamily="34" charset="0"/>
              </a:rPr>
              <a:t>Miyaura</a:t>
            </a:r>
            <a:r>
              <a:rPr lang="en-US" sz="3800" dirty="0">
                <a:latin typeface="Arial" pitchFamily="34" charset="0"/>
                <a:cs typeface="Arial" pitchFamily="34" charset="0"/>
              </a:rPr>
              <a:t> reaction to couple aryl halides in 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good </a:t>
            </a:r>
            <a:r>
              <a:rPr lang="en-US" sz="3800" dirty="0">
                <a:latin typeface="Arial" pitchFamily="34" charset="0"/>
                <a:cs typeface="Arial" pitchFamily="34" charset="0"/>
              </a:rPr>
              <a:t>yields. This modified iterative cross coupling is catalyzed by palladium and leads to the formation of a single carbon-carbon bond. 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Because of its wide range of applications, it has been utilized in the production of poly-olefins,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styrenes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, and substituted biphenyl structures boasting the ability to be scalable with cost efficiency in mind. The iterative cross coupling presents a systematic and flexible process that can be utilized by non-specialists to reach target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bifunctional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molecules with precision. </a:t>
            </a:r>
          </a:p>
          <a:p>
            <a:pPr>
              <a:spcAft>
                <a:spcPts val="1200"/>
              </a:spcAft>
            </a:pPr>
            <a:r>
              <a:rPr lang="en-US" sz="3800" dirty="0" smtClean="0">
                <a:latin typeface="Arial" pitchFamily="34" charset="0"/>
                <a:cs typeface="Arial" pitchFamily="34" charset="0"/>
              </a:rPr>
              <a:t>An integral part of this synthesis is the use of the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methylimino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diacetic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acid (MIDA) protecting group which is unreactive to a wide variety of common synthetic agents. The protecting group is formed by reacting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methylimino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diacetic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acid </a:t>
            </a:r>
            <a:r>
              <a:rPr lang="en-US" sz="3800" b="1" dirty="0" smtClean="0">
                <a:latin typeface="Arial" pitchFamily="34" charset="0"/>
                <a:cs typeface="Arial" pitchFamily="34" charset="0"/>
              </a:rPr>
              <a:t>2 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with 4-bromophenylboronic acid </a:t>
            </a:r>
            <a:r>
              <a:rPr lang="en-US" sz="3800" b="1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. A study by Ballmer and coworkers revealed that aryl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boronic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acids are most commonly employed due to their stability however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alkenyl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boronic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acids can also be used.</a:t>
            </a:r>
            <a:r>
              <a:rPr lang="en-US" sz="3800" baseline="30000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Heterocyclic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boronic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acids prove to be very unstable and are difficult to purify, store, and cross couple. Overall, this approach to cross coupling allows a systematic synthesis of small molecules ranging from natural products to pharmaceuticals by using a single reaction to bring together a collection of preassembled molecules. </a:t>
            </a:r>
          </a:p>
          <a:p>
            <a:endParaRPr lang="en-US" sz="4000" b="1" dirty="0">
              <a:latin typeface="+mj-lt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38400" y="14401800"/>
            <a:ext cx="19050000" cy="8987076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endParaRPr lang="en-US" sz="5400" b="1" dirty="0" smtClean="0"/>
          </a:p>
          <a:p>
            <a:r>
              <a:rPr lang="en-US" sz="5400" b="1" dirty="0" smtClean="0"/>
              <a:t>Results and Discussion</a:t>
            </a:r>
          </a:p>
          <a:p>
            <a:r>
              <a:rPr lang="en-US" sz="3600" dirty="0" smtClean="0">
                <a:latin typeface="Arial" pitchFamily="34" charset="0"/>
                <a:cs typeface="Arial" pitchFamily="34" charset="0"/>
              </a:rPr>
              <a:t>Reductive methylation (Eschweiler-Clarke reaction) of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Iminodiacetic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acid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proceeds to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methyliminodiacetic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acid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with a release of carbon dioxide which drives the reaction in good yields (62.3%). NMR spectrum revealed no formation of a tertiary amine which was suspected to be a by-product.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Complexation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between 4-bromophenyl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boronic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acid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and the MIDA ester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was refluxed in a Dean Stark apparatus and recrystallized for an excellent yield of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4 Fig 1. 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98%. The 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addition of the MIDA ester as a protecting group allowed cross-coupling of 4-bromophenylboronic MIDA ester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4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with p-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tolylboronic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acid to yield a single crude product, 4-(p-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Tolyl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)-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phenylboronic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acid 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MIDA ester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5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with a mass recovery of 61%. </a:t>
            </a:r>
          </a:p>
          <a:p>
            <a:endParaRPr lang="en-US" sz="36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3600" dirty="0" smtClean="0">
                <a:latin typeface="Arial" pitchFamily="34" charset="0"/>
                <a:cs typeface="Arial" pitchFamily="34" charset="0"/>
              </a:rPr>
              <a:t>Product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5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was confirmed by NMR analysis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Fig 2.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With practice of rigorous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schlenk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techniques, the yield can be improved and implemented on a larger scale. The overall yield for these three steps was 73% and represents an effective strategy for cross-coupling aryl halides.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62200" y="26746200"/>
            <a:ext cx="18135600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200" b="1" dirty="0" smtClean="0"/>
              <a:t>Future Work: </a:t>
            </a:r>
          </a:p>
          <a:p>
            <a:r>
              <a:rPr lang="en-US" sz="3600" b="1" dirty="0" smtClean="0"/>
              <a:t>• </a:t>
            </a:r>
            <a:r>
              <a:rPr lang="en-US" sz="3600" b="1" dirty="0" err="1" smtClean="0"/>
              <a:t>Recrystallize</a:t>
            </a:r>
            <a:r>
              <a:rPr lang="en-US" sz="3600" b="1" dirty="0" smtClean="0"/>
              <a:t> product 5 for further synthesis.</a:t>
            </a:r>
          </a:p>
          <a:p>
            <a:r>
              <a:rPr lang="en-US" sz="3600" b="1" dirty="0" smtClean="0"/>
              <a:t>• Complete intended synthesis of 4-(Phenyl-4-tolyl) pyridine.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362200" y="28422600"/>
            <a:ext cx="127254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200" b="1" dirty="0" smtClean="0"/>
              <a:t>Acknowledgements</a:t>
            </a:r>
            <a:r>
              <a:rPr lang="en-US" sz="4200" b="1" dirty="0" smtClean="0"/>
              <a:t>:  </a:t>
            </a:r>
            <a:endParaRPr lang="en-US" sz="4200" b="1" dirty="0" smtClean="0"/>
          </a:p>
          <a:p>
            <a:r>
              <a:rPr lang="en-US" sz="3600" b="1" dirty="0" smtClean="0"/>
              <a:t>I </a:t>
            </a:r>
            <a:r>
              <a:rPr lang="en-US" sz="3600" b="1" dirty="0" smtClean="0"/>
              <a:t>would like to thank Sarah Joiner and </a:t>
            </a:r>
            <a:r>
              <a:rPr lang="en-US" sz="3600" b="1" dirty="0" err="1" smtClean="0"/>
              <a:t>Deepthi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Bhogadhi</a:t>
            </a:r>
            <a:r>
              <a:rPr lang="en-US" sz="3600" b="1" dirty="0" smtClean="0"/>
              <a:t> for advice on techniques implemented during this synthesis as well as making this project possible</a:t>
            </a:r>
            <a:r>
              <a:rPr lang="en-US" sz="3600" b="1" dirty="0" smtClean="0"/>
              <a:t>.</a:t>
            </a:r>
            <a:endParaRPr lang="en-US" sz="3600" b="1" dirty="0" smtClean="0"/>
          </a:p>
        </p:txBody>
      </p:sp>
      <p:graphicFrame>
        <p:nvGraphicFramePr>
          <p:cNvPr id="102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95896943"/>
              </p:ext>
            </p:extLst>
          </p:nvPr>
        </p:nvGraphicFramePr>
        <p:xfrm>
          <a:off x="12801600" y="10820400"/>
          <a:ext cx="29838650" cy="426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CS ChemDraw Drawing" r:id="rId3" imgW="7615460" imgH="1089732" progId="ChemDraw.Document.6.0">
                  <p:embed/>
                </p:oleObj>
              </mc:Choice>
              <mc:Fallback>
                <p:oleObj name="CS ChemDraw Drawing" r:id="rId3" imgW="7615460" imgH="1089732" progId="ChemDraw.Document.6.0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01600" y="10820400"/>
                        <a:ext cx="29838650" cy="426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9" name="Object 5"/>
          <p:cNvGraphicFramePr>
            <a:graphicFrameLocks noChangeAspect="1"/>
          </p:cNvGraphicFramePr>
          <p:nvPr/>
        </p:nvGraphicFramePr>
        <p:xfrm>
          <a:off x="3124200" y="11430000"/>
          <a:ext cx="8915400" cy="3700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CS ChemDraw Drawing" r:id="rId5" imgW="2110902" imgH="876228" progId="ChemDraw.Document.6.0">
                  <p:embed/>
                </p:oleObj>
              </mc:Choice>
              <mc:Fallback>
                <p:oleObj name="CS ChemDraw Drawing" r:id="rId5" imgW="2110902" imgH="876228" progId="ChemDraw.Document.6.0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4200" y="11430000"/>
                        <a:ext cx="8915400" cy="3700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3960656"/>
              </p:ext>
            </p:extLst>
          </p:nvPr>
        </p:nvGraphicFramePr>
        <p:xfrm>
          <a:off x="5715000" y="24231600"/>
          <a:ext cx="12877800" cy="236220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63500" dir="5400000" algn="t" rotWithShape="0">
                    <a:prstClr val="black">
                      <a:alpha val="40000"/>
                    </a:prstClr>
                  </a:outerShdw>
                </a:effectLst>
                <a:tableStyleId>{74C1A8A3-306A-4EB7-A6B1-4F7E0EB9C5D6}</a:tableStyleId>
              </a:tblPr>
              <a:tblGrid>
                <a:gridCol w="2209800"/>
                <a:gridCol w="7086600"/>
                <a:gridCol w="3581400"/>
              </a:tblGrid>
              <a:tr h="716280">
                <a:tc>
                  <a:txBody>
                    <a:bodyPr/>
                    <a:lstStyle/>
                    <a:p>
                      <a:r>
                        <a:rPr lang="en-US" sz="4000" dirty="0" smtClean="0"/>
                        <a:t>Step</a:t>
                      </a:r>
                      <a:endParaRPr lang="en-US" sz="4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Product</a:t>
                      </a:r>
                      <a:endParaRPr lang="en-US" sz="4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Yield</a:t>
                      </a:r>
                      <a:endParaRPr lang="en-US" sz="4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3000" dirty="0" smtClean="0"/>
                        <a:t>1-2</a:t>
                      </a:r>
                      <a:endParaRPr lang="en-US" sz="3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dirty="0" err="1" smtClean="0"/>
                        <a:t>Methylimino</a:t>
                      </a:r>
                      <a:r>
                        <a:rPr lang="en-US" sz="2500" baseline="0" dirty="0" smtClean="0"/>
                        <a:t> </a:t>
                      </a:r>
                      <a:r>
                        <a:rPr lang="en-US" sz="2500" baseline="0" dirty="0" err="1" smtClean="0"/>
                        <a:t>diacetic</a:t>
                      </a:r>
                      <a:r>
                        <a:rPr lang="en-US" sz="2500" baseline="0" dirty="0" smtClean="0"/>
                        <a:t> acid</a:t>
                      </a:r>
                      <a:endParaRPr lang="en-US" sz="25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dirty="0" smtClean="0"/>
                        <a:t>62.3%</a:t>
                      </a:r>
                      <a:endParaRPr lang="en-US" sz="2500" i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3000" dirty="0" smtClean="0"/>
                        <a:t>3-4</a:t>
                      </a:r>
                      <a:endParaRPr lang="en-US" sz="3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dirty="0" smtClean="0"/>
                        <a:t>4-Bromophenylboronic</a:t>
                      </a:r>
                      <a:r>
                        <a:rPr lang="en-US" sz="2500" baseline="0" dirty="0" smtClean="0"/>
                        <a:t> MIDA ester</a:t>
                      </a:r>
                      <a:endParaRPr lang="en-US" sz="25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dirty="0" smtClean="0"/>
                        <a:t>98%</a:t>
                      </a:r>
                      <a:endParaRPr lang="en-US" sz="2500" i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3000" dirty="0" smtClean="0"/>
                        <a:t>4-5</a:t>
                      </a:r>
                      <a:endParaRPr lang="en-US" sz="3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dirty="0" smtClean="0"/>
                        <a:t>4-(p-</a:t>
                      </a:r>
                      <a:r>
                        <a:rPr lang="en-US" sz="2500" dirty="0" err="1" smtClean="0"/>
                        <a:t>Tolyl</a:t>
                      </a:r>
                      <a:r>
                        <a:rPr lang="en-US" sz="2500" dirty="0" smtClean="0"/>
                        <a:t>)-</a:t>
                      </a:r>
                      <a:r>
                        <a:rPr lang="en-US" sz="2500" dirty="0" err="1" smtClean="0"/>
                        <a:t>phenylboronic</a:t>
                      </a:r>
                      <a:r>
                        <a:rPr lang="en-US" sz="2500" baseline="0" dirty="0" smtClean="0"/>
                        <a:t> acid MIDA ester</a:t>
                      </a:r>
                      <a:endParaRPr lang="en-US" sz="25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dirty="0" smtClean="0"/>
                        <a:t>Crude - 61%</a:t>
                      </a:r>
                      <a:endParaRPr lang="en-US" sz="2500" i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2362200" y="10951458"/>
            <a:ext cx="11582400" cy="630942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latin typeface="+mj-lt"/>
                <a:ea typeface="Cambria Math" pitchFamily="18" charset="0"/>
                <a:cs typeface="Arial" pitchFamily="34" charset="0"/>
              </a:rPr>
              <a:t>Scheme 1:</a:t>
            </a:r>
            <a:endParaRPr lang="en-US" sz="3000" dirty="0">
              <a:latin typeface="+mj-lt"/>
              <a:ea typeface="Cambria Math" pitchFamily="18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638800" y="23555980"/>
            <a:ext cx="7239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Arial" pitchFamily="34" charset="0"/>
                <a:ea typeface="Cambria Math" pitchFamily="18" charset="0"/>
                <a:cs typeface="Arial" pitchFamily="34" charset="0"/>
              </a:rPr>
              <a:t>Table 1.</a:t>
            </a:r>
            <a:r>
              <a:rPr lang="en-US" sz="2800" dirty="0" smtClean="0">
                <a:latin typeface="Arial" pitchFamily="34" charset="0"/>
                <a:ea typeface="Cambria Math" pitchFamily="18" charset="0"/>
                <a:cs typeface="Arial" pitchFamily="34" charset="0"/>
              </a:rPr>
              <a:t> Synthesis of </a:t>
            </a:r>
            <a:r>
              <a:rPr lang="en-US" sz="2800" b="1" dirty="0" smtClean="0">
                <a:latin typeface="Arial" pitchFamily="34" charset="0"/>
                <a:ea typeface="Cambria Math" pitchFamily="18" charset="0"/>
                <a:cs typeface="Arial" pitchFamily="34" charset="0"/>
              </a:rPr>
              <a:t>(2)</a:t>
            </a:r>
            <a:r>
              <a:rPr lang="en-US" sz="2800" dirty="0" smtClean="0">
                <a:latin typeface="Arial" pitchFamily="34" charset="0"/>
                <a:ea typeface="Cambria Math" pitchFamily="18" charset="0"/>
                <a:cs typeface="Arial" pitchFamily="34" charset="0"/>
              </a:rPr>
              <a:t>, </a:t>
            </a:r>
            <a:r>
              <a:rPr lang="en-US" sz="2800" b="1" dirty="0" smtClean="0">
                <a:latin typeface="Arial" pitchFamily="34" charset="0"/>
                <a:ea typeface="Cambria Math" pitchFamily="18" charset="0"/>
                <a:cs typeface="Arial" pitchFamily="34" charset="0"/>
              </a:rPr>
              <a:t>(4)</a:t>
            </a:r>
            <a:r>
              <a:rPr lang="en-US" sz="2800" dirty="0" smtClean="0">
                <a:latin typeface="Arial" pitchFamily="34" charset="0"/>
                <a:ea typeface="Cambria Math" pitchFamily="18" charset="0"/>
                <a:cs typeface="Arial" pitchFamily="34" charset="0"/>
              </a:rPr>
              <a:t>, </a:t>
            </a:r>
            <a:r>
              <a:rPr lang="en-US" sz="2800" b="1" dirty="0" smtClean="0">
                <a:latin typeface="Arial" pitchFamily="34" charset="0"/>
                <a:ea typeface="Cambria Math" pitchFamily="18" charset="0"/>
                <a:cs typeface="Arial" pitchFamily="34" charset="0"/>
              </a:rPr>
              <a:t>(5)</a:t>
            </a:r>
            <a:r>
              <a:rPr lang="en-US" sz="2800" dirty="0" smtClean="0">
                <a:latin typeface="Arial" pitchFamily="34" charset="0"/>
                <a:ea typeface="Cambria Math" pitchFamily="18" charset="0"/>
                <a:cs typeface="Arial" pitchFamily="34" charset="0"/>
              </a:rPr>
              <a:t>.</a:t>
            </a:r>
            <a:endParaRPr lang="en-US" sz="2800" dirty="0">
              <a:latin typeface="Arial" pitchFamily="34" charset="0"/>
              <a:ea typeface="Cambria Math" pitchFamily="18" charset="0"/>
              <a:cs typeface="Arial" pitchFamily="34" charset="0"/>
            </a:endParaRPr>
          </a:p>
        </p:txBody>
      </p:sp>
      <p:pic>
        <p:nvPicPr>
          <p:cNvPr id="14" name="Picture 13" descr="C:\Users\Caitlin\AppData\Local\Microsoft\Windows\Temporary Internet Files\Low\Content.IE5\7QILM70Y\Logo_blue[1].t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05000" y="152400"/>
            <a:ext cx="3911402" cy="3970367"/>
          </a:xfrm>
          <a:prstGeom prst="rect">
            <a:avLst/>
          </a:prstGeom>
          <a:noFill/>
        </p:spPr>
      </p:pic>
      <p:pic>
        <p:nvPicPr>
          <p:cNvPr id="1030" name="Picture 6" descr="C:\Users\Eric\Desktop\NMR-Spectra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403799" y="24155400"/>
            <a:ext cx="11825717" cy="845820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18" name="TextBox 17"/>
          <p:cNvSpPr txBox="1"/>
          <p:nvPr/>
        </p:nvSpPr>
        <p:spPr>
          <a:xfrm>
            <a:off x="23044160" y="27559337"/>
            <a:ext cx="659764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b="1" dirty="0" smtClean="0"/>
              <a:t>Figure 2. </a:t>
            </a:r>
            <a:r>
              <a:rPr lang="en-US" sz="3000" dirty="0" smtClean="0"/>
              <a:t>NMR (CD</a:t>
            </a:r>
            <a:r>
              <a:rPr lang="en-US" sz="3000" baseline="-25000" dirty="0" smtClean="0"/>
              <a:t>3</a:t>
            </a:r>
            <a:r>
              <a:rPr lang="en-US" sz="3000" dirty="0" smtClean="0"/>
              <a:t>CN) of crude </a:t>
            </a:r>
          </a:p>
          <a:p>
            <a:r>
              <a:rPr lang="en-US" sz="3000" dirty="0" smtClean="0"/>
              <a:t>4-(p-</a:t>
            </a:r>
            <a:r>
              <a:rPr lang="en-US" sz="3000" dirty="0" err="1" smtClean="0"/>
              <a:t>Tolyl</a:t>
            </a:r>
            <a:r>
              <a:rPr lang="en-US" sz="3000" dirty="0" smtClean="0"/>
              <a:t>)-</a:t>
            </a:r>
            <a:r>
              <a:rPr lang="en-US" sz="3000" dirty="0" err="1" smtClean="0"/>
              <a:t>phenylboronic</a:t>
            </a:r>
            <a:r>
              <a:rPr lang="en-US" sz="3000" dirty="0" smtClean="0"/>
              <a:t>  MIDA  Ester  </a:t>
            </a:r>
            <a:r>
              <a:rPr lang="en-US" sz="3000" b="1" dirty="0" smtClean="0"/>
              <a:t>5.</a:t>
            </a:r>
            <a:endParaRPr lang="en-US" sz="3000" b="1" dirty="0"/>
          </a:p>
        </p:txBody>
      </p:sp>
      <p:pic>
        <p:nvPicPr>
          <p:cNvPr id="2" name="Picture 6" descr="C:\Users\Eric\Desktop\nmr-step-2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098000" y="15316200"/>
            <a:ext cx="12039600" cy="8611178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19" name="TextBox 18"/>
          <p:cNvSpPr txBox="1"/>
          <p:nvPr/>
        </p:nvSpPr>
        <p:spPr>
          <a:xfrm>
            <a:off x="35433000" y="18592800"/>
            <a:ext cx="617835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b="1" dirty="0" smtClean="0"/>
              <a:t>Figure 1. </a:t>
            </a:r>
            <a:r>
              <a:rPr lang="en-US" sz="3000" dirty="0" smtClean="0"/>
              <a:t>NMR (CD</a:t>
            </a:r>
            <a:r>
              <a:rPr lang="en-US" sz="3000" baseline="-25000" dirty="0" smtClean="0"/>
              <a:t>3</a:t>
            </a:r>
            <a:r>
              <a:rPr lang="en-US" sz="3000" dirty="0" smtClean="0"/>
              <a:t>CN) of purified</a:t>
            </a:r>
          </a:p>
          <a:p>
            <a:r>
              <a:rPr lang="en-US" sz="3000" dirty="0" smtClean="0"/>
              <a:t>4-bromophenylboronic MIDA  Ester  </a:t>
            </a:r>
            <a:r>
              <a:rPr lang="en-US" sz="3000" b="1" dirty="0" smtClean="0"/>
              <a:t>4.</a:t>
            </a:r>
            <a:endParaRPr lang="en-US" sz="3000" b="1" dirty="0"/>
          </a:p>
        </p:txBody>
      </p:sp>
      <p:pic>
        <p:nvPicPr>
          <p:cNvPr id="23" name="Picture 22" descr="C:\Users\Caitlin\AppData\Local\Microsoft\Windows\Temporary Internet Files\Low\Content.IE5\7QILM70Y\Logo_blue[1].t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328600" y="152400"/>
            <a:ext cx="3911402" cy="3970367"/>
          </a:xfrm>
          <a:prstGeom prst="rect">
            <a:avLst/>
          </a:prstGeom>
          <a:noFill/>
        </p:spPr>
      </p:pic>
      <p:cxnSp>
        <p:nvCxnSpPr>
          <p:cNvPr id="25" name="Straight Connector 24"/>
          <p:cNvCxnSpPr/>
          <p:nvPr/>
        </p:nvCxnSpPr>
        <p:spPr>
          <a:xfrm rot="10800000" flipV="1">
            <a:off x="0" y="4343399"/>
            <a:ext cx="43891200" cy="0"/>
          </a:xfrm>
          <a:prstGeom prst="line">
            <a:avLst/>
          </a:prstGeom>
          <a:ln w="88900"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2362200" y="30708600"/>
            <a:ext cx="127254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References:</a:t>
            </a:r>
            <a:r>
              <a:rPr lang="en-US" sz="2000" dirty="0"/>
              <a:t>  </a:t>
            </a:r>
          </a:p>
          <a:p>
            <a:r>
              <a:rPr lang="en-US" sz="2000" dirty="0"/>
              <a:t>(1)  Gillis, P. E.; Burke, D. M.. Iterative Cross-Coupling with MIDA </a:t>
            </a:r>
            <a:r>
              <a:rPr lang="en-US" sz="2000" dirty="0" err="1"/>
              <a:t>Boronates</a:t>
            </a:r>
            <a:r>
              <a:rPr lang="en-US" sz="2000" dirty="0"/>
              <a:t>: towards a General Strategy for Small-Molecule Synthesis . </a:t>
            </a:r>
            <a:r>
              <a:rPr lang="en-US" sz="2000" dirty="0" err="1"/>
              <a:t>Aldrichimica</a:t>
            </a:r>
            <a:r>
              <a:rPr lang="en-US" sz="2000" dirty="0"/>
              <a:t> </a:t>
            </a:r>
            <a:r>
              <a:rPr lang="en-US" sz="2000" dirty="0" err="1"/>
              <a:t>Acta</a:t>
            </a:r>
            <a:r>
              <a:rPr lang="en-US" sz="2000" dirty="0"/>
              <a:t>. </a:t>
            </a:r>
            <a:r>
              <a:rPr lang="en-US" sz="2000" b="1" dirty="0"/>
              <a:t>2009</a:t>
            </a:r>
            <a:r>
              <a:rPr lang="en-US" sz="2000" dirty="0"/>
              <a:t>, 42.</a:t>
            </a:r>
          </a:p>
          <a:p>
            <a:r>
              <a:rPr lang="en-US" sz="2000" dirty="0"/>
              <a:t>(2)  Zhang, J.; Moore, J. S.; </a:t>
            </a:r>
            <a:r>
              <a:rPr lang="en-US" sz="2000" dirty="0" err="1"/>
              <a:t>Xu</a:t>
            </a:r>
            <a:r>
              <a:rPr lang="en-US" sz="2000" dirty="0"/>
              <a:t>, Z.; Aguirre, R. A. </a:t>
            </a:r>
            <a:r>
              <a:rPr lang="en-US" sz="2000" i="1" dirty="0"/>
              <a:t>J. Am. Chem. Soc. </a:t>
            </a:r>
            <a:r>
              <a:rPr lang="en-US" sz="2000" b="1" dirty="0"/>
              <a:t>1992</a:t>
            </a:r>
            <a:r>
              <a:rPr lang="en-US" sz="2000" dirty="0"/>
              <a:t>, </a:t>
            </a:r>
            <a:r>
              <a:rPr lang="en-US" sz="2000" i="1" dirty="0"/>
              <a:t>114</a:t>
            </a:r>
            <a:r>
              <a:rPr lang="en-US" sz="2000" dirty="0"/>
              <a:t>, 2273.</a:t>
            </a:r>
          </a:p>
          <a:p>
            <a:pPr marL="457200" indent="-457200">
              <a:buAutoNum type="arabicParenBoth" startAt="3"/>
            </a:pPr>
            <a:r>
              <a:rPr lang="en-US" sz="2000" dirty="0" smtClean="0"/>
              <a:t>Young</a:t>
            </a:r>
            <a:r>
              <a:rPr lang="en-US" sz="2000" dirty="0"/>
              <a:t>, J. K.; Nelson, J. C.; Moore, J. S.</a:t>
            </a:r>
            <a:r>
              <a:rPr lang="en-US" sz="2000" i="1" dirty="0"/>
              <a:t>J. Am. Chem. Soc. </a:t>
            </a:r>
            <a:r>
              <a:rPr lang="en-US" sz="2000" b="1" dirty="0"/>
              <a:t>1994</a:t>
            </a:r>
            <a:r>
              <a:rPr lang="en-US" sz="2000" dirty="0"/>
              <a:t>, </a:t>
            </a:r>
            <a:r>
              <a:rPr lang="en-US" sz="2000" i="1" dirty="0"/>
              <a:t>116, </a:t>
            </a:r>
            <a:r>
              <a:rPr lang="en-US" sz="2000" dirty="0"/>
              <a:t>10841</a:t>
            </a:r>
            <a:r>
              <a:rPr lang="en-US" sz="2000" dirty="0" smtClean="0"/>
              <a:t>.</a:t>
            </a:r>
          </a:p>
          <a:p>
            <a:pPr marL="457200" indent="-457200">
              <a:buFontTx/>
              <a:buAutoNum type="arabicParenBoth" startAt="3"/>
            </a:pPr>
            <a:r>
              <a:rPr lang="en-US" sz="2000" dirty="0" err="1" smtClean="0"/>
              <a:t>Feuerbacher</a:t>
            </a:r>
            <a:r>
              <a:rPr lang="en-US" sz="2000" dirty="0"/>
              <a:t>, N.; </a:t>
            </a:r>
            <a:r>
              <a:rPr lang="en-US" sz="2000" dirty="0" err="1"/>
              <a:t>Vögtle</a:t>
            </a:r>
            <a:r>
              <a:rPr lang="en-US" sz="2000" dirty="0"/>
              <a:t>, </a:t>
            </a:r>
            <a:r>
              <a:rPr lang="en-US" sz="2000" dirty="0" err="1"/>
              <a:t>F.In</a:t>
            </a:r>
            <a:r>
              <a:rPr lang="en-US" sz="2000" dirty="0"/>
              <a:t> </a:t>
            </a:r>
            <a:r>
              <a:rPr lang="en-US" sz="2000" i="1" dirty="0" err="1"/>
              <a:t>Dendrimers</a:t>
            </a:r>
            <a:r>
              <a:rPr lang="en-US" sz="2000" dirty="0"/>
              <a:t>; </a:t>
            </a:r>
            <a:r>
              <a:rPr lang="en-US" sz="2000" dirty="0" err="1"/>
              <a:t>Vögtle</a:t>
            </a:r>
            <a:r>
              <a:rPr lang="en-US" sz="2000" dirty="0"/>
              <a:t>, F., Ed.; Topics in Current Chemistry Series;</a:t>
            </a:r>
            <a:r>
              <a:rPr lang="en-US" sz="2000" i="1" dirty="0"/>
              <a:t> </a:t>
            </a:r>
            <a:r>
              <a:rPr lang="en-US" sz="2000" dirty="0"/>
              <a:t>Springer: Berlin, </a:t>
            </a:r>
            <a:endParaRPr lang="en-US" sz="2000" dirty="0" smtClean="0"/>
          </a:p>
          <a:p>
            <a:r>
              <a:rPr lang="en-US" sz="2000" b="1" dirty="0" smtClean="0"/>
              <a:t>       1998</a:t>
            </a:r>
            <a:r>
              <a:rPr lang="en-US" sz="2000" dirty="0"/>
              <a:t>; Vol. 197, </a:t>
            </a:r>
            <a:r>
              <a:rPr lang="en-US" sz="2000" dirty="0" err="1"/>
              <a:t>pp</a:t>
            </a:r>
            <a:r>
              <a:rPr lang="en-US" sz="2000" dirty="0"/>
              <a:t> 1–18.</a:t>
            </a:r>
          </a:p>
          <a:p>
            <a:pPr marL="457200" indent="-457200">
              <a:buAutoNum type="arabicParenBoth" startAt="3"/>
            </a:pPr>
            <a:endParaRPr lang="en-US" sz="2000" dirty="0"/>
          </a:p>
          <a:p>
            <a:endParaRPr lang="en-US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15146115" y="30976431"/>
            <a:ext cx="14343285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(</a:t>
            </a:r>
            <a:r>
              <a:rPr lang="en-US" sz="2000" dirty="0"/>
              <a:t>5)  Gillis, E. P.; Burke, M. D. </a:t>
            </a:r>
            <a:r>
              <a:rPr lang="en-US" sz="2000" i="1" dirty="0"/>
              <a:t>J. Am. Chem. Soc. </a:t>
            </a:r>
            <a:r>
              <a:rPr lang="en-US" sz="2000" b="1" dirty="0"/>
              <a:t>2007</a:t>
            </a:r>
            <a:r>
              <a:rPr lang="en-US" sz="2000" dirty="0"/>
              <a:t>, </a:t>
            </a:r>
            <a:r>
              <a:rPr lang="en-US" sz="2000" i="1" dirty="0"/>
              <a:t>129</a:t>
            </a:r>
            <a:r>
              <a:rPr lang="en-US" sz="2000" dirty="0"/>
              <a:t>, 6716.</a:t>
            </a:r>
          </a:p>
          <a:p>
            <a:pPr marL="457200" indent="-457200">
              <a:buAutoNum type="arabicParenBoth" startAt="6"/>
            </a:pPr>
            <a:r>
              <a:rPr lang="en-US" sz="2000" dirty="0" smtClean="0"/>
              <a:t>Evans</a:t>
            </a:r>
            <a:r>
              <a:rPr lang="en-US" sz="2000" dirty="0"/>
              <a:t>, D. A.; Fitch, D. M.; Smith, T. E.; </a:t>
            </a:r>
            <a:r>
              <a:rPr lang="en-US" sz="2000" dirty="0" err="1"/>
              <a:t>Cee</a:t>
            </a:r>
            <a:r>
              <a:rPr lang="en-US" sz="2000" dirty="0"/>
              <a:t>, V. J. Application of Complex </a:t>
            </a:r>
            <a:r>
              <a:rPr lang="en-US" sz="2000" dirty="0" err="1"/>
              <a:t>Aldol</a:t>
            </a:r>
            <a:r>
              <a:rPr lang="en-US" sz="2000" dirty="0"/>
              <a:t> Reactions to the Total Synthesis of </a:t>
            </a:r>
            <a:r>
              <a:rPr lang="en-US" sz="2000" dirty="0" err="1"/>
              <a:t>Phorboxazole</a:t>
            </a:r>
            <a:r>
              <a:rPr lang="en-US" sz="2000" dirty="0"/>
              <a:t> </a:t>
            </a:r>
            <a:endParaRPr lang="en-US" sz="2000" dirty="0" smtClean="0"/>
          </a:p>
          <a:p>
            <a:pPr marL="457200" indent="-457200">
              <a:buAutoNum type="arabicParenBoth" startAt="6"/>
            </a:pPr>
            <a:r>
              <a:rPr lang="en-US" sz="2000" dirty="0" smtClean="0"/>
              <a:t>B</a:t>
            </a:r>
            <a:r>
              <a:rPr lang="en-US" sz="2000" dirty="0"/>
              <a:t>. </a:t>
            </a:r>
            <a:r>
              <a:rPr lang="en-US" sz="2000" i="1" dirty="0"/>
              <a:t>J. Am. Chem. Soc. </a:t>
            </a:r>
            <a:r>
              <a:rPr lang="en-US" sz="2000" b="1" dirty="0"/>
              <a:t>2000, </a:t>
            </a:r>
            <a:r>
              <a:rPr lang="en-US" sz="2000" i="1" dirty="0"/>
              <a:t>122</a:t>
            </a:r>
            <a:r>
              <a:rPr lang="en-US" sz="2000" dirty="0"/>
              <a:t>, 10033-10046.</a:t>
            </a:r>
          </a:p>
          <a:p>
            <a:pPr marL="457200" indent="-457200">
              <a:buAutoNum type="arabicParenBoth" startAt="7"/>
            </a:pPr>
            <a:r>
              <a:rPr lang="en-US" sz="2000" dirty="0" err="1" smtClean="0"/>
              <a:t>Qizhong</a:t>
            </a:r>
            <a:r>
              <a:rPr lang="en-US" sz="2000" dirty="0"/>
              <a:t>, Z.;, Bin Z.;, </a:t>
            </a:r>
            <a:r>
              <a:rPr lang="en-US" sz="2000" dirty="0" err="1"/>
              <a:t>Liangjun</a:t>
            </a:r>
            <a:r>
              <a:rPr lang="en-US" sz="2000" dirty="0"/>
              <a:t> S.;, </a:t>
            </a:r>
            <a:r>
              <a:rPr lang="en-US" sz="2000" dirty="0" err="1"/>
              <a:t>Tiansheng</a:t>
            </a:r>
            <a:r>
              <a:rPr lang="en-US" sz="2000" dirty="0"/>
              <a:t> J.;, </a:t>
            </a:r>
            <a:r>
              <a:rPr lang="en-US" sz="2000" dirty="0" err="1"/>
              <a:t>Rener</a:t>
            </a:r>
            <a:r>
              <a:rPr lang="en-US" sz="2000" dirty="0"/>
              <a:t> C.;, </a:t>
            </a:r>
            <a:r>
              <a:rPr lang="en-US" sz="2000" dirty="0" err="1"/>
              <a:t>Tieqi</a:t>
            </a:r>
            <a:r>
              <a:rPr lang="en-US" sz="2000" dirty="0"/>
              <a:t> D.;, </a:t>
            </a:r>
            <a:r>
              <a:rPr lang="en-US" sz="2000" dirty="0" err="1"/>
              <a:t>Yuyuan</a:t>
            </a:r>
            <a:r>
              <a:rPr lang="en-US" sz="2000" dirty="0"/>
              <a:t> Y.;, </a:t>
            </a:r>
            <a:r>
              <a:rPr lang="en-US" sz="2000" dirty="0" err="1"/>
              <a:t>Jianfen</a:t>
            </a:r>
            <a:r>
              <a:rPr lang="en-US" sz="2000" dirty="0"/>
              <a:t> S.;, </a:t>
            </a:r>
            <a:r>
              <a:rPr lang="en-US" sz="2000" dirty="0" err="1"/>
              <a:t>Guoliang</a:t>
            </a:r>
            <a:r>
              <a:rPr lang="en-US" sz="2000" dirty="0"/>
              <a:t> D.;,</a:t>
            </a:r>
            <a:r>
              <a:rPr lang="en-US" sz="2000" dirty="0" err="1"/>
              <a:t>Deman</a:t>
            </a:r>
            <a:r>
              <a:rPr lang="en-US" sz="2000" dirty="0"/>
              <a:t> H.;, </a:t>
            </a:r>
            <a:r>
              <a:rPr lang="en-US" sz="2000" dirty="0" err="1"/>
              <a:t>Huajiang</a:t>
            </a:r>
            <a:r>
              <a:rPr lang="en-US" sz="2000" dirty="0"/>
              <a:t> J</a:t>
            </a:r>
            <a:r>
              <a:rPr lang="en-US" sz="2000" dirty="0" smtClean="0"/>
              <a:t>.;,</a:t>
            </a:r>
          </a:p>
          <a:p>
            <a:r>
              <a:rPr lang="en-US" sz="2000" dirty="0" smtClean="0"/>
              <a:t> </a:t>
            </a:r>
            <a:r>
              <a:rPr lang="en-US" sz="2000" dirty="0"/>
              <a:t>Palladium-catalyzed highly </a:t>
            </a:r>
            <a:r>
              <a:rPr lang="en-US" sz="2000" dirty="0" err="1"/>
              <a:t>regioselective</a:t>
            </a:r>
            <a:r>
              <a:rPr lang="en-US" sz="2000" dirty="0"/>
              <a:t> 2-arylation of 2,x-dibromopyridines and its application in the efficient synthesis of a </a:t>
            </a:r>
            <a:r>
              <a:rPr lang="en-US" sz="2000" dirty="0" smtClean="0"/>
              <a:t>17β-HSD1</a:t>
            </a:r>
          </a:p>
          <a:p>
            <a:r>
              <a:rPr lang="en-US" sz="2000" dirty="0" smtClean="0"/>
              <a:t> </a:t>
            </a:r>
            <a:r>
              <a:rPr lang="en-US" sz="2000" dirty="0"/>
              <a:t>inhibitor, Tetrahedron, </a:t>
            </a:r>
            <a:r>
              <a:rPr lang="en-US" sz="2000" b="1" dirty="0"/>
              <a:t>2013, </a:t>
            </a:r>
            <a:r>
              <a:rPr lang="en-US" sz="2000" dirty="0"/>
              <a:t>69,51, 10996-11003.</a:t>
            </a:r>
          </a:p>
          <a:p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1362</TotalTime>
  <Words>685</Words>
  <Application>Microsoft Office PowerPoint</Application>
  <PresentationFormat>Custom</PresentationFormat>
  <Paragraphs>47</Paragraphs>
  <Slides>1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Office Theme</vt:lpstr>
      <vt:lpstr>CS ChemDraw Drawing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Owner</dc:creator>
  <cp:lastModifiedBy>Eric</cp:lastModifiedBy>
  <cp:revision>122</cp:revision>
  <dcterms:created xsi:type="dcterms:W3CDTF">2012-04-23T20:12:21Z</dcterms:created>
  <dcterms:modified xsi:type="dcterms:W3CDTF">2013-12-04T00:20:10Z</dcterms:modified>
</cp:coreProperties>
</file>