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155" autoAdjust="0"/>
  </p:normalViewPr>
  <p:slideViewPr>
    <p:cSldViewPr>
      <p:cViewPr varScale="1">
        <p:scale>
          <a:sx n="22" d="100"/>
          <a:sy n="22" d="100"/>
        </p:scale>
        <p:origin x="840" y="11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93FFEC-4E07-42FB-8255-9B915201BE8A}" type="datetimeFigureOut">
              <a:rPr lang="en-US" smtClean="0"/>
              <a:t>12/3/2013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7C1FB5-9351-4A13-AA32-60D2742DCDE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3982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68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15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94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813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1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0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53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195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183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17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4.emf"/><Relationship Id="rId18" Type="http://schemas.openxmlformats.org/officeDocument/2006/relationships/image" Target="../media/image5.emf"/><Relationship Id="rId3" Type="http://schemas.openxmlformats.org/officeDocument/2006/relationships/image" Target="../media/image6.tiff"/><Relationship Id="rId7" Type="http://schemas.openxmlformats.org/officeDocument/2006/relationships/image" Target="../media/image2.emf"/><Relationship Id="rId12" Type="http://schemas.openxmlformats.org/officeDocument/2006/relationships/oleObject" Target="../embeddings/oleObject4.bin"/><Relationship Id="rId17" Type="http://schemas.openxmlformats.org/officeDocument/2006/relationships/oleObject" Target="../embeddings/oleObject5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.jpeg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3.emf"/><Relationship Id="rId5" Type="http://schemas.openxmlformats.org/officeDocument/2006/relationships/image" Target="../media/image1.emf"/><Relationship Id="rId15" Type="http://schemas.openxmlformats.org/officeDocument/2006/relationships/image" Target="../media/image10.png"/><Relationship Id="rId10" Type="http://schemas.openxmlformats.org/officeDocument/2006/relationships/oleObject" Target="../embeddings/oleObject3.bin"/><Relationship Id="rId19" Type="http://schemas.openxmlformats.org/officeDocument/2006/relationships/image" Target="../media/image12.jpg"/><Relationship Id="rId4" Type="http://schemas.openxmlformats.org/officeDocument/2006/relationships/oleObject" Target="../embeddings/oleObject1.bin"/><Relationship Id="rId9" Type="http://schemas.openxmlformats.org/officeDocument/2006/relationships/image" Target="../media/image8.png"/><Relationship Id="rId1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00200" y="685800"/>
            <a:ext cx="3911402" cy="39703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610600" y="1676400"/>
            <a:ext cx="30556200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/>
              <a:t>Preparation of 4,11-bisanthenequinone and 10,10’-bianthrone</a:t>
            </a:r>
          </a:p>
          <a:p>
            <a:pPr algn="ctr"/>
            <a:r>
              <a:rPr lang="en-US" sz="4000" dirty="0" smtClean="0"/>
              <a:t>Justin </a:t>
            </a:r>
            <a:r>
              <a:rPr lang="en-US" sz="4000" dirty="0" err="1" smtClean="0"/>
              <a:t>Dapolito</a:t>
            </a:r>
            <a:endParaRPr lang="en-US" sz="4000" dirty="0" smtClean="0"/>
          </a:p>
          <a:p>
            <a:pPr algn="ctr"/>
            <a:r>
              <a:rPr lang="en-US" sz="4000" dirty="0" smtClean="0"/>
              <a:t>Department of Chemistry, University of New Hampshire, Durham, NH</a:t>
            </a:r>
          </a:p>
          <a:p>
            <a:pPr algn="ctr"/>
            <a:r>
              <a:rPr lang="en-US" sz="4000" dirty="0" smtClean="0"/>
              <a:t>December 2</a:t>
            </a:r>
            <a:r>
              <a:rPr lang="en-US" sz="4000" baseline="30000" dirty="0" smtClean="0"/>
              <a:t>nd</a:t>
            </a:r>
            <a:r>
              <a:rPr lang="en-US" sz="4000" dirty="0" smtClean="0"/>
              <a:t>, 2013</a:t>
            </a:r>
            <a:endParaRPr lang="en-US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2514600" y="4813012"/>
            <a:ext cx="401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Introduction</a:t>
            </a:r>
            <a:endParaRPr lang="en-US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422411" y="15435828"/>
            <a:ext cx="1737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Results and Discussion: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514600" y="20447913"/>
            <a:ext cx="18135600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Conclusions:</a:t>
            </a:r>
          </a:p>
          <a:p>
            <a:endParaRPr lang="en-US" sz="2600" dirty="0"/>
          </a:p>
          <a:p>
            <a:endParaRPr lang="en-US" sz="3200" dirty="0" smtClean="0"/>
          </a:p>
          <a:p>
            <a:endParaRPr lang="en-US" sz="3200" b="1" dirty="0" smtClean="0"/>
          </a:p>
          <a:p>
            <a:r>
              <a:rPr lang="en-US" sz="3200" b="1" dirty="0" smtClean="0"/>
              <a:t>Future Work:</a:t>
            </a:r>
            <a:endParaRPr lang="en-US" sz="2600" b="1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2514600" y="25603200"/>
            <a:ext cx="1813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/>
              <a:t>Acknowledgements:</a:t>
            </a:r>
          </a:p>
          <a:p>
            <a:endParaRPr lang="en-US" sz="3600" dirty="0"/>
          </a:p>
          <a:p>
            <a:r>
              <a:rPr lang="en-US" sz="2800" b="1" dirty="0" smtClean="0"/>
              <a:t>References:</a:t>
            </a:r>
            <a:endParaRPr lang="en-US" sz="2000" dirty="0"/>
          </a:p>
        </p:txBody>
      </p:sp>
      <p:sp>
        <p:nvSpPr>
          <p:cNvPr id="2" name="TextBox 1"/>
          <p:cNvSpPr txBox="1"/>
          <p:nvPr/>
        </p:nvSpPr>
        <p:spPr>
          <a:xfrm>
            <a:off x="1631852" y="5433090"/>
            <a:ext cx="15849600" cy="100027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</a:t>
            </a:r>
            <a:r>
              <a:rPr lang="en-US" sz="2800" dirty="0" err="1" smtClean="0"/>
              <a:t>quinone</a:t>
            </a:r>
            <a:r>
              <a:rPr lang="en-US" sz="2800" dirty="0" smtClean="0"/>
              <a:t> is a member of a class of cyclic organic compounds containing two carbonyl groups  either adjacent or separated by a </a:t>
            </a:r>
            <a:r>
              <a:rPr lang="en-US" sz="2800" dirty="0" err="1" smtClean="0"/>
              <a:t>vinylene</a:t>
            </a:r>
            <a:r>
              <a:rPr lang="en-US" sz="2800" dirty="0" smtClean="0"/>
              <a:t> group in a six-membered, unsaturated ring.</a:t>
            </a:r>
            <a:r>
              <a:rPr lang="en-US" sz="2800" baseline="30000" dirty="0" smtClean="0"/>
              <a:t>8</a:t>
            </a:r>
            <a:r>
              <a:rPr lang="en-US" sz="2800" dirty="0" smtClean="0"/>
              <a:t> Quinones  have been found in bacteria  and fungi but only in a few animals. They have been found in sea urchins, aphids, lac insects, and certain scale insects as a result of the plants they eat.</a:t>
            </a:r>
            <a:r>
              <a:rPr lang="en-US" sz="2800" baseline="30000" dirty="0"/>
              <a:t>8</a:t>
            </a:r>
            <a:r>
              <a:rPr lang="en-US" sz="2800" dirty="0" smtClean="0"/>
              <a:t> Another natural  occurrence of </a:t>
            </a:r>
            <a:r>
              <a:rPr lang="en-US" sz="2800" dirty="0" err="1" smtClean="0"/>
              <a:t>quinones</a:t>
            </a:r>
            <a:r>
              <a:rPr lang="en-US" sz="2800" dirty="0" smtClean="0"/>
              <a:t> are the K vitamins, which are part of a class known as the </a:t>
            </a:r>
            <a:r>
              <a:rPr lang="en-US" sz="2800" dirty="0" err="1" smtClean="0"/>
              <a:t>naphthoquinones</a:t>
            </a:r>
            <a:r>
              <a:rPr lang="en-US" sz="2800" dirty="0" smtClean="0"/>
              <a:t>. 4,11-bisanthenequinone (</a:t>
            </a:r>
            <a:r>
              <a:rPr lang="en-US" sz="2800" b="1" dirty="0" smtClean="0"/>
              <a:t>3</a:t>
            </a:r>
            <a:r>
              <a:rPr lang="en-US" sz="2800" dirty="0" smtClean="0"/>
              <a:t>) was first described by Scholl and </a:t>
            </a:r>
            <a:r>
              <a:rPr lang="en-US" sz="2800" dirty="0" err="1" smtClean="0"/>
              <a:t>Mansfeld</a:t>
            </a:r>
            <a:r>
              <a:rPr lang="en-US" sz="2800" dirty="0" smtClean="0"/>
              <a:t> in 1910 in their studies on perylene colorants as vat dyes, and it has come to be recognized as the core ring system of </a:t>
            </a:r>
            <a:r>
              <a:rPr lang="en-US" sz="2800" dirty="0" err="1" smtClean="0"/>
              <a:t>hypericin</a:t>
            </a:r>
            <a:r>
              <a:rPr lang="en-US" sz="2800" dirty="0" smtClean="0"/>
              <a:t> (</a:t>
            </a:r>
            <a:r>
              <a:rPr lang="en-US" sz="2800" b="1" dirty="0" smtClean="0"/>
              <a:t>20</a:t>
            </a:r>
            <a:r>
              <a:rPr lang="en-US" sz="2800" dirty="0" smtClean="0"/>
              <a:t>, below)</a:t>
            </a:r>
            <a:r>
              <a:rPr lang="en-US" sz="2800" b="1" dirty="0" smtClean="0"/>
              <a:t> ,</a:t>
            </a:r>
            <a:r>
              <a:rPr lang="en-US" sz="2800" dirty="0" smtClean="0"/>
              <a:t> a natural product long used in folk medicine.</a:t>
            </a:r>
            <a:r>
              <a:rPr lang="en-US" sz="2800" baseline="30000" dirty="0" smtClean="0"/>
              <a:t>5</a:t>
            </a:r>
            <a:r>
              <a:rPr lang="en-US" sz="2800" dirty="0" smtClean="0"/>
              <a:t> </a:t>
            </a:r>
            <a:r>
              <a:rPr lang="en-US" sz="2800" dirty="0" err="1" smtClean="0"/>
              <a:t>Hypericin</a:t>
            </a:r>
            <a:r>
              <a:rPr lang="en-US" sz="2800" dirty="0" smtClean="0"/>
              <a:t> has attracted interest relating to its </a:t>
            </a:r>
            <a:r>
              <a:rPr lang="en-US" sz="2800" dirty="0" err="1" smtClean="0"/>
              <a:t>antidepressive</a:t>
            </a:r>
            <a:r>
              <a:rPr lang="en-US" sz="2800" dirty="0" smtClean="0"/>
              <a:t>, antineoplastic, antitumor, and antiviral (human immunodeficiency and hepatitis C virus) activities. </a:t>
            </a:r>
          </a:p>
          <a:p>
            <a:endParaRPr lang="en-US" sz="2800" dirty="0"/>
          </a:p>
          <a:p>
            <a:r>
              <a:rPr lang="en-US" sz="2800" dirty="0" smtClean="0"/>
              <a:t>Patrick Donovan and Lawrence Scott of the Boston College Chemistry Department devised simple one-step syntheses of 4,11-bisanthenequinone (</a:t>
            </a:r>
            <a:r>
              <a:rPr lang="en-US" sz="2800" b="1" dirty="0"/>
              <a:t>4</a:t>
            </a:r>
            <a:r>
              <a:rPr lang="en-US" sz="2800" dirty="0" smtClean="0"/>
              <a:t>) and 10,10’-bianthrone (</a:t>
            </a:r>
            <a:r>
              <a:rPr lang="en-US" sz="2800" b="1" dirty="0"/>
              <a:t>5</a:t>
            </a:r>
            <a:r>
              <a:rPr lang="en-US" sz="2800" dirty="0" smtClean="0"/>
              <a:t>) from commercially available </a:t>
            </a:r>
            <a:r>
              <a:rPr lang="en-US" sz="2800" dirty="0" err="1" smtClean="0"/>
              <a:t>anthrone</a:t>
            </a:r>
            <a:r>
              <a:rPr lang="en-US" sz="2800" dirty="0" smtClean="0"/>
              <a:t> </a:t>
            </a:r>
            <a:r>
              <a:rPr lang="en-US" sz="2800" b="1" dirty="0" smtClean="0"/>
              <a:t>(3</a:t>
            </a:r>
            <a:r>
              <a:rPr lang="en-US" sz="2800" dirty="0" smtClean="0"/>
              <a:t>)</a:t>
            </a:r>
            <a:r>
              <a:rPr lang="en-US" sz="2800" b="1" dirty="0" smtClean="0"/>
              <a:t> ,</a:t>
            </a:r>
            <a:r>
              <a:rPr lang="en-US" sz="2800" dirty="0" smtClean="0"/>
              <a:t> and their procedure has been reproduced for the preparation of (</a:t>
            </a:r>
            <a:r>
              <a:rPr lang="en-US" sz="2800" b="1" dirty="0"/>
              <a:t>4</a:t>
            </a:r>
            <a:r>
              <a:rPr lang="en-US" sz="2800" dirty="0" smtClean="0"/>
              <a:t>) and (</a:t>
            </a:r>
            <a:r>
              <a:rPr lang="en-US" sz="2800" b="1" dirty="0"/>
              <a:t>5</a:t>
            </a:r>
            <a:r>
              <a:rPr lang="en-US" sz="2800" dirty="0" smtClean="0"/>
              <a:t>) in this investigation.</a:t>
            </a:r>
            <a:r>
              <a:rPr lang="en-US" sz="2800" baseline="30000" dirty="0" smtClean="0"/>
              <a:t>5</a:t>
            </a:r>
            <a:r>
              <a:rPr lang="en-US" sz="2800" dirty="0" smtClean="0"/>
              <a:t> Irradiation of a solution of </a:t>
            </a:r>
            <a:r>
              <a:rPr lang="en-US" sz="2800" dirty="0" err="1" smtClean="0"/>
              <a:t>anthrone</a:t>
            </a:r>
            <a:r>
              <a:rPr lang="en-US" sz="2800" dirty="0" smtClean="0"/>
              <a:t> (</a:t>
            </a:r>
            <a:r>
              <a:rPr lang="en-US" sz="2800" b="1" dirty="0" smtClean="0"/>
              <a:t>1</a:t>
            </a:r>
            <a:r>
              <a:rPr lang="en-US" sz="2800" dirty="0" smtClean="0"/>
              <a:t>) and Br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 in a 1:1 benzene / dichloromethane  solvent promotes photochemical dimerization to generate 10,10’-bianthrone (</a:t>
            </a:r>
            <a:r>
              <a:rPr lang="en-US" sz="2800" b="1" dirty="0" smtClean="0"/>
              <a:t>5</a:t>
            </a:r>
            <a:r>
              <a:rPr lang="en-US" sz="2800" dirty="0" smtClean="0"/>
              <a:t>) in situ, and subsequent </a:t>
            </a:r>
            <a:r>
              <a:rPr lang="en-US" sz="2800" dirty="0" err="1" smtClean="0"/>
              <a:t>photocyclizations</a:t>
            </a:r>
            <a:r>
              <a:rPr lang="en-US" sz="2800" dirty="0" smtClean="0"/>
              <a:t> and photon abstractions to give 4,11-bisanthenequinone (</a:t>
            </a:r>
            <a:r>
              <a:rPr lang="en-US" sz="2800" b="1" dirty="0" smtClean="0"/>
              <a:t>4</a:t>
            </a:r>
            <a:r>
              <a:rPr lang="en-US" sz="2800" dirty="0" smtClean="0"/>
              <a:t>) (Scheme 1). Some of the most interesting features of the mechanism in the preparation of (</a:t>
            </a:r>
            <a:r>
              <a:rPr lang="en-US" sz="2800" b="1" dirty="0" smtClean="0"/>
              <a:t>4</a:t>
            </a:r>
            <a:r>
              <a:rPr lang="en-US" sz="2800" dirty="0" smtClean="0"/>
              <a:t>) (Scheme 2) are the unpreventable </a:t>
            </a:r>
            <a:r>
              <a:rPr lang="en-US" sz="2800" dirty="0" err="1" smtClean="0"/>
              <a:t>photocyclizations</a:t>
            </a:r>
            <a:r>
              <a:rPr lang="en-US" sz="2800" dirty="0" smtClean="0"/>
              <a:t> to generate the  product that occur naturally under the influence of light.  Facile </a:t>
            </a:r>
            <a:r>
              <a:rPr lang="en-US" sz="2800" dirty="0" err="1" smtClean="0"/>
              <a:t>photocyclizations</a:t>
            </a:r>
            <a:r>
              <a:rPr lang="en-US" sz="2800" dirty="0" smtClean="0"/>
              <a:t> convert 10,10’-bianthrone (</a:t>
            </a:r>
            <a:r>
              <a:rPr lang="en-US" sz="2800" b="1" dirty="0" smtClean="0"/>
              <a:t>5</a:t>
            </a:r>
            <a:r>
              <a:rPr lang="en-US" sz="2800" dirty="0" smtClean="0"/>
              <a:t>) to (</a:t>
            </a:r>
            <a:r>
              <a:rPr lang="en-US" sz="2800" b="1" dirty="0" smtClean="0"/>
              <a:t>4</a:t>
            </a:r>
            <a:r>
              <a:rPr lang="en-US" sz="2800" dirty="0" smtClean="0"/>
              <a:t>), so the preparation of (</a:t>
            </a:r>
            <a:r>
              <a:rPr lang="en-US" sz="2800" b="1" dirty="0" smtClean="0"/>
              <a:t>5</a:t>
            </a:r>
            <a:r>
              <a:rPr lang="en-US" sz="2800" dirty="0" smtClean="0"/>
              <a:t>) was performed in the dark. The synthesis of (</a:t>
            </a:r>
            <a:r>
              <a:rPr lang="en-US" sz="2800" b="1" dirty="0" smtClean="0"/>
              <a:t>5</a:t>
            </a:r>
            <a:r>
              <a:rPr lang="en-US" sz="2800" dirty="0" smtClean="0"/>
              <a:t>) was governed by base-catalyzed halogenation, coupling, and elimination reactions. The reaction time for both syntheses was  about 20 hours . (</a:t>
            </a:r>
            <a:r>
              <a:rPr lang="en-US" sz="2800" b="1" dirty="0" smtClean="0"/>
              <a:t>4</a:t>
            </a:r>
            <a:r>
              <a:rPr lang="en-US" sz="2800" dirty="0" smtClean="0"/>
              <a:t>) was obtained as a yellow solid and characterized as pure by </a:t>
            </a:r>
            <a:r>
              <a:rPr lang="en-US" sz="2800" baseline="30000" dirty="0" smtClean="0"/>
              <a:t>1</a:t>
            </a:r>
            <a:r>
              <a:rPr lang="en-US" sz="2800" dirty="0" smtClean="0"/>
              <a:t>H NMR spectroscopy and mass spectrometry.  (</a:t>
            </a:r>
            <a:r>
              <a:rPr lang="en-US" sz="2800" b="1" dirty="0" smtClean="0"/>
              <a:t>5</a:t>
            </a:r>
            <a:r>
              <a:rPr lang="en-US" sz="2800" dirty="0" smtClean="0"/>
              <a:t>) was obtained as a brown solid and characterized as pure by </a:t>
            </a:r>
            <a:r>
              <a:rPr lang="en-US" sz="2800" baseline="30000" dirty="0" smtClean="0"/>
              <a:t>1</a:t>
            </a:r>
            <a:r>
              <a:rPr lang="en-US" sz="2800" dirty="0" smtClean="0"/>
              <a:t> H NMR spectroscopy.</a:t>
            </a:r>
            <a:endParaRPr lang="en-US" sz="2800" dirty="0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5902417"/>
              </p:ext>
            </p:extLst>
          </p:nvPr>
        </p:nvGraphicFramePr>
        <p:xfrm>
          <a:off x="17702872" y="5105399"/>
          <a:ext cx="10493990" cy="89916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5" name="CS ChemDraw Drawing" r:id="rId4" imgW="3658779" imgH="3135818" progId="ChemDraw.Document.6.0">
                  <p:embed/>
                </p:oleObj>
              </mc:Choice>
              <mc:Fallback>
                <p:oleObj name="CS ChemDraw Drawing" r:id="rId4" imgW="3658779" imgH="3135818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7702872" y="5105399"/>
                        <a:ext cx="10493990" cy="8991601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420532" y="5181271"/>
            <a:ext cx="1616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Scheme 1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914400" y="15974973"/>
            <a:ext cx="15163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Irradiation of </a:t>
            </a:r>
            <a:r>
              <a:rPr lang="en-US" sz="2400" dirty="0" err="1" smtClean="0"/>
              <a:t>anthrone</a:t>
            </a:r>
            <a:r>
              <a:rPr lang="en-US" sz="2400" dirty="0" smtClean="0"/>
              <a:t> (</a:t>
            </a:r>
            <a:r>
              <a:rPr lang="en-US" sz="2400" b="1" dirty="0" smtClean="0"/>
              <a:t>3</a:t>
            </a:r>
            <a:r>
              <a:rPr lang="en-US" sz="2400" dirty="0" smtClean="0"/>
              <a:t>) and Br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 in the 1:1 benzene / dichloromethane solvent was carried out under a nitrogen atmosphere.  (</a:t>
            </a:r>
            <a:r>
              <a:rPr lang="en-US" sz="2400" b="1" dirty="0" smtClean="0"/>
              <a:t>6</a:t>
            </a:r>
            <a:r>
              <a:rPr lang="en-US" sz="2400" dirty="0" smtClean="0"/>
              <a:t>) is unusually stable and long-lived due to the delocalization of the radical electron throughout the molecule’s </a:t>
            </a:r>
            <a:r>
              <a:rPr lang="el-GR" sz="2400" dirty="0" smtClean="0"/>
              <a:t>π</a:t>
            </a:r>
            <a:r>
              <a:rPr lang="en-US" sz="2400" dirty="0" smtClean="0"/>
              <a:t> system as it’s doubly benzylic.</a:t>
            </a:r>
            <a:r>
              <a:rPr lang="en-US" sz="2400" baseline="30000" dirty="0" smtClean="0"/>
              <a:t>6</a:t>
            </a:r>
            <a:r>
              <a:rPr lang="en-US" sz="2400" dirty="0" smtClean="0"/>
              <a:t>  Although </a:t>
            </a:r>
            <a:r>
              <a:rPr lang="en-US" sz="2400" dirty="0" err="1" smtClean="0"/>
              <a:t>bianthrone</a:t>
            </a:r>
            <a:r>
              <a:rPr lang="en-US" sz="2400" dirty="0" smtClean="0"/>
              <a:t> (</a:t>
            </a:r>
            <a:r>
              <a:rPr lang="en-US" sz="2400" b="1" dirty="0" smtClean="0"/>
              <a:t>5</a:t>
            </a:r>
            <a:r>
              <a:rPr lang="en-US" sz="2400" dirty="0" smtClean="0"/>
              <a:t>) (one of the target molecules) is generated in situ in preparation of (</a:t>
            </a:r>
            <a:r>
              <a:rPr lang="en-US" sz="2400" b="1" dirty="0" smtClean="0"/>
              <a:t>4</a:t>
            </a:r>
            <a:r>
              <a:rPr lang="en-US" sz="2400" dirty="0" smtClean="0"/>
              <a:t>), it is short lived under irradiation and its </a:t>
            </a:r>
            <a:r>
              <a:rPr lang="en-US" sz="2400" dirty="0" err="1" smtClean="0"/>
              <a:t>photocyclization</a:t>
            </a:r>
            <a:r>
              <a:rPr lang="en-US" sz="2400" dirty="0" smtClean="0"/>
              <a:t> to </a:t>
            </a:r>
            <a:r>
              <a:rPr lang="en-US" sz="2400" dirty="0" err="1" smtClean="0"/>
              <a:t>helianthrone</a:t>
            </a:r>
            <a:r>
              <a:rPr lang="en-US" sz="2400" dirty="0" smtClean="0"/>
              <a:t> analogues (</a:t>
            </a:r>
            <a:r>
              <a:rPr lang="en-US" sz="2400" b="1" dirty="0" smtClean="0"/>
              <a:t>10-12</a:t>
            </a:r>
            <a:r>
              <a:rPr lang="en-US" sz="2400" dirty="0" smtClean="0"/>
              <a:t>) is facile.</a:t>
            </a:r>
            <a:r>
              <a:rPr lang="en-US" sz="2400" baseline="30000" dirty="0" smtClean="0"/>
              <a:t>5</a:t>
            </a:r>
            <a:r>
              <a:rPr lang="en-US" sz="2400" dirty="0" smtClean="0"/>
              <a:t> A six-electron </a:t>
            </a:r>
            <a:r>
              <a:rPr lang="en-US" sz="2400" dirty="0" err="1" smtClean="0"/>
              <a:t>electrocyclic</a:t>
            </a:r>
            <a:r>
              <a:rPr lang="en-US" sz="2400" dirty="0" smtClean="0"/>
              <a:t> </a:t>
            </a:r>
            <a:r>
              <a:rPr lang="en-US" sz="2400" dirty="0" err="1" smtClean="0"/>
              <a:t>conrotatory</a:t>
            </a:r>
            <a:r>
              <a:rPr lang="en-US" sz="2400" dirty="0"/>
              <a:t> </a:t>
            </a:r>
            <a:r>
              <a:rPr lang="en-US" sz="2400" dirty="0" smtClean="0"/>
              <a:t>ring closure , governed by Woodward-Hoffman orbital symmetry rules, forms a new </a:t>
            </a:r>
            <a:r>
              <a:rPr lang="el-GR" sz="2400" dirty="0" smtClean="0"/>
              <a:t>σ</a:t>
            </a:r>
            <a:r>
              <a:rPr lang="en-US" sz="2400" dirty="0" smtClean="0"/>
              <a:t> bond as seen in (</a:t>
            </a:r>
            <a:r>
              <a:rPr lang="en-US" sz="2400" b="1" dirty="0" smtClean="0"/>
              <a:t>10</a:t>
            </a:r>
            <a:r>
              <a:rPr lang="en-US" sz="2400" dirty="0" smtClean="0"/>
              <a:t>).  The </a:t>
            </a:r>
            <a:r>
              <a:rPr lang="en-US" sz="2400" dirty="0" err="1" smtClean="0"/>
              <a:t>photocyclizations</a:t>
            </a:r>
            <a:r>
              <a:rPr lang="en-US" sz="2400" dirty="0" smtClean="0"/>
              <a:t> that convert </a:t>
            </a:r>
            <a:r>
              <a:rPr lang="en-US" sz="2400" dirty="0" err="1" smtClean="0"/>
              <a:t>bianthrone</a:t>
            </a:r>
            <a:r>
              <a:rPr lang="en-US" sz="2400" dirty="0" smtClean="0"/>
              <a:t> (</a:t>
            </a:r>
            <a:r>
              <a:rPr lang="en-US" sz="2400" b="1" dirty="0" smtClean="0"/>
              <a:t>5</a:t>
            </a:r>
            <a:r>
              <a:rPr lang="en-US" sz="2400" dirty="0" smtClean="0"/>
              <a:t>) to </a:t>
            </a:r>
            <a:r>
              <a:rPr lang="en-US" sz="2400" dirty="0" err="1" smtClean="0"/>
              <a:t>bisanthenequinone</a:t>
            </a:r>
            <a:r>
              <a:rPr lang="en-US" sz="2400" dirty="0" smtClean="0"/>
              <a:t> (</a:t>
            </a:r>
            <a:r>
              <a:rPr lang="en-US" sz="2400" b="1" dirty="0" smtClean="0"/>
              <a:t>4</a:t>
            </a:r>
            <a:r>
              <a:rPr lang="en-US" sz="2400" dirty="0" smtClean="0"/>
              <a:t>) are well known</a:t>
            </a:r>
            <a:r>
              <a:rPr lang="en-US" sz="2400" baseline="30000" dirty="0" smtClean="0"/>
              <a:t>4</a:t>
            </a:r>
            <a:r>
              <a:rPr lang="en-US" sz="2400" dirty="0" smtClean="0"/>
              <a:t> and were first described by Celia W. and Frank B. Mallory in 2005. This type of </a:t>
            </a:r>
            <a:r>
              <a:rPr lang="en-US" sz="2400" dirty="0" err="1" smtClean="0"/>
              <a:t>photocyclization</a:t>
            </a:r>
            <a:r>
              <a:rPr lang="en-US" sz="2400" dirty="0" smtClean="0"/>
              <a:t> came to be known as a Mallory Reaction.</a:t>
            </a:r>
            <a:r>
              <a:rPr lang="en-US" sz="2400" baseline="30000" dirty="0" smtClean="0"/>
              <a:t>7</a:t>
            </a:r>
            <a:r>
              <a:rPr lang="en-US" sz="2400" dirty="0" smtClean="0"/>
              <a:t> (</a:t>
            </a:r>
            <a:r>
              <a:rPr lang="en-US" sz="2400" b="1" dirty="0" smtClean="0"/>
              <a:t>4</a:t>
            </a:r>
            <a:r>
              <a:rPr lang="en-US" sz="2400" dirty="0" smtClean="0"/>
              <a:t>) was generated in poor 8.52% yield  and precipitated from solution as a yellow solid. Due to its extreme insolubility, a few drops of </a:t>
            </a:r>
            <a:r>
              <a:rPr lang="en-US" sz="2400" dirty="0" err="1" smtClean="0"/>
              <a:t>trifluoromethanesulfonic</a:t>
            </a:r>
            <a:r>
              <a:rPr lang="en-US" sz="2400" dirty="0" smtClean="0"/>
              <a:t> acid were added to a portion of product and the resulting red solution (expected to be the </a:t>
            </a:r>
            <a:r>
              <a:rPr lang="en-US" sz="2400" dirty="0" err="1" smtClean="0"/>
              <a:t>dication</a:t>
            </a:r>
            <a:r>
              <a:rPr lang="en-US" sz="2400" dirty="0" smtClean="0"/>
              <a:t> of (</a:t>
            </a:r>
            <a:r>
              <a:rPr lang="en-US" sz="2400" b="1" dirty="0" smtClean="0"/>
              <a:t>4</a:t>
            </a:r>
            <a:r>
              <a:rPr lang="en-US" sz="2400" dirty="0" smtClean="0"/>
              <a:t>)) was characterized to be the </a:t>
            </a:r>
            <a:r>
              <a:rPr lang="en-US" sz="2400" dirty="0" err="1" smtClean="0"/>
              <a:t>dication</a:t>
            </a:r>
            <a:r>
              <a:rPr lang="en-US" sz="2400" dirty="0" smtClean="0"/>
              <a:t> of (</a:t>
            </a:r>
            <a:r>
              <a:rPr lang="en-US" sz="2400" b="1" dirty="0" smtClean="0"/>
              <a:t>4</a:t>
            </a:r>
            <a:r>
              <a:rPr lang="en-US" sz="2400" dirty="0" smtClean="0"/>
              <a:t>) by 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H NMR spectroscopy (Figure 1). Mass spectrometry also confirmed the purity of synthesized (</a:t>
            </a:r>
            <a:r>
              <a:rPr lang="en-US" sz="2400" b="1" dirty="0" smtClean="0"/>
              <a:t>4</a:t>
            </a:r>
            <a:r>
              <a:rPr lang="en-US" sz="2400" dirty="0" smtClean="0"/>
              <a:t>). </a:t>
            </a:r>
          </a:p>
          <a:p>
            <a:endParaRPr lang="en-US" sz="2400" dirty="0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7351844"/>
              </p:ext>
            </p:extLst>
          </p:nvPr>
        </p:nvGraphicFramePr>
        <p:xfrm>
          <a:off x="16459200" y="20955000"/>
          <a:ext cx="8153766" cy="11630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6" name="CS ChemDraw Drawing" r:id="rId6" imgW="6212959" imgH="8863269" progId="ChemDraw.Document.6.0">
                  <p:embed/>
                </p:oleObj>
              </mc:Choice>
              <mc:Fallback>
                <p:oleObj name="CS ChemDraw Drawing" r:id="rId6" imgW="6212959" imgH="8863269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6459200" y="20955000"/>
                        <a:ext cx="8153766" cy="11630679"/>
                      </a:xfrm>
                      <a:prstGeom prst="rect">
                        <a:avLst/>
                      </a:prstGeom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6897986" y="20497800"/>
            <a:ext cx="75044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Scheme 2: </a:t>
            </a:r>
            <a:r>
              <a:rPr lang="en-US" sz="2000" dirty="0" smtClean="0"/>
              <a:t>Photochemical synthesis of 4,11-bisanthenequinone</a:t>
            </a:r>
            <a:endParaRPr lang="en-US" sz="2800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16459200" y="15957560"/>
            <a:ext cx="10744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For the second part of this investigation the target molecule to synthesize was 10,10’-bianthrone (</a:t>
            </a:r>
            <a:r>
              <a:rPr lang="en-US" sz="2400" b="1" dirty="0" smtClean="0"/>
              <a:t>5</a:t>
            </a:r>
            <a:r>
              <a:rPr lang="en-US" sz="2400" dirty="0" smtClean="0"/>
              <a:t>). Facile </a:t>
            </a:r>
            <a:r>
              <a:rPr lang="en-US" sz="2400" dirty="0" err="1" smtClean="0"/>
              <a:t>photocyclizations</a:t>
            </a:r>
            <a:r>
              <a:rPr lang="en-US" sz="2400" dirty="0" smtClean="0"/>
              <a:t> convert (</a:t>
            </a:r>
            <a:r>
              <a:rPr lang="en-US" sz="2400" b="1" dirty="0" smtClean="0"/>
              <a:t>5</a:t>
            </a:r>
            <a:r>
              <a:rPr lang="en-US" sz="2400" dirty="0" smtClean="0"/>
              <a:t>) to </a:t>
            </a:r>
            <a:r>
              <a:rPr lang="en-US" sz="2400" dirty="0" err="1" smtClean="0"/>
              <a:t>bisanthenequinone</a:t>
            </a:r>
            <a:r>
              <a:rPr lang="en-US" sz="2400" dirty="0" smtClean="0"/>
              <a:t> (</a:t>
            </a:r>
            <a:r>
              <a:rPr lang="en-US" sz="2400" b="1" dirty="0" smtClean="0"/>
              <a:t>4</a:t>
            </a:r>
            <a:r>
              <a:rPr lang="en-US" sz="2400" dirty="0" smtClean="0"/>
              <a:t>), so the preparation of (</a:t>
            </a:r>
            <a:r>
              <a:rPr lang="en-US" sz="2400" b="1" dirty="0" smtClean="0"/>
              <a:t>5</a:t>
            </a:r>
            <a:r>
              <a:rPr lang="en-US" sz="2400" dirty="0" smtClean="0"/>
              <a:t>) was performed in the dark and under a nitrogen atmosphere. The round-bottomed flask used for the reaction was covered in aluminum foil to prevent exposure to light. </a:t>
            </a:r>
            <a:r>
              <a:rPr lang="en-US" sz="2400" dirty="0" err="1" smtClean="0"/>
              <a:t>Deprotonation</a:t>
            </a:r>
            <a:r>
              <a:rPr lang="en-US" sz="2400" dirty="0" smtClean="0"/>
              <a:t> of (</a:t>
            </a:r>
            <a:r>
              <a:rPr lang="en-US" sz="2400" b="1" dirty="0" smtClean="0"/>
              <a:t>16</a:t>
            </a:r>
            <a:r>
              <a:rPr lang="en-US" sz="2400" dirty="0" smtClean="0"/>
              <a:t>) to give a new </a:t>
            </a:r>
            <a:r>
              <a:rPr lang="en-US" sz="2400" dirty="0" err="1" smtClean="0"/>
              <a:t>enolate</a:t>
            </a:r>
            <a:r>
              <a:rPr lang="en-US" sz="2400" dirty="0" smtClean="0"/>
              <a:t> anion (</a:t>
            </a:r>
            <a:r>
              <a:rPr lang="en-US" sz="2400" b="1" dirty="0" smtClean="0"/>
              <a:t>17</a:t>
            </a:r>
            <a:r>
              <a:rPr lang="en-US" sz="2400" dirty="0" smtClean="0"/>
              <a:t>) promotes further halogenation and </a:t>
            </a:r>
            <a:r>
              <a:rPr lang="en-US" sz="2400" dirty="0" err="1" smtClean="0"/>
              <a:t>deprotonation</a:t>
            </a:r>
            <a:r>
              <a:rPr lang="en-US" sz="2400" dirty="0" smtClean="0"/>
              <a:t> to generate a new double bond as seen in </a:t>
            </a:r>
            <a:r>
              <a:rPr lang="en-US" sz="2400" dirty="0" err="1" smtClean="0"/>
              <a:t>bianthrone</a:t>
            </a:r>
            <a:r>
              <a:rPr lang="en-US" sz="2400" dirty="0" smtClean="0"/>
              <a:t> (</a:t>
            </a:r>
            <a:r>
              <a:rPr lang="en-US" sz="2400" b="1" dirty="0" smtClean="0"/>
              <a:t>5</a:t>
            </a:r>
            <a:r>
              <a:rPr lang="en-US" sz="2400" dirty="0" smtClean="0"/>
              <a:t>). (</a:t>
            </a:r>
            <a:r>
              <a:rPr lang="en-US" sz="2400" b="1" dirty="0" smtClean="0"/>
              <a:t>5</a:t>
            </a:r>
            <a:r>
              <a:rPr lang="en-US" sz="2400" dirty="0" smtClean="0"/>
              <a:t>) was obtained in 38.7% yield as a brown solid. </a:t>
            </a:r>
            <a:r>
              <a:rPr lang="en-US" sz="2400" baseline="30000" dirty="0" smtClean="0"/>
              <a:t>1</a:t>
            </a:r>
            <a:r>
              <a:rPr lang="en-US" sz="2400" dirty="0" smtClean="0"/>
              <a:t>H NMR spectroscopy showed it to be pure (Figure 2).   The mediocre yield is due to unwanted formation of (</a:t>
            </a:r>
            <a:r>
              <a:rPr lang="en-US" sz="2400" b="1" dirty="0" smtClean="0"/>
              <a:t>4</a:t>
            </a:r>
            <a:r>
              <a:rPr lang="en-US" sz="2400" dirty="0" smtClean="0"/>
              <a:t>) from exposure of the organic solutions to air upon workup. This reaction was carried out under a nitrogen atmosphere and was only exposed to air during the workup.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4994920" y="20643962"/>
            <a:ext cx="81651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Scheme 3: </a:t>
            </a:r>
            <a:r>
              <a:rPr lang="en-US" sz="2000" dirty="0" smtClean="0"/>
              <a:t>Base-catalyzed formation of 10,10’-bianthrone (</a:t>
            </a:r>
            <a:r>
              <a:rPr lang="en-US" sz="2000" b="1" dirty="0" smtClean="0"/>
              <a:t>5</a:t>
            </a:r>
            <a:r>
              <a:rPr lang="en-US" sz="2000" dirty="0" smtClean="0"/>
              <a:t>) in the dark</a:t>
            </a:r>
            <a:endParaRPr lang="en-US" sz="2800" b="1" dirty="0"/>
          </a:p>
        </p:txBody>
      </p:sp>
      <p:sp>
        <p:nvSpPr>
          <p:cNvPr id="23" name="TextBox 22"/>
          <p:cNvSpPr txBox="1"/>
          <p:nvPr/>
        </p:nvSpPr>
        <p:spPr>
          <a:xfrm>
            <a:off x="28771659" y="5420380"/>
            <a:ext cx="6673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Figure 1: </a:t>
            </a:r>
            <a:r>
              <a:rPr lang="en-US" sz="2000" baseline="30000" dirty="0" smtClean="0"/>
              <a:t>1</a:t>
            </a:r>
            <a:r>
              <a:rPr lang="en-US" sz="2000" dirty="0" smtClean="0"/>
              <a:t>H NMR Spectrum of 4,11-bisanthenequinone (</a:t>
            </a:r>
            <a:r>
              <a:rPr lang="en-US" sz="2000" b="1" dirty="0" smtClean="0"/>
              <a:t>4</a:t>
            </a:r>
            <a:r>
              <a:rPr lang="en-US" sz="2000" dirty="0" smtClean="0"/>
              <a:t>)</a:t>
            </a:r>
            <a:endParaRPr lang="en-US" sz="2800" b="1" dirty="0"/>
          </a:p>
        </p:txBody>
      </p:sp>
      <p:pic>
        <p:nvPicPr>
          <p:cNvPr id="1134" name="Picture 110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3973" y="6135589"/>
            <a:ext cx="11306909" cy="6523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9" name="Picture 11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7480" y="13450789"/>
            <a:ext cx="11841920" cy="6832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29077479" y="12659380"/>
            <a:ext cx="6061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Figure 2: </a:t>
            </a:r>
            <a:r>
              <a:rPr lang="en-US" sz="2000" baseline="30000" dirty="0" smtClean="0"/>
              <a:t>1</a:t>
            </a:r>
            <a:r>
              <a:rPr lang="en-US" sz="2000" dirty="0" smtClean="0"/>
              <a:t>H NMR Spectrum of 10,10’-bianthrone (</a:t>
            </a:r>
            <a:r>
              <a:rPr lang="en-US" sz="2000" b="1" dirty="0" smtClean="0"/>
              <a:t>5</a:t>
            </a:r>
            <a:r>
              <a:rPr lang="en-US" sz="2000" dirty="0" smtClean="0"/>
              <a:t>)</a:t>
            </a:r>
            <a:endParaRPr lang="en-US" sz="28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2438400" y="20842189"/>
            <a:ext cx="130683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4,11-bisanthenequinone  </a:t>
            </a:r>
            <a:r>
              <a:rPr lang="en-US" sz="2200" b="1" dirty="0" smtClean="0"/>
              <a:t>(4</a:t>
            </a:r>
            <a:r>
              <a:rPr lang="en-US" sz="2200" dirty="0" smtClean="0"/>
              <a:t>)</a:t>
            </a:r>
            <a:r>
              <a:rPr lang="en-US" sz="2200" b="1" dirty="0" smtClean="0"/>
              <a:t>,</a:t>
            </a:r>
            <a:r>
              <a:rPr lang="en-US" sz="2200" dirty="0" smtClean="0"/>
              <a:t> the base ring structure of the folk medicine chemical </a:t>
            </a:r>
            <a:r>
              <a:rPr lang="en-US" sz="2200" dirty="0" err="1" smtClean="0"/>
              <a:t>hypericin</a:t>
            </a:r>
            <a:r>
              <a:rPr lang="en-US" sz="2200" dirty="0" smtClean="0"/>
              <a:t> (</a:t>
            </a:r>
            <a:r>
              <a:rPr lang="en-US" sz="2200" b="1" dirty="0" smtClean="0"/>
              <a:t>20</a:t>
            </a:r>
            <a:r>
              <a:rPr lang="en-US" sz="2200" dirty="0" smtClean="0"/>
              <a:t>)</a:t>
            </a:r>
            <a:r>
              <a:rPr lang="en-US" sz="2200" b="1" dirty="0" smtClean="0"/>
              <a:t>,</a:t>
            </a:r>
            <a:r>
              <a:rPr lang="en-US" sz="2200" dirty="0" smtClean="0"/>
              <a:t> was successfully prepared through photochemical coupling, and </a:t>
            </a:r>
            <a:r>
              <a:rPr lang="en-US" sz="2200" dirty="0" err="1" smtClean="0"/>
              <a:t>photocyclizations</a:t>
            </a:r>
            <a:r>
              <a:rPr lang="en-US" sz="2200" dirty="0" smtClean="0"/>
              <a:t>  with poor (8.52%) yield. Treatment of </a:t>
            </a:r>
            <a:r>
              <a:rPr lang="en-US" sz="2200" dirty="0" err="1" smtClean="0"/>
              <a:t>anthrone</a:t>
            </a:r>
            <a:r>
              <a:rPr lang="en-US" sz="2200" dirty="0" smtClean="0"/>
              <a:t> (</a:t>
            </a:r>
            <a:r>
              <a:rPr lang="en-US" sz="2200" b="1" dirty="0" smtClean="0"/>
              <a:t>3</a:t>
            </a:r>
            <a:r>
              <a:rPr lang="en-US" sz="2200" dirty="0" smtClean="0"/>
              <a:t>) with molecular iodine and </a:t>
            </a:r>
            <a:r>
              <a:rPr lang="en-US" sz="2200" dirty="0" err="1" smtClean="0"/>
              <a:t>diazabicyclo</a:t>
            </a:r>
            <a:r>
              <a:rPr lang="en-US" sz="2200" dirty="0" smtClean="0"/>
              <a:t>[5.4.0]</a:t>
            </a:r>
            <a:r>
              <a:rPr lang="en-US" sz="2200" dirty="0" err="1" smtClean="0"/>
              <a:t>undecene</a:t>
            </a:r>
            <a:r>
              <a:rPr lang="en-US" sz="2200" dirty="0" smtClean="0"/>
              <a:t> (DBU) in the dark promoted the preparation of 10,10’-bianthrone (</a:t>
            </a:r>
            <a:r>
              <a:rPr lang="en-US" sz="2200" b="1" dirty="0" smtClean="0"/>
              <a:t>5</a:t>
            </a:r>
            <a:r>
              <a:rPr lang="en-US" sz="2200" dirty="0" smtClean="0"/>
              <a:t>) which formed in mediocre  38.7% yield. </a:t>
            </a:r>
          </a:p>
          <a:p>
            <a:endParaRPr lang="en-US" sz="2200" dirty="0" smtClean="0"/>
          </a:p>
          <a:p>
            <a:endParaRPr lang="en-US" sz="2200" dirty="0"/>
          </a:p>
        </p:txBody>
      </p:sp>
      <p:sp>
        <p:nvSpPr>
          <p:cNvPr id="27" name="TextBox 26"/>
          <p:cNvSpPr txBox="1"/>
          <p:nvPr/>
        </p:nvSpPr>
        <p:spPr>
          <a:xfrm>
            <a:off x="2438400" y="22785050"/>
            <a:ext cx="124968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 smtClean="0"/>
              <a:t>Investigation of the oxidation of </a:t>
            </a:r>
            <a:r>
              <a:rPr lang="en-US" sz="2200" dirty="0" err="1" smtClean="0"/>
              <a:t>bisanthene</a:t>
            </a:r>
            <a:r>
              <a:rPr lang="en-US" sz="2200" dirty="0"/>
              <a:t> </a:t>
            </a:r>
            <a:r>
              <a:rPr lang="en-US" sz="2200" dirty="0" smtClean="0"/>
              <a:t> (</a:t>
            </a:r>
            <a:r>
              <a:rPr lang="en-US" sz="2200" b="1" dirty="0" smtClean="0"/>
              <a:t>19</a:t>
            </a:r>
            <a:r>
              <a:rPr lang="en-US" sz="2200" dirty="0" smtClean="0"/>
              <a:t>) to 4,11-bisanthenequinone (</a:t>
            </a:r>
            <a:r>
              <a:rPr lang="en-US" sz="2200" b="1" dirty="0" smtClean="0"/>
              <a:t>4</a:t>
            </a:r>
            <a:r>
              <a:rPr lang="en-US" sz="2200" dirty="0" smtClean="0"/>
              <a:t>) may unveil a more efficient synthesis.</a:t>
            </a:r>
            <a:r>
              <a:rPr lang="en-US" sz="2200" baseline="30000" dirty="0" smtClean="0"/>
              <a:t>9</a:t>
            </a:r>
            <a:r>
              <a:rPr lang="en-US" sz="2200" dirty="0" smtClean="0"/>
              <a:t> Also, </a:t>
            </a:r>
            <a:r>
              <a:rPr lang="en-US" sz="2200" dirty="0" err="1" smtClean="0"/>
              <a:t>regioselective</a:t>
            </a:r>
            <a:r>
              <a:rPr lang="en-US" sz="2200" dirty="0" smtClean="0"/>
              <a:t> oxidation and alkylation of (</a:t>
            </a:r>
            <a:r>
              <a:rPr lang="en-US" sz="2200" b="1" dirty="0" smtClean="0"/>
              <a:t>4</a:t>
            </a:r>
            <a:r>
              <a:rPr lang="en-US" sz="2200" dirty="0" smtClean="0"/>
              <a:t>) will allow for the synthesis of </a:t>
            </a:r>
            <a:r>
              <a:rPr lang="en-US" sz="2200" dirty="0" err="1" smtClean="0"/>
              <a:t>hypericin</a:t>
            </a:r>
            <a:r>
              <a:rPr lang="en-US" sz="2200" dirty="0" smtClean="0"/>
              <a:t> (</a:t>
            </a:r>
            <a:r>
              <a:rPr lang="en-US" sz="2200" b="1" dirty="0" smtClean="0"/>
              <a:t>20</a:t>
            </a:r>
            <a:r>
              <a:rPr lang="en-US" sz="2200" dirty="0" smtClean="0"/>
              <a:t>), but the reaction pathway may be complex and will require future research and experimentation. </a:t>
            </a:r>
          </a:p>
          <a:p>
            <a:endParaRPr lang="en-US" sz="2200" dirty="0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492011"/>
              </p:ext>
            </p:extLst>
          </p:nvPr>
        </p:nvGraphicFramePr>
        <p:xfrm>
          <a:off x="10266362" y="23850600"/>
          <a:ext cx="2632075" cy="286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7" name="CS ChemDraw Drawing" r:id="rId10" imgW="1640971" imgH="1787500" progId="ChemDraw.Document.6.0">
                  <p:embed/>
                </p:oleObj>
              </mc:Choice>
              <mc:Fallback>
                <p:oleObj name="CS ChemDraw Drawing" r:id="rId10" imgW="1640971" imgH="178750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10266362" y="23850600"/>
                        <a:ext cx="2632075" cy="28662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8042946"/>
              </p:ext>
            </p:extLst>
          </p:nvPr>
        </p:nvGraphicFramePr>
        <p:xfrm>
          <a:off x="7705725" y="24136954"/>
          <a:ext cx="1962150" cy="2289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8" name="CS ChemDraw Drawing" r:id="rId12" imgW="1000671" imgH="1166923" progId="ChemDraw.Document.6.0">
                  <p:embed/>
                </p:oleObj>
              </mc:Choice>
              <mc:Fallback>
                <p:oleObj name="CS ChemDraw Drawing" r:id="rId12" imgW="1000671" imgH="116692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7705725" y="24136954"/>
                        <a:ext cx="1962150" cy="2289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TextBox 29"/>
          <p:cNvSpPr txBox="1"/>
          <p:nvPr/>
        </p:nvSpPr>
        <p:spPr>
          <a:xfrm>
            <a:off x="2514600" y="26163210"/>
            <a:ext cx="56067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/>
              <a:t>Sarah Joiner for assistance with mass spectrometry. </a:t>
            </a:r>
            <a:endParaRPr lang="en-US" sz="2000" dirty="0"/>
          </a:p>
        </p:txBody>
      </p:sp>
      <p:sp>
        <p:nvSpPr>
          <p:cNvPr id="31" name="TextBox 30"/>
          <p:cNvSpPr txBox="1"/>
          <p:nvPr/>
        </p:nvSpPr>
        <p:spPr>
          <a:xfrm>
            <a:off x="2514600" y="27172860"/>
            <a:ext cx="129921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600" dirty="0" err="1" smtClean="0"/>
              <a:t>Arey</a:t>
            </a:r>
            <a:r>
              <a:rPr lang="en-US" sz="1600" dirty="0"/>
              <a:t>, J.; Atkinson, R. </a:t>
            </a:r>
            <a:r>
              <a:rPr lang="en-US" sz="1600" i="1" dirty="0"/>
              <a:t>Polycyclic Aromatic Hydrocarbons (PAHs): Sources of Ambient Quinones</a:t>
            </a:r>
            <a:r>
              <a:rPr lang="en-US" sz="1600" dirty="0"/>
              <a:t>. Air pollution Research Center, University of California, Riverside. 2007. Web. http://www.arb.ca.gov/research/seminars/atkinson-arey2/arey.pdf. Accessed 1 December, 2013. </a:t>
            </a:r>
          </a:p>
          <a:p>
            <a:pPr marL="342900" indent="-342900">
              <a:buAutoNum type="arabicPeriod"/>
            </a:pPr>
            <a:r>
              <a:rPr lang="en-US" sz="1600" dirty="0" err="1" smtClean="0"/>
              <a:t>Banala</a:t>
            </a:r>
            <a:r>
              <a:rPr lang="en-US" sz="1600" dirty="0"/>
              <a:t>, Dr., S.; Bernhard, Dr., K.; </a:t>
            </a:r>
            <a:r>
              <a:rPr lang="en-US" sz="1600" dirty="0" err="1"/>
              <a:t>Ruhl</a:t>
            </a:r>
            <a:r>
              <a:rPr lang="en-US" sz="1600" dirty="0"/>
              <a:t>, Dr., T. “Blackening” </a:t>
            </a:r>
            <a:r>
              <a:rPr lang="en-US" sz="1600" dirty="0" err="1"/>
              <a:t>Porphyrins</a:t>
            </a:r>
            <a:r>
              <a:rPr lang="en-US" sz="1600" dirty="0"/>
              <a:t> by Conjugation with Quinones. </a:t>
            </a:r>
            <a:r>
              <a:rPr lang="en-US" sz="1600" i="1" dirty="0"/>
              <a:t>Chem. Int.</a:t>
            </a:r>
            <a:r>
              <a:rPr lang="en-US" sz="1600" dirty="0"/>
              <a:t>, </a:t>
            </a:r>
            <a:r>
              <a:rPr lang="en-US" sz="1600" b="1" dirty="0"/>
              <a:t>2009</a:t>
            </a:r>
            <a:r>
              <a:rPr lang="en-US" sz="1600" dirty="0"/>
              <a:t>, 48: 599-603. </a:t>
            </a:r>
            <a:endParaRPr lang="en-US" sz="1600" dirty="0" smtClean="0"/>
          </a:p>
          <a:p>
            <a:pPr marL="457200" indent="-457200">
              <a:buFontTx/>
              <a:buAutoNum type="arabicPeriod"/>
            </a:pPr>
            <a:r>
              <a:rPr lang="en-US" sz="1600" dirty="0" smtClean="0"/>
              <a:t>Bolton</a:t>
            </a:r>
            <a:r>
              <a:rPr lang="en-US" sz="1600" dirty="0"/>
              <a:t>, J.L.; </a:t>
            </a:r>
            <a:r>
              <a:rPr lang="en-US" sz="1600" dirty="0" err="1"/>
              <a:t>Dryhurst</a:t>
            </a:r>
            <a:r>
              <a:rPr lang="en-US" sz="1600" dirty="0"/>
              <a:t>, G.; Monks, T.J.; Penning, T.M.; </a:t>
            </a:r>
            <a:r>
              <a:rPr lang="en-US" sz="1600" dirty="0" err="1"/>
              <a:t>Trush</a:t>
            </a:r>
            <a:r>
              <a:rPr lang="en-US" sz="1600" dirty="0"/>
              <a:t>, M.A. Role of Quinones in Toxicology. </a:t>
            </a:r>
            <a:r>
              <a:rPr lang="en-US" sz="1600" i="1" dirty="0" err="1"/>
              <a:t>Chem</a:t>
            </a:r>
            <a:r>
              <a:rPr lang="en-US" sz="1600" i="1" dirty="0"/>
              <a:t> Res </a:t>
            </a:r>
            <a:r>
              <a:rPr lang="en-US" sz="1600" i="1" dirty="0" err="1"/>
              <a:t>Toxicol</a:t>
            </a:r>
            <a:r>
              <a:rPr lang="en-US" sz="1600" dirty="0"/>
              <a:t>, </a:t>
            </a:r>
            <a:r>
              <a:rPr lang="en-US" sz="1600" b="1" dirty="0"/>
              <a:t>2000</a:t>
            </a:r>
            <a:r>
              <a:rPr lang="en-US" sz="1600" dirty="0"/>
              <a:t>, 13(3): 135-160. </a:t>
            </a:r>
            <a:endParaRPr lang="en-US" sz="1600" dirty="0" smtClean="0"/>
          </a:p>
          <a:p>
            <a:pPr marL="457200" indent="-457200">
              <a:buFontTx/>
              <a:buAutoNum type="arabicPeriod"/>
            </a:pPr>
            <a:r>
              <a:rPr lang="en-US" sz="1600" dirty="0" err="1"/>
              <a:t>Cuppen</a:t>
            </a:r>
            <a:r>
              <a:rPr lang="en-US" sz="1600" dirty="0"/>
              <a:t>, Th. H.J.M.; </a:t>
            </a:r>
            <a:r>
              <a:rPr lang="en-US" sz="1600" dirty="0" err="1"/>
              <a:t>Laarhoven</a:t>
            </a:r>
            <a:r>
              <a:rPr lang="en-US" sz="1600" dirty="0"/>
              <a:t>, W.H. </a:t>
            </a:r>
            <a:r>
              <a:rPr lang="en-US" sz="1600" dirty="0" err="1"/>
              <a:t>Photodehydrocyclizations</a:t>
            </a:r>
            <a:r>
              <a:rPr lang="en-US" sz="1600" dirty="0"/>
              <a:t> of </a:t>
            </a:r>
            <a:r>
              <a:rPr lang="en-US" sz="1600" dirty="0" err="1"/>
              <a:t>Stilbene</a:t>
            </a:r>
            <a:r>
              <a:rPr lang="en-US" sz="1600" dirty="0"/>
              <a:t>-like Compounds VII: Synthesis and Properties of the Double </a:t>
            </a:r>
            <a:r>
              <a:rPr lang="en-US" sz="1600" dirty="0" err="1"/>
              <a:t>Helicene</a:t>
            </a:r>
            <a:r>
              <a:rPr lang="en-US" sz="1600" dirty="0"/>
              <a:t>, </a:t>
            </a:r>
            <a:r>
              <a:rPr lang="en-US" sz="1600" dirty="0" err="1"/>
              <a:t>diphenanthro</a:t>
            </a:r>
            <a:r>
              <a:rPr lang="en-US" sz="1600" dirty="0"/>
              <a:t>[3,4-c;3’,4’,I]chrysene. </a:t>
            </a:r>
            <a:r>
              <a:rPr lang="en-US" sz="1600" i="1" dirty="0"/>
              <a:t>J. Am. Chem. Soc.</a:t>
            </a:r>
            <a:r>
              <a:rPr lang="en-US" sz="1600" dirty="0"/>
              <a:t>, </a:t>
            </a:r>
            <a:r>
              <a:rPr lang="en-US" sz="1600" b="1" dirty="0"/>
              <a:t>1972</a:t>
            </a:r>
            <a:r>
              <a:rPr lang="en-US" sz="1600" dirty="0"/>
              <a:t>, 94, 5914. </a:t>
            </a:r>
          </a:p>
          <a:p>
            <a:pPr marL="457200" indent="-457200">
              <a:buFontTx/>
              <a:buAutoNum type="arabicPeriod"/>
            </a:pPr>
            <a:r>
              <a:rPr lang="en-US" sz="1600" dirty="0"/>
              <a:t>Donovan, P.M.; Scott, L.T. 4,11-bisanthenequinone and 10,10’-bianthrone: Simple One-Step Syntheses from </a:t>
            </a:r>
            <a:r>
              <a:rPr lang="en-US" sz="1600" dirty="0" err="1"/>
              <a:t>Anthrone</a:t>
            </a:r>
            <a:r>
              <a:rPr lang="en-US" sz="1600" dirty="0"/>
              <a:t>. </a:t>
            </a:r>
            <a:r>
              <a:rPr lang="en-US" sz="1600" i="1" dirty="0"/>
              <a:t>Polycyclic Aromatic Compounds</a:t>
            </a:r>
            <a:r>
              <a:rPr lang="en-US" sz="1600" dirty="0"/>
              <a:t>, </a:t>
            </a:r>
            <a:r>
              <a:rPr lang="en-US" sz="1600" b="1" dirty="0"/>
              <a:t>2008</a:t>
            </a:r>
            <a:r>
              <a:rPr lang="en-US" sz="1600" dirty="0"/>
              <a:t>, 28: 128-135. </a:t>
            </a:r>
          </a:p>
          <a:p>
            <a:pPr marL="457200" indent="-457200">
              <a:buFontTx/>
              <a:buAutoNum type="arabicPeriod"/>
            </a:pPr>
            <a:r>
              <a:rPr lang="en-US" sz="1600" dirty="0"/>
              <a:t>Katz, T.J.; Liu, L.; Poindexter, M.K.; Yang, B. Improved Methodology for </a:t>
            </a:r>
            <a:r>
              <a:rPr lang="en-US" sz="1600" dirty="0" err="1"/>
              <a:t>Photocyclization</a:t>
            </a:r>
            <a:r>
              <a:rPr lang="en-US" sz="1600" dirty="0"/>
              <a:t> Reactions. </a:t>
            </a:r>
            <a:r>
              <a:rPr lang="en-US" sz="1600" i="1" dirty="0"/>
              <a:t>J. Org. Chem., </a:t>
            </a:r>
            <a:r>
              <a:rPr lang="en-US" sz="1600" b="1" dirty="0"/>
              <a:t>1991</a:t>
            </a:r>
            <a:r>
              <a:rPr lang="en-US" sz="1600" dirty="0"/>
              <a:t>, 56 (12), 3769-3775. </a:t>
            </a:r>
          </a:p>
          <a:p>
            <a:pPr marL="457200" indent="-457200">
              <a:buFontTx/>
              <a:buAutoNum type="arabicPeriod"/>
            </a:pPr>
            <a:r>
              <a:rPr lang="en-US" sz="1600" dirty="0"/>
              <a:t>Mallory, C.W.; Mallory, F.B. </a:t>
            </a:r>
            <a:r>
              <a:rPr lang="en-US" sz="1600" dirty="0" err="1"/>
              <a:t>Photocyclization</a:t>
            </a:r>
            <a:r>
              <a:rPr lang="en-US" sz="1600" dirty="0"/>
              <a:t> of </a:t>
            </a:r>
            <a:r>
              <a:rPr lang="en-US" sz="1600" dirty="0" err="1"/>
              <a:t>Stilbenes</a:t>
            </a:r>
            <a:r>
              <a:rPr lang="en-US" sz="1600" dirty="0"/>
              <a:t> and Related Molecules. Organic Reactions, 2005, 1-456. </a:t>
            </a:r>
          </a:p>
          <a:p>
            <a:pPr marL="457200" indent="-457200">
              <a:buFontTx/>
              <a:buAutoNum type="arabicPeriod"/>
            </a:pPr>
            <a:r>
              <a:rPr lang="en-US" sz="1600" dirty="0"/>
              <a:t>"</a:t>
            </a:r>
            <a:r>
              <a:rPr lang="en-US" sz="1600" dirty="0" err="1"/>
              <a:t>quinone</a:t>
            </a:r>
            <a:r>
              <a:rPr lang="en-US" sz="1600" dirty="0"/>
              <a:t>." </a:t>
            </a:r>
            <a:r>
              <a:rPr lang="en-US" sz="1600" i="1" dirty="0" err="1"/>
              <a:t>Encyclopaedia</a:t>
            </a:r>
            <a:r>
              <a:rPr lang="en-US" sz="1600" i="1" dirty="0"/>
              <a:t> Britannica. </a:t>
            </a:r>
            <a:r>
              <a:rPr lang="en-US" sz="1600" i="1" dirty="0" err="1"/>
              <a:t>Encyclopaedia</a:t>
            </a:r>
            <a:r>
              <a:rPr lang="en-US" sz="1600" i="1" dirty="0"/>
              <a:t> Britannica Online Academic Edition</a:t>
            </a:r>
            <a:r>
              <a:rPr lang="en-US" sz="1600" dirty="0"/>
              <a:t>. </a:t>
            </a:r>
            <a:r>
              <a:rPr lang="en-US" sz="1600" dirty="0" err="1"/>
              <a:t>Encyclopædia</a:t>
            </a:r>
            <a:r>
              <a:rPr lang="en-US" sz="1600" dirty="0"/>
              <a:t> Britannica Inc., 2013. Web. 01 Dec. 2013. http://</a:t>
            </a:r>
            <a:r>
              <a:rPr lang="en-US" sz="1600" dirty="0" smtClean="0"/>
              <a:t>www.britannica.com/EBchecked/topic/487454/quinone</a:t>
            </a:r>
          </a:p>
          <a:p>
            <a:pPr marL="457200" indent="-457200">
              <a:buFontTx/>
              <a:buAutoNum type="arabicPeriod"/>
            </a:pPr>
            <a:r>
              <a:rPr lang="en-US" sz="1600" dirty="0" err="1"/>
              <a:t>Zeidan</a:t>
            </a:r>
            <a:r>
              <a:rPr lang="en-US" sz="1600" dirty="0"/>
              <a:t>, R. Quinones in Organic Chemistry: Synthesis and Applications Towards Natural Products. Literature Presentation, 2004. Web. http://stoltz.caltech.edu/seminars/2004_Zeidan.pdf. Accessed 1 December ,2013.</a:t>
            </a:r>
          </a:p>
          <a:p>
            <a:endParaRPr lang="en-US" sz="1600" dirty="0"/>
          </a:p>
          <a:p>
            <a:pPr marL="457200" indent="-457200">
              <a:buAutoNum type="arabicPeriod"/>
            </a:pPr>
            <a:endParaRPr lang="en-US" sz="2400" dirty="0" smtClean="0"/>
          </a:p>
          <a:p>
            <a:r>
              <a:rPr lang="en-US" sz="2400" dirty="0" smtClean="0"/>
              <a:t> </a:t>
            </a:r>
            <a:endParaRPr lang="en-US" sz="2400" dirty="0"/>
          </a:p>
        </p:txBody>
      </p:sp>
      <p:pic>
        <p:nvPicPr>
          <p:cNvPr id="1356" name="Picture 33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2400" y="689004"/>
            <a:ext cx="85725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7" name="Picture 33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2400" y="2803554"/>
            <a:ext cx="861060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59" name="Picture 335" descr="http://img1.exportersindia.com/product_images/bc-small/dir_74/2191408/benzoquinone-648434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685800"/>
            <a:ext cx="2930394" cy="2871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6019800" y="3982015"/>
            <a:ext cx="80763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Benzoquinone as a pigment due to its highly conjugated </a:t>
            </a:r>
            <a:r>
              <a:rPr lang="el-GR" sz="2400" dirty="0" smtClean="0"/>
              <a:t>π</a:t>
            </a:r>
            <a:r>
              <a:rPr lang="en-US" sz="2400" dirty="0" smtClean="0"/>
              <a:t> system</a:t>
            </a:r>
            <a:endParaRPr lang="en-US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40233600" y="3429000"/>
            <a:ext cx="2275178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Generation of a </a:t>
            </a:r>
            <a:r>
              <a:rPr lang="en-US" sz="2400" dirty="0" err="1" smtClean="0"/>
              <a:t>semiquinone</a:t>
            </a:r>
            <a:r>
              <a:rPr lang="en-US" sz="2400" dirty="0" smtClean="0"/>
              <a:t> and its unhealthy reactive oxygen species</a:t>
            </a:r>
            <a:endParaRPr lang="en-US" sz="2400" dirty="0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9634031"/>
              </p:ext>
            </p:extLst>
          </p:nvPr>
        </p:nvGraphicFramePr>
        <p:xfrm>
          <a:off x="-30053847" y="21167182"/>
          <a:ext cx="64952515" cy="9451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9" name="CS ChemDraw Drawing" r:id="rId17" imgW="43564819" imgH="6339630" progId="ChemDraw.Document.6.0">
                  <p:embed/>
                </p:oleObj>
              </mc:Choice>
              <mc:Fallback>
                <p:oleObj name="CS ChemDraw Drawing" r:id="rId17" imgW="43564819" imgH="6339630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-30053847" y="21167182"/>
                        <a:ext cx="64952515" cy="945103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" name="Picture 37"/>
          <p:cNvPicPr/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0" t="1239" r="26282" b="-19"/>
          <a:stretch/>
        </p:blipFill>
        <p:spPr bwMode="auto">
          <a:xfrm>
            <a:off x="34899600" y="22414260"/>
            <a:ext cx="7532540" cy="806574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4333</TotalTime>
  <Words>1356</Words>
  <Application>Microsoft Office PowerPoint</Application>
  <PresentationFormat>Custom</PresentationFormat>
  <Paragraphs>41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Office Theme</vt:lpstr>
      <vt:lpstr>CS ChemDraw Drawing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Libraryws06, Generic</cp:lastModifiedBy>
  <cp:revision>166</cp:revision>
  <dcterms:created xsi:type="dcterms:W3CDTF">2012-04-23T20:12:21Z</dcterms:created>
  <dcterms:modified xsi:type="dcterms:W3CDTF">2013-12-03T22:43:02Z</dcterms:modified>
</cp:coreProperties>
</file>