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7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algn="l" defTabSz="4387850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pitchFamily="-72" charset="0"/>
        <a:ea typeface="ＭＳ Ｐゴシック" pitchFamily="-72" charset="-128"/>
        <a:cs typeface="ＭＳ Ｐゴシック" pitchFamily="-72" charset="-128"/>
      </a:defRPr>
    </a:lvl1pPr>
    <a:lvl2pPr marL="2193925" indent="-1736725" algn="l" defTabSz="4387850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pitchFamily="-72" charset="0"/>
        <a:ea typeface="ＭＳ Ｐゴシック" pitchFamily="-72" charset="-128"/>
        <a:cs typeface="ＭＳ Ｐゴシック" pitchFamily="-72" charset="-128"/>
      </a:defRPr>
    </a:lvl2pPr>
    <a:lvl3pPr marL="4387850" indent="-3473450" algn="l" defTabSz="4387850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pitchFamily="-72" charset="0"/>
        <a:ea typeface="ＭＳ Ｐゴシック" pitchFamily="-72" charset="-128"/>
        <a:cs typeface="ＭＳ Ｐゴシック" pitchFamily="-72" charset="-128"/>
      </a:defRPr>
    </a:lvl3pPr>
    <a:lvl4pPr marL="6583363" indent="-5211763" algn="l" defTabSz="4387850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pitchFamily="-72" charset="0"/>
        <a:ea typeface="ＭＳ Ｐゴシック" pitchFamily="-72" charset="-128"/>
        <a:cs typeface="ＭＳ Ｐゴシック" pitchFamily="-72" charset="-128"/>
      </a:defRPr>
    </a:lvl4pPr>
    <a:lvl5pPr marL="8777288" indent="-6948488" algn="l" defTabSz="4387850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pitchFamily="-72" charset="0"/>
        <a:ea typeface="ＭＳ Ｐゴシック" pitchFamily="-72" charset="-128"/>
        <a:cs typeface="ＭＳ Ｐゴシック" pitchFamily="-72" charset="-128"/>
      </a:defRPr>
    </a:lvl5pPr>
    <a:lvl6pPr marL="2286000" algn="l" defTabSz="457200" rtl="0" eaLnBrk="1" latinLnBrk="0" hangingPunct="1">
      <a:defRPr sz="8600" kern="1200">
        <a:solidFill>
          <a:schemeClr val="tx1"/>
        </a:solidFill>
        <a:latin typeface="Arial" pitchFamily="-72" charset="0"/>
        <a:ea typeface="ＭＳ Ｐゴシック" pitchFamily="-72" charset="-128"/>
        <a:cs typeface="ＭＳ Ｐゴシック" pitchFamily="-72" charset="-128"/>
      </a:defRPr>
    </a:lvl6pPr>
    <a:lvl7pPr marL="2743200" algn="l" defTabSz="457200" rtl="0" eaLnBrk="1" latinLnBrk="0" hangingPunct="1">
      <a:defRPr sz="8600" kern="1200">
        <a:solidFill>
          <a:schemeClr val="tx1"/>
        </a:solidFill>
        <a:latin typeface="Arial" pitchFamily="-72" charset="0"/>
        <a:ea typeface="ＭＳ Ｐゴシック" pitchFamily="-72" charset="-128"/>
        <a:cs typeface="ＭＳ Ｐゴシック" pitchFamily="-72" charset="-128"/>
      </a:defRPr>
    </a:lvl7pPr>
    <a:lvl8pPr marL="3200400" algn="l" defTabSz="457200" rtl="0" eaLnBrk="1" latinLnBrk="0" hangingPunct="1">
      <a:defRPr sz="8600" kern="1200">
        <a:solidFill>
          <a:schemeClr val="tx1"/>
        </a:solidFill>
        <a:latin typeface="Arial" pitchFamily="-72" charset="0"/>
        <a:ea typeface="ＭＳ Ｐゴシック" pitchFamily="-72" charset="-128"/>
        <a:cs typeface="ＭＳ Ｐゴシック" pitchFamily="-72" charset="-128"/>
      </a:defRPr>
    </a:lvl8pPr>
    <a:lvl9pPr marL="3657600" algn="l" defTabSz="457200" rtl="0" eaLnBrk="1" latinLnBrk="0" hangingPunct="1">
      <a:defRPr sz="8600" kern="1200">
        <a:solidFill>
          <a:schemeClr val="tx1"/>
        </a:solidFill>
        <a:latin typeface="Arial" pitchFamily="-72" charset="0"/>
        <a:ea typeface="ＭＳ Ｐゴシック" pitchFamily="-72" charset="-128"/>
        <a:cs typeface="ＭＳ Ｐゴシック" pitchFamily="-72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9500" autoAdjust="0"/>
  </p:normalViewPr>
  <p:slideViewPr>
    <p:cSldViewPr>
      <p:cViewPr>
        <p:scale>
          <a:sx n="29" d="100"/>
          <a:sy n="29" d="100"/>
        </p:scale>
        <p:origin x="-1386" y="150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3292475" y="10972800"/>
            <a:ext cx="3730625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55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6583363" y="18653125"/>
            <a:ext cx="30724475" cy="8413750"/>
          </a:xfrm>
        </p:spPr>
        <p:txBody>
          <a:bodyPr/>
          <a:lstStyle>
            <a:lvl1pPr marL="0" indent="0" algn="ctr">
              <a:buFont typeface="Wingdings" pitchFamily="-7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556" name="Rectangle 1028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02C4700D-E59A-4BB5-BAF6-C21A3B2E908B}" type="datetimeFigureOut">
              <a:rPr lang="en-US"/>
              <a:pPr/>
              <a:t>12/4/2013</a:t>
            </a:fld>
            <a:endParaRPr lang="en-US"/>
          </a:p>
        </p:txBody>
      </p:sp>
      <p:sp>
        <p:nvSpPr>
          <p:cNvPr id="23557" name="Rectangle 102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3558" name="Rectangle 103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F018733-F571-4EC3-9B47-3DAC253A18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377B29-8164-4369-BD34-EE77FFE9DDFE}" type="datetimeFigureOut">
              <a:rPr lang="en-US"/>
              <a:pPr/>
              <a:t>12/4/2013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9736E9-48B4-4F5A-9350-952FE3EB6E2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38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23F831-67EC-4ACA-9868-6B6CEE1F0EAB}" type="datetimeFigureOut">
              <a:rPr lang="en-US"/>
              <a:pPr/>
              <a:t>12/4/2013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712A09-A323-453A-9471-FBF509DE429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92475" y="9509125"/>
            <a:ext cx="18576925" cy="19751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0" y="9509125"/>
            <a:ext cx="18576925" cy="19751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CED62F-4452-406A-8ECA-4F6EBFDF0CA8}" type="datetimeFigureOut">
              <a:rPr lang="en-US"/>
              <a:pPr/>
              <a:t>12/4/2013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F39489-0C50-4039-AEDD-34A2E85E6E3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317625"/>
            <a:ext cx="3950335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5"/>
            <a:ext cx="19392900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0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5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469025-B68C-47F3-A5A8-CA23A5EFEFE2}" type="datetimeFigureOut">
              <a:rPr lang="en-US"/>
              <a:pPr/>
              <a:t>12/4/2013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4CB812-E432-4E31-A15F-EE3DA6F05E6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7FD75F3-0E24-4E97-8CBA-C02462119D27}" type="datetimeFigureOut">
              <a:rPr lang="en-US"/>
              <a:pPr/>
              <a:t>12/4/2013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FC190D-C6A7-447E-9DA1-8FFF086C464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56B57A9-5C21-413D-B7D1-BA376067B2CC}" type="datetimeFigureOut">
              <a:rPr lang="en-US"/>
              <a:pPr/>
              <a:t>12/4/2013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D59457-D59B-43D3-97EE-339DF757BB5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311275"/>
            <a:ext cx="14439900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5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5" y="6888163"/>
            <a:ext cx="14439900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76A083-9D56-4E67-A609-31A2097A4220}" type="datetimeFigureOut">
              <a:rPr lang="en-US"/>
              <a:pPr/>
              <a:t>12/4/2013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64984-6B8B-41EB-8DA4-8B884A3489D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3" y="23042563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3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3" y="25763538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83AB28-8389-4E48-B6D4-2BFB6AC8BCB5}" type="datetimeFigureOut">
              <a:rPr lang="en-US"/>
              <a:pPr/>
              <a:t>12/4/2013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0F0D6-FE55-40FD-9FCB-F2258624B64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178A3E-AE84-4019-89C9-170AAD875190}" type="datetimeFigureOut">
              <a:rPr lang="en-US"/>
              <a:pPr/>
              <a:t>12/4/2013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E91FD9-F0EF-4122-9ED3-2D09706ECE3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272163" y="2925763"/>
            <a:ext cx="9326562" cy="2633503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292475" y="2925763"/>
            <a:ext cx="27827288" cy="263350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3F4C0E-1FFB-4F26-9C93-562E7A01A0E9}" type="datetimeFigureOut">
              <a:rPr lang="en-US"/>
              <a:pPr/>
              <a:t>12/4/2013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7BD5C6-774F-4D36-99AB-F47E70D644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026"/>
          <p:cNvSpPr>
            <a:spLocks noGrp="1" noChangeArrowheads="1"/>
          </p:cNvSpPr>
          <p:nvPr>
            <p:ph type="title"/>
          </p:nvPr>
        </p:nvSpPr>
        <p:spPr bwMode="auto">
          <a:xfrm>
            <a:off x="3292475" y="2925763"/>
            <a:ext cx="3730625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algn="ctr" rotWithShape="0">
              <a:srgbClr val="000000">
                <a:alpha val="75000"/>
              </a:srgbClr>
            </a:outerShdw>
          </a:effectLst>
        </p:spPr>
        <p:txBody>
          <a:bodyPr vert="horz" wrap="square" lIns="438912" tIns="219456" rIns="438912" bIns="21945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92475" y="9509125"/>
            <a:ext cx="37306250" cy="1975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algn="ctr" rotWithShape="0">
              <a:srgbClr val="000000">
                <a:alpha val="75000"/>
              </a:srgbClr>
            </a:outerShdw>
          </a:effectLst>
        </p:spPr>
        <p:txBody>
          <a:bodyPr vert="horz" wrap="square" lIns="438912" tIns="219456" rIns="438912" bIns="21945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2532" name="Rectangle 10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92475" y="29992638"/>
            <a:ext cx="914400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algn="ctr" rotWithShape="0">
              <a:srgbClr val="000000">
                <a:alpha val="75000"/>
              </a:srgbClr>
            </a:outerShdw>
          </a:effectLst>
        </p:spPr>
        <p:txBody>
          <a:bodyPr vert="horz" wrap="square" lIns="438912" tIns="219456" rIns="438912" bIns="219456" numCol="1" anchor="t" anchorCtr="0" compatLnSpc="1">
            <a:prstTxWarp prst="textNoShape">
              <a:avLst/>
            </a:prstTxWarp>
          </a:bodyPr>
          <a:lstStyle>
            <a:lvl1pPr defTabSz="4389438" eaLnBrk="0" hangingPunct="0">
              <a:defRPr sz="6700">
                <a:latin typeface="+mn-lt"/>
              </a:defRPr>
            </a:lvl1pPr>
          </a:lstStyle>
          <a:p>
            <a:fld id="{0790DC70-48BD-4773-95F0-E45F6D6D6797}" type="datetimeFigureOut">
              <a:rPr lang="en-US"/>
              <a:pPr/>
              <a:t>12/4/2013</a:t>
            </a:fld>
            <a:endParaRPr lang="en-US"/>
          </a:p>
        </p:txBody>
      </p:sp>
      <p:sp>
        <p:nvSpPr>
          <p:cNvPr id="22533" name="Rectangle 102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525" y="29992638"/>
            <a:ext cx="1390015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algn="ctr" rotWithShape="0">
              <a:srgbClr val="000000">
                <a:alpha val="75000"/>
              </a:srgbClr>
            </a:outerShdw>
          </a:effectLst>
        </p:spPr>
        <p:txBody>
          <a:bodyPr vert="horz" wrap="square" lIns="438912" tIns="219456" rIns="438912" bIns="219456" numCol="1" anchor="t" anchorCtr="0" compatLnSpc="1">
            <a:prstTxWarp prst="textNoShape">
              <a:avLst/>
            </a:prstTxWarp>
          </a:bodyPr>
          <a:lstStyle>
            <a:lvl1pPr algn="ctr" defTabSz="4389438" eaLnBrk="0" hangingPunct="0">
              <a:defRPr sz="67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2534" name="Rectangle 103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4725" y="29992638"/>
            <a:ext cx="914400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algn="ctr" rotWithShape="0">
              <a:srgbClr val="000000">
                <a:alpha val="75000"/>
              </a:srgbClr>
            </a:outerShdw>
          </a:effectLst>
        </p:spPr>
        <p:txBody>
          <a:bodyPr vert="horz" wrap="square" lIns="438912" tIns="219456" rIns="438912" bIns="219456" numCol="1" anchor="t" anchorCtr="0" compatLnSpc="1">
            <a:prstTxWarp prst="textNoShape">
              <a:avLst/>
            </a:prstTxWarp>
          </a:bodyPr>
          <a:lstStyle>
            <a:lvl1pPr algn="r" defTabSz="4389438" eaLnBrk="0" hangingPunct="0">
              <a:defRPr sz="6700">
                <a:latin typeface="+mn-lt"/>
              </a:defRPr>
            </a:lvl1pPr>
          </a:lstStyle>
          <a:p>
            <a:fld id="{A2288312-DD85-4398-B9E4-4F78752D3076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ahoma" pitchFamily="-72" charset="0"/>
          <a:ea typeface="ＭＳ Ｐゴシック" pitchFamily="-72" charset="-128"/>
          <a:cs typeface="ＭＳ Ｐゴシック" pitchFamily="-72" charset="-128"/>
        </a:defRPr>
      </a:lvl2pPr>
      <a:lvl3pPr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ahoma" pitchFamily="-72" charset="0"/>
          <a:ea typeface="ＭＳ Ｐゴシック" pitchFamily="-72" charset="-128"/>
          <a:cs typeface="ＭＳ Ｐゴシック" pitchFamily="-72" charset="-128"/>
        </a:defRPr>
      </a:lvl3pPr>
      <a:lvl4pPr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ahoma" pitchFamily="-72" charset="0"/>
          <a:ea typeface="ＭＳ Ｐゴシック" pitchFamily="-72" charset="-128"/>
          <a:cs typeface="ＭＳ Ｐゴシック" pitchFamily="-72" charset="-128"/>
        </a:defRPr>
      </a:lvl4pPr>
      <a:lvl5pPr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ahoma" pitchFamily="-72" charset="0"/>
          <a:ea typeface="ＭＳ Ｐゴシック" pitchFamily="-72" charset="-128"/>
          <a:cs typeface="ＭＳ Ｐゴシック" pitchFamily="-72" charset="-128"/>
        </a:defRPr>
      </a:lvl5pPr>
      <a:lvl6pPr marL="4572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ahoma" pitchFamily="-72" charset="0"/>
          <a:ea typeface="ＭＳ Ｐゴシック" pitchFamily="-72" charset="-128"/>
          <a:cs typeface="ＭＳ Ｐゴシック" pitchFamily="-72" charset="-128"/>
        </a:defRPr>
      </a:lvl6pPr>
      <a:lvl7pPr marL="9144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ahoma" pitchFamily="-72" charset="0"/>
          <a:ea typeface="ＭＳ Ｐゴシック" pitchFamily="-72" charset="-128"/>
          <a:cs typeface="ＭＳ Ｐゴシック" pitchFamily="-72" charset="-128"/>
        </a:defRPr>
      </a:lvl7pPr>
      <a:lvl8pPr marL="13716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ahoma" pitchFamily="-72" charset="0"/>
          <a:ea typeface="ＭＳ Ｐゴシック" pitchFamily="-72" charset="-128"/>
          <a:cs typeface="ＭＳ Ｐゴシック" pitchFamily="-72" charset="-128"/>
        </a:defRPr>
      </a:lvl8pPr>
      <a:lvl9pPr marL="18288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Tahoma" pitchFamily="-72" charset="0"/>
          <a:ea typeface="ＭＳ Ｐゴシック" pitchFamily="-72" charset="-128"/>
          <a:cs typeface="ＭＳ Ｐゴシック" pitchFamily="-72" charset="-128"/>
        </a:defRPr>
      </a:lvl9pPr>
    </p:titleStyle>
    <p:bodyStyle>
      <a:lvl1pPr marL="1646238" indent="-1646238" algn="l" defTabSz="4389438" rtl="0" fontAlgn="base">
        <a:spcBef>
          <a:spcPct val="20000"/>
        </a:spcBef>
        <a:spcAft>
          <a:spcPct val="0"/>
        </a:spcAft>
        <a:buClr>
          <a:srgbClr val="FFCC00"/>
        </a:buClr>
        <a:buFont typeface="Wingdings" pitchFamily="-72" charset="2"/>
        <a:buChar char="s"/>
        <a:defRPr sz="15400">
          <a:solidFill>
            <a:schemeClr val="tx1"/>
          </a:solidFill>
          <a:latin typeface="+mn-lt"/>
          <a:ea typeface="+mn-ea"/>
          <a:cs typeface="+mn-cs"/>
        </a:defRPr>
      </a:lvl1pPr>
      <a:lvl2pPr marL="3565525" indent="-1371600" algn="l" defTabSz="4389438" rtl="0" fontAlgn="base">
        <a:spcBef>
          <a:spcPct val="20000"/>
        </a:spcBef>
        <a:spcAft>
          <a:spcPct val="0"/>
        </a:spcAft>
        <a:buClr>
          <a:srgbClr val="FF6600"/>
        </a:buClr>
        <a:buFont typeface="Wingdings" pitchFamily="-72" charset="2"/>
        <a:buChar char="s"/>
        <a:defRPr sz="13400">
          <a:solidFill>
            <a:schemeClr val="tx1"/>
          </a:solidFill>
          <a:latin typeface="+mn-lt"/>
          <a:ea typeface="+mn-ea"/>
        </a:defRPr>
      </a:lvl2pPr>
      <a:lvl3pPr marL="5486400" indent="-1096963" algn="l" defTabSz="4389438" rtl="0" fontAlgn="base">
        <a:spcBef>
          <a:spcPct val="20000"/>
        </a:spcBef>
        <a:spcAft>
          <a:spcPct val="0"/>
        </a:spcAft>
        <a:buClr>
          <a:srgbClr val="FFCC00"/>
        </a:buClr>
        <a:buFont typeface="Wingdings" pitchFamily="-72" charset="2"/>
        <a:buChar char="s"/>
        <a:defRPr sz="11500">
          <a:solidFill>
            <a:schemeClr val="tx1"/>
          </a:solidFill>
          <a:latin typeface="+mn-lt"/>
          <a:ea typeface="+mn-ea"/>
        </a:defRPr>
      </a:lvl3pPr>
      <a:lvl4pPr marL="7680325" indent="-1096963" algn="l" defTabSz="4389438" rtl="0" fontAlgn="base">
        <a:spcBef>
          <a:spcPct val="20000"/>
        </a:spcBef>
        <a:spcAft>
          <a:spcPct val="0"/>
        </a:spcAft>
        <a:buClr>
          <a:srgbClr val="FF6600"/>
        </a:buClr>
        <a:buFont typeface="Wingdings" pitchFamily="-72" charset="2"/>
        <a:buChar char="s"/>
        <a:defRPr sz="9600">
          <a:solidFill>
            <a:schemeClr val="tx1"/>
          </a:solidFill>
          <a:latin typeface="+mn-lt"/>
          <a:ea typeface="+mn-ea"/>
        </a:defRPr>
      </a:lvl4pPr>
      <a:lvl5pPr marL="9875838" indent="-1096963" algn="l" defTabSz="4389438" rtl="0" fontAlgn="base">
        <a:spcBef>
          <a:spcPct val="20000"/>
        </a:spcBef>
        <a:spcAft>
          <a:spcPct val="0"/>
        </a:spcAft>
        <a:buClr>
          <a:srgbClr val="FFCC00"/>
        </a:buClr>
        <a:buFont typeface="Wingdings" pitchFamily="-72" charset="2"/>
        <a:buChar char="s"/>
        <a:defRPr sz="9600">
          <a:solidFill>
            <a:schemeClr val="tx1"/>
          </a:solidFill>
          <a:latin typeface="+mn-lt"/>
          <a:ea typeface="+mn-ea"/>
        </a:defRPr>
      </a:lvl5pPr>
      <a:lvl6pPr marL="10333038" indent="-1096963" algn="l" defTabSz="4389438" rtl="0" fontAlgn="base">
        <a:spcBef>
          <a:spcPct val="20000"/>
        </a:spcBef>
        <a:spcAft>
          <a:spcPct val="0"/>
        </a:spcAft>
        <a:buClr>
          <a:srgbClr val="FFCC00"/>
        </a:buClr>
        <a:buFont typeface="Wingdings" pitchFamily="-72" charset="2"/>
        <a:buChar char="s"/>
        <a:defRPr sz="9600">
          <a:solidFill>
            <a:schemeClr val="tx1"/>
          </a:solidFill>
          <a:latin typeface="+mn-lt"/>
          <a:ea typeface="+mn-ea"/>
        </a:defRPr>
      </a:lvl6pPr>
      <a:lvl7pPr marL="10790238" indent="-1096963" algn="l" defTabSz="4389438" rtl="0" fontAlgn="base">
        <a:spcBef>
          <a:spcPct val="20000"/>
        </a:spcBef>
        <a:spcAft>
          <a:spcPct val="0"/>
        </a:spcAft>
        <a:buClr>
          <a:srgbClr val="FFCC00"/>
        </a:buClr>
        <a:buFont typeface="Wingdings" pitchFamily="-72" charset="2"/>
        <a:buChar char="s"/>
        <a:defRPr sz="9600">
          <a:solidFill>
            <a:schemeClr val="tx1"/>
          </a:solidFill>
          <a:latin typeface="+mn-lt"/>
          <a:ea typeface="+mn-ea"/>
        </a:defRPr>
      </a:lvl7pPr>
      <a:lvl8pPr marL="11247438" indent="-1096963" algn="l" defTabSz="4389438" rtl="0" fontAlgn="base">
        <a:spcBef>
          <a:spcPct val="20000"/>
        </a:spcBef>
        <a:spcAft>
          <a:spcPct val="0"/>
        </a:spcAft>
        <a:buClr>
          <a:srgbClr val="FFCC00"/>
        </a:buClr>
        <a:buFont typeface="Wingdings" pitchFamily="-72" charset="2"/>
        <a:buChar char="s"/>
        <a:defRPr sz="9600">
          <a:solidFill>
            <a:schemeClr val="tx1"/>
          </a:solidFill>
          <a:latin typeface="+mn-lt"/>
          <a:ea typeface="+mn-ea"/>
        </a:defRPr>
      </a:lvl8pPr>
      <a:lvl9pPr marL="11704638" indent="-1096963" algn="l" defTabSz="4389438" rtl="0" fontAlgn="base">
        <a:spcBef>
          <a:spcPct val="20000"/>
        </a:spcBef>
        <a:spcAft>
          <a:spcPct val="0"/>
        </a:spcAft>
        <a:buClr>
          <a:srgbClr val="FFCC00"/>
        </a:buClr>
        <a:buFont typeface="Wingdings" pitchFamily="-72" charset="2"/>
        <a:buChar char="s"/>
        <a:defRPr sz="9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Word_97_-_2003_Document1.doc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jpe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2" name="Picture 2" descr="C:\Users\Caitlin\AppData\Local\Microsoft\Windows\Temporary Internet Files\Low\Content.IE5\7QILM70Y\Logo_blue[1]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685800"/>
            <a:ext cx="3911600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3" name="TextBox 4"/>
          <p:cNvSpPr txBox="1">
            <a:spLocks noChangeArrowheads="1"/>
          </p:cNvSpPr>
          <p:nvPr/>
        </p:nvSpPr>
        <p:spPr bwMode="auto">
          <a:xfrm>
            <a:off x="10134600" y="1447800"/>
            <a:ext cx="2446020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6600" b="1">
                <a:latin typeface="Euphemia UCAS Bold" pitchFamily="-72" charset="0"/>
              </a:rPr>
              <a:t>Enantioselective Synthesis of (R)-Warfarin</a:t>
            </a:r>
          </a:p>
          <a:p>
            <a:pPr algn="ctr"/>
            <a:r>
              <a:rPr lang="en-US" sz="5400">
                <a:latin typeface="Euphemia UCAS Bold" pitchFamily="-72" charset="0"/>
              </a:rPr>
              <a:t>Meaghan Elrick</a:t>
            </a:r>
            <a:endParaRPr lang="en-US" sz="4800">
              <a:latin typeface="Euphemia UCAS Bold" pitchFamily="-72" charset="0"/>
            </a:endParaRPr>
          </a:p>
          <a:p>
            <a:pPr algn="ctr"/>
            <a:r>
              <a:rPr lang="en-US" sz="4800">
                <a:solidFill>
                  <a:srgbClr val="E6E6E6"/>
                </a:solidFill>
                <a:latin typeface="Euphemia UCAS Bold" pitchFamily="-72" charset="0"/>
              </a:rPr>
              <a:t>Department of Chemistry, University of New Hampshire, Durham, NH</a:t>
            </a:r>
          </a:p>
          <a:p>
            <a:pPr algn="ctr"/>
            <a:r>
              <a:rPr lang="en-US" sz="4800">
                <a:solidFill>
                  <a:srgbClr val="E6E6E6"/>
                </a:solidFill>
                <a:latin typeface="Euphemia UCAS Bold" pitchFamily="-72" charset="0"/>
              </a:rPr>
              <a:t>December 5, 2013</a:t>
            </a:r>
            <a:endParaRPr lang="en-US" sz="4800">
              <a:latin typeface="Euphemia UCAS Bold" pitchFamily="-72" charset="0"/>
            </a:endParaRPr>
          </a:p>
        </p:txBody>
      </p:sp>
      <p:sp>
        <p:nvSpPr>
          <p:cNvPr id="13324" name="TextBox 5"/>
          <p:cNvSpPr txBox="1">
            <a:spLocks noChangeArrowheads="1"/>
          </p:cNvSpPr>
          <p:nvPr/>
        </p:nvSpPr>
        <p:spPr bwMode="auto">
          <a:xfrm>
            <a:off x="1371600" y="5867400"/>
            <a:ext cx="20574000" cy="729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ct val="130000"/>
              </a:lnSpc>
            </a:pPr>
            <a:r>
              <a:rPr lang="en-US" sz="4000" b="1" dirty="0">
                <a:latin typeface="Euphemia UCAS Bold" pitchFamily="-72" charset="0"/>
              </a:rPr>
              <a:t>Introduction:</a:t>
            </a:r>
          </a:p>
          <a:p>
            <a:pPr algn="just">
              <a:lnSpc>
                <a:spcPct val="130000"/>
              </a:lnSpc>
            </a:pPr>
            <a:r>
              <a:rPr lang="en-US" sz="4000" dirty="0">
                <a:latin typeface="Euphemia UCAS Bold" pitchFamily="-72" charset="0"/>
              </a:rPr>
              <a:t>Warfarin was first developed in 1948 as a rat poison, but can also be prescribed to humans as an anticoagulant medication.  The name “Warfarin” was derived from its patent holder, Wisconsin Alumni Research Foundation (WARF), and a reactant used in its synthesis, 4-hydroxycoumarin.</a:t>
            </a:r>
            <a:r>
              <a:rPr lang="en-US" sz="4000" baseline="30000" dirty="0">
                <a:latin typeface="Euphemia UCAS Bold" pitchFamily="-72" charset="0"/>
              </a:rPr>
              <a:t>1</a:t>
            </a:r>
            <a:r>
              <a:rPr lang="en-US" sz="4000" dirty="0">
                <a:latin typeface="Euphemia UCAS Bold" pitchFamily="-72" charset="0"/>
              </a:rPr>
              <a:t>  Racemic warfarin has been used to treat patients for over half a century, more recently it has been shown that (S)-warfarin is 5 to 8 times more effective than its (R)-enantiomer.  However, racemic and (S)-warfarin have been linked to a number of syndromes, so (R)-warfarin is recommended for weakened patients.</a:t>
            </a:r>
            <a:r>
              <a:rPr lang="en-US" sz="4000" baseline="30000" dirty="0">
                <a:latin typeface="Euphemia UCAS Bold" pitchFamily="-72" charset="0"/>
              </a:rPr>
              <a:t>2</a:t>
            </a:r>
            <a:r>
              <a:rPr lang="en-US" sz="4000" dirty="0">
                <a:latin typeface="Euphemia UCAS Bold" pitchFamily="-72" charset="0"/>
              </a:rPr>
              <a:t>  This observation created a demand for optically pure syntheses of the two enantiomers.</a:t>
            </a:r>
          </a:p>
        </p:txBody>
      </p:sp>
      <p:sp>
        <p:nvSpPr>
          <p:cNvPr id="13325" name="TextBox 9"/>
          <p:cNvSpPr txBox="1">
            <a:spLocks noChangeArrowheads="1"/>
          </p:cNvSpPr>
          <p:nvPr/>
        </p:nvSpPr>
        <p:spPr bwMode="auto">
          <a:xfrm>
            <a:off x="1752600" y="19812000"/>
            <a:ext cx="20345400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ct val="130000"/>
              </a:lnSpc>
            </a:pPr>
            <a:r>
              <a:rPr lang="en-US" sz="4000" b="1" dirty="0">
                <a:latin typeface="Euphemia UCAS Bold" pitchFamily="-72" charset="0"/>
              </a:rPr>
              <a:t>Results and Discussion:</a:t>
            </a:r>
          </a:p>
          <a:p>
            <a:pPr algn="just">
              <a:lnSpc>
                <a:spcPct val="130000"/>
              </a:lnSpc>
            </a:pPr>
            <a:r>
              <a:rPr lang="en-US" sz="4000" dirty="0">
                <a:latin typeface="Euphemia UCAS Bold" pitchFamily="-72" charset="0"/>
              </a:rPr>
              <a:t>In this experiment, (R)-warfarin (</a:t>
            </a:r>
            <a:r>
              <a:rPr lang="en-US" sz="4000" b="1" dirty="0">
                <a:latin typeface="Euphemia UCAS Bold" pitchFamily="-72" charset="0"/>
              </a:rPr>
              <a:t>1</a:t>
            </a:r>
            <a:r>
              <a:rPr lang="en-US" sz="4000" dirty="0">
                <a:latin typeface="Euphemia UCAS Bold" pitchFamily="-72" charset="0"/>
              </a:rPr>
              <a:t>) was synthesized from 4-hydroxycoumarin (</a:t>
            </a:r>
            <a:r>
              <a:rPr lang="en-US" sz="4000" b="1" dirty="0">
                <a:latin typeface="Euphemia UCAS Bold" pitchFamily="-72" charset="0"/>
              </a:rPr>
              <a:t>2</a:t>
            </a:r>
            <a:r>
              <a:rPr lang="en-US" sz="4000" dirty="0">
                <a:latin typeface="Euphemia UCAS Bold" pitchFamily="-72" charset="0"/>
              </a:rPr>
              <a:t>), </a:t>
            </a:r>
            <a:r>
              <a:rPr lang="en-US" sz="4000" i="1" dirty="0">
                <a:latin typeface="Euphemia UCAS Bold" pitchFamily="-72" charset="0"/>
              </a:rPr>
              <a:t>trans</a:t>
            </a:r>
            <a:r>
              <a:rPr lang="en-US" sz="4000" dirty="0">
                <a:latin typeface="Euphemia UCAS Bold" pitchFamily="-72" charset="0"/>
              </a:rPr>
              <a:t>-4-phenyl-3-buten-2-one (</a:t>
            </a:r>
            <a:r>
              <a:rPr lang="en-US" sz="4000" b="1" dirty="0">
                <a:latin typeface="Euphemia UCAS Bold" pitchFamily="-72" charset="0"/>
              </a:rPr>
              <a:t>3</a:t>
            </a:r>
            <a:r>
              <a:rPr lang="en-US" sz="4000" dirty="0">
                <a:latin typeface="Euphemia UCAS Bold" pitchFamily="-72" charset="0"/>
              </a:rPr>
              <a:t>), and (R,R)-1,2-diphenylethylenediamine (</a:t>
            </a:r>
            <a:r>
              <a:rPr lang="en-US" sz="4000" b="1" dirty="0">
                <a:latin typeface="Euphemia UCAS Bold" pitchFamily="-72" charset="0"/>
              </a:rPr>
              <a:t>4</a:t>
            </a:r>
            <a:r>
              <a:rPr lang="en-US" sz="4000" dirty="0">
                <a:latin typeface="Euphemia UCAS Bold" pitchFamily="-72" charset="0"/>
              </a:rPr>
              <a:t>). The aforementioned reagents were combined with </a:t>
            </a:r>
            <a:r>
              <a:rPr lang="en-US" sz="4000" dirty="0" err="1">
                <a:latin typeface="Euphemia UCAS Bold" pitchFamily="-72" charset="0"/>
              </a:rPr>
              <a:t>tetrahydrofuran</a:t>
            </a:r>
            <a:r>
              <a:rPr lang="en-US" sz="4000" dirty="0">
                <a:latin typeface="Euphemia UCAS Bold" pitchFamily="-72" charset="0"/>
              </a:rPr>
              <a:t> and acetic acid, then allowed to react at room temperature without stirring for one week.  After recrystallization with acetone, the product existed as a combination of </a:t>
            </a:r>
            <a:r>
              <a:rPr lang="en-US" sz="4000" dirty="0" err="1">
                <a:latin typeface="Euphemia UCAS Bold" pitchFamily="-72" charset="0"/>
              </a:rPr>
              <a:t>keto</a:t>
            </a:r>
            <a:r>
              <a:rPr lang="en-US" sz="4000" dirty="0">
                <a:latin typeface="Euphemia UCAS Bold" pitchFamily="-72" charset="0"/>
              </a:rPr>
              <a:t> (</a:t>
            </a:r>
            <a:r>
              <a:rPr lang="en-US" sz="4000" b="1" dirty="0">
                <a:latin typeface="Euphemia UCAS Bold" pitchFamily="-72" charset="0"/>
              </a:rPr>
              <a:t>1</a:t>
            </a:r>
            <a:r>
              <a:rPr lang="en-US" sz="4000" dirty="0">
                <a:latin typeface="Euphemia UCAS Bold" pitchFamily="-72" charset="0"/>
              </a:rPr>
              <a:t>) and </a:t>
            </a:r>
            <a:r>
              <a:rPr lang="en-US" sz="4000" dirty="0" err="1">
                <a:latin typeface="Euphemia UCAS Bold" pitchFamily="-72" charset="0"/>
              </a:rPr>
              <a:t>ketal</a:t>
            </a:r>
            <a:r>
              <a:rPr lang="en-US" sz="4000" dirty="0">
                <a:latin typeface="Euphemia UCAS Bold" pitchFamily="-72" charset="0"/>
              </a:rPr>
              <a:t> (</a:t>
            </a:r>
            <a:r>
              <a:rPr lang="en-US" sz="4000" b="1" dirty="0">
                <a:latin typeface="Euphemia UCAS Bold" pitchFamily="-72" charset="0"/>
              </a:rPr>
              <a:t>5</a:t>
            </a:r>
            <a:r>
              <a:rPr lang="en-US" sz="4000" dirty="0">
                <a:latin typeface="Euphemia UCAS Bold" pitchFamily="-72" charset="0"/>
              </a:rPr>
              <a:t>) isomers (Scheme 1).</a:t>
            </a:r>
            <a:r>
              <a:rPr lang="en-US" sz="4000" baseline="30000" dirty="0">
                <a:latin typeface="Euphemia UCAS Bold" pitchFamily="-72" charset="0"/>
              </a:rPr>
              <a:t>1  </a:t>
            </a:r>
            <a:endParaRPr lang="en-US" sz="4000" b="1" dirty="0">
              <a:latin typeface="Euphemia UCAS Bold" pitchFamily="-72" charset="0"/>
            </a:endParaRPr>
          </a:p>
        </p:txBody>
      </p:sp>
      <p:sp>
        <p:nvSpPr>
          <p:cNvPr id="13326" name="TextBox 11"/>
          <p:cNvSpPr txBox="1">
            <a:spLocks noChangeArrowheads="1"/>
          </p:cNvSpPr>
          <p:nvPr/>
        </p:nvSpPr>
        <p:spPr bwMode="auto">
          <a:xfrm>
            <a:off x="23495970" y="22090004"/>
            <a:ext cx="11125200" cy="4810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4000" b="1" dirty="0">
                <a:latin typeface="Euphemia UCAS Bold" pitchFamily="-72" charset="0"/>
              </a:rPr>
              <a:t>Conclusion:</a:t>
            </a:r>
          </a:p>
          <a:p>
            <a:pPr algn="just">
              <a:lnSpc>
                <a:spcPct val="130000"/>
              </a:lnSpc>
            </a:pPr>
            <a:r>
              <a:rPr lang="en-US" sz="4000" dirty="0" err="1">
                <a:latin typeface="Euphemia UCAS Bold" pitchFamily="-72" charset="0"/>
              </a:rPr>
              <a:t>Enantioselective</a:t>
            </a:r>
            <a:r>
              <a:rPr lang="en-US" sz="4000" dirty="0">
                <a:latin typeface="Euphemia UCAS Bold" pitchFamily="-72" charset="0"/>
              </a:rPr>
              <a:t> synthesis of (R)-warfarin is necessitated by its application as a prescription medication.  In this experiment, (R)-warfarin (MP: 166.5 – 170.5°C) was produced with an </a:t>
            </a:r>
            <a:r>
              <a:rPr lang="en-US" sz="4000" dirty="0" err="1">
                <a:latin typeface="Euphemia UCAS Bold" pitchFamily="-72" charset="0"/>
              </a:rPr>
              <a:t>enantiomeric</a:t>
            </a:r>
            <a:r>
              <a:rPr lang="en-US" sz="4000" dirty="0">
                <a:latin typeface="Euphemia UCAS Bold" pitchFamily="-72" charset="0"/>
              </a:rPr>
              <a:t> excess of +82% after</a:t>
            </a:r>
            <a:endParaRPr lang="en-US" sz="3600" dirty="0">
              <a:latin typeface="Euphemia UCAS Bold" pitchFamily="-72" charset="0"/>
            </a:endParaRPr>
          </a:p>
        </p:txBody>
      </p:sp>
      <p:sp>
        <p:nvSpPr>
          <p:cNvPr id="13327" name="TextBox 12"/>
          <p:cNvSpPr txBox="1">
            <a:spLocks noChangeArrowheads="1"/>
          </p:cNvSpPr>
          <p:nvPr/>
        </p:nvSpPr>
        <p:spPr bwMode="auto">
          <a:xfrm>
            <a:off x="1447800" y="29184600"/>
            <a:ext cx="41376600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200" b="1">
                <a:latin typeface="Euphemia UCAS Bold" pitchFamily="-72" charset="0"/>
              </a:rPr>
              <a:t>   </a:t>
            </a:r>
            <a:r>
              <a:rPr lang="en-US" sz="3200">
                <a:solidFill>
                  <a:srgbClr val="E6E6E6"/>
                </a:solidFill>
                <a:latin typeface="Euphemia UCAS Bold" pitchFamily="-72" charset="0"/>
              </a:rPr>
              <a:t>References:</a:t>
            </a:r>
            <a:endParaRPr lang="en-US" sz="3200" b="1">
              <a:solidFill>
                <a:srgbClr val="E6E6E6"/>
              </a:solidFill>
              <a:latin typeface="Euphemia UCAS Bold" pitchFamily="-72" charset="0"/>
            </a:endParaRPr>
          </a:p>
          <a:p>
            <a:pPr lvl="2"/>
            <a:r>
              <a:rPr lang="en-US" sz="3200">
                <a:solidFill>
                  <a:srgbClr val="E6E6E6"/>
                </a:solidFill>
                <a:latin typeface="Euphemia UCAS Bold" pitchFamily="-72" charset="0"/>
              </a:rPr>
              <a:t>1.  Wong, T.; Sultana, C.; Vosburg, D. </a:t>
            </a:r>
            <a:r>
              <a:rPr lang="en-US" sz="3200" i="1">
                <a:solidFill>
                  <a:srgbClr val="E6E6E6"/>
                </a:solidFill>
                <a:latin typeface="Euphemia UCAS Bold" pitchFamily="-72" charset="0"/>
              </a:rPr>
              <a:t>J. Chem. Educ.</a:t>
            </a:r>
            <a:r>
              <a:rPr lang="en-US" sz="3200" b="1">
                <a:solidFill>
                  <a:srgbClr val="E6E6E6"/>
                </a:solidFill>
                <a:latin typeface="Euphemia UCAS Bold" pitchFamily="-72" charset="0"/>
              </a:rPr>
              <a:t> 2010</a:t>
            </a:r>
            <a:r>
              <a:rPr lang="en-US" sz="3200">
                <a:solidFill>
                  <a:srgbClr val="E6E6E6"/>
                </a:solidFill>
                <a:latin typeface="Euphemia UCAS Bold" pitchFamily="-72" charset="0"/>
              </a:rPr>
              <a:t>, 87, 194 195.</a:t>
            </a:r>
          </a:p>
          <a:p>
            <a:pPr lvl="2"/>
            <a:r>
              <a:rPr lang="en-US" sz="3200">
                <a:solidFill>
                  <a:srgbClr val="E6E6E6"/>
                </a:solidFill>
                <a:latin typeface="Euphemia UCAS Bold" pitchFamily="-72" charset="0"/>
              </a:rPr>
              <a:t>2.  Dong, Z.; Wang, L.; Chen, X.; Liu, L.; Lin, L.; Feng, X. </a:t>
            </a:r>
            <a:r>
              <a:rPr lang="en-US" sz="3200" i="1">
                <a:solidFill>
                  <a:srgbClr val="E6E6E6"/>
                </a:solidFill>
                <a:latin typeface="Euphemia UCAS Bold" pitchFamily="-72" charset="0"/>
              </a:rPr>
              <a:t>Eur. J. Org. Chem. </a:t>
            </a:r>
            <a:r>
              <a:rPr lang="en-US" sz="3200" b="1">
                <a:solidFill>
                  <a:srgbClr val="E6E6E6"/>
                </a:solidFill>
                <a:latin typeface="Euphemia UCAS Bold" pitchFamily="-72" charset="0"/>
              </a:rPr>
              <a:t>2009</a:t>
            </a:r>
            <a:r>
              <a:rPr lang="en-US" sz="3200">
                <a:solidFill>
                  <a:srgbClr val="E6E6E6"/>
                </a:solidFill>
                <a:latin typeface="Euphemia UCAS Bold" pitchFamily="-72" charset="0"/>
              </a:rPr>
              <a:t>, 5192 5197.</a:t>
            </a:r>
          </a:p>
          <a:p>
            <a:pPr lvl="2"/>
            <a:r>
              <a:rPr lang="en-US" sz="3200">
                <a:solidFill>
                  <a:srgbClr val="E6E6E6"/>
                </a:solidFill>
                <a:latin typeface="Euphemia UCAS Bold" pitchFamily="-72" charset="0"/>
              </a:rPr>
              <a:t>3.  Kim, H.; Yen, C.; Preston, P.; Chin, J. </a:t>
            </a:r>
            <a:r>
              <a:rPr lang="en-US" sz="3200" i="1">
                <a:solidFill>
                  <a:srgbClr val="E6E6E6"/>
                </a:solidFill>
                <a:latin typeface="Euphemia UCAS Bold" pitchFamily="-72" charset="0"/>
              </a:rPr>
              <a:t>Org. Lett.</a:t>
            </a:r>
            <a:r>
              <a:rPr lang="en-US" sz="3200">
                <a:solidFill>
                  <a:srgbClr val="E6E6E6"/>
                </a:solidFill>
                <a:latin typeface="Euphemia UCAS Bold" pitchFamily="-72" charset="0"/>
              </a:rPr>
              <a:t> </a:t>
            </a:r>
            <a:r>
              <a:rPr lang="en-US" sz="3200" b="1">
                <a:solidFill>
                  <a:srgbClr val="E6E6E6"/>
                </a:solidFill>
                <a:latin typeface="Euphemia UCAS Bold" pitchFamily="-72" charset="0"/>
              </a:rPr>
              <a:t>2006</a:t>
            </a:r>
            <a:r>
              <a:rPr lang="en-US" sz="3200">
                <a:solidFill>
                  <a:srgbClr val="E6E6E6"/>
                </a:solidFill>
                <a:latin typeface="Euphemia UCAS Bold" pitchFamily="-72" charset="0"/>
              </a:rPr>
              <a:t>, 8, 5239 5242.</a:t>
            </a:r>
          </a:p>
          <a:p>
            <a:pPr lvl="2"/>
            <a:r>
              <a:rPr lang="en-US" sz="3200">
                <a:solidFill>
                  <a:srgbClr val="E6E6E6"/>
                </a:solidFill>
                <a:latin typeface="Euphemia UCAS Bold" pitchFamily="-72" charset="0"/>
              </a:rPr>
              <a:t>4.  Sigma Aldrich. </a:t>
            </a:r>
            <a:r>
              <a:rPr lang="en-US" sz="3200" i="1">
                <a:solidFill>
                  <a:srgbClr val="E6E6E6"/>
                </a:solidFill>
                <a:latin typeface="Euphemia UCAS Bold" pitchFamily="-72" charset="0"/>
              </a:rPr>
              <a:t>(R)-(+)-Warfarin</a:t>
            </a:r>
            <a:r>
              <a:rPr lang="en-US" sz="3200">
                <a:solidFill>
                  <a:srgbClr val="E6E6E6"/>
                </a:solidFill>
                <a:latin typeface="Euphemia UCAS Bold" pitchFamily="-72" charset="0"/>
              </a:rPr>
              <a:t>. http://www.sigmaaldrich.com/catalog/product/sigma/uc213?lang=en&amp;region=US (accessed Nov 6, 2013)</a:t>
            </a:r>
          </a:p>
          <a:p>
            <a:pPr lvl="2"/>
            <a:r>
              <a:rPr lang="en-US" sz="3200">
                <a:solidFill>
                  <a:srgbClr val="E6E6E6"/>
                </a:solidFill>
                <a:latin typeface="Euphemia UCAS Bold" pitchFamily="-72" charset="0"/>
              </a:rPr>
              <a:t>5.  Sigma Aldrich. </a:t>
            </a:r>
            <a:r>
              <a:rPr lang="en-US" sz="3200" i="1">
                <a:solidFill>
                  <a:srgbClr val="E6E6E6"/>
                </a:solidFill>
                <a:latin typeface="Euphemia UCAS Bold" pitchFamily="-72" charset="0"/>
              </a:rPr>
              <a:t>4-Hydroxycoumarin</a:t>
            </a:r>
            <a:r>
              <a:rPr lang="en-US" sz="3200">
                <a:solidFill>
                  <a:srgbClr val="E6E6E6"/>
                </a:solidFill>
                <a:latin typeface="Euphemia UCAS Bold" pitchFamily="-72" charset="0"/>
              </a:rPr>
              <a:t>. http://www.sigmaaldrich.com/catalog/product/aldrich/h23805?lang=en&amp;region=US (accessed Nov 6, 2013)</a:t>
            </a:r>
            <a:endParaRPr lang="en-US" sz="3200">
              <a:latin typeface="Euphemia UCAS Bold" pitchFamily="-72" charset="0"/>
            </a:endParaRPr>
          </a:p>
        </p:txBody>
      </p:sp>
      <p:pic>
        <p:nvPicPr>
          <p:cNvPr id="13328" name="Picture 7" descr="(R)-Warfarin 3D"/>
          <p:cNvPicPr>
            <a:picLocks noChangeAspect="1" noChangeArrowheads="1"/>
          </p:cNvPicPr>
          <p:nvPr/>
        </p:nvPicPr>
        <p:blipFill>
          <a:blip r:embed="rId4"/>
          <a:srcRect l="24835" t="7558" r="25491" b="14978"/>
          <a:stretch>
            <a:fillRect/>
          </a:stretch>
        </p:blipFill>
        <p:spPr bwMode="auto">
          <a:xfrm>
            <a:off x="37490400" y="762000"/>
            <a:ext cx="5181600" cy="400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20" name="Object 8"/>
          <p:cNvGraphicFramePr>
            <a:graphicFrameLocks noChangeAspect="1"/>
          </p:cNvGraphicFramePr>
          <p:nvPr/>
        </p:nvGraphicFramePr>
        <p:xfrm>
          <a:off x="1676400" y="14808200"/>
          <a:ext cx="201168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1" name="Document" r:id="rId6" imgW="5766828" imgH="1194818" progId="Word.Document.8">
                  <p:embed/>
                </p:oleObj>
              </mc:Choice>
              <mc:Fallback>
                <p:oleObj name="Document" r:id="rId6" imgW="5766828" imgH="1194818" progId="Word.Document.8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14808200"/>
                        <a:ext cx="20116800" cy="4165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9" name="Text Box 9"/>
          <p:cNvSpPr txBox="1">
            <a:spLocks noChangeArrowheads="1"/>
          </p:cNvSpPr>
          <p:nvPr/>
        </p:nvSpPr>
        <p:spPr bwMode="auto">
          <a:xfrm>
            <a:off x="23241000" y="16535400"/>
            <a:ext cx="19431000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4000" dirty="0" err="1">
                <a:latin typeface="Euphemia UCAS Bold" pitchFamily="-72" charset="0"/>
              </a:rPr>
              <a:t>sterically</a:t>
            </a:r>
            <a:r>
              <a:rPr lang="en-US" sz="4000" dirty="0">
                <a:latin typeface="Euphemia UCAS Bold" pitchFamily="-72" charset="0"/>
              </a:rPr>
              <a:t> shield each other, which leaves </a:t>
            </a:r>
            <a:r>
              <a:rPr lang="en-US" sz="4000" i="1" dirty="0">
                <a:latin typeface="Euphemia UCAS Bold" pitchFamily="-72" charset="0"/>
              </a:rPr>
              <a:t>Re</a:t>
            </a:r>
            <a:r>
              <a:rPr lang="en-US" sz="4000" dirty="0">
                <a:latin typeface="Euphemia UCAS Bold" pitchFamily="-72" charset="0"/>
              </a:rPr>
              <a:t> faces exposed to nucleophilic attack by </a:t>
            </a:r>
            <a:r>
              <a:rPr lang="en-US" sz="4000" b="1" dirty="0">
                <a:latin typeface="Euphemia UCAS Bold" pitchFamily="-72" charset="0"/>
              </a:rPr>
              <a:t>2</a:t>
            </a:r>
            <a:r>
              <a:rPr lang="en-US" sz="4000" dirty="0">
                <a:latin typeface="Euphemia UCAS Bold" pitchFamily="-72" charset="0"/>
              </a:rPr>
              <a:t> during a Michael addition.  The </a:t>
            </a:r>
            <a:r>
              <a:rPr lang="en-US" sz="4000" dirty="0" err="1">
                <a:latin typeface="Euphemia UCAS Bold" pitchFamily="-72" charset="0"/>
              </a:rPr>
              <a:t>enamine</a:t>
            </a:r>
            <a:r>
              <a:rPr lang="en-US" sz="4000" dirty="0">
                <a:latin typeface="Euphemia UCAS Bold" pitchFamily="-72" charset="0"/>
              </a:rPr>
              <a:t> formed </a:t>
            </a:r>
            <a:r>
              <a:rPr lang="en-US" sz="4000" dirty="0" err="1">
                <a:latin typeface="Euphemia UCAS Bold" pitchFamily="-72" charset="0"/>
              </a:rPr>
              <a:t>tautomerized</a:t>
            </a:r>
            <a:r>
              <a:rPr lang="en-US" sz="4000" dirty="0">
                <a:latin typeface="Euphemia UCAS Bold" pitchFamily="-72" charset="0"/>
              </a:rPr>
              <a:t> into its </a:t>
            </a:r>
            <a:r>
              <a:rPr lang="en-US" sz="4000" dirty="0" err="1">
                <a:latin typeface="Euphemia UCAS Bold" pitchFamily="-72" charset="0"/>
              </a:rPr>
              <a:t>iminium</a:t>
            </a:r>
            <a:r>
              <a:rPr lang="en-US" sz="4000" dirty="0">
                <a:latin typeface="Euphemia UCAS Bold" pitchFamily="-72" charset="0"/>
              </a:rPr>
              <a:t> ion, which is subsequently hydrolyzed to regenerate catalyst </a:t>
            </a:r>
            <a:r>
              <a:rPr lang="en-US" sz="4000" b="1" dirty="0">
                <a:latin typeface="Euphemia UCAS Bold" pitchFamily="-72" charset="0"/>
              </a:rPr>
              <a:t>4</a:t>
            </a:r>
            <a:r>
              <a:rPr lang="en-US" sz="4000" dirty="0">
                <a:latin typeface="Euphemia UCAS Bold" pitchFamily="-72" charset="0"/>
              </a:rPr>
              <a:t> and give the </a:t>
            </a:r>
            <a:r>
              <a:rPr lang="en-US" sz="4000" dirty="0" err="1">
                <a:latin typeface="Euphemia UCAS Bold" pitchFamily="-72" charset="0"/>
              </a:rPr>
              <a:t>keto</a:t>
            </a:r>
            <a:r>
              <a:rPr lang="en-US" sz="4000" dirty="0">
                <a:latin typeface="Euphemia UCAS Bold" pitchFamily="-72" charset="0"/>
              </a:rPr>
              <a:t> form of (R)-warfarin (</a:t>
            </a:r>
            <a:r>
              <a:rPr lang="en-US" sz="4000" b="1" dirty="0">
                <a:latin typeface="Euphemia UCAS Bold" pitchFamily="-72" charset="0"/>
              </a:rPr>
              <a:t>1</a:t>
            </a:r>
            <a:r>
              <a:rPr lang="en-US" sz="4000" dirty="0">
                <a:latin typeface="Euphemia UCAS Bold" pitchFamily="-72" charset="0"/>
              </a:rPr>
              <a:t>).</a:t>
            </a:r>
            <a:r>
              <a:rPr lang="en-US" sz="4000" baseline="30000" dirty="0">
                <a:latin typeface="Euphemia UCAS Bold" pitchFamily="-72" charset="0"/>
              </a:rPr>
              <a:t>3</a:t>
            </a:r>
            <a:endParaRPr lang="en-US" sz="4000" dirty="0">
              <a:latin typeface="Euphemia UCAS Bold" pitchFamily="-72" charset="0"/>
            </a:endParaRPr>
          </a:p>
        </p:txBody>
      </p:sp>
      <p:pic>
        <p:nvPicPr>
          <p:cNvPr id="13332" name="Picture 14" descr="Screen shot 2013-12-01 at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3241000" y="5867400"/>
            <a:ext cx="14173200" cy="1035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34" name="Text Box 16"/>
          <p:cNvSpPr txBox="1">
            <a:spLocks noChangeArrowheads="1"/>
          </p:cNvSpPr>
          <p:nvPr/>
        </p:nvSpPr>
        <p:spPr bwMode="auto">
          <a:xfrm>
            <a:off x="34975800" y="20497800"/>
            <a:ext cx="806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400" b="1">
                <a:latin typeface="Euphemia UCAS Bold" pitchFamily="-72" charset="0"/>
              </a:rPr>
              <a:t>Figure 1: Partial</a:t>
            </a:r>
            <a:r>
              <a:rPr lang="en-US" sz="2400">
                <a:latin typeface="Euphemia UCAS Bold" pitchFamily="-72" charset="0"/>
              </a:rPr>
              <a:t> </a:t>
            </a:r>
            <a:r>
              <a:rPr lang="en-US" sz="2400" baseline="30000">
                <a:latin typeface="Euphemia UCAS Bold" pitchFamily="-72" charset="0"/>
              </a:rPr>
              <a:t>1</a:t>
            </a:r>
            <a:r>
              <a:rPr lang="en-US" sz="2400">
                <a:latin typeface="Euphemia UCAS Bold" pitchFamily="-72" charset="0"/>
              </a:rPr>
              <a:t>H NMR Spectrum of (R)-Warfarin</a:t>
            </a:r>
            <a:endParaRPr lang="en-US" sz="2400" b="1"/>
          </a:p>
        </p:txBody>
      </p:sp>
      <p:sp>
        <p:nvSpPr>
          <p:cNvPr id="13335" name="Text Box 23"/>
          <p:cNvSpPr txBox="1">
            <a:spLocks noChangeArrowheads="1"/>
          </p:cNvSpPr>
          <p:nvPr/>
        </p:nvSpPr>
        <p:spPr bwMode="auto">
          <a:xfrm>
            <a:off x="1905000" y="26746200"/>
            <a:ext cx="195834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3600">
                <a:solidFill>
                  <a:srgbClr val="E6E6E6"/>
                </a:solidFill>
                <a:latin typeface="Euphemia UCAS Bold" pitchFamily="-72" charset="0"/>
              </a:rPr>
              <a:t>Acknowledgements:</a:t>
            </a:r>
            <a:endParaRPr lang="en-US" sz="3600" b="1">
              <a:solidFill>
                <a:srgbClr val="E6E6E6"/>
              </a:solidFill>
              <a:latin typeface="Euphemia UCAS Bold" pitchFamily="-72" charset="0"/>
            </a:endParaRPr>
          </a:p>
          <a:p>
            <a:r>
              <a:rPr lang="en-US" sz="3600">
                <a:solidFill>
                  <a:srgbClr val="E6E6E6"/>
                </a:solidFill>
                <a:latin typeface="Euphemia UCAS Bold" pitchFamily="-72" charset="0"/>
              </a:rPr>
              <a:t>Thank-you Sarah Joiner Skraba for all of your help and support with this independent synthesis and throughout the semester.</a:t>
            </a:r>
            <a:endParaRPr lang="en-US">
              <a:solidFill>
                <a:srgbClr val="E6E6E6"/>
              </a:solidFill>
              <a:latin typeface="Times New Roman" pitchFamily="-72" charset="0"/>
            </a:endParaRPr>
          </a:p>
        </p:txBody>
      </p:sp>
      <p:sp>
        <p:nvSpPr>
          <p:cNvPr id="13336" name="Text Box 24"/>
          <p:cNvSpPr txBox="1">
            <a:spLocks noChangeArrowheads="1"/>
          </p:cNvSpPr>
          <p:nvPr/>
        </p:nvSpPr>
        <p:spPr bwMode="auto">
          <a:xfrm>
            <a:off x="38025857" y="6234064"/>
            <a:ext cx="4646143" cy="106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130000"/>
              </a:lnSpc>
            </a:pPr>
            <a:r>
              <a:rPr lang="en-US" sz="4000" dirty="0">
                <a:latin typeface="Euphemia UCAS Bold" pitchFamily="-72" charset="0"/>
              </a:rPr>
              <a:t>In the mechanism for this reaction (Scheme 2), the </a:t>
            </a:r>
            <a:r>
              <a:rPr lang="en-US" sz="4000" dirty="0" err="1">
                <a:latin typeface="Euphemia UCAS Bold" pitchFamily="-72" charset="0"/>
              </a:rPr>
              <a:t>stereoselective</a:t>
            </a:r>
            <a:r>
              <a:rPr lang="en-US" sz="4000" dirty="0">
                <a:latin typeface="Euphemia UCAS Bold" pitchFamily="-72" charset="0"/>
              </a:rPr>
              <a:t> step was the formation of the </a:t>
            </a:r>
            <a:r>
              <a:rPr lang="en-US" sz="4000" dirty="0" err="1">
                <a:latin typeface="Euphemia UCAS Bold" pitchFamily="-72" charset="0"/>
              </a:rPr>
              <a:t>diimine</a:t>
            </a:r>
            <a:r>
              <a:rPr lang="en-US" sz="4000" dirty="0">
                <a:latin typeface="Euphemia UCAS Bold" pitchFamily="-72" charset="0"/>
              </a:rPr>
              <a:t> intermediate, where the stereochemistry of </a:t>
            </a:r>
            <a:r>
              <a:rPr lang="en-US" sz="4000" b="1" dirty="0">
                <a:latin typeface="Euphemia UCAS Bold" pitchFamily="-72" charset="0"/>
              </a:rPr>
              <a:t>4</a:t>
            </a:r>
            <a:r>
              <a:rPr lang="en-US" sz="4000" dirty="0">
                <a:latin typeface="Euphemia UCAS Bold" pitchFamily="-72" charset="0"/>
              </a:rPr>
              <a:t> was conserved.  The </a:t>
            </a:r>
            <a:r>
              <a:rPr lang="en-US" sz="4000" i="1" dirty="0">
                <a:latin typeface="Euphemia UCAS Bold" pitchFamily="-72" charset="0"/>
              </a:rPr>
              <a:t>Si</a:t>
            </a:r>
            <a:r>
              <a:rPr lang="en-US" sz="4000" dirty="0">
                <a:latin typeface="Euphemia UCAS Bold" pitchFamily="-72" charset="0"/>
              </a:rPr>
              <a:t> faces of the </a:t>
            </a:r>
            <a:r>
              <a:rPr lang="en-US" sz="4000" dirty="0" smtClean="0">
                <a:latin typeface="Euphemia UCAS Bold" pitchFamily="-72" charset="0"/>
              </a:rPr>
              <a:t>intermediate </a:t>
            </a:r>
            <a:endParaRPr lang="en-US" dirty="0"/>
          </a:p>
        </p:txBody>
      </p:sp>
      <p:sp>
        <p:nvSpPr>
          <p:cNvPr id="13337" name="Text Box 25"/>
          <p:cNvSpPr txBox="1">
            <a:spLocks noChangeArrowheads="1"/>
          </p:cNvSpPr>
          <p:nvPr/>
        </p:nvSpPr>
        <p:spPr bwMode="auto">
          <a:xfrm>
            <a:off x="23495970" y="26969077"/>
            <a:ext cx="19446875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lnSpc>
                <a:spcPct val="130000"/>
              </a:lnSpc>
            </a:pPr>
            <a:r>
              <a:rPr lang="en-US" sz="4000" dirty="0">
                <a:latin typeface="Euphemia UCAS Bold" pitchFamily="-72" charset="0"/>
              </a:rPr>
              <a:t>recrystallization.  The ratio of </a:t>
            </a:r>
            <a:r>
              <a:rPr lang="en-US" sz="4000" dirty="0" err="1">
                <a:latin typeface="Euphemia UCAS Bold" pitchFamily="-72" charset="0"/>
              </a:rPr>
              <a:t>keto</a:t>
            </a:r>
            <a:r>
              <a:rPr lang="en-US" sz="4000" dirty="0">
                <a:latin typeface="Euphemia UCAS Bold" pitchFamily="-72" charset="0"/>
              </a:rPr>
              <a:t> (</a:t>
            </a:r>
            <a:r>
              <a:rPr lang="en-US" sz="4000" b="1" dirty="0">
                <a:latin typeface="Euphemia UCAS Bold" pitchFamily="-72" charset="0"/>
              </a:rPr>
              <a:t>1</a:t>
            </a:r>
            <a:r>
              <a:rPr lang="en-US" sz="4000" dirty="0">
                <a:latin typeface="Euphemia UCAS Bold" pitchFamily="-72" charset="0"/>
              </a:rPr>
              <a:t>) to </a:t>
            </a:r>
            <a:r>
              <a:rPr lang="en-US" sz="4000" dirty="0" err="1">
                <a:latin typeface="Euphemia UCAS Bold" pitchFamily="-72" charset="0"/>
              </a:rPr>
              <a:t>ketal</a:t>
            </a:r>
            <a:r>
              <a:rPr lang="en-US" sz="4000" dirty="0">
                <a:latin typeface="Euphemia UCAS Bold" pitchFamily="-72" charset="0"/>
              </a:rPr>
              <a:t> (</a:t>
            </a:r>
            <a:r>
              <a:rPr lang="en-US" sz="4000" b="1" dirty="0">
                <a:latin typeface="Euphemia UCAS Bold" pitchFamily="-72" charset="0"/>
              </a:rPr>
              <a:t>5</a:t>
            </a:r>
            <a:r>
              <a:rPr lang="en-US" sz="4000" dirty="0">
                <a:latin typeface="Euphemia UCAS Bold" pitchFamily="-72" charset="0"/>
              </a:rPr>
              <a:t>) isomers of the product was 1:7, as determined by </a:t>
            </a:r>
            <a:r>
              <a:rPr lang="en-US" sz="4000" baseline="30000" dirty="0">
                <a:latin typeface="Euphemia UCAS Bold" pitchFamily="-72" charset="0"/>
              </a:rPr>
              <a:t>1</a:t>
            </a:r>
            <a:r>
              <a:rPr lang="en-US" sz="4000" dirty="0">
                <a:latin typeface="Euphemia UCAS Bold" pitchFamily="-72" charset="0"/>
              </a:rPr>
              <a:t>H NMR (Figure 1) analysis of the </a:t>
            </a:r>
            <a:r>
              <a:rPr lang="en-US" sz="4000" dirty="0" err="1">
                <a:latin typeface="Euphemia UCAS Bold" pitchFamily="-72" charset="0"/>
              </a:rPr>
              <a:t>keto</a:t>
            </a:r>
            <a:r>
              <a:rPr lang="en-US" sz="4000" dirty="0">
                <a:latin typeface="Euphemia UCAS Bold" pitchFamily="-72" charset="0"/>
              </a:rPr>
              <a:t> methyl shift (</a:t>
            </a:r>
            <a:r>
              <a:rPr lang="en-US" sz="4000" dirty="0">
                <a:latin typeface="Times New Roman" pitchFamily="-72" charset="0"/>
                <a:sym typeface="Symbol" pitchFamily="-72" charset="2"/>
              </a:rPr>
              <a:t></a:t>
            </a:r>
            <a:r>
              <a:rPr lang="en-US" sz="4000" dirty="0">
                <a:latin typeface="Euphemia UCAS Bold" pitchFamily="-72" charset="0"/>
              </a:rPr>
              <a:t>2.30) and the two </a:t>
            </a:r>
            <a:r>
              <a:rPr lang="en-US" sz="4000" dirty="0" err="1">
                <a:latin typeface="Euphemia UCAS Bold" pitchFamily="-72" charset="0"/>
              </a:rPr>
              <a:t>diastereomeric</a:t>
            </a:r>
            <a:r>
              <a:rPr lang="en-US" sz="4000" dirty="0">
                <a:latin typeface="Euphemia UCAS Bold" pitchFamily="-72" charset="0"/>
              </a:rPr>
              <a:t> </a:t>
            </a:r>
            <a:r>
              <a:rPr lang="en-US" sz="4000" dirty="0" err="1">
                <a:latin typeface="Euphemia UCAS Bold" pitchFamily="-72" charset="0"/>
              </a:rPr>
              <a:t>ketal</a:t>
            </a:r>
            <a:r>
              <a:rPr lang="en-US" sz="4000" dirty="0">
                <a:latin typeface="Euphemia UCAS Bold" pitchFamily="-72" charset="0"/>
              </a:rPr>
              <a:t> methyl signals (</a:t>
            </a:r>
            <a:r>
              <a:rPr lang="en-US" sz="4000" dirty="0">
                <a:latin typeface="Times New Roman" pitchFamily="-72" charset="0"/>
                <a:sym typeface="Symbol" pitchFamily="-72" charset="2"/>
              </a:rPr>
              <a:t></a:t>
            </a:r>
            <a:r>
              <a:rPr lang="en-US" sz="4000" dirty="0">
                <a:latin typeface="Euphemia UCAS Bold" pitchFamily="-72" charset="0"/>
              </a:rPr>
              <a:t>1.68, 1.74).</a:t>
            </a:r>
          </a:p>
        </p:txBody>
      </p:sp>
      <p:pic>
        <p:nvPicPr>
          <p:cNvPr id="13339" name="Picture 27" descr="BOLD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482213" y="21253450"/>
            <a:ext cx="7342187" cy="5187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ute">
  <a:themeElements>
    <a:clrScheme name="Chute 1">
      <a:dk1>
        <a:srgbClr val="003366"/>
      </a:dk1>
      <a:lt1>
        <a:srgbClr val="FFFFFF"/>
      </a:lt1>
      <a:dk2>
        <a:srgbClr val="51ABD0"/>
      </a:dk2>
      <a:lt2>
        <a:srgbClr val="FFFFFF"/>
      </a:lt2>
      <a:accent1>
        <a:srgbClr val="9966FF"/>
      </a:accent1>
      <a:accent2>
        <a:srgbClr val="00CC66"/>
      </a:accent2>
      <a:accent3>
        <a:srgbClr val="B3D2E4"/>
      </a:accent3>
      <a:accent4>
        <a:srgbClr val="DADADA"/>
      </a:accent4>
      <a:accent5>
        <a:srgbClr val="CAB8FF"/>
      </a:accent5>
      <a:accent6>
        <a:srgbClr val="00B95C"/>
      </a:accent6>
      <a:hlink>
        <a:srgbClr val="65C8FF"/>
      </a:hlink>
      <a:folHlink>
        <a:srgbClr val="FFCC99"/>
      </a:folHlink>
    </a:clrScheme>
    <a:fontScheme name="Chute">
      <a:majorFont>
        <a:latin typeface="Tahoma"/>
        <a:ea typeface="ＭＳ Ｐゴシック"/>
        <a:cs typeface="ＭＳ Ｐゴシック"/>
      </a:majorFont>
      <a:minorFont>
        <a:latin typeface="Tahoma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72" charset="0"/>
            <a:ea typeface="ＭＳ Ｐゴシック" pitchFamily="-72" charset="-128"/>
            <a:cs typeface="ＭＳ Ｐゴシック" pitchFamily="-72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72" charset="0"/>
            <a:ea typeface="ＭＳ Ｐゴシック" pitchFamily="-72" charset="-128"/>
            <a:cs typeface="ＭＳ Ｐゴシック" pitchFamily="-72" charset="-128"/>
          </a:defRPr>
        </a:defPPr>
      </a:lstStyle>
    </a:lnDef>
  </a:objectDefaults>
  <a:extraClrSchemeLst>
    <a:extraClrScheme>
      <a:clrScheme name="Chute 1">
        <a:dk1>
          <a:srgbClr val="003366"/>
        </a:dk1>
        <a:lt1>
          <a:srgbClr val="FFFFFF"/>
        </a:lt1>
        <a:dk2>
          <a:srgbClr val="51ABD0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3D2E4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ute 2">
        <a:dk1>
          <a:srgbClr val="000000"/>
        </a:dk1>
        <a:lt1>
          <a:srgbClr val="FFFFFF"/>
        </a:lt1>
        <a:dk2>
          <a:srgbClr val="51ABD0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3D2E4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ute 3">
        <a:dk1>
          <a:srgbClr val="010199"/>
        </a:dk1>
        <a:lt1>
          <a:srgbClr val="FFFFFF"/>
        </a:lt1>
        <a:dk2>
          <a:srgbClr val="51ABD0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B3D2E4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Macintosh HD:Applications:Microsoft Office 2004:Templates:Presentations:Designs:Chute</Template>
  <TotalTime>2168</TotalTime>
  <Words>596</Words>
  <Application>Microsoft Office PowerPoint</Application>
  <PresentationFormat>Custom</PresentationFormat>
  <Paragraphs>22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Chute</vt:lpstr>
      <vt:lpstr>Document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mike</cp:lastModifiedBy>
  <cp:revision>98</cp:revision>
  <dcterms:created xsi:type="dcterms:W3CDTF">2012-04-23T20:12:21Z</dcterms:created>
  <dcterms:modified xsi:type="dcterms:W3CDTF">2013-12-04T19:31:17Z</dcterms:modified>
</cp:coreProperties>
</file>