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sldIdLst>
    <p:sldId id="256" r:id="rId2"/>
  </p:sldIdLst>
  <p:sldSz cx="43891200" cy="32918400"/>
  <p:notesSz cx="6858000" cy="9144000"/>
  <p:defaultTextStyle>
    <a:defPPr>
      <a:defRPr lang="en-US"/>
    </a:defPPr>
    <a:lvl1pPr marL="0" algn="l" defTabSz="4389120" rtl="0" eaLnBrk="1" latinLnBrk="0" hangingPunct="1">
      <a:defRPr sz="8600" kern="1200">
        <a:solidFill>
          <a:schemeClr val="tx1"/>
        </a:solidFill>
        <a:latin typeface="+mn-lt"/>
        <a:ea typeface="+mn-ea"/>
        <a:cs typeface="+mn-cs"/>
      </a:defRPr>
    </a:lvl1pPr>
    <a:lvl2pPr marL="2194560" algn="l" defTabSz="4389120" rtl="0" eaLnBrk="1" latinLnBrk="0" hangingPunct="1">
      <a:defRPr sz="8600" kern="1200">
        <a:solidFill>
          <a:schemeClr val="tx1"/>
        </a:solidFill>
        <a:latin typeface="+mn-lt"/>
        <a:ea typeface="+mn-ea"/>
        <a:cs typeface="+mn-cs"/>
      </a:defRPr>
    </a:lvl2pPr>
    <a:lvl3pPr marL="4389120" algn="l" defTabSz="4389120" rtl="0" eaLnBrk="1" latinLnBrk="0" hangingPunct="1">
      <a:defRPr sz="8600" kern="1200">
        <a:solidFill>
          <a:schemeClr val="tx1"/>
        </a:solidFill>
        <a:latin typeface="+mn-lt"/>
        <a:ea typeface="+mn-ea"/>
        <a:cs typeface="+mn-cs"/>
      </a:defRPr>
    </a:lvl3pPr>
    <a:lvl4pPr marL="6583680" algn="l" defTabSz="4389120" rtl="0" eaLnBrk="1" latinLnBrk="0" hangingPunct="1">
      <a:defRPr sz="8600" kern="1200">
        <a:solidFill>
          <a:schemeClr val="tx1"/>
        </a:solidFill>
        <a:latin typeface="+mn-lt"/>
        <a:ea typeface="+mn-ea"/>
        <a:cs typeface="+mn-cs"/>
      </a:defRPr>
    </a:lvl4pPr>
    <a:lvl5pPr marL="8778240" algn="l" defTabSz="4389120" rtl="0" eaLnBrk="1" latinLnBrk="0" hangingPunct="1">
      <a:defRPr sz="8600" kern="1200">
        <a:solidFill>
          <a:schemeClr val="tx1"/>
        </a:solidFill>
        <a:latin typeface="+mn-lt"/>
        <a:ea typeface="+mn-ea"/>
        <a:cs typeface="+mn-cs"/>
      </a:defRPr>
    </a:lvl5pPr>
    <a:lvl6pPr marL="10972800" algn="l" defTabSz="4389120" rtl="0" eaLnBrk="1" latinLnBrk="0" hangingPunct="1">
      <a:defRPr sz="8600" kern="1200">
        <a:solidFill>
          <a:schemeClr val="tx1"/>
        </a:solidFill>
        <a:latin typeface="+mn-lt"/>
        <a:ea typeface="+mn-ea"/>
        <a:cs typeface="+mn-cs"/>
      </a:defRPr>
    </a:lvl6pPr>
    <a:lvl7pPr marL="13167360" algn="l" defTabSz="4389120" rtl="0" eaLnBrk="1" latinLnBrk="0" hangingPunct="1">
      <a:defRPr sz="8600" kern="1200">
        <a:solidFill>
          <a:schemeClr val="tx1"/>
        </a:solidFill>
        <a:latin typeface="+mn-lt"/>
        <a:ea typeface="+mn-ea"/>
        <a:cs typeface="+mn-cs"/>
      </a:defRPr>
    </a:lvl7pPr>
    <a:lvl8pPr marL="15361920" algn="l" defTabSz="4389120" rtl="0" eaLnBrk="1" latinLnBrk="0" hangingPunct="1">
      <a:defRPr sz="8600" kern="1200">
        <a:solidFill>
          <a:schemeClr val="tx1"/>
        </a:solidFill>
        <a:latin typeface="+mn-lt"/>
        <a:ea typeface="+mn-ea"/>
        <a:cs typeface="+mn-cs"/>
      </a:defRPr>
    </a:lvl8pPr>
    <a:lvl9pPr marL="17556480" algn="l" defTabSz="4389120" rtl="0" eaLnBrk="1" latinLnBrk="0" hangingPunct="1">
      <a:defRPr sz="86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15620"/>
    <p:restoredTop sz="99500" autoAdjust="0"/>
  </p:normalViewPr>
  <p:slideViewPr>
    <p:cSldViewPr>
      <p:cViewPr>
        <p:scale>
          <a:sx n="30" d="100"/>
          <a:sy n="30" d="100"/>
        </p:scale>
        <p:origin x="-282" y="2046"/>
      </p:cViewPr>
      <p:guideLst>
        <p:guide orient="horz" pos="10368"/>
        <p:guide pos="13824"/>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10226042"/>
            <a:ext cx="37307520" cy="705612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680" y="18653760"/>
            <a:ext cx="30723840" cy="8412480"/>
          </a:xfrm>
        </p:spPr>
        <p:txBody>
          <a:bodyPr/>
          <a:lstStyle>
            <a:lvl1pPr marL="0" indent="0" algn="ctr">
              <a:buNone/>
              <a:defRPr>
                <a:solidFill>
                  <a:schemeClr val="tx1">
                    <a:tint val="75000"/>
                  </a:schemeClr>
                </a:solidFill>
              </a:defRPr>
            </a:lvl1pPr>
            <a:lvl2pPr marL="2194210" indent="0" algn="ctr">
              <a:buNone/>
              <a:defRPr>
                <a:solidFill>
                  <a:schemeClr val="tx1">
                    <a:tint val="75000"/>
                  </a:schemeClr>
                </a:solidFill>
              </a:defRPr>
            </a:lvl2pPr>
            <a:lvl3pPr marL="4388419" indent="0" algn="ctr">
              <a:buNone/>
              <a:defRPr>
                <a:solidFill>
                  <a:schemeClr val="tx1">
                    <a:tint val="75000"/>
                  </a:schemeClr>
                </a:solidFill>
              </a:defRPr>
            </a:lvl3pPr>
            <a:lvl4pPr marL="6582629" indent="0" algn="ctr">
              <a:buNone/>
              <a:defRPr>
                <a:solidFill>
                  <a:schemeClr val="tx1">
                    <a:tint val="75000"/>
                  </a:schemeClr>
                </a:solidFill>
              </a:defRPr>
            </a:lvl4pPr>
            <a:lvl5pPr marL="8776834" indent="0" algn="ctr">
              <a:buNone/>
              <a:defRPr>
                <a:solidFill>
                  <a:schemeClr val="tx1">
                    <a:tint val="75000"/>
                  </a:schemeClr>
                </a:solidFill>
              </a:defRPr>
            </a:lvl5pPr>
            <a:lvl6pPr marL="10971043" indent="0" algn="ctr">
              <a:buNone/>
              <a:defRPr>
                <a:solidFill>
                  <a:schemeClr val="tx1">
                    <a:tint val="75000"/>
                  </a:schemeClr>
                </a:solidFill>
              </a:defRPr>
            </a:lvl6pPr>
            <a:lvl7pPr marL="13165253" indent="0" algn="ctr">
              <a:buNone/>
              <a:defRPr>
                <a:solidFill>
                  <a:schemeClr val="tx1">
                    <a:tint val="75000"/>
                  </a:schemeClr>
                </a:solidFill>
              </a:defRPr>
            </a:lvl7pPr>
            <a:lvl8pPr marL="15359462" indent="0" algn="ctr">
              <a:buNone/>
              <a:defRPr>
                <a:solidFill>
                  <a:schemeClr val="tx1">
                    <a:tint val="75000"/>
                  </a:schemeClr>
                </a:solidFill>
              </a:defRPr>
            </a:lvl8pPr>
            <a:lvl9pPr marL="17553672"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FBF82037-4B70-4EA4-A413-A03073B84B9E}" type="datetimeFigureOut">
              <a:rPr lang="en-US" smtClean="0"/>
              <a:pPr/>
              <a:t>12/3/2013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9286816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BF82037-4B70-4EA4-A413-A03073B84B9E}" type="datetimeFigureOut">
              <a:rPr lang="en-US" smtClean="0"/>
              <a:pPr/>
              <a:t>12/3/2013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446887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2" y="21153122"/>
            <a:ext cx="37307520" cy="6537960"/>
          </a:xfrm>
        </p:spPr>
        <p:txBody>
          <a:bodyPr anchor="t"/>
          <a:lstStyle>
            <a:lvl1pPr algn="l">
              <a:defRPr sz="192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2" y="13952229"/>
            <a:ext cx="37307520" cy="7200898"/>
          </a:xfrm>
        </p:spPr>
        <p:txBody>
          <a:bodyPr anchor="b"/>
          <a:lstStyle>
            <a:lvl1pPr marL="0" indent="0">
              <a:buNone/>
              <a:defRPr sz="9600">
                <a:solidFill>
                  <a:schemeClr val="tx1">
                    <a:tint val="75000"/>
                  </a:schemeClr>
                </a:solidFill>
              </a:defRPr>
            </a:lvl1pPr>
            <a:lvl2pPr marL="2194210" indent="0">
              <a:buNone/>
              <a:defRPr sz="8600">
                <a:solidFill>
                  <a:schemeClr val="tx1">
                    <a:tint val="75000"/>
                  </a:schemeClr>
                </a:solidFill>
              </a:defRPr>
            </a:lvl2pPr>
            <a:lvl3pPr marL="4388419" indent="0">
              <a:buNone/>
              <a:defRPr sz="7700">
                <a:solidFill>
                  <a:schemeClr val="tx1">
                    <a:tint val="75000"/>
                  </a:schemeClr>
                </a:solidFill>
              </a:defRPr>
            </a:lvl3pPr>
            <a:lvl4pPr marL="6582629" indent="0">
              <a:buNone/>
              <a:defRPr sz="6700">
                <a:solidFill>
                  <a:schemeClr val="tx1">
                    <a:tint val="75000"/>
                  </a:schemeClr>
                </a:solidFill>
              </a:defRPr>
            </a:lvl4pPr>
            <a:lvl5pPr marL="8776834" indent="0">
              <a:buNone/>
              <a:defRPr sz="6700">
                <a:solidFill>
                  <a:schemeClr val="tx1">
                    <a:tint val="75000"/>
                  </a:schemeClr>
                </a:solidFill>
              </a:defRPr>
            </a:lvl5pPr>
            <a:lvl6pPr marL="10971043" indent="0">
              <a:buNone/>
              <a:defRPr sz="6700">
                <a:solidFill>
                  <a:schemeClr val="tx1">
                    <a:tint val="75000"/>
                  </a:schemeClr>
                </a:solidFill>
              </a:defRPr>
            </a:lvl6pPr>
            <a:lvl7pPr marL="13165253" indent="0">
              <a:buNone/>
              <a:defRPr sz="6700">
                <a:solidFill>
                  <a:schemeClr val="tx1">
                    <a:tint val="75000"/>
                  </a:schemeClr>
                </a:solidFill>
              </a:defRPr>
            </a:lvl7pPr>
            <a:lvl8pPr marL="15359462" indent="0">
              <a:buNone/>
              <a:defRPr sz="6700">
                <a:solidFill>
                  <a:schemeClr val="tx1">
                    <a:tint val="75000"/>
                  </a:schemeClr>
                </a:solidFill>
              </a:defRPr>
            </a:lvl8pPr>
            <a:lvl9pPr marL="17553672" indent="0">
              <a:buNone/>
              <a:defRPr sz="67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BF82037-4B70-4EA4-A413-A03073B84B9E}" type="datetimeFigureOut">
              <a:rPr lang="en-US" smtClean="0"/>
              <a:pPr/>
              <a:t>12/3/2013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5391541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0530842" y="36865560"/>
            <a:ext cx="94442280" cy="10427970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05704642" y="36865560"/>
            <a:ext cx="94442280" cy="10427970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FBF82037-4B70-4EA4-A413-A03073B84B9E}" type="datetimeFigureOut">
              <a:rPr lang="en-US" smtClean="0"/>
              <a:pPr/>
              <a:t>12/3/2013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4659437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4560" y="1318262"/>
            <a:ext cx="39502080" cy="54864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4560" y="7368542"/>
            <a:ext cx="19392902" cy="3070858"/>
          </a:xfrm>
        </p:spPr>
        <p:txBody>
          <a:bodyPr anchor="b"/>
          <a:lstStyle>
            <a:lvl1pPr marL="0" indent="0">
              <a:buNone/>
              <a:defRPr sz="11500" b="1"/>
            </a:lvl1pPr>
            <a:lvl2pPr marL="2194210" indent="0">
              <a:buNone/>
              <a:defRPr sz="9600" b="1"/>
            </a:lvl2pPr>
            <a:lvl3pPr marL="4388419" indent="0">
              <a:buNone/>
              <a:defRPr sz="8600" b="1"/>
            </a:lvl3pPr>
            <a:lvl4pPr marL="6582629" indent="0">
              <a:buNone/>
              <a:defRPr sz="7700" b="1"/>
            </a:lvl4pPr>
            <a:lvl5pPr marL="8776834" indent="0">
              <a:buNone/>
              <a:defRPr sz="7700" b="1"/>
            </a:lvl5pPr>
            <a:lvl6pPr marL="10971043" indent="0">
              <a:buNone/>
              <a:defRPr sz="7700" b="1"/>
            </a:lvl6pPr>
            <a:lvl7pPr marL="13165253" indent="0">
              <a:buNone/>
              <a:defRPr sz="7700" b="1"/>
            </a:lvl7pPr>
            <a:lvl8pPr marL="15359462" indent="0">
              <a:buNone/>
              <a:defRPr sz="7700" b="1"/>
            </a:lvl8pPr>
            <a:lvl9pPr marL="17553672" indent="0">
              <a:buNone/>
              <a:defRPr sz="7700" b="1"/>
            </a:lvl9pPr>
          </a:lstStyle>
          <a:p>
            <a:pPr lvl="0"/>
            <a:r>
              <a:rPr lang="en-US" smtClean="0"/>
              <a:t>Click to edit Master text styles</a:t>
            </a:r>
          </a:p>
        </p:txBody>
      </p:sp>
      <p:sp>
        <p:nvSpPr>
          <p:cNvPr id="4" name="Content Placeholder 3"/>
          <p:cNvSpPr>
            <a:spLocks noGrp="1"/>
          </p:cNvSpPr>
          <p:nvPr>
            <p:ph sz="half" idx="2"/>
          </p:nvPr>
        </p:nvSpPr>
        <p:spPr>
          <a:xfrm>
            <a:off x="2194560" y="10439400"/>
            <a:ext cx="19392902"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122" y="7368542"/>
            <a:ext cx="19400520" cy="3070858"/>
          </a:xfrm>
        </p:spPr>
        <p:txBody>
          <a:bodyPr anchor="b"/>
          <a:lstStyle>
            <a:lvl1pPr marL="0" indent="0">
              <a:buNone/>
              <a:defRPr sz="11500" b="1"/>
            </a:lvl1pPr>
            <a:lvl2pPr marL="2194210" indent="0">
              <a:buNone/>
              <a:defRPr sz="9600" b="1"/>
            </a:lvl2pPr>
            <a:lvl3pPr marL="4388419" indent="0">
              <a:buNone/>
              <a:defRPr sz="8600" b="1"/>
            </a:lvl3pPr>
            <a:lvl4pPr marL="6582629" indent="0">
              <a:buNone/>
              <a:defRPr sz="7700" b="1"/>
            </a:lvl4pPr>
            <a:lvl5pPr marL="8776834" indent="0">
              <a:buNone/>
              <a:defRPr sz="7700" b="1"/>
            </a:lvl5pPr>
            <a:lvl6pPr marL="10971043" indent="0">
              <a:buNone/>
              <a:defRPr sz="7700" b="1"/>
            </a:lvl6pPr>
            <a:lvl7pPr marL="13165253" indent="0">
              <a:buNone/>
              <a:defRPr sz="7700" b="1"/>
            </a:lvl7pPr>
            <a:lvl8pPr marL="15359462" indent="0">
              <a:buNone/>
              <a:defRPr sz="7700" b="1"/>
            </a:lvl8pPr>
            <a:lvl9pPr marL="17553672" indent="0">
              <a:buNone/>
              <a:defRPr sz="7700" b="1"/>
            </a:lvl9pPr>
          </a:lstStyle>
          <a:p>
            <a:pPr lvl="0"/>
            <a:r>
              <a:rPr lang="en-US" smtClean="0"/>
              <a:t>Click to edit Master text styles</a:t>
            </a:r>
          </a:p>
        </p:txBody>
      </p:sp>
      <p:sp>
        <p:nvSpPr>
          <p:cNvPr id="6" name="Content Placeholder 5"/>
          <p:cNvSpPr>
            <a:spLocks noGrp="1"/>
          </p:cNvSpPr>
          <p:nvPr>
            <p:ph sz="quarter" idx="4"/>
          </p:nvPr>
        </p:nvSpPr>
        <p:spPr>
          <a:xfrm>
            <a:off x="22296122" y="10439400"/>
            <a:ext cx="19400520"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BF82037-4B70-4EA4-A413-A03073B84B9E}" type="datetimeFigureOut">
              <a:rPr lang="en-US" smtClean="0"/>
              <a:pPr/>
              <a:t>12/3/2013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13248136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BF82037-4B70-4EA4-A413-A03073B84B9E}" type="datetimeFigureOut">
              <a:rPr lang="en-US" smtClean="0"/>
              <a:pPr/>
              <a:t>12/3/2013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692410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BF82037-4B70-4EA4-A413-A03073B84B9E}" type="datetimeFigureOut">
              <a:rPr lang="en-US" smtClean="0"/>
              <a:pPr/>
              <a:t>12/3/2013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8256160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7" y="1310640"/>
            <a:ext cx="14439902" cy="5577840"/>
          </a:xfrm>
        </p:spPr>
        <p:txBody>
          <a:bodyPr anchor="b"/>
          <a:lstStyle>
            <a:lvl1pPr algn="l">
              <a:defRPr sz="9600" b="1"/>
            </a:lvl1pPr>
          </a:lstStyle>
          <a:p>
            <a:r>
              <a:rPr lang="en-US" smtClean="0"/>
              <a:t>Click to edit Master title style</a:t>
            </a:r>
            <a:endParaRPr lang="en-US"/>
          </a:p>
        </p:txBody>
      </p:sp>
      <p:sp>
        <p:nvSpPr>
          <p:cNvPr id="3" name="Content Placeholder 2"/>
          <p:cNvSpPr>
            <a:spLocks noGrp="1"/>
          </p:cNvSpPr>
          <p:nvPr>
            <p:ph idx="1"/>
          </p:nvPr>
        </p:nvSpPr>
        <p:spPr>
          <a:xfrm>
            <a:off x="17160240" y="1310647"/>
            <a:ext cx="24536400" cy="28094942"/>
          </a:xfrm>
        </p:spPr>
        <p:txBody>
          <a:bodyPr/>
          <a:lstStyle>
            <a:lvl1pPr>
              <a:defRPr sz="15400"/>
            </a:lvl1pPr>
            <a:lvl2pPr>
              <a:defRPr sz="13400"/>
            </a:lvl2pPr>
            <a:lvl3pPr>
              <a:defRPr sz="11500"/>
            </a:lvl3pPr>
            <a:lvl4pPr>
              <a:defRPr sz="9600"/>
            </a:lvl4pPr>
            <a:lvl5pPr>
              <a:defRPr sz="9600"/>
            </a:lvl5pPr>
            <a:lvl6pPr>
              <a:defRPr sz="9600"/>
            </a:lvl6pPr>
            <a:lvl7pPr>
              <a:defRPr sz="9600"/>
            </a:lvl7pPr>
            <a:lvl8pPr>
              <a:defRPr sz="9600"/>
            </a:lvl8pPr>
            <a:lvl9pPr>
              <a:defRPr sz="9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4567" y="6888487"/>
            <a:ext cx="14439902" cy="22517102"/>
          </a:xfrm>
        </p:spPr>
        <p:txBody>
          <a:bodyPr/>
          <a:lstStyle>
            <a:lvl1pPr marL="0" indent="0">
              <a:buNone/>
              <a:defRPr sz="6700"/>
            </a:lvl1pPr>
            <a:lvl2pPr marL="2194210" indent="0">
              <a:buNone/>
              <a:defRPr sz="5800"/>
            </a:lvl2pPr>
            <a:lvl3pPr marL="4388419" indent="0">
              <a:buNone/>
              <a:defRPr sz="4800"/>
            </a:lvl3pPr>
            <a:lvl4pPr marL="6582629" indent="0">
              <a:buNone/>
              <a:defRPr sz="4300"/>
            </a:lvl4pPr>
            <a:lvl5pPr marL="8776834" indent="0">
              <a:buNone/>
              <a:defRPr sz="4300"/>
            </a:lvl5pPr>
            <a:lvl6pPr marL="10971043" indent="0">
              <a:buNone/>
              <a:defRPr sz="4300"/>
            </a:lvl6pPr>
            <a:lvl7pPr marL="13165253" indent="0">
              <a:buNone/>
              <a:defRPr sz="4300"/>
            </a:lvl7pPr>
            <a:lvl8pPr marL="15359462" indent="0">
              <a:buNone/>
              <a:defRPr sz="4300"/>
            </a:lvl8pPr>
            <a:lvl9pPr marL="17553672"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BF82037-4B70-4EA4-A413-A03073B84B9E}" type="datetimeFigureOut">
              <a:rPr lang="en-US" smtClean="0"/>
              <a:pPr/>
              <a:t>12/3/2013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18765025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2" y="23042880"/>
            <a:ext cx="26334720" cy="2720342"/>
          </a:xfrm>
        </p:spPr>
        <p:txBody>
          <a:bodyPr anchor="b"/>
          <a:lstStyle>
            <a:lvl1pPr algn="l">
              <a:defRPr sz="9600" b="1"/>
            </a:lvl1pPr>
          </a:lstStyle>
          <a:p>
            <a:r>
              <a:rPr lang="en-US" smtClean="0"/>
              <a:t>Click to edit Master title style</a:t>
            </a:r>
            <a:endParaRPr lang="en-US"/>
          </a:p>
        </p:txBody>
      </p:sp>
      <p:sp>
        <p:nvSpPr>
          <p:cNvPr id="3" name="Picture Placeholder 2"/>
          <p:cNvSpPr>
            <a:spLocks noGrp="1"/>
          </p:cNvSpPr>
          <p:nvPr>
            <p:ph type="pic" idx="1"/>
          </p:nvPr>
        </p:nvSpPr>
        <p:spPr>
          <a:xfrm>
            <a:off x="8602982" y="2941320"/>
            <a:ext cx="26334720" cy="19751040"/>
          </a:xfrm>
        </p:spPr>
        <p:txBody>
          <a:bodyPr/>
          <a:lstStyle>
            <a:lvl1pPr marL="0" indent="0">
              <a:buNone/>
              <a:defRPr sz="15400"/>
            </a:lvl1pPr>
            <a:lvl2pPr marL="2194210" indent="0">
              <a:buNone/>
              <a:defRPr sz="13400"/>
            </a:lvl2pPr>
            <a:lvl3pPr marL="4388419" indent="0">
              <a:buNone/>
              <a:defRPr sz="11500"/>
            </a:lvl3pPr>
            <a:lvl4pPr marL="6582629" indent="0">
              <a:buNone/>
              <a:defRPr sz="9600"/>
            </a:lvl4pPr>
            <a:lvl5pPr marL="8776834" indent="0">
              <a:buNone/>
              <a:defRPr sz="9600"/>
            </a:lvl5pPr>
            <a:lvl6pPr marL="10971043" indent="0">
              <a:buNone/>
              <a:defRPr sz="9600"/>
            </a:lvl6pPr>
            <a:lvl7pPr marL="13165253" indent="0">
              <a:buNone/>
              <a:defRPr sz="9600"/>
            </a:lvl7pPr>
            <a:lvl8pPr marL="15359462" indent="0">
              <a:buNone/>
              <a:defRPr sz="9600"/>
            </a:lvl8pPr>
            <a:lvl9pPr marL="17553672" indent="0">
              <a:buNone/>
              <a:defRPr sz="9600"/>
            </a:lvl9pPr>
          </a:lstStyle>
          <a:p>
            <a:endParaRPr lang="en-US"/>
          </a:p>
        </p:txBody>
      </p:sp>
      <p:sp>
        <p:nvSpPr>
          <p:cNvPr id="4" name="Text Placeholder 3"/>
          <p:cNvSpPr>
            <a:spLocks noGrp="1"/>
          </p:cNvSpPr>
          <p:nvPr>
            <p:ph type="body" sz="half" idx="2"/>
          </p:nvPr>
        </p:nvSpPr>
        <p:spPr>
          <a:xfrm>
            <a:off x="8602982" y="25763222"/>
            <a:ext cx="26334720" cy="3863338"/>
          </a:xfrm>
        </p:spPr>
        <p:txBody>
          <a:bodyPr/>
          <a:lstStyle>
            <a:lvl1pPr marL="0" indent="0">
              <a:buNone/>
              <a:defRPr sz="6700"/>
            </a:lvl1pPr>
            <a:lvl2pPr marL="2194210" indent="0">
              <a:buNone/>
              <a:defRPr sz="5800"/>
            </a:lvl2pPr>
            <a:lvl3pPr marL="4388419" indent="0">
              <a:buNone/>
              <a:defRPr sz="4800"/>
            </a:lvl3pPr>
            <a:lvl4pPr marL="6582629" indent="0">
              <a:buNone/>
              <a:defRPr sz="4300"/>
            </a:lvl4pPr>
            <a:lvl5pPr marL="8776834" indent="0">
              <a:buNone/>
              <a:defRPr sz="4300"/>
            </a:lvl5pPr>
            <a:lvl6pPr marL="10971043" indent="0">
              <a:buNone/>
              <a:defRPr sz="4300"/>
            </a:lvl6pPr>
            <a:lvl7pPr marL="13165253" indent="0">
              <a:buNone/>
              <a:defRPr sz="4300"/>
            </a:lvl7pPr>
            <a:lvl8pPr marL="15359462" indent="0">
              <a:buNone/>
              <a:defRPr sz="4300"/>
            </a:lvl8pPr>
            <a:lvl9pPr marL="17553672"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BF82037-4B70-4EA4-A413-A03073B84B9E}" type="datetimeFigureOut">
              <a:rPr lang="en-US" smtClean="0"/>
              <a:pPr/>
              <a:t>12/3/2013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14123531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BF82037-4B70-4EA4-A413-A03073B84B9E}" type="datetimeFigureOut">
              <a:rPr lang="en-US" smtClean="0"/>
              <a:pPr/>
              <a:t>12/3/2013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29031953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52742909" y="6324600"/>
            <a:ext cx="47404018" cy="13482066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0530847" y="6324600"/>
            <a:ext cx="141480542" cy="1348206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BF82037-4B70-4EA4-A413-A03073B84B9E}" type="datetimeFigureOut">
              <a:rPr lang="en-US" smtClean="0"/>
              <a:pPr/>
              <a:t>12/3/2013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42771832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94560" y="1318262"/>
            <a:ext cx="39502080" cy="5486400"/>
          </a:xfrm>
          <a:prstGeom prst="rect">
            <a:avLst/>
          </a:prstGeom>
        </p:spPr>
        <p:txBody>
          <a:bodyPr vert="horz" lIns="438840" tIns="219422" rIns="438840" bIns="219422"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194560" y="7680967"/>
            <a:ext cx="39502080" cy="21724622"/>
          </a:xfrm>
          <a:prstGeom prst="rect">
            <a:avLst/>
          </a:prstGeom>
        </p:spPr>
        <p:txBody>
          <a:bodyPr vert="horz" lIns="438840" tIns="219422" rIns="438840" bIns="219422"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194560" y="30510482"/>
            <a:ext cx="10241280" cy="1752600"/>
          </a:xfrm>
          <a:prstGeom prst="rect">
            <a:avLst/>
          </a:prstGeom>
        </p:spPr>
        <p:txBody>
          <a:bodyPr vert="horz" lIns="438840" tIns="219422" rIns="438840" bIns="219422" rtlCol="0" anchor="ctr"/>
          <a:lstStyle>
            <a:lvl1pPr algn="l">
              <a:defRPr sz="5800">
                <a:solidFill>
                  <a:schemeClr val="tx1">
                    <a:tint val="75000"/>
                  </a:schemeClr>
                </a:solidFill>
              </a:defRPr>
            </a:lvl1pPr>
          </a:lstStyle>
          <a:p>
            <a:fld id="{FBF82037-4B70-4EA4-A413-A03073B84B9E}" type="datetimeFigureOut">
              <a:rPr lang="en-US" smtClean="0"/>
              <a:pPr/>
              <a:t>12/3/2013</a:t>
            </a:fld>
            <a:endParaRPr lang="en-US" dirty="0"/>
          </a:p>
        </p:txBody>
      </p:sp>
      <p:sp>
        <p:nvSpPr>
          <p:cNvPr id="5" name="Footer Placeholder 4"/>
          <p:cNvSpPr>
            <a:spLocks noGrp="1"/>
          </p:cNvSpPr>
          <p:nvPr>
            <p:ph type="ftr" sz="quarter" idx="3"/>
          </p:nvPr>
        </p:nvSpPr>
        <p:spPr>
          <a:xfrm>
            <a:off x="14996160" y="30510482"/>
            <a:ext cx="13898880" cy="1752600"/>
          </a:xfrm>
          <a:prstGeom prst="rect">
            <a:avLst/>
          </a:prstGeom>
        </p:spPr>
        <p:txBody>
          <a:bodyPr vert="horz" lIns="438840" tIns="219422" rIns="438840" bIns="219422" rtlCol="0" anchor="ctr"/>
          <a:lstStyle>
            <a:lvl1pPr algn="ctr">
              <a:defRPr sz="58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31455360" y="30510482"/>
            <a:ext cx="10241280" cy="1752600"/>
          </a:xfrm>
          <a:prstGeom prst="rect">
            <a:avLst/>
          </a:prstGeom>
        </p:spPr>
        <p:txBody>
          <a:bodyPr vert="horz" lIns="438840" tIns="219422" rIns="438840" bIns="219422" rtlCol="0" anchor="ctr"/>
          <a:lstStyle>
            <a:lvl1pPr algn="r">
              <a:defRPr sz="5800">
                <a:solidFill>
                  <a:schemeClr val="tx1">
                    <a:tint val="75000"/>
                  </a:schemeClr>
                </a:solidFill>
              </a:defRPr>
            </a:lvl1p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2268170002"/>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ctr" defTabSz="4388419" rtl="0" eaLnBrk="1" latinLnBrk="0" hangingPunct="1">
        <a:spcBef>
          <a:spcPct val="0"/>
        </a:spcBef>
        <a:buNone/>
        <a:defRPr sz="21100" kern="1200">
          <a:solidFill>
            <a:schemeClr val="tx1"/>
          </a:solidFill>
          <a:latin typeface="+mj-lt"/>
          <a:ea typeface="+mj-ea"/>
          <a:cs typeface="+mj-cs"/>
        </a:defRPr>
      </a:lvl1pPr>
    </p:titleStyle>
    <p:bodyStyle>
      <a:lvl1pPr marL="1645656" indent="-1645656" algn="l" defTabSz="4388419"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589" indent="-1371379" algn="l" defTabSz="4388419" rtl="0" eaLnBrk="1" latinLnBrk="0" hangingPunct="1">
        <a:spcBef>
          <a:spcPct val="20000"/>
        </a:spcBef>
        <a:buFont typeface="Arial" pitchFamily="34" charset="0"/>
        <a:buChar char="–"/>
        <a:defRPr sz="13400" kern="1200">
          <a:solidFill>
            <a:schemeClr val="tx1"/>
          </a:solidFill>
          <a:latin typeface="+mn-lt"/>
          <a:ea typeface="+mn-ea"/>
          <a:cs typeface="+mn-cs"/>
        </a:defRPr>
      </a:lvl2pPr>
      <a:lvl3pPr marL="5485522" indent="-1097102" algn="l" defTabSz="4388419" rtl="0" eaLnBrk="1" latinLnBrk="0" hangingPunct="1">
        <a:spcBef>
          <a:spcPct val="20000"/>
        </a:spcBef>
        <a:buFont typeface="Arial" pitchFamily="34" charset="0"/>
        <a:buChar char="•"/>
        <a:defRPr sz="11500" kern="1200">
          <a:solidFill>
            <a:schemeClr val="tx1"/>
          </a:solidFill>
          <a:latin typeface="+mn-lt"/>
          <a:ea typeface="+mn-ea"/>
          <a:cs typeface="+mn-cs"/>
        </a:defRPr>
      </a:lvl3pPr>
      <a:lvl4pPr marL="7679731" indent="-1097102" algn="l" defTabSz="4388419"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3941" indent="-1097102" algn="l" defTabSz="4388419"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8150" indent="-1097102" algn="l" defTabSz="4388419"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2360" indent="-1097102" algn="l" defTabSz="4388419"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6565" indent="-1097102" algn="l" defTabSz="4388419"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0774" indent="-1097102" algn="l" defTabSz="4388419"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419" rtl="0" eaLnBrk="1" latinLnBrk="0" hangingPunct="1">
        <a:defRPr sz="8600" kern="1200">
          <a:solidFill>
            <a:schemeClr val="tx1"/>
          </a:solidFill>
          <a:latin typeface="+mn-lt"/>
          <a:ea typeface="+mn-ea"/>
          <a:cs typeface="+mn-cs"/>
        </a:defRPr>
      </a:lvl1pPr>
      <a:lvl2pPr marL="2194210" algn="l" defTabSz="4388419" rtl="0" eaLnBrk="1" latinLnBrk="0" hangingPunct="1">
        <a:defRPr sz="8600" kern="1200">
          <a:solidFill>
            <a:schemeClr val="tx1"/>
          </a:solidFill>
          <a:latin typeface="+mn-lt"/>
          <a:ea typeface="+mn-ea"/>
          <a:cs typeface="+mn-cs"/>
        </a:defRPr>
      </a:lvl2pPr>
      <a:lvl3pPr marL="4388419" algn="l" defTabSz="4388419" rtl="0" eaLnBrk="1" latinLnBrk="0" hangingPunct="1">
        <a:defRPr sz="8600" kern="1200">
          <a:solidFill>
            <a:schemeClr val="tx1"/>
          </a:solidFill>
          <a:latin typeface="+mn-lt"/>
          <a:ea typeface="+mn-ea"/>
          <a:cs typeface="+mn-cs"/>
        </a:defRPr>
      </a:lvl3pPr>
      <a:lvl4pPr marL="6582629" algn="l" defTabSz="4388419" rtl="0" eaLnBrk="1" latinLnBrk="0" hangingPunct="1">
        <a:defRPr sz="8600" kern="1200">
          <a:solidFill>
            <a:schemeClr val="tx1"/>
          </a:solidFill>
          <a:latin typeface="+mn-lt"/>
          <a:ea typeface="+mn-ea"/>
          <a:cs typeface="+mn-cs"/>
        </a:defRPr>
      </a:lvl4pPr>
      <a:lvl5pPr marL="8776834" algn="l" defTabSz="4388419" rtl="0" eaLnBrk="1" latinLnBrk="0" hangingPunct="1">
        <a:defRPr sz="8600" kern="1200">
          <a:solidFill>
            <a:schemeClr val="tx1"/>
          </a:solidFill>
          <a:latin typeface="+mn-lt"/>
          <a:ea typeface="+mn-ea"/>
          <a:cs typeface="+mn-cs"/>
        </a:defRPr>
      </a:lvl5pPr>
      <a:lvl6pPr marL="10971043" algn="l" defTabSz="4388419" rtl="0" eaLnBrk="1" latinLnBrk="0" hangingPunct="1">
        <a:defRPr sz="8600" kern="1200">
          <a:solidFill>
            <a:schemeClr val="tx1"/>
          </a:solidFill>
          <a:latin typeface="+mn-lt"/>
          <a:ea typeface="+mn-ea"/>
          <a:cs typeface="+mn-cs"/>
        </a:defRPr>
      </a:lvl6pPr>
      <a:lvl7pPr marL="13165253" algn="l" defTabSz="4388419" rtl="0" eaLnBrk="1" latinLnBrk="0" hangingPunct="1">
        <a:defRPr sz="8600" kern="1200">
          <a:solidFill>
            <a:schemeClr val="tx1"/>
          </a:solidFill>
          <a:latin typeface="+mn-lt"/>
          <a:ea typeface="+mn-ea"/>
          <a:cs typeface="+mn-cs"/>
        </a:defRPr>
      </a:lvl7pPr>
      <a:lvl8pPr marL="15359462" algn="l" defTabSz="4388419" rtl="0" eaLnBrk="1" latinLnBrk="0" hangingPunct="1">
        <a:defRPr sz="8600" kern="1200">
          <a:solidFill>
            <a:schemeClr val="tx1"/>
          </a:solidFill>
          <a:latin typeface="+mn-lt"/>
          <a:ea typeface="+mn-ea"/>
          <a:cs typeface="+mn-cs"/>
        </a:defRPr>
      </a:lvl8pPr>
      <a:lvl9pPr marL="17553672" algn="l" defTabSz="4388419"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tiff"/><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Caitlin\AppData\Local\Microsoft\Windows\Temporary Internet Files\Low\Content.IE5\7QILM70Y\Logo_blue[1].tif"/>
          <p:cNvPicPr>
            <a:picLocks noChangeAspect="1" noChangeArrowheads="1"/>
          </p:cNvPicPr>
          <p:nvPr/>
        </p:nvPicPr>
        <p:blipFill>
          <a:blip r:embed="rId2" cstate="print"/>
          <a:srcRect/>
          <a:stretch>
            <a:fillRect/>
          </a:stretch>
        </p:blipFill>
        <p:spPr bwMode="auto">
          <a:xfrm>
            <a:off x="1600200" y="685800"/>
            <a:ext cx="3911402" cy="3970367"/>
          </a:xfrm>
          <a:prstGeom prst="rect">
            <a:avLst/>
          </a:prstGeom>
          <a:noFill/>
        </p:spPr>
      </p:pic>
      <p:sp>
        <p:nvSpPr>
          <p:cNvPr id="5" name="TextBox 4"/>
          <p:cNvSpPr txBox="1"/>
          <p:nvPr/>
        </p:nvSpPr>
        <p:spPr>
          <a:xfrm>
            <a:off x="8610600" y="1676400"/>
            <a:ext cx="30556200" cy="2769989"/>
          </a:xfrm>
          <a:prstGeom prst="rect">
            <a:avLst/>
          </a:prstGeom>
          <a:noFill/>
        </p:spPr>
        <p:txBody>
          <a:bodyPr wrap="square" rtlCol="0">
            <a:spAutoFit/>
          </a:bodyPr>
          <a:lstStyle/>
          <a:p>
            <a:pPr algn="ctr"/>
            <a:r>
              <a:rPr lang="en-US" sz="5400" b="1" dirty="0" smtClean="0">
                <a:latin typeface="Times New Roman" pitchFamily="18" charset="0"/>
                <a:cs typeface="Times New Roman" pitchFamily="18" charset="0"/>
              </a:rPr>
              <a:t>Competitive Synthesis of Benzyl </a:t>
            </a:r>
            <a:r>
              <a:rPr lang="en-US" sz="5400" b="1" dirty="0" err="1" smtClean="0">
                <a:latin typeface="Times New Roman" pitchFamily="18" charset="0"/>
                <a:cs typeface="Times New Roman" pitchFamily="18" charset="0"/>
              </a:rPr>
              <a:t>Naphthalenes</a:t>
            </a:r>
            <a:endParaRPr lang="en-US" sz="5400" b="1" dirty="0" smtClean="0">
              <a:latin typeface="Times New Roman" pitchFamily="18" charset="0"/>
              <a:cs typeface="Times New Roman" pitchFamily="18" charset="0"/>
            </a:endParaRPr>
          </a:p>
          <a:p>
            <a:pPr algn="ctr"/>
            <a:r>
              <a:rPr lang="en-US" sz="4000" dirty="0" smtClean="0">
                <a:latin typeface="Times New Roman" pitchFamily="18" charset="0"/>
                <a:cs typeface="Times New Roman" pitchFamily="18" charset="0"/>
              </a:rPr>
              <a:t>David Waste</a:t>
            </a:r>
          </a:p>
          <a:p>
            <a:pPr algn="ctr"/>
            <a:r>
              <a:rPr lang="en-US" sz="4000" dirty="0" smtClean="0">
                <a:latin typeface="Times New Roman" pitchFamily="18" charset="0"/>
                <a:cs typeface="Times New Roman" pitchFamily="18" charset="0"/>
              </a:rPr>
              <a:t>Department of Chemistry, University of New Hampshire, Durham, NH</a:t>
            </a:r>
          </a:p>
          <a:p>
            <a:pPr algn="ctr"/>
            <a:r>
              <a:rPr lang="en-US" sz="4000" dirty="0" smtClean="0">
                <a:latin typeface="Times New Roman" pitchFamily="18" charset="0"/>
                <a:cs typeface="Times New Roman" pitchFamily="18" charset="0"/>
              </a:rPr>
              <a:t>December 5, 2013</a:t>
            </a:r>
          </a:p>
        </p:txBody>
      </p:sp>
      <p:sp>
        <p:nvSpPr>
          <p:cNvPr id="6" name="TextBox 5"/>
          <p:cNvSpPr txBox="1"/>
          <p:nvPr/>
        </p:nvSpPr>
        <p:spPr>
          <a:xfrm>
            <a:off x="2409497" y="5312526"/>
            <a:ext cx="40157400" cy="2308324"/>
          </a:xfrm>
          <a:prstGeom prst="rect">
            <a:avLst/>
          </a:prstGeom>
          <a:noFill/>
        </p:spPr>
        <p:txBody>
          <a:bodyPr wrap="square" rtlCol="0">
            <a:spAutoFit/>
          </a:bodyPr>
          <a:lstStyle/>
          <a:p>
            <a:r>
              <a:rPr lang="en-US" sz="3600" b="1" dirty="0" smtClean="0">
                <a:latin typeface="Times New Roman" pitchFamily="18" charset="0"/>
                <a:cs typeface="Times New Roman" pitchFamily="18" charset="0"/>
              </a:rPr>
              <a:t>Introduction:</a:t>
            </a:r>
            <a:r>
              <a:rPr lang="en-US" sz="3600" dirty="0" smtClean="0">
                <a:latin typeface="Times New Roman" pitchFamily="18" charset="0"/>
                <a:cs typeface="Times New Roman" pitchFamily="18" charset="0"/>
              </a:rPr>
              <a:t> The rate at which isomers react under the same reaction conditions  is an extremely useful tool for chemists to understand, and to utilize in the design of chemical syntheses. The synthesis of 1- and 2-</a:t>
            </a:r>
          </a:p>
          <a:p>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benzylnapthalene</a:t>
            </a:r>
            <a:r>
              <a:rPr lang="en-US" sz="3600" dirty="0" smtClean="0">
                <a:latin typeface="Times New Roman" pitchFamily="18" charset="0"/>
                <a:cs typeface="Times New Roman" pitchFamily="18" charset="0"/>
              </a:rPr>
              <a:t> from their respective aldehydes (Scheme 1) was chosen due to its relative simplicity, use of </a:t>
            </a:r>
          </a:p>
          <a:p>
            <a:r>
              <a:rPr lang="en-US" sz="3600" dirty="0">
                <a:latin typeface="Times New Roman" pitchFamily="18" charset="0"/>
                <a:cs typeface="Times New Roman" pitchFamily="18" charset="0"/>
              </a:rPr>
              <a:t>	</a:t>
            </a:r>
            <a:r>
              <a:rPr lang="en-US" sz="3600" dirty="0" smtClean="0">
                <a:latin typeface="Times New Roman" pitchFamily="18" charset="0"/>
                <a:cs typeface="Times New Roman" pitchFamily="18" charset="0"/>
              </a:rPr>
              <a:t>			nonhazardous materials, and high yields of  products from the first two reactions in order to allow the results of the third,</a:t>
            </a:r>
          </a:p>
          <a:p>
            <a:r>
              <a:rPr lang="en-US" sz="3600" dirty="0">
                <a:latin typeface="Times New Roman" pitchFamily="18" charset="0"/>
                <a:cs typeface="Times New Roman" pitchFamily="18" charset="0"/>
              </a:rPr>
              <a:t>	</a:t>
            </a:r>
            <a:r>
              <a:rPr lang="en-US" sz="3600" dirty="0" smtClean="0">
                <a:latin typeface="Times New Roman" pitchFamily="18" charset="0"/>
                <a:cs typeface="Times New Roman" pitchFamily="18" charset="0"/>
              </a:rPr>
              <a:t>		                                      yield determining, reaction to best be seen</a:t>
            </a:r>
            <a:r>
              <a:rPr lang="en-US" sz="3200" dirty="0" smtClean="0">
                <a:latin typeface="Times New Roman" pitchFamily="18" charset="0"/>
                <a:cs typeface="Times New Roman" pitchFamily="18" charset="0"/>
              </a:rPr>
              <a:t>.  </a:t>
            </a:r>
            <a:endParaRPr lang="en-US" sz="2800" b="1" dirty="0">
              <a:latin typeface="Times New Roman" pitchFamily="18" charset="0"/>
              <a:cs typeface="Times New Roman" pitchFamily="18" charset="0"/>
            </a:endParaRPr>
          </a:p>
        </p:txBody>
      </p:sp>
      <p:sp>
        <p:nvSpPr>
          <p:cNvPr id="10" name="TextBox 9"/>
          <p:cNvSpPr txBox="1"/>
          <p:nvPr/>
        </p:nvSpPr>
        <p:spPr>
          <a:xfrm>
            <a:off x="2409496" y="11506200"/>
            <a:ext cx="40491104" cy="4524315"/>
          </a:xfrm>
          <a:prstGeom prst="rect">
            <a:avLst/>
          </a:prstGeom>
          <a:noFill/>
        </p:spPr>
        <p:txBody>
          <a:bodyPr wrap="square" rtlCol="0">
            <a:spAutoFit/>
          </a:bodyPr>
          <a:lstStyle/>
          <a:p>
            <a:r>
              <a:rPr lang="en-US" sz="3600" b="1" dirty="0" smtClean="0">
                <a:latin typeface="Times New Roman" pitchFamily="18" charset="0"/>
                <a:cs typeface="Times New Roman" pitchFamily="18" charset="0"/>
              </a:rPr>
              <a:t>Results and Discussion:</a:t>
            </a:r>
            <a:r>
              <a:rPr lang="en-US" sz="3600" dirty="0" smtClean="0">
                <a:latin typeface="Times New Roman" pitchFamily="18" charset="0"/>
                <a:cs typeface="Times New Roman" pitchFamily="18" charset="0"/>
              </a:rPr>
              <a:t> As shown by Prof. Richard Johnson and his research group (Scheme 2), the most stable carbocation in a mono substituted naphthalene is structure </a:t>
            </a:r>
            <a:r>
              <a:rPr lang="en-US" sz="3600" b="1" dirty="0" smtClean="0">
                <a:latin typeface="Times New Roman" pitchFamily="18" charset="0"/>
                <a:cs typeface="Times New Roman" pitchFamily="18" charset="0"/>
              </a:rPr>
              <a:t>C</a:t>
            </a:r>
            <a:r>
              <a:rPr lang="en-US" sz="3600" baseline="30000" dirty="0" smtClean="0">
                <a:latin typeface="Times New Roman" pitchFamily="18" charset="0"/>
                <a:cs typeface="Times New Roman" pitchFamily="18" charset="0"/>
              </a:rPr>
              <a:t>4</a:t>
            </a:r>
            <a:r>
              <a:rPr lang="en-US" sz="3600" dirty="0" smtClean="0">
                <a:latin typeface="Times New Roman" pitchFamily="18" charset="0"/>
                <a:cs typeface="Times New Roman" pitchFamily="18" charset="0"/>
              </a:rPr>
              <a:t>. It can be seen that structures </a:t>
            </a:r>
            <a:r>
              <a:rPr lang="en-US" sz="3600" b="1" dirty="0" smtClean="0">
                <a:latin typeface="Times New Roman" pitchFamily="18" charset="0"/>
                <a:cs typeface="Times New Roman" pitchFamily="18" charset="0"/>
              </a:rPr>
              <a:t>A </a:t>
            </a:r>
            <a:r>
              <a:rPr lang="en-US" sz="3600" dirty="0" smtClean="0">
                <a:latin typeface="Times New Roman" pitchFamily="18" charset="0"/>
                <a:cs typeface="Times New Roman" pitchFamily="18" charset="0"/>
              </a:rPr>
              <a:t>and </a:t>
            </a:r>
            <a:r>
              <a:rPr lang="en-US" sz="3600" b="1" dirty="0" smtClean="0">
                <a:latin typeface="Times New Roman" pitchFamily="18" charset="0"/>
                <a:cs typeface="Times New Roman" pitchFamily="18" charset="0"/>
              </a:rPr>
              <a:t>B</a:t>
            </a:r>
            <a:r>
              <a:rPr lang="en-US" sz="3600" dirty="0" smtClean="0">
                <a:latin typeface="Times New Roman" pitchFamily="18" charset="0"/>
                <a:cs typeface="Times New Roman" pitchFamily="18" charset="0"/>
              </a:rPr>
              <a:t> appear very similar to resonance structures of the 1- and 2-naphthylmethyl </a:t>
            </a:r>
            <a:r>
              <a:rPr lang="en-US" sz="3600" dirty="0" err="1" smtClean="0">
                <a:latin typeface="Times New Roman" pitchFamily="18" charset="0"/>
                <a:cs typeface="Times New Roman" pitchFamily="18" charset="0"/>
              </a:rPr>
              <a:t>carbocations</a:t>
            </a:r>
            <a:r>
              <a:rPr lang="en-US" sz="3600" dirty="0" smtClean="0">
                <a:latin typeface="Times New Roman" pitchFamily="18" charset="0"/>
                <a:cs typeface="Times New Roman" pitchFamily="18" charset="0"/>
              </a:rPr>
              <a:t> (Scheme 3). 2-naphthylmethyl carbocation need only undergo a 1,2-hydride shift  to form the most stable carbocation, while 1-naphthylmethyl carbocation must undergo </a:t>
            </a:r>
            <a:r>
              <a:rPr lang="en-US" sz="3600" i="1" dirty="0" smtClean="0">
                <a:latin typeface="Times New Roman" pitchFamily="18" charset="0"/>
                <a:cs typeface="Times New Roman" pitchFamily="18" charset="0"/>
              </a:rPr>
              <a:t>both</a:t>
            </a:r>
            <a:r>
              <a:rPr lang="en-US" sz="3600" dirty="0" smtClean="0">
                <a:latin typeface="Times New Roman" pitchFamily="18" charset="0"/>
                <a:cs typeface="Times New Roman" pitchFamily="18" charset="0"/>
              </a:rPr>
              <a:t> a 1,2-methyl and 1,2 hydride shift to do so. Using B3LYP density functional theory with 6-31G* in </a:t>
            </a:r>
          </a:p>
          <a:p>
            <a:r>
              <a:rPr lang="en-US" sz="3600" dirty="0">
                <a:latin typeface="Times New Roman" pitchFamily="18" charset="0"/>
                <a:cs typeface="Times New Roman" pitchFamily="18" charset="0"/>
              </a:rPr>
              <a:t>	</a:t>
            </a:r>
            <a:r>
              <a:rPr lang="en-US" sz="3600" dirty="0" smtClean="0">
                <a:latin typeface="Times New Roman" pitchFamily="18" charset="0"/>
                <a:cs typeface="Times New Roman" pitchFamily="18" charset="0"/>
              </a:rPr>
              <a:t>	                                       the Spartan Student modeling program, it can be determined that due to this </a:t>
            </a:r>
          </a:p>
          <a:p>
            <a:r>
              <a:rPr lang="en-US" sz="3600" dirty="0">
                <a:latin typeface="Times New Roman" pitchFamily="18" charset="0"/>
                <a:cs typeface="Times New Roman" pitchFamily="18" charset="0"/>
              </a:rPr>
              <a:t>	</a:t>
            </a:r>
            <a:r>
              <a:rPr lang="en-US" sz="3600" dirty="0" smtClean="0">
                <a:latin typeface="Times New Roman" pitchFamily="18" charset="0"/>
                <a:cs typeface="Times New Roman" pitchFamily="18" charset="0"/>
              </a:rPr>
              <a:t>	                                         difference in the transition states of each compound, there is a difference </a:t>
            </a:r>
          </a:p>
          <a:p>
            <a:r>
              <a:rPr lang="en-US" sz="3600" dirty="0">
                <a:latin typeface="Times New Roman" pitchFamily="18" charset="0"/>
                <a:cs typeface="Times New Roman" pitchFamily="18" charset="0"/>
              </a:rPr>
              <a:t>	</a:t>
            </a:r>
            <a:r>
              <a:rPr lang="en-US" sz="3600" dirty="0" smtClean="0">
                <a:latin typeface="Times New Roman" pitchFamily="18" charset="0"/>
                <a:cs typeface="Times New Roman" pitchFamily="18" charset="0"/>
              </a:rPr>
              <a:t>	                                             of 2.24kcal/mol. Using the Arrhenius equation, this difference in</a:t>
            </a:r>
          </a:p>
          <a:p>
            <a:r>
              <a:rPr lang="en-US" sz="3600" dirty="0" smtClean="0">
                <a:latin typeface="Times New Roman" pitchFamily="18" charset="0"/>
                <a:cs typeface="Times New Roman" pitchFamily="18" charset="0"/>
              </a:rPr>
              <a:t> 			        transition state energy is amounts to a product ratio of 2.5:1</a:t>
            </a:r>
          </a:p>
          <a:p>
            <a:r>
              <a:rPr lang="en-US" sz="3600" dirty="0">
                <a:latin typeface="Times New Roman" pitchFamily="18" charset="0"/>
                <a:cs typeface="Times New Roman" pitchFamily="18" charset="0"/>
              </a:rPr>
              <a:t>	</a:t>
            </a:r>
            <a:r>
              <a:rPr lang="en-US" sz="3600" dirty="0" smtClean="0">
                <a:latin typeface="Times New Roman" pitchFamily="18" charset="0"/>
                <a:cs typeface="Times New Roman" pitchFamily="18" charset="0"/>
              </a:rPr>
              <a:t>		        2-benzylnaphthalene to 1-benzylnapthalene.</a:t>
            </a:r>
            <a:endParaRPr lang="en-US" sz="3600" b="1" dirty="0" smtClean="0">
              <a:latin typeface="Times New Roman" pitchFamily="18" charset="0"/>
              <a:cs typeface="Times New Roman" pitchFamily="18" charset="0"/>
            </a:endParaRPr>
          </a:p>
        </p:txBody>
      </p:sp>
      <p:sp>
        <p:nvSpPr>
          <p:cNvPr id="12" name="TextBox 11"/>
          <p:cNvSpPr txBox="1"/>
          <p:nvPr/>
        </p:nvSpPr>
        <p:spPr>
          <a:xfrm>
            <a:off x="2534307" y="18987315"/>
            <a:ext cx="15372693" cy="6524863"/>
          </a:xfrm>
          <a:prstGeom prst="rect">
            <a:avLst/>
          </a:prstGeom>
          <a:noFill/>
        </p:spPr>
        <p:txBody>
          <a:bodyPr wrap="square" rtlCol="0">
            <a:spAutoFit/>
          </a:bodyPr>
          <a:lstStyle/>
          <a:p>
            <a:r>
              <a:rPr lang="en-US" sz="3600" b="1" dirty="0" smtClean="0">
                <a:latin typeface="Times New Roman" pitchFamily="18" charset="0"/>
                <a:cs typeface="Times New Roman" pitchFamily="18" charset="0"/>
              </a:rPr>
              <a:t>Conclusions:</a:t>
            </a:r>
            <a:r>
              <a:rPr lang="en-US" sz="3600" dirty="0" smtClean="0">
                <a:latin typeface="Times New Roman" pitchFamily="18" charset="0"/>
                <a:cs typeface="Times New Roman" pitchFamily="18" charset="0"/>
              </a:rPr>
              <a:t> The result of this experiment brings two conclusions: Firstly, it supports the research of Prof. Johnson and his research group, that carbocation </a:t>
            </a:r>
            <a:r>
              <a:rPr lang="en-US" sz="3600" b="1" dirty="0" smtClean="0">
                <a:latin typeface="Times New Roman" pitchFamily="18" charset="0"/>
                <a:cs typeface="Times New Roman" pitchFamily="18" charset="0"/>
              </a:rPr>
              <a:t>C</a:t>
            </a:r>
            <a:r>
              <a:rPr lang="en-US" sz="3600" dirty="0" smtClean="0">
                <a:latin typeface="Times New Roman" pitchFamily="18" charset="0"/>
                <a:cs typeface="Times New Roman" pitchFamily="18" charset="0"/>
              </a:rPr>
              <a:t> is the most stable carbocation in mono substituted </a:t>
            </a:r>
            <a:r>
              <a:rPr lang="en-US" sz="3600" dirty="0" err="1" smtClean="0">
                <a:latin typeface="Times New Roman" pitchFamily="18" charset="0"/>
                <a:cs typeface="Times New Roman" pitchFamily="18" charset="0"/>
              </a:rPr>
              <a:t>naphthalenes</a:t>
            </a:r>
            <a:r>
              <a:rPr lang="en-US" sz="3600" dirty="0" smtClean="0">
                <a:latin typeface="Times New Roman" pitchFamily="18" charset="0"/>
                <a:cs typeface="Times New Roman" pitchFamily="18" charset="0"/>
              </a:rPr>
              <a:t>, and therefore an equilibrium exists between </a:t>
            </a:r>
            <a:r>
              <a:rPr lang="en-US" sz="3600" dirty="0" err="1" smtClean="0">
                <a:latin typeface="Times New Roman" pitchFamily="18" charset="0"/>
                <a:cs typeface="Times New Roman" pitchFamily="18" charset="0"/>
              </a:rPr>
              <a:t>carbocations</a:t>
            </a:r>
            <a:r>
              <a:rPr lang="en-US" sz="3600" dirty="0" smtClean="0">
                <a:latin typeface="Times New Roman" pitchFamily="18" charset="0"/>
                <a:cs typeface="Times New Roman" pitchFamily="18" charset="0"/>
              </a:rPr>
              <a:t> </a:t>
            </a:r>
            <a:r>
              <a:rPr lang="en-US" sz="3600" b="1" dirty="0" smtClean="0">
                <a:latin typeface="Times New Roman" pitchFamily="18" charset="0"/>
                <a:cs typeface="Times New Roman" pitchFamily="18" charset="0"/>
              </a:rPr>
              <a:t>1</a:t>
            </a:r>
            <a:r>
              <a:rPr lang="en-US" sz="3600" dirty="0" smtClean="0">
                <a:latin typeface="Times New Roman" pitchFamily="18" charset="0"/>
                <a:cs typeface="Times New Roman" pitchFamily="18" charset="0"/>
              </a:rPr>
              <a:t> and </a:t>
            </a:r>
            <a:r>
              <a:rPr lang="en-US" sz="3600" b="1" dirty="0" smtClean="0">
                <a:latin typeface="Times New Roman" pitchFamily="18" charset="0"/>
                <a:cs typeface="Times New Roman" pitchFamily="18" charset="0"/>
              </a:rPr>
              <a:t>2</a:t>
            </a:r>
            <a:r>
              <a:rPr lang="en-US" sz="3600" dirty="0" smtClean="0">
                <a:latin typeface="Times New Roman" pitchFamily="18" charset="0"/>
                <a:cs typeface="Times New Roman" pitchFamily="18" charset="0"/>
              </a:rPr>
              <a:t> of the </a:t>
            </a:r>
            <a:r>
              <a:rPr lang="en-US" sz="3600" dirty="0" err="1" smtClean="0">
                <a:latin typeface="Times New Roman" pitchFamily="18" charset="0"/>
                <a:cs typeface="Times New Roman" pitchFamily="18" charset="0"/>
              </a:rPr>
              <a:t>Friedel</a:t>
            </a:r>
            <a:r>
              <a:rPr lang="en-US" sz="3600" dirty="0" smtClean="0">
                <a:latin typeface="Times New Roman" pitchFamily="18" charset="0"/>
                <a:cs typeface="Times New Roman" pitchFamily="18" charset="0"/>
              </a:rPr>
              <a:t>-Crafts reaction and this stable carbocation, resulting in a difference in. Secondly, this reaction goes to show that chemists need pay close attention to the energies of transition states in the construction of reactions, to be able to judge the yields of those reactions. For this purpose, modeling programs, such as Spartan provide an important tool in a chemists arsenal, with which to construct and execute reactions  </a:t>
            </a:r>
            <a:endParaRPr lang="en-US" sz="3600" b="1" dirty="0" smtClean="0">
              <a:latin typeface="Times New Roman" pitchFamily="18" charset="0"/>
              <a:cs typeface="Times New Roman" pitchFamily="18" charset="0"/>
            </a:endParaRPr>
          </a:p>
          <a:p>
            <a:endParaRPr lang="en-US" sz="3600" dirty="0">
              <a:latin typeface="Times New Roman" pitchFamily="18" charset="0"/>
              <a:cs typeface="Times New Roman" pitchFamily="18" charset="0"/>
            </a:endParaRPr>
          </a:p>
          <a:p>
            <a:endParaRPr lang="en-US" sz="3200" dirty="0" smtClean="0"/>
          </a:p>
          <a:p>
            <a:endParaRPr lang="en-US" sz="2600" b="1" dirty="0" smtClean="0"/>
          </a:p>
        </p:txBody>
      </p:sp>
      <p:sp>
        <p:nvSpPr>
          <p:cNvPr id="13" name="TextBox 12"/>
          <p:cNvSpPr txBox="1"/>
          <p:nvPr/>
        </p:nvSpPr>
        <p:spPr>
          <a:xfrm>
            <a:off x="2341178" y="28666460"/>
            <a:ext cx="38578221" cy="4462760"/>
          </a:xfrm>
          <a:prstGeom prst="rect">
            <a:avLst/>
          </a:prstGeom>
          <a:noFill/>
        </p:spPr>
        <p:txBody>
          <a:bodyPr wrap="square" rtlCol="0">
            <a:spAutoFit/>
          </a:bodyPr>
          <a:lstStyle/>
          <a:p>
            <a:r>
              <a:rPr lang="en-US" sz="3600" b="1" dirty="0" smtClean="0">
                <a:latin typeface="Times New Roman" pitchFamily="18" charset="0"/>
                <a:cs typeface="Times New Roman" pitchFamily="18" charset="0"/>
              </a:rPr>
              <a:t>References: </a:t>
            </a:r>
          </a:p>
          <a:p>
            <a:r>
              <a:rPr lang="en-US" sz="3600" dirty="0" smtClean="0">
                <a:latin typeface="Times New Roman" pitchFamily="18" charset="0"/>
                <a:cs typeface="Times New Roman" pitchFamily="18" charset="0"/>
              </a:rPr>
              <a:t>(</a:t>
            </a:r>
            <a:r>
              <a:rPr lang="en-US" sz="3600" dirty="0">
                <a:latin typeface="Times New Roman" pitchFamily="18" charset="0"/>
                <a:cs typeface="Times New Roman" pitchFamily="18" charset="0"/>
              </a:rPr>
              <a:t>1) Lehman, John W. </a:t>
            </a:r>
            <a:r>
              <a:rPr lang="en-US" sz="3600" i="1" dirty="0">
                <a:latin typeface="Times New Roman" pitchFamily="18" charset="0"/>
                <a:cs typeface="Times New Roman" pitchFamily="18" charset="0"/>
              </a:rPr>
              <a:t>Operational Organic Chemistry</a:t>
            </a:r>
            <a:r>
              <a:rPr lang="en-US" sz="3600" dirty="0">
                <a:latin typeface="Times New Roman" pitchFamily="18" charset="0"/>
                <a:cs typeface="Times New Roman" pitchFamily="18" charset="0"/>
              </a:rPr>
              <a:t>, 2</a:t>
            </a:r>
            <a:r>
              <a:rPr lang="en-US" sz="3600" baseline="30000" dirty="0">
                <a:latin typeface="Times New Roman" pitchFamily="18" charset="0"/>
                <a:cs typeface="Times New Roman" pitchFamily="18" charset="0"/>
              </a:rPr>
              <a:t>nd</a:t>
            </a:r>
            <a:r>
              <a:rPr lang="en-US" sz="3600" dirty="0">
                <a:latin typeface="Times New Roman" pitchFamily="18" charset="0"/>
                <a:cs typeface="Times New Roman" pitchFamily="18" charset="0"/>
              </a:rPr>
              <a:t> Edition, Pearson Education, 2009, 260-266. </a:t>
            </a:r>
          </a:p>
          <a:p>
            <a:r>
              <a:rPr lang="en-US" sz="3600" dirty="0">
                <a:latin typeface="Times New Roman" pitchFamily="18" charset="0"/>
                <a:cs typeface="Times New Roman" pitchFamily="18" charset="0"/>
              </a:rPr>
              <a:t>(2) Erin C. </a:t>
            </a:r>
            <a:r>
              <a:rPr lang="en-US" sz="3600" dirty="0" err="1">
                <a:latin typeface="Times New Roman" pitchFamily="18" charset="0"/>
                <a:cs typeface="Times New Roman" pitchFamily="18" charset="0"/>
              </a:rPr>
              <a:t>Mcluaghlin</a:t>
            </a:r>
            <a:r>
              <a:rPr lang="en-US" sz="3600" dirty="0">
                <a:latin typeface="Times New Roman" pitchFamily="18" charset="0"/>
                <a:cs typeface="Times New Roman" pitchFamily="18" charset="0"/>
              </a:rPr>
              <a:t>. The Road Less Traveled: New Chemistry of Old Reactive Intermediates. PhD. Thesis, University of New Hampshire, Durham, NH, 2012. 43-44. </a:t>
            </a:r>
          </a:p>
          <a:p>
            <a:r>
              <a:rPr lang="en-US" sz="3600" dirty="0">
                <a:latin typeface="Times New Roman" pitchFamily="18" charset="0"/>
                <a:cs typeface="Times New Roman" pitchFamily="18" charset="0"/>
              </a:rPr>
              <a:t>(3) Irina </a:t>
            </a:r>
            <a:r>
              <a:rPr lang="en-US" sz="3600" dirty="0" err="1">
                <a:latin typeface="Times New Roman" pitchFamily="18" charset="0"/>
                <a:cs typeface="Times New Roman" pitchFamily="18" charset="0"/>
              </a:rPr>
              <a:t>Iovel</a:t>
            </a:r>
            <a:r>
              <a:rPr lang="en-US" sz="3600" dirty="0">
                <a:latin typeface="Times New Roman" pitchFamily="18" charset="0"/>
                <a:cs typeface="Times New Roman" pitchFamily="18" charset="0"/>
              </a:rPr>
              <a:t>; Kristin </a:t>
            </a:r>
            <a:r>
              <a:rPr lang="en-US" sz="3600" dirty="0" err="1">
                <a:latin typeface="Times New Roman" pitchFamily="18" charset="0"/>
                <a:cs typeface="Times New Roman" pitchFamily="18" charset="0"/>
              </a:rPr>
              <a:t>Mertins</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Jette</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Kischel</a:t>
            </a:r>
            <a:r>
              <a:rPr lang="en-US" sz="3600" dirty="0">
                <a:latin typeface="Times New Roman" pitchFamily="18" charset="0"/>
                <a:cs typeface="Times New Roman" pitchFamily="18" charset="0"/>
              </a:rPr>
              <a:t>; Alexander Zapf; Matthias </a:t>
            </a:r>
            <a:r>
              <a:rPr lang="en-US" sz="3600" dirty="0" err="1">
                <a:latin typeface="Times New Roman" pitchFamily="18" charset="0"/>
                <a:cs typeface="Times New Roman" pitchFamily="18" charset="0"/>
              </a:rPr>
              <a:t>Beller</a:t>
            </a:r>
            <a:r>
              <a:rPr lang="en-US" sz="3600" dirty="0">
                <a:latin typeface="Times New Roman" pitchFamily="18" charset="0"/>
                <a:cs typeface="Times New Roman" pitchFamily="18" charset="0"/>
              </a:rPr>
              <a:t>. An Efficient and General Iron-Catalyzed </a:t>
            </a:r>
            <a:r>
              <a:rPr lang="en-US" sz="3600" dirty="0" err="1">
                <a:latin typeface="Times New Roman" pitchFamily="18" charset="0"/>
                <a:cs typeface="Times New Roman" pitchFamily="18" charset="0"/>
              </a:rPr>
              <a:t>Arylation</a:t>
            </a:r>
            <a:r>
              <a:rPr lang="en-US" sz="3600" dirty="0">
                <a:latin typeface="Times New Roman" pitchFamily="18" charset="0"/>
                <a:cs typeface="Times New Roman" pitchFamily="18" charset="0"/>
              </a:rPr>
              <a:t> of Benzyl Alcohols and Benzyl Carboxylates. </a:t>
            </a:r>
            <a:r>
              <a:rPr lang="en-US" sz="3600" i="1" dirty="0" err="1">
                <a:latin typeface="Times New Roman" pitchFamily="18" charset="0"/>
                <a:cs typeface="Times New Roman" pitchFamily="18" charset="0"/>
              </a:rPr>
              <a:t>Angewandte</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Chemie</a:t>
            </a:r>
            <a:r>
              <a:rPr lang="en-US" sz="3600" i="1" dirty="0">
                <a:latin typeface="Times New Roman" pitchFamily="18" charset="0"/>
                <a:cs typeface="Times New Roman" pitchFamily="18" charset="0"/>
              </a:rPr>
              <a:t> International Edition</a:t>
            </a:r>
            <a:r>
              <a:rPr lang="en-US" sz="3600" dirty="0">
                <a:latin typeface="Times New Roman" pitchFamily="18" charset="0"/>
                <a:cs typeface="Times New Roman" pitchFamily="18" charset="0"/>
              </a:rPr>
              <a:t>. 2005, 44, 25, 3913–3917</a:t>
            </a:r>
          </a:p>
          <a:p>
            <a:r>
              <a:rPr lang="en-US" sz="3600" dirty="0">
                <a:latin typeface="Times New Roman" pitchFamily="18" charset="0"/>
                <a:cs typeface="Times New Roman" pitchFamily="18" charset="0"/>
              </a:rPr>
              <a:t>(4) Richard P. </a:t>
            </a:r>
            <a:r>
              <a:rPr lang="en-US" sz="3600" dirty="0" smtClean="0">
                <a:latin typeface="Times New Roman" pitchFamily="18" charset="0"/>
                <a:cs typeface="Times New Roman" pitchFamily="18" charset="0"/>
              </a:rPr>
              <a:t>Johnson, Sarah </a:t>
            </a:r>
            <a:r>
              <a:rPr lang="en-US" sz="3600" dirty="0">
                <a:latin typeface="Times New Roman" pitchFamily="18" charset="0"/>
                <a:cs typeface="Times New Roman" pitchFamily="18" charset="0"/>
              </a:rPr>
              <a:t>L. </a:t>
            </a:r>
            <a:r>
              <a:rPr lang="en-US" sz="3600" dirty="0" err="1">
                <a:latin typeface="Times New Roman" pitchFamily="18" charset="0"/>
                <a:cs typeface="Times New Roman" pitchFamily="18" charset="0"/>
              </a:rPr>
              <a:t>Skraba</a:t>
            </a:r>
            <a:r>
              <a:rPr lang="en-US" sz="3600" dirty="0">
                <a:latin typeface="Times New Roman" pitchFamily="18" charset="0"/>
                <a:cs typeface="Times New Roman" pitchFamily="18" charset="0"/>
              </a:rPr>
              <a:t> Joiner, Erin C. McLaughlin, Aida </a:t>
            </a:r>
            <a:r>
              <a:rPr lang="en-US" sz="3600" dirty="0" err="1" smtClean="0">
                <a:latin typeface="Times New Roman" pitchFamily="18" charset="0"/>
                <a:cs typeface="Times New Roman" pitchFamily="18" charset="0"/>
              </a:rPr>
              <a:t>Ajaz</a:t>
            </a:r>
            <a:r>
              <a:rPr lang="en-US" sz="3600" dirty="0">
                <a:latin typeface="Times New Roman" pitchFamily="18" charset="0"/>
                <a:cs typeface="Times New Roman" pitchFamily="18" charset="0"/>
              </a:rPr>
              <a:t>.</a:t>
            </a:r>
            <a:r>
              <a:rPr lang="en-US" sz="3600" dirty="0" smtClean="0">
                <a:latin typeface="Times New Roman" pitchFamily="18" charset="0"/>
                <a:cs typeface="Times New Roman" pitchFamily="18" charset="0"/>
              </a:rPr>
              <a:t> Scholl </a:t>
            </a:r>
            <a:r>
              <a:rPr lang="en-US" sz="3600" dirty="0">
                <a:latin typeface="Times New Roman" pitchFamily="18" charset="0"/>
                <a:cs typeface="Times New Roman" pitchFamily="18" charset="0"/>
              </a:rPr>
              <a:t>Reactions of Aryl </a:t>
            </a:r>
            <a:r>
              <a:rPr lang="en-US" sz="3600" dirty="0" err="1">
                <a:latin typeface="Times New Roman" pitchFamily="18" charset="0"/>
                <a:cs typeface="Times New Roman" pitchFamily="18" charset="0"/>
              </a:rPr>
              <a:t>Naphthalenes</a:t>
            </a:r>
            <a:r>
              <a:rPr lang="en-US" sz="3600" dirty="0">
                <a:latin typeface="Times New Roman" pitchFamily="18" charset="0"/>
                <a:cs typeface="Times New Roman" pitchFamily="18" charset="0"/>
              </a:rPr>
              <a:t>: Rearrangement Precedes Cyclization. University of New Hampshire, Durham, </a:t>
            </a:r>
            <a:r>
              <a:rPr lang="en-US" sz="3600" dirty="0" err="1">
                <a:latin typeface="Times New Roman" pitchFamily="18" charset="0"/>
                <a:cs typeface="Times New Roman" pitchFamily="18" charset="0"/>
              </a:rPr>
              <a:t>NH.Unpublished</a:t>
            </a:r>
            <a:r>
              <a:rPr lang="en-US" sz="3600" dirty="0">
                <a:latin typeface="Times New Roman" pitchFamily="18" charset="0"/>
                <a:cs typeface="Times New Roman" pitchFamily="18" charset="0"/>
              </a:rPr>
              <a:t> work, 2013</a:t>
            </a:r>
          </a:p>
          <a:p>
            <a:endParaRPr lang="en-US" sz="3200" dirty="0"/>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71800" y="6019800"/>
            <a:ext cx="16702251" cy="5196086"/>
          </a:xfrm>
          <a:prstGeom prst="rect">
            <a:avLst/>
          </a:prstGeom>
        </p:spPr>
      </p:pic>
      <p:sp>
        <p:nvSpPr>
          <p:cNvPr id="7" name="TextBox 6"/>
          <p:cNvSpPr txBox="1"/>
          <p:nvPr/>
        </p:nvSpPr>
        <p:spPr>
          <a:xfrm>
            <a:off x="20040600" y="7515721"/>
            <a:ext cx="22526297" cy="2862322"/>
          </a:xfrm>
          <a:prstGeom prst="rect">
            <a:avLst/>
          </a:prstGeom>
          <a:noFill/>
        </p:spPr>
        <p:txBody>
          <a:bodyPr wrap="square" rtlCol="0">
            <a:spAutoFit/>
          </a:bodyPr>
          <a:lstStyle/>
          <a:p>
            <a:r>
              <a:rPr lang="en-US" sz="3600" dirty="0" smtClean="0">
                <a:latin typeface="Times New Roman" pitchFamily="18" charset="0"/>
                <a:cs typeface="Times New Roman" pitchFamily="18" charset="0"/>
              </a:rPr>
              <a:t>	Reactions of both compounds were run side-by-side under identical conditions , both aldehydes were first reduced to their respective alcohols, using sodium borohydride</a:t>
            </a:r>
            <a:r>
              <a:rPr lang="en-US" sz="3600" baseline="30000" dirty="0" smtClean="0">
                <a:latin typeface="Times New Roman" pitchFamily="18" charset="0"/>
                <a:cs typeface="Times New Roman" pitchFamily="18" charset="0"/>
              </a:rPr>
              <a:t>1</a:t>
            </a:r>
            <a:r>
              <a:rPr lang="en-US" sz="3600" dirty="0" smtClean="0">
                <a:latin typeface="Times New Roman" pitchFamily="18" charset="0"/>
                <a:cs typeface="Times New Roman" pitchFamily="18" charset="0"/>
              </a:rPr>
              <a:t>, followed by conversion of the hydroxyl group to an acetate ester. This step was performed using 4-Dimethylaminopyridine “DMAP” as a catalyst , along with acetyl chloride</a:t>
            </a:r>
            <a:r>
              <a:rPr lang="en-US" sz="3600" baseline="30000" dirty="0" smtClean="0">
                <a:latin typeface="Times New Roman" pitchFamily="18" charset="0"/>
                <a:cs typeface="Times New Roman" pitchFamily="18" charset="0"/>
              </a:rPr>
              <a:t>2</a:t>
            </a:r>
            <a:r>
              <a:rPr lang="en-US" sz="3600" dirty="0" smtClean="0">
                <a:latin typeface="Times New Roman" pitchFamily="18" charset="0"/>
                <a:cs typeface="Times New Roman" pitchFamily="18" charset="0"/>
              </a:rPr>
              <a:t>, to ensure a better leaving group for the final </a:t>
            </a:r>
            <a:r>
              <a:rPr lang="en-US" sz="3600" dirty="0" err="1" smtClean="0">
                <a:latin typeface="Times New Roman" pitchFamily="18" charset="0"/>
                <a:cs typeface="Times New Roman" pitchFamily="18" charset="0"/>
              </a:rPr>
              <a:t>Friedel</a:t>
            </a:r>
            <a:r>
              <a:rPr lang="en-US" sz="3600" dirty="0" smtClean="0">
                <a:latin typeface="Times New Roman" pitchFamily="18" charset="0"/>
                <a:cs typeface="Times New Roman" pitchFamily="18" charset="0"/>
              </a:rPr>
              <a:t>-Crafts reaction of both </a:t>
            </a:r>
            <a:r>
              <a:rPr lang="en-US" sz="3600" dirty="0" err="1" smtClean="0">
                <a:latin typeface="Times New Roman" pitchFamily="18" charset="0"/>
                <a:cs typeface="Times New Roman" pitchFamily="18" charset="0"/>
              </a:rPr>
              <a:t>naphthylmethyl</a:t>
            </a:r>
            <a:r>
              <a:rPr lang="en-US" sz="3600" dirty="0" smtClean="0">
                <a:latin typeface="Times New Roman" pitchFamily="18" charset="0"/>
                <a:cs typeface="Times New Roman" pitchFamily="18" charset="0"/>
              </a:rPr>
              <a:t> acetates, using iron(III) </a:t>
            </a:r>
            <a:r>
              <a:rPr lang="en-US" sz="3600" dirty="0" err="1" smtClean="0">
                <a:latin typeface="Times New Roman" pitchFamily="18" charset="0"/>
                <a:cs typeface="Times New Roman" pitchFamily="18" charset="0"/>
              </a:rPr>
              <a:t>trichloride</a:t>
            </a:r>
            <a:r>
              <a:rPr lang="en-US" sz="3600" dirty="0" smtClean="0">
                <a:latin typeface="Times New Roman" pitchFamily="18" charset="0"/>
                <a:cs typeface="Times New Roman" pitchFamily="18" charset="0"/>
              </a:rPr>
              <a:t> as a catalyst</a:t>
            </a:r>
            <a:r>
              <a:rPr lang="en-US" sz="3600" baseline="30000" dirty="0" smtClean="0">
                <a:latin typeface="Times New Roman" pitchFamily="18" charset="0"/>
                <a:cs typeface="Times New Roman" pitchFamily="18" charset="0"/>
              </a:rPr>
              <a:t>3</a:t>
            </a:r>
            <a:r>
              <a:rPr lang="en-US" sz="3600" dirty="0" smtClean="0">
                <a:latin typeface="Times New Roman" pitchFamily="18" charset="0"/>
                <a:cs typeface="Times New Roman" pitchFamily="18" charset="0"/>
              </a:rPr>
              <a:t>. </a:t>
            </a:r>
            <a:endParaRPr lang="en-US" sz="3600" dirty="0">
              <a:latin typeface="Times New Roman" pitchFamily="18" charset="0"/>
              <a:cs typeface="Times New Roman" pitchFamily="18" charset="0"/>
            </a:endParaRPr>
          </a:p>
        </p:txBody>
      </p:sp>
      <p:pic>
        <p:nvPicPr>
          <p:cNvPr id="18" name="Picture 1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409497" y="13487400"/>
            <a:ext cx="13459080" cy="4042165"/>
          </a:xfrm>
          <a:prstGeom prst="rect">
            <a:avLst/>
          </a:prstGeom>
        </p:spPr>
      </p:pic>
      <p:pic>
        <p:nvPicPr>
          <p:cNvPr id="21" name="Picture 2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9794200" y="12655811"/>
            <a:ext cx="13106400" cy="6328688"/>
          </a:xfrm>
          <a:prstGeom prst="rect">
            <a:avLst/>
          </a:prstGeom>
        </p:spPr>
      </p:pic>
      <p:pic>
        <p:nvPicPr>
          <p:cNvPr id="24" name="Picture 2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7679056" y="19524403"/>
            <a:ext cx="12482349" cy="8727050"/>
          </a:xfrm>
          <a:prstGeom prst="rect">
            <a:avLst/>
          </a:prstGeom>
        </p:spPr>
      </p:pic>
      <p:pic>
        <p:nvPicPr>
          <p:cNvPr id="25" name="Picture 2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0161405" y="19524403"/>
            <a:ext cx="12544097" cy="8770221"/>
          </a:xfrm>
          <a:prstGeom prst="rect">
            <a:avLst/>
          </a:prstGeom>
        </p:spPr>
      </p:pic>
      <p:sp>
        <p:nvSpPr>
          <p:cNvPr id="3" name="TextBox 2"/>
          <p:cNvSpPr txBox="1"/>
          <p:nvPr/>
        </p:nvSpPr>
        <p:spPr>
          <a:xfrm>
            <a:off x="2341179" y="25450686"/>
            <a:ext cx="14499021" cy="2800767"/>
          </a:xfrm>
          <a:prstGeom prst="rect">
            <a:avLst/>
          </a:prstGeom>
          <a:noFill/>
        </p:spPr>
        <p:txBody>
          <a:bodyPr wrap="square" rtlCol="0">
            <a:spAutoFit/>
          </a:bodyPr>
          <a:lstStyle/>
          <a:p>
            <a:r>
              <a:rPr lang="en-US" sz="3600" b="1" dirty="0">
                <a:latin typeface="Times New Roman" pitchFamily="18" charset="0"/>
                <a:cs typeface="Times New Roman" pitchFamily="18" charset="0"/>
              </a:rPr>
              <a:t>Acknowledgements: </a:t>
            </a:r>
            <a:r>
              <a:rPr lang="en-US" sz="3600" dirty="0">
                <a:latin typeface="Times New Roman" pitchFamily="18" charset="0"/>
                <a:cs typeface="Times New Roman" pitchFamily="18" charset="0"/>
              </a:rPr>
              <a:t>Special thanks to Prof. Johnson for his idea of the research project and answering any questions I had along the way, and Sarah </a:t>
            </a:r>
            <a:r>
              <a:rPr lang="en-US" sz="3600" dirty="0" err="1">
                <a:latin typeface="Times New Roman" pitchFamily="18" charset="0"/>
                <a:cs typeface="Times New Roman" pitchFamily="18" charset="0"/>
              </a:rPr>
              <a:t>Skraba</a:t>
            </a:r>
            <a:r>
              <a:rPr lang="en-US" sz="3600" dirty="0">
                <a:latin typeface="Times New Roman" pitchFamily="18" charset="0"/>
                <a:cs typeface="Times New Roman" pitchFamily="18" charset="0"/>
              </a:rPr>
              <a:t>, </a:t>
            </a:r>
            <a:r>
              <a:rPr lang="en-US" sz="3600" dirty="0" smtClean="0">
                <a:latin typeface="Times New Roman" pitchFamily="18" charset="0"/>
                <a:cs typeface="Times New Roman" pitchFamily="18" charset="0"/>
              </a:rPr>
              <a:t>ensured we </a:t>
            </a:r>
            <a:r>
              <a:rPr lang="en-US" sz="3600" dirty="0">
                <a:latin typeface="Times New Roman" pitchFamily="18" charset="0"/>
                <a:cs typeface="Times New Roman" pitchFamily="18" charset="0"/>
              </a:rPr>
              <a:t>had everything we needed, ran NMR samples, and to make sure no one’s project went awry. Many thanks to both! </a:t>
            </a:r>
            <a:endParaRPr lang="en-US" sz="3600" b="1" dirty="0">
              <a:latin typeface="Times New Roman" pitchFamily="18" charset="0"/>
              <a:cs typeface="Times New Roman" pitchFamily="18" charset="0"/>
            </a:endParaRPr>
          </a:p>
          <a:p>
            <a:endParaRPr lang="en-US" sz="32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2756</TotalTime>
  <Words>487</Words>
  <Application>Microsoft Office PowerPoint</Application>
  <PresentationFormat>Custom</PresentationFormat>
  <Paragraphs>23</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Company>University of New Hampshire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Owner</dc:creator>
  <cp:lastModifiedBy>David</cp:lastModifiedBy>
  <cp:revision>103</cp:revision>
  <dcterms:created xsi:type="dcterms:W3CDTF">2012-04-23T20:12:21Z</dcterms:created>
  <dcterms:modified xsi:type="dcterms:W3CDTF">2013-12-03T23:40:20Z</dcterms:modified>
</cp:coreProperties>
</file>