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tiff" ContentType="image/tiff"/>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3"/>
  </p:notesMasterIdLst>
  <p:sldIdLst>
    <p:sldId id="256" r:id="rId2"/>
  </p:sldIdLst>
  <p:sldSz cx="43891200" cy="32918400"/>
  <p:notesSz cx="6858000" cy="9144000"/>
  <p:defaultTextStyle>
    <a:defPPr>
      <a:defRPr lang="en-US"/>
    </a:defPPr>
    <a:lvl1pPr marL="0" algn="l" defTabSz="4388419" rtl="0" eaLnBrk="1" latinLnBrk="0" hangingPunct="1">
      <a:defRPr sz="8600" kern="1200">
        <a:solidFill>
          <a:schemeClr val="tx1"/>
        </a:solidFill>
        <a:latin typeface="+mn-lt"/>
        <a:ea typeface="+mn-ea"/>
        <a:cs typeface="+mn-cs"/>
      </a:defRPr>
    </a:lvl1pPr>
    <a:lvl2pPr marL="2194210" algn="l" defTabSz="4388419" rtl="0" eaLnBrk="1" latinLnBrk="0" hangingPunct="1">
      <a:defRPr sz="8600" kern="1200">
        <a:solidFill>
          <a:schemeClr val="tx1"/>
        </a:solidFill>
        <a:latin typeface="+mn-lt"/>
        <a:ea typeface="+mn-ea"/>
        <a:cs typeface="+mn-cs"/>
      </a:defRPr>
    </a:lvl2pPr>
    <a:lvl3pPr marL="4388419" algn="l" defTabSz="4388419" rtl="0" eaLnBrk="1" latinLnBrk="0" hangingPunct="1">
      <a:defRPr sz="8600" kern="1200">
        <a:solidFill>
          <a:schemeClr val="tx1"/>
        </a:solidFill>
        <a:latin typeface="+mn-lt"/>
        <a:ea typeface="+mn-ea"/>
        <a:cs typeface="+mn-cs"/>
      </a:defRPr>
    </a:lvl3pPr>
    <a:lvl4pPr marL="6582629" algn="l" defTabSz="4388419" rtl="0" eaLnBrk="1" latinLnBrk="0" hangingPunct="1">
      <a:defRPr sz="8600" kern="1200">
        <a:solidFill>
          <a:schemeClr val="tx1"/>
        </a:solidFill>
        <a:latin typeface="+mn-lt"/>
        <a:ea typeface="+mn-ea"/>
        <a:cs typeface="+mn-cs"/>
      </a:defRPr>
    </a:lvl4pPr>
    <a:lvl5pPr marL="8776834" algn="l" defTabSz="4388419" rtl="0" eaLnBrk="1" latinLnBrk="0" hangingPunct="1">
      <a:defRPr sz="8600" kern="1200">
        <a:solidFill>
          <a:schemeClr val="tx1"/>
        </a:solidFill>
        <a:latin typeface="+mn-lt"/>
        <a:ea typeface="+mn-ea"/>
        <a:cs typeface="+mn-cs"/>
      </a:defRPr>
    </a:lvl5pPr>
    <a:lvl6pPr marL="10971043" algn="l" defTabSz="4388419" rtl="0" eaLnBrk="1" latinLnBrk="0" hangingPunct="1">
      <a:defRPr sz="8600" kern="1200">
        <a:solidFill>
          <a:schemeClr val="tx1"/>
        </a:solidFill>
        <a:latin typeface="+mn-lt"/>
        <a:ea typeface="+mn-ea"/>
        <a:cs typeface="+mn-cs"/>
      </a:defRPr>
    </a:lvl6pPr>
    <a:lvl7pPr marL="13165253" algn="l" defTabSz="4388419" rtl="0" eaLnBrk="1" latinLnBrk="0" hangingPunct="1">
      <a:defRPr sz="8600" kern="1200">
        <a:solidFill>
          <a:schemeClr val="tx1"/>
        </a:solidFill>
        <a:latin typeface="+mn-lt"/>
        <a:ea typeface="+mn-ea"/>
        <a:cs typeface="+mn-cs"/>
      </a:defRPr>
    </a:lvl7pPr>
    <a:lvl8pPr marL="15359462" algn="l" defTabSz="4388419" rtl="0" eaLnBrk="1" latinLnBrk="0" hangingPunct="1">
      <a:defRPr sz="8600" kern="1200">
        <a:solidFill>
          <a:schemeClr val="tx1"/>
        </a:solidFill>
        <a:latin typeface="+mn-lt"/>
        <a:ea typeface="+mn-ea"/>
        <a:cs typeface="+mn-cs"/>
      </a:defRPr>
    </a:lvl8pPr>
    <a:lvl9pPr marL="17553672" algn="l" defTabSz="4388419"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9500" autoAdjust="0"/>
  </p:normalViewPr>
  <p:slideViewPr>
    <p:cSldViewPr>
      <p:cViewPr>
        <p:scale>
          <a:sx n="30" d="100"/>
          <a:sy n="30" d="100"/>
        </p:scale>
        <p:origin x="192" y="-78"/>
      </p:cViewPr>
      <p:guideLst>
        <p:guide orient="horz" pos="10368"/>
        <p:guide pos="13824"/>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19C1526-1B54-4050-BE18-2CB98273415A}" type="datetimeFigureOut">
              <a:rPr lang="en-US" smtClean="0"/>
              <a:pPr/>
              <a:t>12/3/2013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FC93A62-86F7-4E16-B514-0E934AE3E530}"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256" rtl="0" eaLnBrk="1" latinLnBrk="0" hangingPunct="1">
      <a:defRPr sz="1000" kern="1200">
        <a:solidFill>
          <a:schemeClr val="tx1"/>
        </a:solidFill>
        <a:latin typeface="+mn-lt"/>
        <a:ea typeface="+mn-ea"/>
        <a:cs typeface="+mn-cs"/>
      </a:defRPr>
    </a:lvl1pPr>
    <a:lvl2pPr marL="457128" algn="l" defTabSz="914256" rtl="0" eaLnBrk="1" latinLnBrk="0" hangingPunct="1">
      <a:defRPr sz="1000" kern="1200">
        <a:solidFill>
          <a:schemeClr val="tx1"/>
        </a:solidFill>
        <a:latin typeface="+mn-lt"/>
        <a:ea typeface="+mn-ea"/>
        <a:cs typeface="+mn-cs"/>
      </a:defRPr>
    </a:lvl2pPr>
    <a:lvl3pPr marL="914256" algn="l" defTabSz="914256" rtl="0" eaLnBrk="1" latinLnBrk="0" hangingPunct="1">
      <a:defRPr sz="1000" kern="1200">
        <a:solidFill>
          <a:schemeClr val="tx1"/>
        </a:solidFill>
        <a:latin typeface="+mn-lt"/>
        <a:ea typeface="+mn-ea"/>
        <a:cs typeface="+mn-cs"/>
      </a:defRPr>
    </a:lvl3pPr>
    <a:lvl4pPr marL="1371379" algn="l" defTabSz="914256" rtl="0" eaLnBrk="1" latinLnBrk="0" hangingPunct="1">
      <a:defRPr sz="1000" kern="1200">
        <a:solidFill>
          <a:schemeClr val="tx1"/>
        </a:solidFill>
        <a:latin typeface="+mn-lt"/>
        <a:ea typeface="+mn-ea"/>
        <a:cs typeface="+mn-cs"/>
      </a:defRPr>
    </a:lvl4pPr>
    <a:lvl5pPr marL="1828507" algn="l" defTabSz="914256" rtl="0" eaLnBrk="1" latinLnBrk="0" hangingPunct="1">
      <a:defRPr sz="1000" kern="1200">
        <a:solidFill>
          <a:schemeClr val="tx1"/>
        </a:solidFill>
        <a:latin typeface="+mn-lt"/>
        <a:ea typeface="+mn-ea"/>
        <a:cs typeface="+mn-cs"/>
      </a:defRPr>
    </a:lvl5pPr>
    <a:lvl6pPr marL="2285635" algn="l" defTabSz="914256" rtl="0" eaLnBrk="1" latinLnBrk="0" hangingPunct="1">
      <a:defRPr sz="1000" kern="1200">
        <a:solidFill>
          <a:schemeClr val="tx1"/>
        </a:solidFill>
        <a:latin typeface="+mn-lt"/>
        <a:ea typeface="+mn-ea"/>
        <a:cs typeface="+mn-cs"/>
      </a:defRPr>
    </a:lvl6pPr>
    <a:lvl7pPr marL="2742763" algn="l" defTabSz="914256" rtl="0" eaLnBrk="1" latinLnBrk="0" hangingPunct="1">
      <a:defRPr sz="1000" kern="1200">
        <a:solidFill>
          <a:schemeClr val="tx1"/>
        </a:solidFill>
        <a:latin typeface="+mn-lt"/>
        <a:ea typeface="+mn-ea"/>
        <a:cs typeface="+mn-cs"/>
      </a:defRPr>
    </a:lvl7pPr>
    <a:lvl8pPr marL="3199886" algn="l" defTabSz="914256" rtl="0" eaLnBrk="1" latinLnBrk="0" hangingPunct="1">
      <a:defRPr sz="1000" kern="1200">
        <a:solidFill>
          <a:schemeClr val="tx1"/>
        </a:solidFill>
        <a:latin typeface="+mn-lt"/>
        <a:ea typeface="+mn-ea"/>
        <a:cs typeface="+mn-cs"/>
      </a:defRPr>
    </a:lvl8pPr>
    <a:lvl9pPr marL="3657014" algn="l" defTabSz="914256" rtl="0" eaLnBrk="1" latinLnBrk="0" hangingPunct="1">
      <a:defRPr sz="10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3859" indent="0" algn="ctr">
              <a:buNone/>
              <a:defRPr>
                <a:solidFill>
                  <a:schemeClr val="tx1">
                    <a:tint val="75000"/>
                  </a:schemeClr>
                </a:solidFill>
              </a:defRPr>
            </a:lvl2pPr>
            <a:lvl3pPr marL="4387718" indent="0" algn="ctr">
              <a:buNone/>
              <a:defRPr>
                <a:solidFill>
                  <a:schemeClr val="tx1">
                    <a:tint val="75000"/>
                  </a:schemeClr>
                </a:solidFill>
              </a:defRPr>
            </a:lvl3pPr>
            <a:lvl4pPr marL="6581578" indent="0" algn="ctr">
              <a:buNone/>
              <a:defRPr>
                <a:solidFill>
                  <a:schemeClr val="tx1">
                    <a:tint val="75000"/>
                  </a:schemeClr>
                </a:solidFill>
              </a:defRPr>
            </a:lvl4pPr>
            <a:lvl5pPr marL="8775432" indent="0" algn="ctr">
              <a:buNone/>
              <a:defRPr>
                <a:solidFill>
                  <a:schemeClr val="tx1">
                    <a:tint val="75000"/>
                  </a:schemeClr>
                </a:solidFill>
              </a:defRPr>
            </a:lvl5pPr>
            <a:lvl6pPr marL="10969286" indent="0" algn="ctr">
              <a:buNone/>
              <a:defRPr>
                <a:solidFill>
                  <a:schemeClr val="tx1">
                    <a:tint val="75000"/>
                  </a:schemeClr>
                </a:solidFill>
              </a:defRPr>
            </a:lvl6pPr>
            <a:lvl7pPr marL="13163146" indent="0" algn="ctr">
              <a:buNone/>
              <a:defRPr>
                <a:solidFill>
                  <a:schemeClr val="tx1">
                    <a:tint val="75000"/>
                  </a:schemeClr>
                </a:solidFill>
              </a:defRPr>
            </a:lvl7pPr>
            <a:lvl8pPr marL="15357005" indent="0" algn="ctr">
              <a:buNone/>
              <a:defRPr>
                <a:solidFill>
                  <a:schemeClr val="tx1">
                    <a:tint val="75000"/>
                  </a:schemeClr>
                </a:solidFill>
              </a:defRPr>
            </a:lvl8pPr>
            <a:lvl9pPr marL="17550864"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9"/>
            <a:ext cx="37307520" cy="7200898"/>
          </a:xfrm>
        </p:spPr>
        <p:txBody>
          <a:bodyPr anchor="b"/>
          <a:lstStyle>
            <a:lvl1pPr marL="0" indent="0">
              <a:buNone/>
              <a:defRPr sz="9600">
                <a:solidFill>
                  <a:schemeClr val="tx1">
                    <a:tint val="75000"/>
                  </a:schemeClr>
                </a:solidFill>
              </a:defRPr>
            </a:lvl1pPr>
            <a:lvl2pPr marL="2193859" indent="0">
              <a:buNone/>
              <a:defRPr sz="8600">
                <a:solidFill>
                  <a:schemeClr val="tx1">
                    <a:tint val="75000"/>
                  </a:schemeClr>
                </a:solidFill>
              </a:defRPr>
            </a:lvl2pPr>
            <a:lvl3pPr marL="4387718" indent="0">
              <a:buNone/>
              <a:defRPr sz="7700">
                <a:solidFill>
                  <a:schemeClr val="tx1">
                    <a:tint val="75000"/>
                  </a:schemeClr>
                </a:solidFill>
              </a:defRPr>
            </a:lvl3pPr>
            <a:lvl4pPr marL="6581578" indent="0">
              <a:buNone/>
              <a:defRPr sz="6700">
                <a:solidFill>
                  <a:schemeClr val="tx1">
                    <a:tint val="75000"/>
                  </a:schemeClr>
                </a:solidFill>
              </a:defRPr>
            </a:lvl4pPr>
            <a:lvl5pPr marL="8775432" indent="0">
              <a:buNone/>
              <a:defRPr sz="6700">
                <a:solidFill>
                  <a:schemeClr val="tx1">
                    <a:tint val="75000"/>
                  </a:schemeClr>
                </a:solidFill>
              </a:defRPr>
            </a:lvl5pPr>
            <a:lvl6pPr marL="10969286" indent="0">
              <a:buNone/>
              <a:defRPr sz="6700">
                <a:solidFill>
                  <a:schemeClr val="tx1">
                    <a:tint val="75000"/>
                  </a:schemeClr>
                </a:solidFill>
              </a:defRPr>
            </a:lvl6pPr>
            <a:lvl7pPr marL="13163146" indent="0">
              <a:buNone/>
              <a:defRPr sz="6700">
                <a:solidFill>
                  <a:schemeClr val="tx1">
                    <a:tint val="75000"/>
                  </a:schemeClr>
                </a:solidFill>
              </a:defRPr>
            </a:lvl7pPr>
            <a:lvl8pPr marL="15357005" indent="0">
              <a:buNone/>
              <a:defRPr sz="6700">
                <a:solidFill>
                  <a:schemeClr val="tx1">
                    <a:tint val="75000"/>
                  </a:schemeClr>
                </a:solidFill>
              </a:defRPr>
            </a:lvl8pPr>
            <a:lvl9pPr marL="17550864"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3859" indent="0">
              <a:buNone/>
              <a:defRPr sz="9600" b="1"/>
            </a:lvl2pPr>
            <a:lvl3pPr marL="4387718" indent="0">
              <a:buNone/>
              <a:defRPr sz="8600" b="1"/>
            </a:lvl3pPr>
            <a:lvl4pPr marL="6581578" indent="0">
              <a:buNone/>
              <a:defRPr sz="7700" b="1"/>
            </a:lvl4pPr>
            <a:lvl5pPr marL="8775432" indent="0">
              <a:buNone/>
              <a:defRPr sz="7700" b="1"/>
            </a:lvl5pPr>
            <a:lvl6pPr marL="10969286" indent="0">
              <a:buNone/>
              <a:defRPr sz="7700" b="1"/>
            </a:lvl6pPr>
            <a:lvl7pPr marL="13163146" indent="0">
              <a:buNone/>
              <a:defRPr sz="7700" b="1"/>
            </a:lvl7pPr>
            <a:lvl8pPr marL="15357005" indent="0">
              <a:buNone/>
              <a:defRPr sz="7700" b="1"/>
            </a:lvl8pPr>
            <a:lvl9pPr marL="17550864"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3859" indent="0">
              <a:buNone/>
              <a:defRPr sz="9600" b="1"/>
            </a:lvl2pPr>
            <a:lvl3pPr marL="4387718" indent="0">
              <a:buNone/>
              <a:defRPr sz="8600" b="1"/>
            </a:lvl3pPr>
            <a:lvl4pPr marL="6581578" indent="0">
              <a:buNone/>
              <a:defRPr sz="7700" b="1"/>
            </a:lvl4pPr>
            <a:lvl5pPr marL="8775432" indent="0">
              <a:buNone/>
              <a:defRPr sz="7700" b="1"/>
            </a:lvl5pPr>
            <a:lvl6pPr marL="10969286" indent="0">
              <a:buNone/>
              <a:defRPr sz="7700" b="1"/>
            </a:lvl6pPr>
            <a:lvl7pPr marL="13163146" indent="0">
              <a:buNone/>
              <a:defRPr sz="7700" b="1"/>
            </a:lvl7pPr>
            <a:lvl8pPr marL="15357005" indent="0">
              <a:buNone/>
              <a:defRPr sz="7700" b="1"/>
            </a:lvl8pPr>
            <a:lvl9pPr marL="17550864"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7"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7"/>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7" y="6888487"/>
            <a:ext cx="14439902" cy="22517102"/>
          </a:xfrm>
        </p:spPr>
        <p:txBody>
          <a:bodyPr/>
          <a:lstStyle>
            <a:lvl1pPr marL="0" indent="0">
              <a:buNone/>
              <a:defRPr sz="6700"/>
            </a:lvl1pPr>
            <a:lvl2pPr marL="2193859" indent="0">
              <a:buNone/>
              <a:defRPr sz="5800"/>
            </a:lvl2pPr>
            <a:lvl3pPr marL="4387718" indent="0">
              <a:buNone/>
              <a:defRPr sz="4800"/>
            </a:lvl3pPr>
            <a:lvl4pPr marL="6581578" indent="0">
              <a:buNone/>
              <a:defRPr sz="4300"/>
            </a:lvl4pPr>
            <a:lvl5pPr marL="8775432" indent="0">
              <a:buNone/>
              <a:defRPr sz="4300"/>
            </a:lvl5pPr>
            <a:lvl6pPr marL="10969286" indent="0">
              <a:buNone/>
              <a:defRPr sz="4300"/>
            </a:lvl6pPr>
            <a:lvl7pPr marL="13163146" indent="0">
              <a:buNone/>
              <a:defRPr sz="4300"/>
            </a:lvl7pPr>
            <a:lvl8pPr marL="15357005" indent="0">
              <a:buNone/>
              <a:defRPr sz="4300"/>
            </a:lvl8pPr>
            <a:lvl9pPr marL="17550864"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3859" indent="0">
              <a:buNone/>
              <a:defRPr sz="13400"/>
            </a:lvl2pPr>
            <a:lvl3pPr marL="4387718" indent="0">
              <a:buNone/>
              <a:defRPr sz="11500"/>
            </a:lvl3pPr>
            <a:lvl4pPr marL="6581578" indent="0">
              <a:buNone/>
              <a:defRPr sz="9600"/>
            </a:lvl4pPr>
            <a:lvl5pPr marL="8775432" indent="0">
              <a:buNone/>
              <a:defRPr sz="9600"/>
            </a:lvl5pPr>
            <a:lvl6pPr marL="10969286" indent="0">
              <a:buNone/>
              <a:defRPr sz="9600"/>
            </a:lvl6pPr>
            <a:lvl7pPr marL="13163146" indent="0">
              <a:buNone/>
              <a:defRPr sz="9600"/>
            </a:lvl7pPr>
            <a:lvl8pPr marL="15357005" indent="0">
              <a:buNone/>
              <a:defRPr sz="9600"/>
            </a:lvl8pPr>
            <a:lvl9pPr marL="17550864"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3859" indent="0">
              <a:buNone/>
              <a:defRPr sz="5800"/>
            </a:lvl2pPr>
            <a:lvl3pPr marL="4387718" indent="0">
              <a:buNone/>
              <a:defRPr sz="4800"/>
            </a:lvl3pPr>
            <a:lvl4pPr marL="6581578" indent="0">
              <a:buNone/>
              <a:defRPr sz="4300"/>
            </a:lvl4pPr>
            <a:lvl5pPr marL="8775432" indent="0">
              <a:buNone/>
              <a:defRPr sz="4300"/>
            </a:lvl5pPr>
            <a:lvl6pPr marL="10969286" indent="0">
              <a:buNone/>
              <a:defRPr sz="4300"/>
            </a:lvl6pPr>
            <a:lvl7pPr marL="13163146" indent="0">
              <a:buNone/>
              <a:defRPr sz="4300"/>
            </a:lvl7pPr>
            <a:lvl8pPr marL="15357005" indent="0">
              <a:buNone/>
              <a:defRPr sz="4300"/>
            </a:lvl8pPr>
            <a:lvl9pPr marL="17550864"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9"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7"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768" tIns="219389" rIns="438768" bIns="219389"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7"/>
            <a:ext cx="39502080" cy="21724622"/>
          </a:xfrm>
          <a:prstGeom prst="rect">
            <a:avLst/>
          </a:prstGeom>
        </p:spPr>
        <p:txBody>
          <a:bodyPr vert="horz" lIns="438768" tIns="219389" rIns="438768" bIns="21938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768" tIns="219389" rIns="438768" bIns="219389" rtlCol="0" anchor="ctr"/>
          <a:lstStyle>
            <a:lvl1pPr algn="l">
              <a:defRPr sz="5800">
                <a:solidFill>
                  <a:schemeClr val="tx1">
                    <a:tint val="75000"/>
                  </a:schemeClr>
                </a:solidFill>
              </a:defRPr>
            </a:lvl1pPr>
          </a:lstStyle>
          <a:p>
            <a:fld id="{FBF82037-4B70-4EA4-A413-A03073B84B9E}" type="datetimeFigureOut">
              <a:rPr lang="en-US" smtClean="0"/>
              <a:pPr/>
              <a:t>12/3/2013</a:t>
            </a:fld>
            <a:endParaRPr lang="en-US" dirty="0"/>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768" tIns="219389" rIns="438768" bIns="219389" rtlCol="0" anchor="ctr"/>
          <a:lstStyle>
            <a:lvl1pPr algn="ctr">
              <a:defRPr sz="58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768" tIns="219389" rIns="438768" bIns="219389" rtlCol="0" anchor="ctr"/>
          <a:lstStyle>
            <a:lvl1pPr algn="r">
              <a:defRPr sz="5800">
                <a:solidFill>
                  <a:schemeClr val="tx1">
                    <a:tint val="75000"/>
                  </a:schemeClr>
                </a:solidFill>
              </a:defRPr>
            </a:lvl1pPr>
          </a:lstStyle>
          <a:p>
            <a:fld id="{8670BD01-8D73-4271-B0C4-B3CC509EDED7}"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4387718" rtl="0" eaLnBrk="1" latinLnBrk="0" hangingPunct="1">
        <a:spcBef>
          <a:spcPct val="0"/>
        </a:spcBef>
        <a:buNone/>
        <a:defRPr sz="21100" kern="1200">
          <a:solidFill>
            <a:schemeClr val="tx1"/>
          </a:solidFill>
          <a:latin typeface="+mj-lt"/>
          <a:ea typeface="+mj-ea"/>
          <a:cs typeface="+mj-cs"/>
        </a:defRPr>
      </a:lvl1pPr>
    </p:titleStyle>
    <p:bodyStyle>
      <a:lvl1pPr marL="1645392" indent="-1645392" algn="l" defTabSz="4387718"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018" indent="-1371158" algn="l" defTabSz="4387718"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4643" indent="-1096925" algn="l" defTabSz="4387718"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78502" indent="-1096925" algn="l" defTabSz="4387718"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2362" indent="-1096925" algn="l" defTabSz="4387718"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6221" indent="-1096925" algn="l" defTabSz="4387718"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0080" indent="-1096925" algn="l" defTabSz="4387718"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3930" indent="-1096925" algn="l" defTabSz="4387718"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47789" indent="-1096925" algn="l" defTabSz="4387718"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7718" rtl="0" eaLnBrk="1" latinLnBrk="0" hangingPunct="1">
        <a:defRPr sz="8600" kern="1200">
          <a:solidFill>
            <a:schemeClr val="tx1"/>
          </a:solidFill>
          <a:latin typeface="+mn-lt"/>
          <a:ea typeface="+mn-ea"/>
          <a:cs typeface="+mn-cs"/>
        </a:defRPr>
      </a:lvl1pPr>
      <a:lvl2pPr marL="2193859" algn="l" defTabSz="4387718" rtl="0" eaLnBrk="1" latinLnBrk="0" hangingPunct="1">
        <a:defRPr sz="8600" kern="1200">
          <a:solidFill>
            <a:schemeClr val="tx1"/>
          </a:solidFill>
          <a:latin typeface="+mn-lt"/>
          <a:ea typeface="+mn-ea"/>
          <a:cs typeface="+mn-cs"/>
        </a:defRPr>
      </a:lvl2pPr>
      <a:lvl3pPr marL="4387718" algn="l" defTabSz="4387718" rtl="0" eaLnBrk="1" latinLnBrk="0" hangingPunct="1">
        <a:defRPr sz="8600" kern="1200">
          <a:solidFill>
            <a:schemeClr val="tx1"/>
          </a:solidFill>
          <a:latin typeface="+mn-lt"/>
          <a:ea typeface="+mn-ea"/>
          <a:cs typeface="+mn-cs"/>
        </a:defRPr>
      </a:lvl3pPr>
      <a:lvl4pPr marL="6581578" algn="l" defTabSz="4387718" rtl="0" eaLnBrk="1" latinLnBrk="0" hangingPunct="1">
        <a:defRPr sz="8600" kern="1200">
          <a:solidFill>
            <a:schemeClr val="tx1"/>
          </a:solidFill>
          <a:latin typeface="+mn-lt"/>
          <a:ea typeface="+mn-ea"/>
          <a:cs typeface="+mn-cs"/>
        </a:defRPr>
      </a:lvl4pPr>
      <a:lvl5pPr marL="8775432" algn="l" defTabSz="4387718" rtl="0" eaLnBrk="1" latinLnBrk="0" hangingPunct="1">
        <a:defRPr sz="8600" kern="1200">
          <a:solidFill>
            <a:schemeClr val="tx1"/>
          </a:solidFill>
          <a:latin typeface="+mn-lt"/>
          <a:ea typeface="+mn-ea"/>
          <a:cs typeface="+mn-cs"/>
        </a:defRPr>
      </a:lvl5pPr>
      <a:lvl6pPr marL="10969286" algn="l" defTabSz="4387718" rtl="0" eaLnBrk="1" latinLnBrk="0" hangingPunct="1">
        <a:defRPr sz="8600" kern="1200">
          <a:solidFill>
            <a:schemeClr val="tx1"/>
          </a:solidFill>
          <a:latin typeface="+mn-lt"/>
          <a:ea typeface="+mn-ea"/>
          <a:cs typeface="+mn-cs"/>
        </a:defRPr>
      </a:lvl6pPr>
      <a:lvl7pPr marL="13163146" algn="l" defTabSz="4387718" rtl="0" eaLnBrk="1" latinLnBrk="0" hangingPunct="1">
        <a:defRPr sz="8600" kern="1200">
          <a:solidFill>
            <a:schemeClr val="tx1"/>
          </a:solidFill>
          <a:latin typeface="+mn-lt"/>
          <a:ea typeface="+mn-ea"/>
          <a:cs typeface="+mn-cs"/>
        </a:defRPr>
      </a:lvl7pPr>
      <a:lvl8pPr marL="15357005" algn="l" defTabSz="4387718" rtl="0" eaLnBrk="1" latinLnBrk="0" hangingPunct="1">
        <a:defRPr sz="8600" kern="1200">
          <a:solidFill>
            <a:schemeClr val="tx1"/>
          </a:solidFill>
          <a:latin typeface="+mn-lt"/>
          <a:ea typeface="+mn-ea"/>
          <a:cs typeface="+mn-cs"/>
        </a:defRPr>
      </a:lvl8pPr>
      <a:lvl9pPr marL="17550864" algn="l" defTabSz="4387718"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tiff"/><Relationship Id="rId7" Type="http://schemas.openxmlformats.org/officeDocument/2006/relationships/image" Target="../media/image6.png"/><Relationship Id="rId2" Type="http://schemas.openxmlformats.org/officeDocument/2006/relationships/image" Target="../media/image1.tif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Caitlin\AppData\Local\Microsoft\Windows\Temporary Internet Files\Low\Content.IE5\7QILM70Y\Logo_blue[1].tif"/>
          <p:cNvPicPr>
            <a:picLocks noChangeAspect="1" noChangeArrowheads="1"/>
          </p:cNvPicPr>
          <p:nvPr/>
        </p:nvPicPr>
        <p:blipFill>
          <a:blip r:embed="rId2" cstate="print"/>
          <a:srcRect/>
          <a:stretch>
            <a:fillRect/>
          </a:stretch>
        </p:blipFill>
        <p:spPr bwMode="auto">
          <a:xfrm>
            <a:off x="1600202" y="685800"/>
            <a:ext cx="3911400" cy="3970368"/>
          </a:xfrm>
          <a:prstGeom prst="rect">
            <a:avLst/>
          </a:prstGeom>
          <a:noFill/>
        </p:spPr>
      </p:pic>
      <p:sp>
        <p:nvSpPr>
          <p:cNvPr id="5" name="TextBox 4"/>
          <p:cNvSpPr txBox="1"/>
          <p:nvPr/>
        </p:nvSpPr>
        <p:spPr>
          <a:xfrm>
            <a:off x="8610600" y="2438400"/>
            <a:ext cx="30556200" cy="1846639"/>
          </a:xfrm>
          <a:prstGeom prst="rect">
            <a:avLst/>
          </a:prstGeom>
        </p:spPr>
        <p:style>
          <a:lnRef idx="2">
            <a:schemeClr val="accent5"/>
          </a:lnRef>
          <a:fillRef idx="1">
            <a:schemeClr val="lt1"/>
          </a:fillRef>
          <a:effectRef idx="0">
            <a:schemeClr val="accent5"/>
          </a:effectRef>
          <a:fontRef idx="minor">
            <a:schemeClr val="dk1"/>
          </a:fontRef>
        </p:style>
        <p:txBody>
          <a:bodyPr wrap="square" lIns="91426" tIns="45710" rIns="91426" bIns="45710" rtlCol="0">
            <a:spAutoFit/>
          </a:bodyPr>
          <a:lstStyle/>
          <a:p>
            <a:pPr algn="ctr"/>
            <a:r>
              <a:rPr lang="en-US" sz="3800" dirty="0" smtClean="0"/>
              <a:t>Max Bilodeau</a:t>
            </a:r>
          </a:p>
          <a:p>
            <a:pPr algn="ctr"/>
            <a:r>
              <a:rPr lang="en-US" sz="3800" dirty="0" smtClean="0"/>
              <a:t>Department of Chemistry, University of New Hampshire, Durham, NH</a:t>
            </a:r>
          </a:p>
          <a:p>
            <a:pPr algn="ctr"/>
            <a:r>
              <a:rPr lang="en-US" sz="3800" dirty="0" smtClean="0"/>
              <a:t>December 1, 2013</a:t>
            </a:r>
            <a:endParaRPr lang="en-US" sz="3800" dirty="0"/>
          </a:p>
        </p:txBody>
      </p:sp>
      <p:sp>
        <p:nvSpPr>
          <p:cNvPr id="6" name="TextBox 5"/>
          <p:cNvSpPr txBox="1"/>
          <p:nvPr/>
        </p:nvSpPr>
        <p:spPr>
          <a:xfrm>
            <a:off x="2514600" y="5105401"/>
            <a:ext cx="22098000" cy="609600"/>
          </a:xfrm>
          <a:prstGeom prst="rect">
            <a:avLst/>
          </a:prstGeom>
        </p:spPr>
        <p:style>
          <a:lnRef idx="1">
            <a:schemeClr val="accent4"/>
          </a:lnRef>
          <a:fillRef idx="2">
            <a:schemeClr val="accent4"/>
          </a:fillRef>
          <a:effectRef idx="1">
            <a:schemeClr val="accent4"/>
          </a:effectRef>
          <a:fontRef idx="minor">
            <a:schemeClr val="dk1"/>
          </a:fontRef>
        </p:style>
        <p:txBody>
          <a:bodyPr wrap="square" lIns="91426" tIns="45710" rIns="91426" bIns="45710" rtlCol="0">
            <a:spAutoFit/>
          </a:bodyPr>
          <a:lstStyle/>
          <a:p>
            <a:r>
              <a:rPr lang="en-US" sz="3400" b="1" dirty="0" smtClean="0"/>
              <a:t>Introduction</a:t>
            </a:r>
          </a:p>
        </p:txBody>
      </p:sp>
      <p:sp>
        <p:nvSpPr>
          <p:cNvPr id="10" name="TextBox 9"/>
          <p:cNvSpPr txBox="1"/>
          <p:nvPr/>
        </p:nvSpPr>
        <p:spPr>
          <a:xfrm>
            <a:off x="2514600" y="14020800"/>
            <a:ext cx="24993600" cy="615533"/>
          </a:xfrm>
          <a:prstGeom prst="rect">
            <a:avLst/>
          </a:prstGeom>
        </p:spPr>
        <p:style>
          <a:lnRef idx="1">
            <a:schemeClr val="accent4"/>
          </a:lnRef>
          <a:fillRef idx="2">
            <a:schemeClr val="accent4"/>
          </a:fillRef>
          <a:effectRef idx="1">
            <a:schemeClr val="accent4"/>
          </a:effectRef>
          <a:fontRef idx="minor">
            <a:schemeClr val="dk1"/>
          </a:fontRef>
        </p:style>
        <p:txBody>
          <a:bodyPr wrap="square" lIns="91426" tIns="45710" rIns="91426" bIns="45710" rtlCol="0">
            <a:spAutoFit/>
          </a:bodyPr>
          <a:lstStyle/>
          <a:p>
            <a:r>
              <a:rPr lang="en-US" sz="3400" b="1" dirty="0" smtClean="0"/>
              <a:t>Results and Discussion:</a:t>
            </a:r>
          </a:p>
        </p:txBody>
      </p:sp>
      <p:sp>
        <p:nvSpPr>
          <p:cNvPr id="12" name="TextBox 11"/>
          <p:cNvSpPr txBox="1"/>
          <p:nvPr/>
        </p:nvSpPr>
        <p:spPr>
          <a:xfrm>
            <a:off x="28270200" y="16840200"/>
            <a:ext cx="13639800" cy="615533"/>
          </a:xfrm>
          <a:prstGeom prst="rect">
            <a:avLst/>
          </a:prstGeom>
        </p:spPr>
        <p:style>
          <a:lnRef idx="1">
            <a:schemeClr val="accent4"/>
          </a:lnRef>
          <a:fillRef idx="2">
            <a:schemeClr val="accent4"/>
          </a:fillRef>
          <a:effectRef idx="1">
            <a:schemeClr val="accent4"/>
          </a:effectRef>
          <a:fontRef idx="minor">
            <a:schemeClr val="dk1"/>
          </a:fontRef>
        </p:style>
        <p:txBody>
          <a:bodyPr wrap="square" lIns="91426" tIns="45710" rIns="91426" bIns="45710" rtlCol="0">
            <a:spAutoFit/>
          </a:bodyPr>
          <a:lstStyle/>
          <a:p>
            <a:r>
              <a:rPr lang="en-US" sz="3400" b="1" dirty="0" smtClean="0"/>
              <a:t>Conclusions:</a:t>
            </a:r>
          </a:p>
        </p:txBody>
      </p:sp>
      <p:sp>
        <p:nvSpPr>
          <p:cNvPr id="13" name="TextBox 12"/>
          <p:cNvSpPr txBox="1"/>
          <p:nvPr/>
        </p:nvSpPr>
        <p:spPr>
          <a:xfrm>
            <a:off x="32766000" y="28978880"/>
            <a:ext cx="9067800" cy="3939520"/>
          </a:xfrm>
          <a:prstGeom prst="rect">
            <a:avLst/>
          </a:prstGeom>
        </p:spPr>
        <p:style>
          <a:lnRef idx="2">
            <a:schemeClr val="accent5"/>
          </a:lnRef>
          <a:fillRef idx="1">
            <a:schemeClr val="lt1"/>
          </a:fillRef>
          <a:effectRef idx="0">
            <a:schemeClr val="accent5"/>
          </a:effectRef>
          <a:fontRef idx="minor">
            <a:schemeClr val="dk1"/>
          </a:fontRef>
        </p:style>
        <p:txBody>
          <a:bodyPr wrap="square" lIns="91426" tIns="45710" rIns="91426" bIns="45710" rtlCol="0">
            <a:spAutoFit/>
          </a:bodyPr>
          <a:lstStyle/>
          <a:p>
            <a:r>
              <a:rPr lang="en-US" sz="3200" b="1" dirty="0" smtClean="0"/>
              <a:t>Acknowledgements:</a:t>
            </a:r>
          </a:p>
          <a:p>
            <a:r>
              <a:rPr lang="en-US" sz="3200" dirty="0" smtClean="0"/>
              <a:t>Thanks to Dr. Weisman for project suggestion and to </a:t>
            </a:r>
            <a:r>
              <a:rPr lang="en-US" sz="3200" dirty="0" err="1" smtClean="0"/>
              <a:t>Deepthi</a:t>
            </a:r>
            <a:r>
              <a:rPr lang="en-US" sz="3200" dirty="0" smtClean="0"/>
              <a:t> </a:t>
            </a:r>
            <a:r>
              <a:rPr lang="en-US" sz="3200" dirty="0" err="1" smtClean="0"/>
              <a:t>Bhogadhi</a:t>
            </a:r>
            <a:r>
              <a:rPr lang="en-US" sz="3200" dirty="0" smtClean="0"/>
              <a:t> for all her help</a:t>
            </a:r>
            <a:endParaRPr lang="en-US" sz="3200" dirty="0"/>
          </a:p>
          <a:p>
            <a:r>
              <a:rPr lang="en-US" sz="2900" b="1" dirty="0" smtClean="0"/>
              <a:t>References:</a:t>
            </a:r>
          </a:p>
          <a:p>
            <a:r>
              <a:rPr lang="en-US" sz="2000" dirty="0" smtClean="0"/>
              <a:t>(1) Collin, G., </a:t>
            </a:r>
            <a:r>
              <a:rPr lang="en-US" sz="2000" dirty="0" err="1" smtClean="0"/>
              <a:t>Höke</a:t>
            </a:r>
            <a:r>
              <a:rPr lang="en-US" sz="2000" dirty="0" smtClean="0"/>
              <a:t>, H.; “</a:t>
            </a:r>
            <a:r>
              <a:rPr lang="en-US" sz="2000" dirty="0" err="1" smtClean="0"/>
              <a:t>Quinoline</a:t>
            </a:r>
            <a:r>
              <a:rPr lang="en-US" sz="2000" dirty="0" smtClean="0"/>
              <a:t> and </a:t>
            </a:r>
            <a:r>
              <a:rPr lang="en-US" sz="2000" dirty="0" err="1" smtClean="0"/>
              <a:t>Isoquinoline</a:t>
            </a:r>
            <a:r>
              <a:rPr lang="en-US" sz="2000" dirty="0" smtClean="0"/>
              <a:t>”, </a:t>
            </a:r>
            <a:r>
              <a:rPr lang="en-US" sz="2000" i="1" dirty="0" err="1" smtClean="0"/>
              <a:t>Ullman’s</a:t>
            </a:r>
            <a:r>
              <a:rPr lang="en-US" sz="2000" i="1" dirty="0" smtClean="0"/>
              <a:t> Encyclopedia of Industrial Chemistry</a:t>
            </a:r>
            <a:r>
              <a:rPr lang="en-US" sz="2000" dirty="0" smtClean="0"/>
              <a:t>, </a:t>
            </a:r>
            <a:r>
              <a:rPr lang="en-US" sz="2000" dirty="0" err="1" smtClean="0"/>
              <a:t>Weinheim</a:t>
            </a:r>
            <a:r>
              <a:rPr lang="en-US" sz="2000" dirty="0" smtClean="0"/>
              <a:t>, Wiley-VCH(2005)</a:t>
            </a:r>
          </a:p>
          <a:p>
            <a:r>
              <a:rPr lang="en-US" sz="2000" dirty="0" smtClean="0"/>
              <a:t>(2) Chen, Y., </a:t>
            </a:r>
            <a:r>
              <a:rPr lang="en-US" sz="2000" dirty="0" err="1" smtClean="0"/>
              <a:t>Dubrovskiy</a:t>
            </a:r>
            <a:r>
              <a:rPr lang="en-US" sz="2000" dirty="0" smtClean="0"/>
              <a:t>, A., </a:t>
            </a:r>
            <a:r>
              <a:rPr lang="en-US" sz="2000" dirty="0" err="1" smtClean="0"/>
              <a:t>Larock</a:t>
            </a:r>
            <a:r>
              <a:rPr lang="en-US" sz="2000" dirty="0" smtClean="0"/>
              <a:t>, R. C. Synthesis of </a:t>
            </a:r>
            <a:r>
              <a:rPr lang="en-US" sz="2000" dirty="0" err="1" smtClean="0"/>
              <a:t>Quinolines</a:t>
            </a:r>
            <a:r>
              <a:rPr lang="en-US" sz="2000" dirty="0" smtClean="0"/>
              <a:t> by </a:t>
            </a:r>
            <a:r>
              <a:rPr lang="en-US" sz="2000" dirty="0" err="1" smtClean="0"/>
              <a:t>Electrophilic</a:t>
            </a:r>
            <a:r>
              <a:rPr lang="en-US" sz="2000" dirty="0" smtClean="0"/>
              <a:t> </a:t>
            </a:r>
            <a:r>
              <a:rPr lang="en-US" sz="2000" dirty="0" err="1" smtClean="0"/>
              <a:t>Cyclization</a:t>
            </a:r>
            <a:r>
              <a:rPr lang="en-US" sz="2000" dirty="0" smtClean="0"/>
              <a:t> of N-(2-Alkynyl)Anilines: 3-Iodo-4-Phenylquinoline. </a:t>
            </a:r>
            <a:r>
              <a:rPr lang="en-US" sz="2000" i="1" dirty="0" smtClean="0"/>
              <a:t>Org. </a:t>
            </a:r>
            <a:r>
              <a:rPr lang="en-US" sz="2000" i="1" dirty="0" err="1" smtClean="0"/>
              <a:t>Synth</a:t>
            </a:r>
            <a:r>
              <a:rPr lang="en-US" sz="2000" i="1" dirty="0" smtClean="0"/>
              <a:t>.</a:t>
            </a:r>
            <a:r>
              <a:rPr lang="en-US" sz="2000" dirty="0" smtClean="0"/>
              <a:t> </a:t>
            </a:r>
            <a:r>
              <a:rPr lang="en-US" sz="2000" b="1" dirty="0" smtClean="0"/>
              <a:t>2012</a:t>
            </a:r>
            <a:r>
              <a:rPr lang="en-US" sz="2000" dirty="0" smtClean="0"/>
              <a:t>, 89, 294-306</a:t>
            </a:r>
          </a:p>
          <a:p>
            <a:endParaRPr lang="en-US" sz="1900" dirty="0"/>
          </a:p>
        </p:txBody>
      </p:sp>
      <p:sp>
        <p:nvSpPr>
          <p:cNvPr id="8" name="TextBox 7"/>
          <p:cNvSpPr txBox="1"/>
          <p:nvPr/>
        </p:nvSpPr>
        <p:spPr>
          <a:xfrm>
            <a:off x="2514600" y="5867400"/>
            <a:ext cx="22098000" cy="7971393"/>
          </a:xfrm>
          <a:prstGeom prst="rect">
            <a:avLst/>
          </a:prstGeom>
        </p:spPr>
        <p:style>
          <a:lnRef idx="2">
            <a:schemeClr val="accent5"/>
          </a:lnRef>
          <a:fillRef idx="1">
            <a:schemeClr val="lt1"/>
          </a:fillRef>
          <a:effectRef idx="0">
            <a:schemeClr val="accent5"/>
          </a:effectRef>
          <a:fontRef idx="minor">
            <a:schemeClr val="dk1"/>
          </a:fontRef>
        </p:style>
        <p:txBody>
          <a:bodyPr wrap="square" lIns="91426" tIns="45710" rIns="91426" bIns="45710" rtlCol="0">
            <a:spAutoFit/>
          </a:bodyPr>
          <a:lstStyle/>
          <a:p>
            <a:r>
              <a:rPr lang="en-US" sz="3200" dirty="0" err="1" smtClean="0"/>
              <a:t>Quinoline</a:t>
            </a:r>
            <a:r>
              <a:rPr lang="en-US" sz="3200" dirty="0" smtClean="0"/>
              <a:t>, a compound first found in coal tar residue, is a fairly inert and environmentally toxic compound.  On its own, </a:t>
            </a:r>
            <a:r>
              <a:rPr lang="en-US" sz="3200" dirty="0" err="1" smtClean="0"/>
              <a:t>quinoline</a:t>
            </a:r>
            <a:r>
              <a:rPr lang="en-US" sz="3200" dirty="0" smtClean="0"/>
              <a:t> is fairly </a:t>
            </a:r>
            <a:r>
              <a:rPr lang="en-US" sz="3200" dirty="0" err="1" smtClean="0"/>
              <a:t>unreactive</a:t>
            </a:r>
            <a:r>
              <a:rPr lang="en-US" sz="3200" dirty="0" smtClean="0"/>
              <a:t> in various solvents over wide ranges of temperatures.  However, </a:t>
            </a:r>
            <a:r>
              <a:rPr lang="en-US" sz="3200" dirty="0" err="1" smtClean="0"/>
              <a:t>quinoline</a:t>
            </a:r>
            <a:r>
              <a:rPr lang="en-US" sz="3200" dirty="0" smtClean="0"/>
              <a:t> derivatives have been shown to be useful in pesticide and antibiotic resistance capacities</a:t>
            </a:r>
            <a:r>
              <a:rPr lang="en-US" sz="3200" baseline="30000" dirty="0" smtClean="0"/>
              <a:t>1</a:t>
            </a:r>
            <a:r>
              <a:rPr lang="en-US" sz="3200" dirty="0" smtClean="0"/>
              <a:t>.</a:t>
            </a:r>
          </a:p>
          <a:p>
            <a:endParaRPr lang="en-US" sz="3200" dirty="0" smtClean="0"/>
          </a:p>
          <a:p>
            <a:r>
              <a:rPr lang="en-US" sz="3200" dirty="0" err="1" smtClean="0"/>
              <a:t>Quinoline</a:t>
            </a:r>
            <a:r>
              <a:rPr lang="en-US" sz="3200" dirty="0" smtClean="0"/>
              <a:t> derivatives can be synthesized from a </a:t>
            </a:r>
            <a:r>
              <a:rPr lang="en-US" sz="3200" dirty="0" err="1" smtClean="0"/>
              <a:t>quinoline</a:t>
            </a:r>
            <a:r>
              <a:rPr lang="en-US" sz="3200" dirty="0" smtClean="0"/>
              <a:t> feedstock, or from mild reaction conditions performed on aniline.  These reactions convert the aniline to its 2-alkynyl derivative, and then on to the final desired substituted product.  N-(2-propynyl)aniline, (</a:t>
            </a:r>
            <a:r>
              <a:rPr lang="en-US" sz="3200" b="1" dirty="0" smtClean="0"/>
              <a:t>3</a:t>
            </a:r>
            <a:r>
              <a:rPr lang="en-US" sz="3200" dirty="0" smtClean="0"/>
              <a:t>), was synthesized from aniline (</a:t>
            </a:r>
            <a:r>
              <a:rPr lang="en-US" sz="3200" b="1" dirty="0" smtClean="0"/>
              <a:t>1</a:t>
            </a:r>
            <a:r>
              <a:rPr lang="en-US" sz="3200" dirty="0" smtClean="0"/>
              <a:t>) and </a:t>
            </a:r>
            <a:r>
              <a:rPr lang="en-US" sz="3200" dirty="0" err="1" smtClean="0"/>
              <a:t>propargyl</a:t>
            </a:r>
            <a:r>
              <a:rPr lang="en-US" sz="3200" dirty="0" smtClean="0"/>
              <a:t> bromide (</a:t>
            </a:r>
            <a:r>
              <a:rPr lang="en-US" sz="3200" b="1" dirty="0" smtClean="0"/>
              <a:t>2</a:t>
            </a:r>
            <a:r>
              <a:rPr lang="en-US" sz="3200" dirty="0" smtClean="0"/>
              <a:t>) in (Scheme 1)</a:t>
            </a:r>
            <a:r>
              <a:rPr lang="en-US" sz="3200" baseline="30000" dirty="0" smtClean="0"/>
              <a:t>2</a:t>
            </a:r>
            <a:r>
              <a:rPr lang="en-US" sz="3200" dirty="0" smtClean="0"/>
              <a:t>.  From the collected product, there was a 13.22 percent yield of the N-(2-propynyl)aniline (</a:t>
            </a:r>
            <a:r>
              <a:rPr lang="en-US" sz="3200" b="1" dirty="0" smtClean="0"/>
              <a:t>3</a:t>
            </a:r>
            <a:r>
              <a:rPr lang="en-US" sz="3200" dirty="0" smtClean="0"/>
              <a:t>).</a:t>
            </a:r>
          </a:p>
          <a:p>
            <a:endParaRPr lang="en-US" sz="3200" dirty="0" smtClean="0"/>
          </a:p>
          <a:p>
            <a:r>
              <a:rPr lang="en-US" sz="3200" dirty="0" smtClean="0"/>
              <a:t>N-(2-propynyl)aniline (</a:t>
            </a:r>
            <a:r>
              <a:rPr lang="en-US" sz="3200" b="1" dirty="0" smtClean="0"/>
              <a:t>3</a:t>
            </a:r>
            <a:r>
              <a:rPr lang="en-US" sz="3200" dirty="0" smtClean="0"/>
              <a:t>) then reacts with </a:t>
            </a:r>
            <a:r>
              <a:rPr lang="en-US" sz="3200" dirty="0" err="1" smtClean="0"/>
              <a:t>iodobenzene</a:t>
            </a:r>
            <a:r>
              <a:rPr lang="en-US" sz="3200" dirty="0" smtClean="0"/>
              <a:t> (</a:t>
            </a:r>
            <a:r>
              <a:rPr lang="en-US" sz="3200" b="1" dirty="0" smtClean="0"/>
              <a:t>4</a:t>
            </a:r>
            <a:r>
              <a:rPr lang="en-US" sz="3200" dirty="0" smtClean="0"/>
              <a:t>) in a solution of </a:t>
            </a:r>
            <a:r>
              <a:rPr lang="en-US" sz="3200" dirty="0" err="1" smtClean="0"/>
              <a:t>triethylamine</a:t>
            </a:r>
            <a:r>
              <a:rPr lang="en-US" sz="3200" dirty="0" smtClean="0"/>
              <a:t>, copper iodide and </a:t>
            </a:r>
            <a:r>
              <a:rPr lang="en-US" sz="3200" dirty="0" err="1" smtClean="0"/>
              <a:t>bis</a:t>
            </a:r>
            <a:r>
              <a:rPr lang="en-US" sz="3200" dirty="0" smtClean="0"/>
              <a:t>(</a:t>
            </a:r>
            <a:r>
              <a:rPr lang="en-US" sz="3200" dirty="0" err="1" smtClean="0"/>
              <a:t>triphenylphosphine</a:t>
            </a:r>
            <a:r>
              <a:rPr lang="en-US" sz="3200" dirty="0" smtClean="0"/>
              <a:t>)palladium dichloride to yield the phenyl substituted product, N-(3-phenyl-2-propynyl)aniline (</a:t>
            </a:r>
            <a:r>
              <a:rPr lang="en-US" sz="3200" b="1" dirty="0" smtClean="0"/>
              <a:t>5)</a:t>
            </a:r>
            <a:r>
              <a:rPr lang="en-US" sz="3200" dirty="0" smtClean="0"/>
              <a:t> (Scheme 2)</a:t>
            </a:r>
            <a:r>
              <a:rPr lang="en-US" sz="3200" baseline="30000" dirty="0" smtClean="0"/>
              <a:t>2</a:t>
            </a:r>
            <a:r>
              <a:rPr lang="en-US" sz="3200" dirty="0" smtClean="0"/>
              <a:t>.</a:t>
            </a:r>
          </a:p>
          <a:p>
            <a:endParaRPr lang="en-US" sz="3200" dirty="0" smtClean="0"/>
          </a:p>
          <a:p>
            <a:r>
              <a:rPr lang="en-US" sz="3200" dirty="0" smtClean="0"/>
              <a:t>The product of this reaction, N-(3-phenyl-2-propynyl)aniline (</a:t>
            </a:r>
            <a:r>
              <a:rPr lang="en-US" sz="3200" b="1" dirty="0" smtClean="0"/>
              <a:t>5</a:t>
            </a:r>
            <a:r>
              <a:rPr lang="en-US" sz="3200" dirty="0" smtClean="0"/>
              <a:t>) , can then be treated with iodine, sodium bicarbonate and a solution of </a:t>
            </a:r>
            <a:r>
              <a:rPr lang="en-US" sz="3200" dirty="0" err="1" smtClean="0"/>
              <a:t>acetonitrile</a:t>
            </a:r>
            <a:r>
              <a:rPr lang="en-US" sz="3200" dirty="0" smtClean="0"/>
              <a:t> to </a:t>
            </a:r>
            <a:r>
              <a:rPr lang="en-US" sz="3200" dirty="0" err="1" smtClean="0"/>
              <a:t>cyclize</a:t>
            </a:r>
            <a:r>
              <a:rPr lang="en-US" sz="3200" dirty="0" smtClean="0"/>
              <a:t> and substitute the compound into the desired product of 3-Iodo-4-Phenylquinoline (</a:t>
            </a:r>
            <a:r>
              <a:rPr lang="en-US" sz="3200" b="1" dirty="0" smtClean="0"/>
              <a:t>6)</a:t>
            </a:r>
            <a:r>
              <a:rPr lang="en-US" sz="3200" dirty="0" smtClean="0"/>
              <a:t> (Scheme 3)</a:t>
            </a:r>
            <a:r>
              <a:rPr lang="en-US" sz="3200" baseline="30000" dirty="0" smtClean="0"/>
              <a:t>2</a:t>
            </a:r>
            <a:r>
              <a:rPr lang="en-US" sz="3200" dirty="0" smtClean="0"/>
              <a:t>.</a:t>
            </a:r>
          </a:p>
          <a:p>
            <a:endParaRPr lang="en-US" sz="3200" dirty="0" smtClean="0"/>
          </a:p>
          <a:p>
            <a:r>
              <a:rPr lang="en-US" sz="3200" dirty="0" smtClean="0"/>
              <a:t>The Synthesized compounds 3 and 5 were analyzed by </a:t>
            </a:r>
            <a:r>
              <a:rPr lang="en-US" sz="3200" baseline="30000" dirty="0" smtClean="0"/>
              <a:t>1</a:t>
            </a:r>
            <a:r>
              <a:rPr lang="en-US" sz="3200" dirty="0" smtClean="0"/>
              <a:t>H NMR and are in good agreement with the reported values</a:t>
            </a:r>
            <a:r>
              <a:rPr lang="en-US" sz="3200" baseline="30000" dirty="0" smtClean="0"/>
              <a:t>2</a:t>
            </a:r>
            <a:r>
              <a:rPr lang="en-US" sz="3200" dirty="0" smtClean="0"/>
              <a:t>.</a:t>
            </a:r>
            <a:endParaRPr lang="en-US" sz="3200" dirty="0"/>
          </a:p>
        </p:txBody>
      </p:sp>
      <p:sp>
        <p:nvSpPr>
          <p:cNvPr id="9" name="TextBox 8"/>
          <p:cNvSpPr txBox="1"/>
          <p:nvPr/>
        </p:nvSpPr>
        <p:spPr>
          <a:xfrm>
            <a:off x="27813000" y="5105401"/>
            <a:ext cx="13944600" cy="615533"/>
          </a:xfrm>
          <a:prstGeom prst="rect">
            <a:avLst/>
          </a:prstGeom>
        </p:spPr>
        <p:style>
          <a:lnRef idx="1">
            <a:schemeClr val="accent4"/>
          </a:lnRef>
          <a:fillRef idx="2">
            <a:schemeClr val="accent4"/>
          </a:fillRef>
          <a:effectRef idx="1">
            <a:schemeClr val="accent4"/>
          </a:effectRef>
          <a:fontRef idx="minor">
            <a:schemeClr val="dk1"/>
          </a:fontRef>
        </p:style>
        <p:txBody>
          <a:bodyPr wrap="square" lIns="91426" tIns="45710" rIns="91426" bIns="45710" rtlCol="0">
            <a:spAutoFit/>
          </a:bodyPr>
          <a:lstStyle/>
          <a:p>
            <a:r>
              <a:rPr lang="en-US" sz="3400" b="1" dirty="0" smtClean="0"/>
              <a:t>Schematics</a:t>
            </a:r>
            <a:endParaRPr lang="en-US" sz="3400" b="1" dirty="0"/>
          </a:p>
        </p:txBody>
      </p:sp>
      <p:sp>
        <p:nvSpPr>
          <p:cNvPr id="11" name="TextBox 10"/>
          <p:cNvSpPr txBox="1"/>
          <p:nvPr/>
        </p:nvSpPr>
        <p:spPr>
          <a:xfrm>
            <a:off x="29108402" y="6248400"/>
            <a:ext cx="10591800" cy="615533"/>
          </a:xfrm>
          <a:prstGeom prst="rect">
            <a:avLst/>
          </a:prstGeom>
          <a:noFill/>
        </p:spPr>
        <p:txBody>
          <a:bodyPr wrap="square" lIns="91426" tIns="45710" rIns="91426" bIns="45710" rtlCol="0">
            <a:spAutoFit/>
          </a:bodyPr>
          <a:lstStyle/>
          <a:p>
            <a:endParaRPr lang="en-US" sz="3400" dirty="0"/>
          </a:p>
        </p:txBody>
      </p:sp>
      <p:pic>
        <p:nvPicPr>
          <p:cNvPr id="1027" name="Picture 3" descr="C:\Users\Max\Documents\SP.tif"/>
          <p:cNvPicPr>
            <a:picLocks noChangeAspect="1" noChangeArrowheads="1"/>
          </p:cNvPicPr>
          <p:nvPr/>
        </p:nvPicPr>
        <p:blipFill>
          <a:blip r:embed="rId3" cstate="print"/>
          <a:srcRect/>
          <a:stretch>
            <a:fillRect/>
          </a:stretch>
        </p:blipFill>
        <p:spPr bwMode="auto">
          <a:xfrm>
            <a:off x="27736800" y="5867400"/>
            <a:ext cx="14325600" cy="10668000"/>
          </a:xfrm>
          <a:prstGeom prst="rect">
            <a:avLst/>
          </a:prstGeom>
        </p:spPr>
        <p:style>
          <a:lnRef idx="2">
            <a:schemeClr val="accent5"/>
          </a:lnRef>
          <a:fillRef idx="1">
            <a:schemeClr val="lt1"/>
          </a:fillRef>
          <a:effectRef idx="0">
            <a:schemeClr val="accent5"/>
          </a:effectRef>
          <a:fontRef idx="minor">
            <a:schemeClr val="dk1"/>
          </a:fontRef>
        </p:style>
      </p:pic>
      <p:sp>
        <p:nvSpPr>
          <p:cNvPr id="14" name="TextBox 13"/>
          <p:cNvSpPr txBox="1"/>
          <p:nvPr/>
        </p:nvSpPr>
        <p:spPr>
          <a:xfrm>
            <a:off x="15163800" y="14782800"/>
            <a:ext cx="12268200" cy="11603156"/>
          </a:xfrm>
          <a:prstGeom prst="rect">
            <a:avLst/>
          </a:prstGeom>
        </p:spPr>
        <p:style>
          <a:lnRef idx="2">
            <a:schemeClr val="accent5"/>
          </a:lnRef>
          <a:fillRef idx="1">
            <a:schemeClr val="lt1"/>
          </a:fillRef>
          <a:effectRef idx="0">
            <a:schemeClr val="accent5"/>
          </a:effectRef>
          <a:fontRef idx="minor">
            <a:schemeClr val="dk1"/>
          </a:fontRef>
        </p:style>
        <p:txBody>
          <a:bodyPr wrap="square" lIns="91426" tIns="45710" rIns="91426" bIns="45710" rtlCol="0">
            <a:spAutoFit/>
          </a:bodyPr>
          <a:lstStyle/>
          <a:p>
            <a:r>
              <a:rPr lang="en-US" sz="3400" dirty="0" smtClean="0"/>
              <a:t>An </a:t>
            </a:r>
            <a:r>
              <a:rPr lang="en-US" sz="3400" baseline="30000" dirty="0" smtClean="0"/>
              <a:t>1</a:t>
            </a:r>
            <a:r>
              <a:rPr lang="en-US" sz="3400" dirty="0" smtClean="0"/>
              <a:t>H NMR analysis was performed upon the synthesized product from step one of the reaction, N-(2-propynyl)aniline (</a:t>
            </a:r>
            <a:r>
              <a:rPr lang="en-US" sz="3400" b="1" dirty="0" smtClean="0"/>
              <a:t>3</a:t>
            </a:r>
            <a:r>
              <a:rPr lang="en-US" sz="3400" dirty="0" smtClean="0"/>
              <a:t>).  </a:t>
            </a:r>
          </a:p>
          <a:p>
            <a:endParaRPr lang="en-US" sz="3400" dirty="0" smtClean="0"/>
          </a:p>
          <a:p>
            <a:r>
              <a:rPr lang="en-US" sz="3400" dirty="0" smtClean="0"/>
              <a:t>N-(2-propynyl)aniline (</a:t>
            </a:r>
            <a:r>
              <a:rPr lang="en-US" sz="3400" b="1" dirty="0" smtClean="0"/>
              <a:t>3</a:t>
            </a:r>
            <a:r>
              <a:rPr lang="en-US" sz="3400" dirty="0" smtClean="0"/>
              <a:t>). :</a:t>
            </a:r>
            <a:r>
              <a:rPr lang="en-US" sz="3400" baseline="30000" dirty="0" smtClean="0"/>
              <a:t>1</a:t>
            </a:r>
            <a:r>
              <a:rPr lang="en-US" sz="3400" dirty="0" smtClean="0"/>
              <a:t>H</a:t>
            </a:r>
            <a:r>
              <a:rPr lang="pt-BR" sz="3400" dirty="0" smtClean="0"/>
              <a:t> NMR (400 MHz, CDCl3) </a:t>
            </a:r>
            <a:r>
              <a:rPr lang="el-GR" sz="3400" dirty="0" smtClean="0">
                <a:latin typeface="Calibri"/>
              </a:rPr>
              <a:t>δ</a:t>
            </a:r>
            <a:r>
              <a:rPr lang="pt-BR" sz="3400" dirty="0" smtClean="0"/>
              <a:t>:</a:t>
            </a:r>
            <a:r>
              <a:rPr lang="pt-BR" sz="3400" i="1" dirty="0" smtClean="0"/>
              <a:t> </a:t>
            </a:r>
            <a:r>
              <a:rPr lang="pt-BR" sz="3400" dirty="0" smtClean="0"/>
              <a:t>3.93 (</a:t>
            </a:r>
            <a:r>
              <a:rPr lang="pt-BR" sz="3400" i="1" dirty="0" smtClean="0"/>
              <a:t>d, 2 H), 6.69(m, 2 H), 6.79 (tt, 1</a:t>
            </a:r>
            <a:r>
              <a:rPr lang="pt-BR" sz="3400" dirty="0" smtClean="0"/>
              <a:t>H), 7.22 (</a:t>
            </a:r>
            <a:r>
              <a:rPr lang="pt-BR" sz="3400" i="1" dirty="0" smtClean="0"/>
              <a:t>m, 2 H</a:t>
            </a:r>
            <a:r>
              <a:rPr lang="pt-BR" sz="3400" dirty="0" smtClean="0"/>
              <a:t>)</a:t>
            </a:r>
            <a:endParaRPr lang="en-US" sz="3400" dirty="0" smtClean="0"/>
          </a:p>
          <a:p>
            <a:endParaRPr lang="pt-BR" sz="3400" dirty="0" smtClean="0"/>
          </a:p>
          <a:p>
            <a:r>
              <a:rPr lang="pt-BR" sz="3400" dirty="0" smtClean="0"/>
              <a:t>The scale of this reaction was modified from the given, to the order of one-fifth of the given reagent amounts.  After the purification of </a:t>
            </a:r>
            <a:r>
              <a:rPr lang="en-US" sz="3400" dirty="0" smtClean="0"/>
              <a:t>N-(2-propynyl)aniline (</a:t>
            </a:r>
            <a:r>
              <a:rPr lang="en-US" sz="3400" b="1" dirty="0" smtClean="0"/>
              <a:t>3</a:t>
            </a:r>
            <a:r>
              <a:rPr lang="en-US" sz="3400" dirty="0" smtClean="0"/>
              <a:t>)</a:t>
            </a:r>
            <a:r>
              <a:rPr lang="en-US" sz="3400" b="1" dirty="0" smtClean="0"/>
              <a:t>,</a:t>
            </a:r>
            <a:r>
              <a:rPr lang="en-US" sz="3400" dirty="0" smtClean="0"/>
              <a:t> 0.873 grams of product was collected.  From the starting amount of 50 </a:t>
            </a:r>
            <a:r>
              <a:rPr lang="en-US" sz="3400" dirty="0" err="1" smtClean="0"/>
              <a:t>mmol</a:t>
            </a:r>
            <a:r>
              <a:rPr lang="en-US" sz="3400" dirty="0" smtClean="0"/>
              <a:t> aniline, this was a 13.22 percent yield of desired product.</a:t>
            </a:r>
          </a:p>
          <a:p>
            <a:r>
              <a:rPr lang="en-US" sz="3400" dirty="0" smtClean="0"/>
              <a:t>  </a:t>
            </a:r>
          </a:p>
          <a:p>
            <a:r>
              <a:rPr lang="en-US" sz="3400" dirty="0" smtClean="0"/>
              <a:t>This loss of product comes from the reaction conditions employed, as well as allowing the reaction mixture to progress past the desired six hour stir time.</a:t>
            </a:r>
          </a:p>
          <a:p>
            <a:endParaRPr lang="en-US" sz="3400" dirty="0" smtClean="0"/>
          </a:p>
          <a:p>
            <a:r>
              <a:rPr lang="en-US" sz="3400" dirty="0" smtClean="0"/>
              <a:t>An </a:t>
            </a:r>
            <a:r>
              <a:rPr lang="en-US" sz="3400" baseline="30000" dirty="0" smtClean="0"/>
              <a:t>1</a:t>
            </a:r>
            <a:r>
              <a:rPr lang="en-US" sz="3400" dirty="0" smtClean="0"/>
              <a:t>H NMR analysis was performed upon the synthesized product from step two of the reaction, N-(3-phenyl-2-propynyl)aniline (</a:t>
            </a:r>
            <a:r>
              <a:rPr lang="en-US" sz="3400" b="1" dirty="0" smtClean="0"/>
              <a:t>5</a:t>
            </a:r>
            <a:r>
              <a:rPr lang="en-US" sz="3400" dirty="0" smtClean="0"/>
              <a:t>).  </a:t>
            </a:r>
          </a:p>
          <a:p>
            <a:endParaRPr lang="en-US" sz="3400" dirty="0" smtClean="0"/>
          </a:p>
          <a:p>
            <a:r>
              <a:rPr lang="en-US" sz="3400" dirty="0" smtClean="0"/>
              <a:t>N-(3-phenyl-2-propynyl)aniline (</a:t>
            </a:r>
            <a:r>
              <a:rPr lang="en-US" sz="3400" b="1" dirty="0" smtClean="0"/>
              <a:t>5</a:t>
            </a:r>
            <a:r>
              <a:rPr lang="en-US" sz="3400" dirty="0" smtClean="0"/>
              <a:t>). :</a:t>
            </a:r>
            <a:r>
              <a:rPr lang="en-US" sz="3400" baseline="30000" dirty="0" smtClean="0"/>
              <a:t>1</a:t>
            </a:r>
            <a:r>
              <a:rPr lang="en-US" sz="3400" dirty="0" smtClean="0"/>
              <a:t>H</a:t>
            </a:r>
            <a:r>
              <a:rPr lang="pt-BR" sz="3400" dirty="0" smtClean="0"/>
              <a:t> NMR (400 MHz, CDCl3) </a:t>
            </a:r>
            <a:r>
              <a:rPr lang="el-GR" sz="3400" dirty="0" smtClean="0"/>
              <a:t>δ</a:t>
            </a:r>
            <a:r>
              <a:rPr lang="pt-BR" sz="3400" dirty="0" smtClean="0"/>
              <a:t>:</a:t>
            </a:r>
            <a:r>
              <a:rPr lang="pt-BR" sz="3400" i="1" dirty="0" smtClean="0"/>
              <a:t> </a:t>
            </a:r>
            <a:r>
              <a:rPr lang="pt-BR" sz="3400" dirty="0" smtClean="0"/>
              <a:t>3.97 (s</a:t>
            </a:r>
            <a:r>
              <a:rPr lang="pt-BR" sz="3400" i="1" dirty="0" smtClean="0"/>
              <a:t>, 1 H), 4.15 (m, 2 H), 6.76 (m, 2</a:t>
            </a:r>
            <a:r>
              <a:rPr lang="pt-BR" sz="3400" dirty="0" smtClean="0"/>
              <a:t>H), 7.26 (m, 5 H), 7.39 (</a:t>
            </a:r>
            <a:r>
              <a:rPr lang="pt-BR" sz="3400" i="1" dirty="0" smtClean="0"/>
              <a:t>m, 2 H</a:t>
            </a:r>
            <a:r>
              <a:rPr lang="pt-BR" sz="3400" dirty="0" smtClean="0"/>
              <a:t>)</a:t>
            </a:r>
            <a:endParaRPr lang="en-US" sz="3400" dirty="0" smtClean="0"/>
          </a:p>
          <a:p>
            <a:endParaRPr lang="en-US" sz="3400" dirty="0"/>
          </a:p>
        </p:txBody>
      </p:sp>
      <p:sp>
        <p:nvSpPr>
          <p:cNvPr id="15" name="TextBox 14"/>
          <p:cNvSpPr txBox="1"/>
          <p:nvPr/>
        </p:nvSpPr>
        <p:spPr>
          <a:xfrm>
            <a:off x="16459202" y="15392400"/>
            <a:ext cx="45720" cy="615533"/>
          </a:xfrm>
          <a:prstGeom prst="rect">
            <a:avLst/>
          </a:prstGeom>
          <a:noFill/>
        </p:spPr>
        <p:txBody>
          <a:bodyPr wrap="square" lIns="91426" tIns="45710" rIns="91426" bIns="45710" rtlCol="0">
            <a:spAutoFit/>
          </a:bodyPr>
          <a:lstStyle/>
          <a:p>
            <a:r>
              <a:rPr lang="en-US" sz="3400" dirty="0" smtClean="0"/>
              <a:t> </a:t>
            </a:r>
            <a:endParaRPr lang="en-US" sz="3400" dirty="0"/>
          </a:p>
        </p:txBody>
      </p:sp>
      <p:sp>
        <p:nvSpPr>
          <p:cNvPr id="17" name="TextBox 16"/>
          <p:cNvSpPr txBox="1"/>
          <p:nvPr/>
        </p:nvSpPr>
        <p:spPr>
          <a:xfrm>
            <a:off x="28346400" y="17678400"/>
            <a:ext cx="13563600" cy="6894175"/>
          </a:xfrm>
          <a:prstGeom prst="rect">
            <a:avLst/>
          </a:prstGeom>
        </p:spPr>
        <p:style>
          <a:lnRef idx="2">
            <a:schemeClr val="accent5"/>
          </a:lnRef>
          <a:fillRef idx="1">
            <a:schemeClr val="lt1"/>
          </a:fillRef>
          <a:effectRef idx="0">
            <a:schemeClr val="accent5"/>
          </a:effectRef>
          <a:fontRef idx="minor">
            <a:schemeClr val="dk1"/>
          </a:fontRef>
        </p:style>
        <p:txBody>
          <a:bodyPr wrap="square" lIns="91426" tIns="45710" rIns="91426" bIns="45710" rtlCol="0">
            <a:spAutoFit/>
          </a:bodyPr>
          <a:lstStyle/>
          <a:p>
            <a:r>
              <a:rPr lang="en-US" sz="3400" dirty="0" smtClean="0"/>
              <a:t>The reaction, being scaled down, progressed much as described in the reaction outline.  However, due to time restraints, the reaction purification was carried out on a much slower process than described. This step of the reaction yielded 0.831 g (6.61 </a:t>
            </a:r>
            <a:r>
              <a:rPr lang="en-US" sz="3400" dirty="0" err="1" smtClean="0"/>
              <a:t>mmol</a:t>
            </a:r>
            <a:r>
              <a:rPr lang="en-US" sz="3400" dirty="0" smtClean="0"/>
              <a:t>, 13.22 percent yield) of product that was analyzed using proton NMR.</a:t>
            </a:r>
          </a:p>
          <a:p>
            <a:endParaRPr lang="en-US" sz="3400" dirty="0" smtClean="0"/>
          </a:p>
          <a:p>
            <a:r>
              <a:rPr lang="en-US" sz="3400" dirty="0" smtClean="0"/>
              <a:t>The crude product from the second step, N-(3-phenyl-2-propynyl)aniline (</a:t>
            </a:r>
            <a:r>
              <a:rPr lang="en-US" sz="3400" b="1" dirty="0" smtClean="0"/>
              <a:t>5</a:t>
            </a:r>
            <a:r>
              <a:rPr lang="en-US" sz="3400" dirty="0" smtClean="0"/>
              <a:t>) was analyzed by </a:t>
            </a:r>
            <a:r>
              <a:rPr lang="en-US" sz="3400" baseline="30000" dirty="0" smtClean="0"/>
              <a:t>1</a:t>
            </a:r>
            <a:r>
              <a:rPr lang="en-US" sz="3400" dirty="0" smtClean="0"/>
              <a:t>H NMR.  The reported peaks are in good agreement with the reported values.</a:t>
            </a:r>
          </a:p>
          <a:p>
            <a:endParaRPr lang="en-US" sz="3400" dirty="0" smtClean="0"/>
          </a:p>
          <a:p>
            <a:r>
              <a:rPr lang="en-US" sz="3400" dirty="0" smtClean="0"/>
              <a:t>Through the reaction was not carried out to completion, the completed syntheses agreed with reported values of proton </a:t>
            </a:r>
            <a:r>
              <a:rPr lang="en-US" sz="3400" baseline="30000" dirty="0" smtClean="0"/>
              <a:t>1</a:t>
            </a:r>
            <a:r>
              <a:rPr lang="en-US" sz="3400" dirty="0" smtClean="0"/>
              <a:t>H NMR peaks, as well as color of the products.</a:t>
            </a:r>
            <a:endParaRPr lang="en-US" sz="3400" dirty="0"/>
          </a:p>
        </p:txBody>
      </p:sp>
      <p:sp>
        <p:nvSpPr>
          <p:cNvPr id="20" name="TextBox 19"/>
          <p:cNvSpPr txBox="1"/>
          <p:nvPr/>
        </p:nvSpPr>
        <p:spPr>
          <a:xfrm>
            <a:off x="29870400" y="24612600"/>
            <a:ext cx="12115800" cy="584775"/>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en-US" sz="3200" b="1" dirty="0" smtClean="0"/>
              <a:t>Future Work:</a:t>
            </a:r>
            <a:endParaRPr lang="en-US" sz="3200" b="1" dirty="0"/>
          </a:p>
        </p:txBody>
      </p:sp>
      <p:sp>
        <p:nvSpPr>
          <p:cNvPr id="21" name="TextBox 20"/>
          <p:cNvSpPr txBox="1"/>
          <p:nvPr/>
        </p:nvSpPr>
        <p:spPr>
          <a:xfrm>
            <a:off x="29946600" y="25298400"/>
            <a:ext cx="11963400" cy="3539430"/>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en-US" sz="3200" dirty="0" smtClean="0"/>
              <a:t>As the reaction was not carried to its completion, future work will be investigating the yield of the successive steps, mainly that proposed in Scheme 3.  Work will also be used to investigate the purity of each product in each of the three suggested schemes.  Any improvement in the synthesis of the products will be investigated, as well as other substitutions that may be made in the groups that will be attached to the final </a:t>
            </a:r>
            <a:r>
              <a:rPr lang="en-US" sz="3200" dirty="0" err="1" smtClean="0"/>
              <a:t>quinoline</a:t>
            </a:r>
            <a:r>
              <a:rPr lang="en-US" sz="3200" dirty="0" smtClean="0"/>
              <a:t>.</a:t>
            </a:r>
            <a:endParaRPr lang="en-US" sz="3200" dirty="0"/>
          </a:p>
        </p:txBody>
      </p:sp>
      <p:pic>
        <p:nvPicPr>
          <p:cNvPr id="2" name="Picture 3"/>
          <p:cNvPicPr>
            <a:picLocks noChangeAspect="1" noChangeArrowheads="1"/>
          </p:cNvPicPr>
          <p:nvPr/>
        </p:nvPicPr>
        <p:blipFill>
          <a:blip r:embed="rId4" cstate="print"/>
          <a:srcRect/>
          <a:stretch>
            <a:fillRect/>
          </a:stretch>
        </p:blipFill>
        <p:spPr bwMode="auto">
          <a:xfrm>
            <a:off x="2362200" y="14859000"/>
            <a:ext cx="12725400" cy="8829277"/>
          </a:xfrm>
          <a:prstGeom prst="rect">
            <a:avLst/>
          </a:prstGeom>
          <a:noFill/>
          <a:ln w="9525">
            <a:noFill/>
            <a:miter lim="800000"/>
            <a:headEnd/>
            <a:tailEnd/>
          </a:ln>
        </p:spPr>
      </p:pic>
      <p:pic>
        <p:nvPicPr>
          <p:cNvPr id="3" name="Picture 4"/>
          <p:cNvPicPr>
            <a:picLocks noChangeAspect="1" noChangeArrowheads="1"/>
          </p:cNvPicPr>
          <p:nvPr/>
        </p:nvPicPr>
        <p:blipFill>
          <a:blip r:embed="rId5" cstate="print"/>
          <a:srcRect/>
          <a:stretch>
            <a:fillRect/>
          </a:stretch>
        </p:blipFill>
        <p:spPr bwMode="auto">
          <a:xfrm>
            <a:off x="2209800" y="23393400"/>
            <a:ext cx="12877800" cy="8984283"/>
          </a:xfrm>
          <a:prstGeom prst="rect">
            <a:avLst/>
          </a:prstGeom>
          <a:noFill/>
          <a:ln w="9525">
            <a:noFill/>
            <a:miter lim="800000"/>
            <a:headEnd/>
            <a:tailEnd/>
          </a:ln>
        </p:spPr>
      </p:pic>
      <p:pic>
        <p:nvPicPr>
          <p:cNvPr id="7" name="Picture 5"/>
          <p:cNvPicPr>
            <a:picLocks noChangeAspect="1" noChangeArrowheads="1"/>
          </p:cNvPicPr>
          <p:nvPr/>
        </p:nvPicPr>
        <p:blipFill>
          <a:blip r:embed="rId6" cstate="print"/>
          <a:srcRect/>
          <a:stretch>
            <a:fillRect/>
          </a:stretch>
        </p:blipFill>
        <p:spPr bwMode="auto">
          <a:xfrm>
            <a:off x="15316200" y="26898600"/>
            <a:ext cx="5788152" cy="2743200"/>
          </a:xfrm>
          <a:prstGeom prst="rect">
            <a:avLst/>
          </a:prstGeom>
          <a:ln>
            <a:headEnd/>
            <a:tailEnd/>
          </a:ln>
        </p:spPr>
        <p:style>
          <a:lnRef idx="2">
            <a:schemeClr val="accent5"/>
          </a:lnRef>
          <a:fillRef idx="1">
            <a:schemeClr val="lt1"/>
          </a:fillRef>
          <a:effectRef idx="0">
            <a:schemeClr val="accent5"/>
          </a:effectRef>
          <a:fontRef idx="minor">
            <a:schemeClr val="dk1"/>
          </a:fontRef>
        </p:style>
      </p:pic>
      <p:sp>
        <p:nvSpPr>
          <p:cNvPr id="24" name="TextBox 23"/>
          <p:cNvSpPr txBox="1"/>
          <p:nvPr/>
        </p:nvSpPr>
        <p:spPr>
          <a:xfrm>
            <a:off x="15240000" y="29870400"/>
            <a:ext cx="4284956" cy="584775"/>
          </a:xfrm>
          <a:prstGeom prst="rect">
            <a:avLst/>
          </a:prstGeom>
        </p:spPr>
        <p:style>
          <a:lnRef idx="2">
            <a:schemeClr val="accent5"/>
          </a:lnRef>
          <a:fillRef idx="1">
            <a:schemeClr val="lt1"/>
          </a:fillRef>
          <a:effectRef idx="0">
            <a:schemeClr val="accent5"/>
          </a:effectRef>
          <a:fontRef idx="minor">
            <a:schemeClr val="dk1"/>
          </a:fontRef>
        </p:style>
        <p:txBody>
          <a:bodyPr wrap="none" rtlCol="0">
            <a:spAutoFit/>
          </a:bodyPr>
          <a:lstStyle/>
          <a:p>
            <a:r>
              <a:rPr lang="en-US" sz="3200" dirty="0" smtClean="0"/>
              <a:t>N-(2-propynyl)aniline (</a:t>
            </a:r>
            <a:r>
              <a:rPr lang="en-US" sz="3200" b="1" dirty="0" smtClean="0"/>
              <a:t>3</a:t>
            </a:r>
            <a:r>
              <a:rPr lang="en-US" sz="3200" dirty="0" smtClean="0"/>
              <a:t>)</a:t>
            </a:r>
            <a:endParaRPr lang="en-US" sz="3200" dirty="0"/>
          </a:p>
        </p:txBody>
      </p:sp>
      <p:pic>
        <p:nvPicPr>
          <p:cNvPr id="1030" name="Picture 6"/>
          <p:cNvPicPr>
            <a:picLocks noChangeAspect="1" noChangeArrowheads="1"/>
          </p:cNvPicPr>
          <p:nvPr/>
        </p:nvPicPr>
        <p:blipFill>
          <a:blip r:embed="rId7" cstate="print"/>
          <a:srcRect/>
          <a:stretch>
            <a:fillRect/>
          </a:stretch>
        </p:blipFill>
        <p:spPr bwMode="auto">
          <a:xfrm>
            <a:off x="21336001" y="28575000"/>
            <a:ext cx="8458200" cy="3048000"/>
          </a:xfrm>
          <a:prstGeom prst="rect">
            <a:avLst/>
          </a:prstGeom>
          <a:ln>
            <a:headEnd/>
            <a:tailEnd/>
          </a:ln>
        </p:spPr>
        <p:style>
          <a:lnRef idx="2">
            <a:schemeClr val="accent5"/>
          </a:lnRef>
          <a:fillRef idx="1">
            <a:schemeClr val="lt1"/>
          </a:fillRef>
          <a:effectRef idx="0">
            <a:schemeClr val="accent5"/>
          </a:effectRef>
          <a:fontRef idx="minor">
            <a:schemeClr val="dk1"/>
          </a:fontRef>
        </p:style>
      </p:pic>
      <p:sp>
        <p:nvSpPr>
          <p:cNvPr id="26" name="TextBox 25"/>
          <p:cNvSpPr txBox="1"/>
          <p:nvPr/>
        </p:nvSpPr>
        <p:spPr>
          <a:xfrm>
            <a:off x="23774400" y="31851600"/>
            <a:ext cx="5869107" cy="584775"/>
          </a:xfrm>
          <a:prstGeom prst="rect">
            <a:avLst/>
          </a:prstGeom>
        </p:spPr>
        <p:style>
          <a:lnRef idx="2">
            <a:schemeClr val="accent5"/>
          </a:lnRef>
          <a:fillRef idx="1">
            <a:schemeClr val="lt1"/>
          </a:fillRef>
          <a:effectRef idx="0">
            <a:schemeClr val="accent5"/>
          </a:effectRef>
          <a:fontRef idx="minor">
            <a:schemeClr val="dk1"/>
          </a:fontRef>
        </p:style>
        <p:txBody>
          <a:bodyPr wrap="none" rtlCol="0">
            <a:spAutoFit/>
          </a:bodyPr>
          <a:lstStyle/>
          <a:p>
            <a:r>
              <a:rPr lang="en-US" sz="3200" dirty="0" smtClean="0"/>
              <a:t>N-(3-phenyl-2-propynyl)aniline (</a:t>
            </a:r>
            <a:r>
              <a:rPr lang="en-US" sz="3200" b="1" dirty="0" smtClean="0"/>
              <a:t>5</a:t>
            </a:r>
            <a:r>
              <a:rPr lang="en-US" sz="3200" dirty="0" smtClean="0"/>
              <a:t>)</a:t>
            </a:r>
            <a:endParaRPr lang="en-US" sz="3200" dirty="0"/>
          </a:p>
        </p:txBody>
      </p:sp>
      <p:sp>
        <p:nvSpPr>
          <p:cNvPr id="27" name="TextBox 26"/>
          <p:cNvSpPr txBox="1"/>
          <p:nvPr/>
        </p:nvSpPr>
        <p:spPr>
          <a:xfrm>
            <a:off x="8534400" y="1371600"/>
            <a:ext cx="30632400" cy="923330"/>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US" sz="5400" b="1" dirty="0" smtClean="0"/>
              <a:t>Synthesis of 3-Iodo-4-Phenylquinoline by </a:t>
            </a:r>
            <a:r>
              <a:rPr lang="en-US" sz="5400" b="1" dirty="0" err="1" smtClean="0"/>
              <a:t>Electrophilic</a:t>
            </a:r>
            <a:r>
              <a:rPr lang="en-US" sz="5400" b="1" dirty="0" smtClean="0"/>
              <a:t> </a:t>
            </a:r>
            <a:r>
              <a:rPr lang="en-US" sz="5400" b="1" dirty="0" err="1" smtClean="0"/>
              <a:t>Cyclization</a:t>
            </a:r>
            <a:endParaRPr lang="en-US" sz="5400" b="1" dirty="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1287</TotalTime>
  <Words>811</Words>
  <Application>Microsoft Office PowerPoint</Application>
  <PresentationFormat>Custom</PresentationFormat>
  <Paragraphs>43</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Slide 1</vt:lpstr>
    </vt:vector>
  </TitlesOfParts>
  <Company>University of New Hampshire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dc:creator>
  <cp:lastModifiedBy>Max</cp:lastModifiedBy>
  <cp:revision>118</cp:revision>
  <dcterms:created xsi:type="dcterms:W3CDTF">2012-04-23T20:12:21Z</dcterms:created>
  <dcterms:modified xsi:type="dcterms:W3CDTF">2013-12-04T02:27:42Z</dcterms:modified>
</cp:coreProperties>
</file>