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1" r:id="rId1"/>
  </p:sldMasterIdLst>
  <p:sldIdLst>
    <p:sldId id="256" r:id="rId2"/>
  </p:sldIdLst>
  <p:sldSz cx="43891200" cy="32918400"/>
  <p:notesSz cx="6858000" cy="9144000"/>
  <p:defaultTextStyle>
    <a:defPPr>
      <a:defRPr lang="en-US"/>
    </a:defPPr>
    <a:lvl1pPr algn="l" defTabSz="4387850" rtl="0" fontAlgn="base">
      <a:spcBef>
        <a:spcPct val="0"/>
      </a:spcBef>
      <a:spcAft>
        <a:spcPct val="0"/>
      </a:spcAft>
      <a:defRPr sz="8600" kern="1200">
        <a:solidFill>
          <a:schemeClr val="tx1"/>
        </a:solidFill>
        <a:latin typeface="Arial" pitchFamily="-72" charset="0"/>
        <a:ea typeface="ＭＳ Ｐゴシック" pitchFamily="-72" charset="-128"/>
        <a:cs typeface="ＭＳ Ｐゴシック" pitchFamily="-72" charset="-128"/>
      </a:defRPr>
    </a:lvl1pPr>
    <a:lvl2pPr marL="2193925" indent="-1736725" algn="l" defTabSz="4387850" rtl="0" fontAlgn="base">
      <a:spcBef>
        <a:spcPct val="0"/>
      </a:spcBef>
      <a:spcAft>
        <a:spcPct val="0"/>
      </a:spcAft>
      <a:defRPr sz="8600" kern="1200">
        <a:solidFill>
          <a:schemeClr val="tx1"/>
        </a:solidFill>
        <a:latin typeface="Arial" pitchFamily="-72" charset="0"/>
        <a:ea typeface="ＭＳ Ｐゴシック" pitchFamily="-72" charset="-128"/>
        <a:cs typeface="ＭＳ Ｐゴシック" pitchFamily="-72" charset="-128"/>
      </a:defRPr>
    </a:lvl2pPr>
    <a:lvl3pPr marL="4387850" indent="-3473450" algn="l" defTabSz="4387850" rtl="0" fontAlgn="base">
      <a:spcBef>
        <a:spcPct val="0"/>
      </a:spcBef>
      <a:spcAft>
        <a:spcPct val="0"/>
      </a:spcAft>
      <a:defRPr sz="8600" kern="1200">
        <a:solidFill>
          <a:schemeClr val="tx1"/>
        </a:solidFill>
        <a:latin typeface="Arial" pitchFamily="-72" charset="0"/>
        <a:ea typeface="ＭＳ Ｐゴシック" pitchFamily="-72" charset="-128"/>
        <a:cs typeface="ＭＳ Ｐゴシック" pitchFamily="-72" charset="-128"/>
      </a:defRPr>
    </a:lvl3pPr>
    <a:lvl4pPr marL="6583363" indent="-5211763" algn="l" defTabSz="4387850" rtl="0" fontAlgn="base">
      <a:spcBef>
        <a:spcPct val="0"/>
      </a:spcBef>
      <a:spcAft>
        <a:spcPct val="0"/>
      </a:spcAft>
      <a:defRPr sz="8600" kern="1200">
        <a:solidFill>
          <a:schemeClr val="tx1"/>
        </a:solidFill>
        <a:latin typeface="Arial" pitchFamily="-72" charset="0"/>
        <a:ea typeface="ＭＳ Ｐゴシック" pitchFamily="-72" charset="-128"/>
        <a:cs typeface="ＭＳ Ｐゴシック" pitchFamily="-72" charset="-128"/>
      </a:defRPr>
    </a:lvl4pPr>
    <a:lvl5pPr marL="8777288" indent="-6948488" algn="l" defTabSz="4387850" rtl="0" fontAlgn="base">
      <a:spcBef>
        <a:spcPct val="0"/>
      </a:spcBef>
      <a:spcAft>
        <a:spcPct val="0"/>
      </a:spcAft>
      <a:defRPr sz="8600" kern="1200">
        <a:solidFill>
          <a:schemeClr val="tx1"/>
        </a:solidFill>
        <a:latin typeface="Arial" pitchFamily="-72" charset="0"/>
        <a:ea typeface="ＭＳ Ｐゴシック" pitchFamily="-72" charset="-128"/>
        <a:cs typeface="ＭＳ Ｐゴシック" pitchFamily="-72" charset="-128"/>
      </a:defRPr>
    </a:lvl5pPr>
    <a:lvl6pPr marL="2286000" algn="l" defTabSz="457200" rtl="0" eaLnBrk="1" latinLnBrk="0" hangingPunct="1">
      <a:defRPr sz="8600" kern="1200">
        <a:solidFill>
          <a:schemeClr val="tx1"/>
        </a:solidFill>
        <a:latin typeface="Arial" pitchFamily="-72" charset="0"/>
        <a:ea typeface="ＭＳ Ｐゴシック" pitchFamily="-72" charset="-128"/>
        <a:cs typeface="ＭＳ Ｐゴシック" pitchFamily="-72" charset="-128"/>
      </a:defRPr>
    </a:lvl6pPr>
    <a:lvl7pPr marL="2743200" algn="l" defTabSz="457200" rtl="0" eaLnBrk="1" latinLnBrk="0" hangingPunct="1">
      <a:defRPr sz="8600" kern="1200">
        <a:solidFill>
          <a:schemeClr val="tx1"/>
        </a:solidFill>
        <a:latin typeface="Arial" pitchFamily="-72" charset="0"/>
        <a:ea typeface="ＭＳ Ｐゴシック" pitchFamily="-72" charset="-128"/>
        <a:cs typeface="ＭＳ Ｐゴシック" pitchFamily="-72" charset="-128"/>
      </a:defRPr>
    </a:lvl7pPr>
    <a:lvl8pPr marL="3200400" algn="l" defTabSz="457200" rtl="0" eaLnBrk="1" latinLnBrk="0" hangingPunct="1">
      <a:defRPr sz="8600" kern="1200">
        <a:solidFill>
          <a:schemeClr val="tx1"/>
        </a:solidFill>
        <a:latin typeface="Arial" pitchFamily="-72" charset="0"/>
        <a:ea typeface="ＭＳ Ｐゴシック" pitchFamily="-72" charset="-128"/>
        <a:cs typeface="ＭＳ Ｐゴシック" pitchFamily="-72" charset="-128"/>
      </a:defRPr>
    </a:lvl8pPr>
    <a:lvl9pPr marL="3657600" algn="l" defTabSz="457200" rtl="0" eaLnBrk="1" latinLnBrk="0" hangingPunct="1">
      <a:defRPr sz="8600" kern="1200">
        <a:solidFill>
          <a:schemeClr val="tx1"/>
        </a:solidFill>
        <a:latin typeface="Arial" pitchFamily="-72" charset="0"/>
        <a:ea typeface="ＭＳ Ｐゴシック" pitchFamily="-72" charset="-128"/>
        <a:cs typeface="ＭＳ Ｐゴシック" pitchFamily="-72"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500" autoAdjust="0"/>
  </p:normalViewPr>
  <p:slideViewPr>
    <p:cSldViewPr>
      <p:cViewPr>
        <p:scale>
          <a:sx n="25" d="100"/>
          <a:sy n="25" d="100"/>
        </p:scale>
        <p:origin x="-360" y="1152"/>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6498" name="Rectangle 2"/>
          <p:cNvSpPr>
            <a:spLocks noGrp="1" noChangeArrowheads="1"/>
          </p:cNvSpPr>
          <p:nvPr>
            <p:ph type="ctrTitle"/>
          </p:nvPr>
        </p:nvSpPr>
        <p:spPr>
          <a:xfrm>
            <a:off x="3292475" y="9875838"/>
            <a:ext cx="37306250" cy="6583362"/>
          </a:xfrm>
        </p:spPr>
        <p:txBody>
          <a:bodyPr/>
          <a:lstStyle>
            <a:lvl1pPr>
              <a:defRPr sz="23000"/>
            </a:lvl1pPr>
          </a:lstStyle>
          <a:p>
            <a:r>
              <a:rPr lang="en-US"/>
              <a:t>Click to edit Master title style</a:t>
            </a:r>
          </a:p>
        </p:txBody>
      </p:sp>
      <p:sp>
        <p:nvSpPr>
          <p:cNvPr id="106499" name="Rectangle 3"/>
          <p:cNvSpPr>
            <a:spLocks noGrp="1" noChangeArrowheads="1"/>
          </p:cNvSpPr>
          <p:nvPr>
            <p:ph type="subTitle" idx="1"/>
          </p:nvPr>
        </p:nvSpPr>
        <p:spPr>
          <a:xfrm>
            <a:off x="6583363" y="19384963"/>
            <a:ext cx="30724475" cy="7681912"/>
          </a:xfrm>
        </p:spPr>
        <p:txBody>
          <a:bodyPr/>
          <a:lstStyle>
            <a:lvl1pPr marL="0" indent="0" algn="ctr">
              <a:buFont typeface="Monotype Sorts" pitchFamily="-72" charset="2"/>
              <a:buNone/>
              <a:defRPr/>
            </a:lvl1pPr>
          </a:lstStyle>
          <a:p>
            <a:r>
              <a:rPr lang="en-US"/>
              <a:t>Click to edit Master subtitle style</a:t>
            </a:r>
          </a:p>
        </p:txBody>
      </p:sp>
      <p:sp>
        <p:nvSpPr>
          <p:cNvPr id="106500" name="Rectangle 4"/>
          <p:cNvSpPr>
            <a:spLocks noGrp="1" noChangeArrowheads="1"/>
          </p:cNvSpPr>
          <p:nvPr>
            <p:ph type="dt" sz="half" idx="2"/>
          </p:nvPr>
        </p:nvSpPr>
        <p:spPr/>
        <p:txBody>
          <a:bodyPr/>
          <a:lstStyle>
            <a:lvl1pPr>
              <a:defRPr/>
            </a:lvl1pPr>
          </a:lstStyle>
          <a:p>
            <a:fld id="{8A3E4AF7-C7DC-4825-B94C-E7CBBBCDE654}" type="datetimeFigureOut">
              <a:rPr lang="en-US"/>
              <a:pPr/>
              <a:t>12/5/2013</a:t>
            </a:fld>
            <a:endParaRPr lang="en-US" dirty="0"/>
          </a:p>
        </p:txBody>
      </p:sp>
      <p:sp>
        <p:nvSpPr>
          <p:cNvPr id="106501" name="Rectangle 5"/>
          <p:cNvSpPr>
            <a:spLocks noGrp="1" noChangeArrowheads="1"/>
          </p:cNvSpPr>
          <p:nvPr>
            <p:ph type="ftr" sz="quarter" idx="3"/>
          </p:nvPr>
        </p:nvSpPr>
        <p:spPr/>
        <p:txBody>
          <a:bodyPr/>
          <a:lstStyle>
            <a:lvl1pPr>
              <a:defRPr/>
            </a:lvl1pPr>
          </a:lstStyle>
          <a:p>
            <a:endParaRPr lang="en-US" dirty="0"/>
          </a:p>
        </p:txBody>
      </p:sp>
      <p:sp>
        <p:nvSpPr>
          <p:cNvPr id="106502" name="Rectangle 6"/>
          <p:cNvSpPr>
            <a:spLocks noGrp="1" noChangeArrowheads="1"/>
          </p:cNvSpPr>
          <p:nvPr>
            <p:ph type="sldNum" sz="quarter" idx="4"/>
          </p:nvPr>
        </p:nvSpPr>
        <p:spPr/>
        <p:txBody>
          <a:bodyPr/>
          <a:lstStyle>
            <a:lvl1pPr>
              <a:defRPr/>
            </a:lvl1pPr>
          </a:lstStyle>
          <a:p>
            <a:fld id="{9FD14224-D64B-450C-9419-AE8B617F980D}" type="slidenum">
              <a:rPr lang="en-US"/>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9AEE5F98-AEF3-4AA3-80F6-41469D735D87}" type="datetimeFigureOut">
              <a:rPr lang="en-US"/>
              <a:pPr/>
              <a:t>12/5/2013</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720AFD8A-AB54-41D1-AFB8-1DC55117021A}" type="slidenum">
              <a:rPr lang="en-US"/>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76344DB-141D-431F-94A0-51FAD98A3298}" type="datetimeFigureOut">
              <a:rPr lang="en-US"/>
              <a:pPr/>
              <a:t>12/5/2013</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A83EC80D-FBD8-4EF9-B2FC-CE813B532DC1}" type="slidenum">
              <a:rPr lang="en-US"/>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292475"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0"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5F3060A2-2A64-411C-9BF5-DDF5B3D9A316}" type="datetimeFigureOut">
              <a:rPr lang="en-US"/>
              <a:pPr/>
              <a:t>12/5/2013</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2E34CA6E-16BC-46EB-98B2-0B7E17C5ECF9}" type="slidenum">
              <a:rPr lang="en-US"/>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84F363B0-B8E5-4380-A942-92BFA892FD6F}" type="datetimeFigureOut">
              <a:rPr lang="en-US"/>
              <a:pPr/>
              <a:t>12/5/2013</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EFB183D7-38B1-4FC7-8148-4AB9D881733E}" type="slidenum">
              <a:rPr lang="en-US"/>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48B6294-4FC3-415B-A39C-453A9DF012F1}" type="datetimeFigureOut">
              <a:rPr lang="en-US"/>
              <a:pPr/>
              <a:t>12/5/2013</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6F69730B-2F8E-450F-B57D-F915895E07DA}" type="slidenum">
              <a:rPr lang="en-US"/>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1910DC01-2440-43F8-B973-397E3EE7C04B}" type="datetimeFigureOut">
              <a:rPr lang="en-US"/>
              <a:pPr/>
              <a:t>12/5/2013</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DF40B9B7-68F9-405D-BBC2-AA76A0971FDA}" type="slidenum">
              <a:rPr lang="en-US"/>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A3C7F0CB-6BAD-4149-962C-A4A9E4B191B7}" type="datetimeFigureOut">
              <a:rPr lang="en-US"/>
              <a:pPr/>
              <a:t>12/5/2013</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E4727DFA-2513-49A9-8643-5BC7BBD2096D}" type="slidenum">
              <a:rPr lang="en-US"/>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18668B8E-A8B5-4522-AB21-37D2A5CBE6ED}" type="datetimeFigureOut">
              <a:rPr lang="en-US"/>
              <a:pPr/>
              <a:t>12/5/2013</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D9CFBF2C-B047-4BAC-A6CF-EB082436A278}" type="slidenum">
              <a:rPr lang="en-US"/>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8D2F44AE-E6A7-408C-94B6-D43591FAD2E1}" type="datetimeFigureOut">
              <a:rPr lang="en-US"/>
              <a:pPr/>
              <a:t>12/5/2013</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27D5358A-A377-495C-B872-522B36795AB3}" type="slidenum">
              <a:rPr lang="en-US"/>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163" y="2925763"/>
            <a:ext cx="9326562" cy="2633503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292475" y="2925763"/>
            <a:ext cx="27827288" cy="263350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BCE63CC4-968F-40DA-B670-D46DA68B766A}" type="datetimeFigureOut">
              <a:rPr lang="en-US"/>
              <a:pPr/>
              <a:t>12/5/2013</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0DAFD340-0919-428C-B025-39CEBF1CD752}" type="slidenum">
              <a:rPr lang="en-US"/>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bwMode="auto">
          <a:xfrm>
            <a:off x="3292475" y="2925763"/>
            <a:ext cx="37306250" cy="5486400"/>
          </a:xfrm>
          <a:prstGeom prst="rect">
            <a:avLst/>
          </a:prstGeom>
          <a:noFill/>
          <a:ln w="9525">
            <a:noFill/>
            <a:miter lim="800000"/>
            <a:headEnd/>
            <a:tailEnd/>
          </a:ln>
          <a:effectLst>
            <a:outerShdw blurRad="63500" dist="38099" dir="2700000" algn="ctr" rotWithShape="0">
              <a:srgbClr val="000000">
                <a:alpha val="75000"/>
              </a:srgbClr>
            </a:outerShdw>
          </a:effectLst>
        </p:spPr>
        <p:txBody>
          <a:bodyPr vert="horz" wrap="square" lIns="438912" tIns="219456" rIns="438912" bIns="219456" numCol="1" anchor="ctr" anchorCtr="0" compatLnSpc="1">
            <a:prstTxWarp prst="textNoShape">
              <a:avLst/>
            </a:prstTxWarp>
          </a:bodyPr>
          <a:lstStyle/>
          <a:p>
            <a:pPr lvl="0"/>
            <a:r>
              <a:rPr lang="en-US"/>
              <a:t>Click to edit Master title style</a:t>
            </a:r>
          </a:p>
        </p:txBody>
      </p:sp>
      <p:sp>
        <p:nvSpPr>
          <p:cNvPr id="105475" name="Rectangle 3"/>
          <p:cNvSpPr>
            <a:spLocks noGrp="1" noChangeArrowheads="1"/>
          </p:cNvSpPr>
          <p:nvPr>
            <p:ph type="body" idx="1"/>
          </p:nvPr>
        </p:nvSpPr>
        <p:spPr bwMode="auto">
          <a:xfrm>
            <a:off x="3292475" y="9509125"/>
            <a:ext cx="37306250" cy="19751675"/>
          </a:xfrm>
          <a:prstGeom prst="rect">
            <a:avLst/>
          </a:prstGeom>
          <a:noFill/>
          <a:ln w="9525">
            <a:noFill/>
            <a:miter lim="800000"/>
            <a:headEnd/>
            <a:tailEnd/>
          </a:ln>
          <a:effectLst>
            <a:outerShdw blurRad="63500" dist="38099" dir="2700000" algn="ctr" rotWithShape="0">
              <a:srgbClr val="000000">
                <a:alpha val="75000"/>
              </a:srgbClr>
            </a:outerShdw>
          </a:effectLst>
        </p:spPr>
        <p:txBody>
          <a:bodyPr vert="horz" wrap="square" lIns="438912" tIns="219456" rIns="438912" bIns="219456"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5476" name="Rectangle 4"/>
          <p:cNvSpPr>
            <a:spLocks noGrp="1" noChangeArrowheads="1"/>
          </p:cNvSpPr>
          <p:nvPr>
            <p:ph type="dt" sz="half" idx="2"/>
          </p:nvPr>
        </p:nvSpPr>
        <p:spPr bwMode="auto">
          <a:xfrm>
            <a:off x="329247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defTabSz="4389438" eaLnBrk="0" hangingPunct="0">
              <a:defRPr sz="6700">
                <a:latin typeface="+mn-lt"/>
                <a:ea typeface="+mn-ea"/>
                <a:cs typeface="+mn-cs"/>
              </a:defRPr>
            </a:lvl1pPr>
          </a:lstStyle>
          <a:p>
            <a:fld id="{0605646C-2A1B-43A3-AC36-0ACE3F48A787}" type="datetimeFigureOut">
              <a:rPr lang="en-US"/>
              <a:pPr/>
              <a:t>12/5/2013</a:t>
            </a:fld>
            <a:endParaRPr lang="en-US" dirty="0"/>
          </a:p>
        </p:txBody>
      </p:sp>
      <p:sp>
        <p:nvSpPr>
          <p:cNvPr id="105477" name="Rectangle 5"/>
          <p:cNvSpPr>
            <a:spLocks noGrp="1" noChangeArrowheads="1"/>
          </p:cNvSpPr>
          <p:nvPr>
            <p:ph type="ftr" sz="quarter" idx="3"/>
          </p:nvPr>
        </p:nvSpPr>
        <p:spPr bwMode="auto">
          <a:xfrm>
            <a:off x="14995525" y="29992638"/>
            <a:ext cx="1390015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ctr" defTabSz="4389438" eaLnBrk="0" hangingPunct="0">
              <a:defRPr sz="6700">
                <a:latin typeface="+mn-lt"/>
                <a:ea typeface="+mn-ea"/>
                <a:cs typeface="+mn-cs"/>
              </a:defRPr>
            </a:lvl1pPr>
          </a:lstStyle>
          <a:p>
            <a:endParaRPr lang="en-US" dirty="0"/>
          </a:p>
        </p:txBody>
      </p:sp>
      <p:sp>
        <p:nvSpPr>
          <p:cNvPr id="105478" name="Rectangle 6"/>
          <p:cNvSpPr>
            <a:spLocks noGrp="1" noChangeArrowheads="1"/>
          </p:cNvSpPr>
          <p:nvPr>
            <p:ph type="sldNum" sz="quarter" idx="4"/>
          </p:nvPr>
        </p:nvSpPr>
        <p:spPr bwMode="auto">
          <a:xfrm>
            <a:off x="3145472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r" defTabSz="4389438" eaLnBrk="0" hangingPunct="0">
              <a:defRPr sz="6700">
                <a:latin typeface="+mn-lt"/>
                <a:ea typeface="+mn-ea"/>
                <a:cs typeface="+mn-cs"/>
              </a:defRPr>
            </a:lvl1pPr>
          </a:lstStyle>
          <a:p>
            <a:fld id="{8A6B2DD5-8D76-426B-B8D0-B76C9D54F2A6}" type="slidenum">
              <a:rPr lang="en-US"/>
              <a:pPr/>
              <a:t>‹#›</a:t>
            </a:fld>
            <a:endParaRPr lang="en-US" dirty="0"/>
          </a:p>
        </p:txBody>
      </p:sp>
    </p:spTree>
  </p:cSld>
  <p:clrMap bg1="dk2" tx1="lt1" bg2="dk1" tx2="lt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Lst>
  <p:txStyles>
    <p:titleStyle>
      <a:lvl1pPr algn="ctr" defTabSz="4389438" rtl="0" fontAlgn="base">
        <a:spcBef>
          <a:spcPct val="0"/>
        </a:spcBef>
        <a:spcAft>
          <a:spcPct val="0"/>
        </a:spcAft>
        <a:defRPr sz="21100">
          <a:solidFill>
            <a:schemeClr val="tx2"/>
          </a:solidFill>
          <a:latin typeface="+mj-lt"/>
          <a:ea typeface="+mj-ea"/>
          <a:cs typeface="+mj-cs"/>
        </a:defRPr>
      </a:lvl1pPr>
      <a:lvl2pPr algn="ctr" defTabSz="4389438" rtl="0" fontAlgn="base">
        <a:spcBef>
          <a:spcPct val="0"/>
        </a:spcBef>
        <a:spcAft>
          <a:spcPct val="0"/>
        </a:spcAft>
        <a:defRPr sz="21100">
          <a:solidFill>
            <a:schemeClr val="tx2"/>
          </a:solidFill>
          <a:latin typeface="Trebuchet MS" pitchFamily="-72" charset="0"/>
          <a:ea typeface="ヒラギノ角ゴ Pro W3" pitchFamily="-72" charset="-128"/>
          <a:cs typeface="ヒラギノ角ゴ Pro W3" pitchFamily="-72" charset="-128"/>
        </a:defRPr>
      </a:lvl2pPr>
      <a:lvl3pPr algn="ctr" defTabSz="4389438" rtl="0" fontAlgn="base">
        <a:spcBef>
          <a:spcPct val="0"/>
        </a:spcBef>
        <a:spcAft>
          <a:spcPct val="0"/>
        </a:spcAft>
        <a:defRPr sz="21100">
          <a:solidFill>
            <a:schemeClr val="tx2"/>
          </a:solidFill>
          <a:latin typeface="Trebuchet MS" pitchFamily="-72" charset="0"/>
          <a:ea typeface="ヒラギノ角ゴ Pro W3" pitchFamily="-72" charset="-128"/>
          <a:cs typeface="ヒラギノ角ゴ Pro W3" pitchFamily="-72" charset="-128"/>
        </a:defRPr>
      </a:lvl3pPr>
      <a:lvl4pPr algn="ctr" defTabSz="4389438" rtl="0" fontAlgn="base">
        <a:spcBef>
          <a:spcPct val="0"/>
        </a:spcBef>
        <a:spcAft>
          <a:spcPct val="0"/>
        </a:spcAft>
        <a:defRPr sz="21100">
          <a:solidFill>
            <a:schemeClr val="tx2"/>
          </a:solidFill>
          <a:latin typeface="Trebuchet MS" pitchFamily="-72" charset="0"/>
          <a:ea typeface="ヒラギノ角ゴ Pro W3" pitchFamily="-72" charset="-128"/>
          <a:cs typeface="ヒラギノ角ゴ Pro W3" pitchFamily="-72" charset="-128"/>
        </a:defRPr>
      </a:lvl4pPr>
      <a:lvl5pPr algn="ctr" defTabSz="4389438" rtl="0" fontAlgn="base">
        <a:spcBef>
          <a:spcPct val="0"/>
        </a:spcBef>
        <a:spcAft>
          <a:spcPct val="0"/>
        </a:spcAft>
        <a:defRPr sz="21100">
          <a:solidFill>
            <a:schemeClr val="tx2"/>
          </a:solidFill>
          <a:latin typeface="Trebuchet MS" pitchFamily="-72" charset="0"/>
          <a:ea typeface="ヒラギノ角ゴ Pro W3" pitchFamily="-72" charset="-128"/>
          <a:cs typeface="ヒラギノ角ゴ Pro W3" pitchFamily="-72" charset="-128"/>
        </a:defRPr>
      </a:lvl5pPr>
      <a:lvl6pPr marL="457200" algn="ctr" defTabSz="4389438" rtl="0" fontAlgn="base">
        <a:spcBef>
          <a:spcPct val="0"/>
        </a:spcBef>
        <a:spcAft>
          <a:spcPct val="0"/>
        </a:spcAft>
        <a:defRPr sz="21100">
          <a:solidFill>
            <a:schemeClr val="tx2"/>
          </a:solidFill>
          <a:latin typeface="Trebuchet MS" pitchFamily="-72" charset="0"/>
          <a:ea typeface="ヒラギノ角ゴ Pro W3" pitchFamily="-72" charset="-128"/>
          <a:cs typeface="ヒラギノ角ゴ Pro W3" pitchFamily="-72" charset="-128"/>
        </a:defRPr>
      </a:lvl6pPr>
      <a:lvl7pPr marL="914400" algn="ctr" defTabSz="4389438" rtl="0" fontAlgn="base">
        <a:spcBef>
          <a:spcPct val="0"/>
        </a:spcBef>
        <a:spcAft>
          <a:spcPct val="0"/>
        </a:spcAft>
        <a:defRPr sz="21100">
          <a:solidFill>
            <a:schemeClr val="tx2"/>
          </a:solidFill>
          <a:latin typeface="Trebuchet MS" pitchFamily="-72" charset="0"/>
          <a:ea typeface="ヒラギノ角ゴ Pro W3" pitchFamily="-72" charset="-128"/>
          <a:cs typeface="ヒラギノ角ゴ Pro W3" pitchFamily="-72" charset="-128"/>
        </a:defRPr>
      </a:lvl7pPr>
      <a:lvl8pPr marL="1371600" algn="ctr" defTabSz="4389438" rtl="0" fontAlgn="base">
        <a:spcBef>
          <a:spcPct val="0"/>
        </a:spcBef>
        <a:spcAft>
          <a:spcPct val="0"/>
        </a:spcAft>
        <a:defRPr sz="21100">
          <a:solidFill>
            <a:schemeClr val="tx2"/>
          </a:solidFill>
          <a:latin typeface="Trebuchet MS" pitchFamily="-72" charset="0"/>
          <a:ea typeface="ヒラギノ角ゴ Pro W3" pitchFamily="-72" charset="-128"/>
          <a:cs typeface="ヒラギノ角ゴ Pro W3" pitchFamily="-72" charset="-128"/>
        </a:defRPr>
      </a:lvl8pPr>
      <a:lvl9pPr marL="1828800" algn="ctr" defTabSz="4389438" rtl="0" fontAlgn="base">
        <a:spcBef>
          <a:spcPct val="0"/>
        </a:spcBef>
        <a:spcAft>
          <a:spcPct val="0"/>
        </a:spcAft>
        <a:defRPr sz="21100">
          <a:solidFill>
            <a:schemeClr val="tx2"/>
          </a:solidFill>
          <a:latin typeface="Trebuchet MS" pitchFamily="-72" charset="0"/>
          <a:ea typeface="ヒラギノ角ゴ Pro W3" pitchFamily="-72" charset="-128"/>
          <a:cs typeface="ヒラギノ角ゴ Pro W3" pitchFamily="-72" charset="-128"/>
        </a:defRPr>
      </a:lvl9pPr>
    </p:titleStyle>
    <p:bodyStyle>
      <a:lvl1pPr marL="1646238" indent="-1646238" algn="l" defTabSz="4389438" rtl="0" fontAlgn="base">
        <a:spcBef>
          <a:spcPct val="20000"/>
        </a:spcBef>
        <a:spcAft>
          <a:spcPct val="0"/>
        </a:spcAft>
        <a:buSzPct val="95000"/>
        <a:buFont typeface="Monotype Sorts" pitchFamily="-72" charset="2"/>
        <a:buChar char="G"/>
        <a:defRPr sz="15400">
          <a:solidFill>
            <a:schemeClr val="tx1"/>
          </a:solidFill>
          <a:latin typeface="+mn-lt"/>
          <a:ea typeface="+mn-ea"/>
          <a:cs typeface="+mn-cs"/>
        </a:defRPr>
      </a:lvl1pPr>
      <a:lvl2pPr marL="3565525" indent="-1371600" algn="l" defTabSz="4389438" rtl="0" fontAlgn="base">
        <a:spcBef>
          <a:spcPct val="20000"/>
        </a:spcBef>
        <a:spcAft>
          <a:spcPct val="0"/>
        </a:spcAft>
        <a:buSzPct val="95000"/>
        <a:buFont typeface="Monotype Sorts" pitchFamily="-72" charset="2"/>
        <a:buChar char="G"/>
        <a:defRPr sz="13400">
          <a:solidFill>
            <a:schemeClr val="tx1"/>
          </a:solidFill>
          <a:latin typeface="+mn-lt"/>
          <a:ea typeface="+mn-ea"/>
          <a:cs typeface="+mn-cs"/>
        </a:defRPr>
      </a:lvl2pPr>
      <a:lvl3pPr marL="5486400" indent="-1096963" algn="l" defTabSz="4389438" rtl="0" fontAlgn="base">
        <a:spcBef>
          <a:spcPct val="20000"/>
        </a:spcBef>
        <a:spcAft>
          <a:spcPct val="0"/>
        </a:spcAft>
        <a:buSzPct val="95000"/>
        <a:buFont typeface="Monotype Sorts" pitchFamily="-72" charset="2"/>
        <a:buChar char="G"/>
        <a:defRPr sz="11500">
          <a:solidFill>
            <a:schemeClr val="tx1"/>
          </a:solidFill>
          <a:latin typeface="+mn-lt"/>
          <a:ea typeface="+mn-ea"/>
          <a:cs typeface="+mn-cs"/>
        </a:defRPr>
      </a:lvl3pPr>
      <a:lvl4pPr marL="7680325" indent="-1096963" algn="l" defTabSz="4389438" rtl="0" fontAlgn="base">
        <a:spcBef>
          <a:spcPct val="20000"/>
        </a:spcBef>
        <a:spcAft>
          <a:spcPct val="0"/>
        </a:spcAft>
        <a:buSzPct val="95000"/>
        <a:buFont typeface="Monotype Sorts" pitchFamily="-72" charset="2"/>
        <a:buChar char="G"/>
        <a:defRPr sz="9600">
          <a:solidFill>
            <a:schemeClr val="tx1"/>
          </a:solidFill>
          <a:latin typeface="+mn-lt"/>
          <a:ea typeface="+mn-ea"/>
          <a:cs typeface="+mn-cs"/>
        </a:defRPr>
      </a:lvl4pPr>
      <a:lvl5pPr marL="9875838" indent="-1096963" algn="l" defTabSz="4389438" rtl="0" fontAlgn="base">
        <a:spcBef>
          <a:spcPct val="20000"/>
        </a:spcBef>
        <a:spcAft>
          <a:spcPct val="0"/>
        </a:spcAft>
        <a:buSzPct val="95000"/>
        <a:buFont typeface="Monotype Sorts" pitchFamily="-72" charset="2"/>
        <a:buChar char="G"/>
        <a:defRPr sz="9600">
          <a:solidFill>
            <a:schemeClr val="tx1"/>
          </a:solidFill>
          <a:latin typeface="+mn-lt"/>
          <a:ea typeface="+mn-ea"/>
          <a:cs typeface="+mn-cs"/>
        </a:defRPr>
      </a:lvl5pPr>
      <a:lvl6pPr marL="10333038" indent="-1096963" algn="l" defTabSz="4389438" rtl="0" fontAlgn="base">
        <a:spcBef>
          <a:spcPct val="20000"/>
        </a:spcBef>
        <a:spcAft>
          <a:spcPct val="0"/>
        </a:spcAft>
        <a:buSzPct val="95000"/>
        <a:buFont typeface="Monotype Sorts" pitchFamily="-72" charset="2"/>
        <a:buChar char="G"/>
        <a:defRPr sz="9600">
          <a:solidFill>
            <a:schemeClr val="tx1"/>
          </a:solidFill>
          <a:latin typeface="+mn-lt"/>
          <a:ea typeface="+mn-ea"/>
          <a:cs typeface="+mn-cs"/>
        </a:defRPr>
      </a:lvl6pPr>
      <a:lvl7pPr marL="10790238" indent="-1096963" algn="l" defTabSz="4389438" rtl="0" fontAlgn="base">
        <a:spcBef>
          <a:spcPct val="20000"/>
        </a:spcBef>
        <a:spcAft>
          <a:spcPct val="0"/>
        </a:spcAft>
        <a:buSzPct val="95000"/>
        <a:buFont typeface="Monotype Sorts" pitchFamily="-72" charset="2"/>
        <a:buChar char="G"/>
        <a:defRPr sz="9600">
          <a:solidFill>
            <a:schemeClr val="tx1"/>
          </a:solidFill>
          <a:latin typeface="+mn-lt"/>
          <a:ea typeface="+mn-ea"/>
          <a:cs typeface="+mn-cs"/>
        </a:defRPr>
      </a:lvl7pPr>
      <a:lvl8pPr marL="11247438" indent="-1096963" algn="l" defTabSz="4389438" rtl="0" fontAlgn="base">
        <a:spcBef>
          <a:spcPct val="20000"/>
        </a:spcBef>
        <a:spcAft>
          <a:spcPct val="0"/>
        </a:spcAft>
        <a:buSzPct val="95000"/>
        <a:buFont typeface="Monotype Sorts" pitchFamily="-72" charset="2"/>
        <a:buChar char="G"/>
        <a:defRPr sz="9600">
          <a:solidFill>
            <a:schemeClr val="tx1"/>
          </a:solidFill>
          <a:latin typeface="+mn-lt"/>
          <a:ea typeface="+mn-ea"/>
          <a:cs typeface="+mn-cs"/>
        </a:defRPr>
      </a:lvl8pPr>
      <a:lvl9pPr marL="11704638" indent="-1096963" algn="l" defTabSz="4389438" rtl="0" fontAlgn="base">
        <a:spcBef>
          <a:spcPct val="20000"/>
        </a:spcBef>
        <a:spcAft>
          <a:spcPct val="0"/>
        </a:spcAft>
        <a:buSzPct val="95000"/>
        <a:buFont typeface="Monotype Sorts" pitchFamily="-72" charset="2"/>
        <a:buChar char="G"/>
        <a:defRPr sz="96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2" descr="C:\Users\Caitlin\AppData\Local\Microsoft\Windows\Temporary Internet Files\Low\Content.IE5\7QILM70Y\Logo_blue[1].tif"/>
          <p:cNvPicPr>
            <a:picLocks noChangeAspect="1" noChangeArrowheads="1"/>
          </p:cNvPicPr>
          <p:nvPr/>
        </p:nvPicPr>
        <p:blipFill>
          <a:blip r:embed="rId2"/>
          <a:srcRect/>
          <a:stretch>
            <a:fillRect/>
          </a:stretch>
        </p:blipFill>
        <p:spPr bwMode="auto">
          <a:xfrm>
            <a:off x="1600200" y="685800"/>
            <a:ext cx="3911600" cy="3970338"/>
          </a:xfrm>
          <a:prstGeom prst="rect">
            <a:avLst/>
          </a:prstGeom>
          <a:noFill/>
          <a:ln w="9525">
            <a:noFill/>
            <a:miter lim="800000"/>
            <a:headEnd/>
            <a:tailEnd/>
          </a:ln>
        </p:spPr>
      </p:pic>
      <p:sp>
        <p:nvSpPr>
          <p:cNvPr id="13314" name="TextBox 4"/>
          <p:cNvSpPr txBox="1">
            <a:spLocks noChangeArrowheads="1"/>
          </p:cNvSpPr>
          <p:nvPr/>
        </p:nvSpPr>
        <p:spPr bwMode="auto">
          <a:xfrm>
            <a:off x="8610600" y="1676400"/>
            <a:ext cx="30556200" cy="3200400"/>
          </a:xfrm>
          <a:prstGeom prst="rect">
            <a:avLst/>
          </a:prstGeom>
          <a:noFill/>
          <a:ln w="9525">
            <a:noFill/>
            <a:miter lim="800000"/>
            <a:headEnd/>
            <a:tailEnd/>
          </a:ln>
        </p:spPr>
        <p:txBody>
          <a:bodyPr>
            <a:prstTxWarp prst="textNoShape">
              <a:avLst/>
            </a:prstTxWarp>
            <a:spAutoFit/>
          </a:bodyPr>
          <a:lstStyle/>
          <a:p>
            <a:pPr algn="ctr"/>
            <a:r>
              <a:rPr lang="en-US" sz="6600" b="1" dirty="0">
                <a:latin typeface="Arial" panose="020B0604020202020204" pitchFamily="34" charset="0"/>
                <a:ea typeface="Times New Roman" pitchFamily="-72" charset="0"/>
                <a:cs typeface="Arial" panose="020B0604020202020204" pitchFamily="34" charset="0"/>
              </a:rPr>
              <a:t>Adapted Zard Synthesis of Trifluoromethyl Ketones from Carboxylic Acids</a:t>
            </a:r>
            <a:endParaRPr lang="en-US" sz="2800" dirty="0">
              <a:latin typeface="Arial" panose="020B0604020202020204" pitchFamily="34" charset="0"/>
              <a:ea typeface="Times New Roman" pitchFamily="-72" charset="0"/>
              <a:cs typeface="Arial" panose="020B0604020202020204" pitchFamily="34" charset="0"/>
            </a:endParaRPr>
          </a:p>
          <a:p>
            <a:pPr algn="ctr"/>
            <a:r>
              <a:rPr lang="en-US" sz="5400" dirty="0">
                <a:latin typeface="Arial" panose="020B0604020202020204" pitchFamily="34" charset="0"/>
                <a:ea typeface="Times New Roman" pitchFamily="-72" charset="0"/>
                <a:cs typeface="Arial" panose="020B0604020202020204" pitchFamily="34" charset="0"/>
              </a:rPr>
              <a:t>Brandon Mercer</a:t>
            </a:r>
          </a:p>
          <a:p>
            <a:pPr algn="ctr"/>
            <a:r>
              <a:rPr lang="en-US" sz="4200" dirty="0">
                <a:latin typeface="Arial" panose="020B0604020202020204" pitchFamily="34" charset="0"/>
                <a:ea typeface="Times New Roman" pitchFamily="-72" charset="0"/>
                <a:cs typeface="Arial" panose="020B0604020202020204" pitchFamily="34" charset="0"/>
              </a:rPr>
              <a:t>Department of Chemistry, University of New Hampshire, Durham, New Hampshire 03824</a:t>
            </a:r>
          </a:p>
          <a:p>
            <a:pPr algn="ctr"/>
            <a:r>
              <a:rPr lang="en-US" sz="4200" dirty="0">
                <a:latin typeface="Arial" panose="020B0604020202020204" pitchFamily="34" charset="0"/>
                <a:ea typeface="Times New Roman" pitchFamily="-72" charset="0"/>
                <a:cs typeface="Arial" panose="020B0604020202020204" pitchFamily="34" charset="0"/>
              </a:rPr>
              <a:t>12/03/13</a:t>
            </a:r>
          </a:p>
        </p:txBody>
      </p:sp>
      <p:sp>
        <p:nvSpPr>
          <p:cNvPr id="13315" name="TextBox 5"/>
          <p:cNvSpPr txBox="1">
            <a:spLocks noChangeArrowheads="1"/>
          </p:cNvSpPr>
          <p:nvPr/>
        </p:nvSpPr>
        <p:spPr bwMode="auto">
          <a:xfrm>
            <a:off x="1571700" y="5154613"/>
            <a:ext cx="23398236" cy="10433625"/>
          </a:xfrm>
          <a:prstGeom prst="rect">
            <a:avLst/>
          </a:prstGeom>
          <a:noFill/>
          <a:ln w="9525">
            <a:noFill/>
            <a:miter lim="800000"/>
            <a:headEnd/>
            <a:tailEnd/>
          </a:ln>
        </p:spPr>
        <p:txBody>
          <a:bodyPr wrap="square">
            <a:prstTxWarp prst="textNoShape">
              <a:avLst/>
            </a:prstTxWarp>
            <a:spAutoFit/>
          </a:bodyPr>
          <a:lstStyle/>
          <a:p>
            <a:pPr>
              <a:lnSpc>
                <a:spcPct val="120000"/>
              </a:lnSpc>
            </a:pPr>
            <a:r>
              <a:rPr lang="en-US" sz="4000" b="1" dirty="0">
                <a:latin typeface="Arial" panose="020B0604020202020204" pitchFamily="34" charset="0"/>
                <a:cs typeface="Arial" panose="020B0604020202020204" pitchFamily="34" charset="0"/>
              </a:rPr>
              <a:t>Introduction: </a:t>
            </a:r>
          </a:p>
          <a:p>
            <a:pPr algn="just">
              <a:lnSpc>
                <a:spcPct val="120000"/>
              </a:lnSpc>
            </a:pPr>
            <a:r>
              <a:rPr lang="en-US" sz="4000" dirty="0">
                <a:latin typeface="Arial" panose="020B0604020202020204" pitchFamily="34" charset="0"/>
                <a:cs typeface="Arial" panose="020B0604020202020204" pitchFamily="34" charset="0"/>
              </a:rPr>
              <a:t>Trifluoromethyl substituents are used in modern drug development.  These functional groups act as bioisosteres, which can adjust steric and electronic properties or inhibit metabolic degradation of attached molecules.  Trifluoromethyl ketones (TFMKs) can act as enzyme inhibitors, but more importantly they are synthons for the production of trifluoromethylated compounds.  The Zard procedure for synthesizing TFMKs is as follows: primary acid chlorides are reacted with trifluoroacetic anhydride (TFAA) and pyridine at room temperature in dichloromethane solvent, with subsequent hydrolysis and decarboxylation with the addition of water.  The Zard procedure results in low yields when performed on hindered primary acid chlorides.  However, high yields and conversions can be obtained from hindered substrates if Zard’s solvent is replaced with toluene and the reaction is heated to 60</a:t>
            </a:r>
            <a:r>
              <a:rPr lang="en-US" sz="4000" dirty="0">
                <a:latin typeface="Arial" panose="020B0604020202020204" pitchFamily="34" charset="0"/>
                <a:cs typeface="Arial" panose="020B0604020202020204" pitchFamily="34" charset="0"/>
                <a:sym typeface="Symbol"/>
              </a:rPr>
              <a:t></a:t>
            </a:r>
            <a:r>
              <a:rPr lang="en-US" sz="4000" dirty="0">
                <a:latin typeface="Arial" panose="020B0604020202020204" pitchFamily="34" charset="0"/>
                <a:cs typeface="Arial" panose="020B0604020202020204" pitchFamily="34" charset="0"/>
              </a:rPr>
              <a:t>C.  An added benefit of this altered method is that carboxylic acids can be converted directly into TFMKs, without being converted into acid chlorides first.  If the reaction is performed at 100</a:t>
            </a:r>
            <a:r>
              <a:rPr lang="en-US" sz="4000" dirty="0">
                <a:latin typeface="Arial" panose="020B0604020202020204" pitchFamily="34" charset="0"/>
                <a:cs typeface="Arial" panose="020B0604020202020204" pitchFamily="34" charset="0"/>
                <a:sym typeface="Symbol"/>
              </a:rPr>
              <a:t></a:t>
            </a:r>
            <a:r>
              <a:rPr lang="en-US" sz="4000" dirty="0">
                <a:latin typeface="Arial" panose="020B0604020202020204" pitchFamily="34" charset="0"/>
                <a:cs typeface="Arial" panose="020B0604020202020204" pitchFamily="34" charset="0"/>
              </a:rPr>
              <a:t>C, the conversion of secondary </a:t>
            </a:r>
            <a:r>
              <a:rPr lang="en-US" sz="4000" dirty="0">
                <a:latin typeface="Arial" panose="020B0604020202020204" pitchFamily="34" charset="0"/>
                <a:cs typeface="Arial" panose="020B0604020202020204" pitchFamily="34" charset="0"/>
                <a:sym typeface="Symbol"/>
              </a:rPr>
              <a:t></a:t>
            </a:r>
            <a:r>
              <a:rPr lang="en-US" sz="4000" dirty="0">
                <a:latin typeface="Arial" panose="020B0604020202020204" pitchFamily="34" charset="0"/>
                <a:cs typeface="Arial" panose="020B0604020202020204" pitchFamily="34" charset="0"/>
              </a:rPr>
              <a:t>-branched carboxylic acids, such as 3-(3,4-dibromophenyl)-3-methyl butanoic acid </a:t>
            </a:r>
            <a:r>
              <a:rPr lang="en-US" sz="4000" b="1" dirty="0">
                <a:latin typeface="Arial" panose="020B0604020202020204" pitchFamily="34" charset="0"/>
                <a:cs typeface="Arial" panose="020B0604020202020204" pitchFamily="34" charset="0"/>
              </a:rPr>
              <a:t>(3)</a:t>
            </a:r>
            <a:r>
              <a:rPr lang="en-US" sz="4000" dirty="0">
                <a:latin typeface="Arial" panose="020B0604020202020204" pitchFamily="34" charset="0"/>
                <a:cs typeface="Arial" panose="020B0604020202020204" pitchFamily="34" charset="0"/>
              </a:rPr>
              <a:t>, to TFMKs is possible.</a:t>
            </a:r>
          </a:p>
        </p:txBody>
      </p:sp>
      <p:sp>
        <p:nvSpPr>
          <p:cNvPr id="13316" name="TextBox 9"/>
          <p:cNvSpPr txBox="1">
            <a:spLocks noChangeArrowheads="1"/>
          </p:cNvSpPr>
          <p:nvPr/>
        </p:nvSpPr>
        <p:spPr bwMode="auto">
          <a:xfrm>
            <a:off x="1600200" y="24270769"/>
            <a:ext cx="22098000" cy="4524315"/>
          </a:xfrm>
          <a:prstGeom prst="rect">
            <a:avLst/>
          </a:prstGeom>
          <a:noFill/>
          <a:ln w="9525">
            <a:noFill/>
            <a:miter lim="800000"/>
            <a:headEnd/>
            <a:tailEnd/>
          </a:ln>
        </p:spPr>
        <p:txBody>
          <a:bodyPr>
            <a:prstTxWarp prst="textNoShape">
              <a:avLst/>
            </a:prstTxWarp>
            <a:spAutoFit/>
          </a:bodyPr>
          <a:lstStyle/>
          <a:p>
            <a:pPr>
              <a:lnSpc>
                <a:spcPct val="120000"/>
              </a:lnSpc>
            </a:pPr>
            <a:r>
              <a:rPr lang="en-US" sz="4000" b="1" dirty="0">
                <a:latin typeface="Arial" panose="020B0604020202020204" pitchFamily="34" charset="0"/>
                <a:cs typeface="Arial" panose="020B0604020202020204" pitchFamily="34" charset="0"/>
              </a:rPr>
              <a:t>Results and Discussion:</a:t>
            </a:r>
          </a:p>
          <a:p>
            <a:pPr algn="just">
              <a:lnSpc>
                <a:spcPct val="120000"/>
              </a:lnSpc>
            </a:pPr>
            <a:r>
              <a:rPr lang="en-US" sz="4000" dirty="0">
                <a:latin typeface="Arial" panose="020B0604020202020204" pitchFamily="34" charset="0"/>
                <a:cs typeface="Arial" panose="020B0604020202020204" pitchFamily="34" charset="0"/>
              </a:rPr>
              <a:t>In part A of this experiment, </a:t>
            </a:r>
            <a:r>
              <a:rPr lang="en-US" sz="4000" b="1" dirty="0">
                <a:latin typeface="Arial" panose="020B0604020202020204" pitchFamily="34" charset="0"/>
                <a:cs typeface="Arial" panose="020B0604020202020204" pitchFamily="34" charset="0"/>
              </a:rPr>
              <a:t>3</a:t>
            </a:r>
            <a:r>
              <a:rPr lang="en-US" sz="4000" dirty="0">
                <a:latin typeface="Arial" panose="020B0604020202020204" pitchFamily="34" charset="0"/>
                <a:cs typeface="Arial" panose="020B0604020202020204" pitchFamily="34" charset="0"/>
              </a:rPr>
              <a:t> was prepared via an aluminum chloride catalyzed Friedel-Crafts alkylation reaction between 1,2-dibromobenzene </a:t>
            </a:r>
            <a:r>
              <a:rPr lang="en-US" sz="4000" b="1" dirty="0">
                <a:latin typeface="Arial" panose="020B0604020202020204" pitchFamily="34" charset="0"/>
                <a:cs typeface="Arial" panose="020B0604020202020204" pitchFamily="34" charset="0"/>
              </a:rPr>
              <a:t>(1)</a:t>
            </a:r>
            <a:r>
              <a:rPr lang="en-US" sz="4000" dirty="0">
                <a:latin typeface="Arial" panose="020B0604020202020204" pitchFamily="34" charset="0"/>
                <a:cs typeface="Arial" panose="020B0604020202020204" pitchFamily="34" charset="0"/>
              </a:rPr>
              <a:t> and </a:t>
            </a:r>
            <a:r>
              <a:rPr lang="en-US" sz="4000" b="1" dirty="0">
                <a:latin typeface="Arial" panose="020B0604020202020204" pitchFamily="34" charset="0"/>
                <a:cs typeface="Arial" panose="020B0604020202020204" pitchFamily="34" charset="0"/>
              </a:rPr>
              <a:t>2</a:t>
            </a:r>
            <a:r>
              <a:rPr lang="en-US" sz="4000" b="1" dirty="0" smtClean="0">
                <a:latin typeface="Arial" panose="020B0604020202020204" pitchFamily="34" charset="0"/>
                <a:cs typeface="Arial" panose="020B0604020202020204" pitchFamily="34" charset="0"/>
              </a:rPr>
              <a:t> </a:t>
            </a:r>
            <a:r>
              <a:rPr lang="en-US" sz="4000" dirty="0">
                <a:latin typeface="Arial" panose="020B0604020202020204" pitchFamily="34" charset="0"/>
                <a:cs typeface="Arial" panose="020B0604020202020204" pitchFamily="34" charset="0"/>
              </a:rPr>
              <a:t>in dichloromethane solvent.  For part B, product </a:t>
            </a:r>
            <a:r>
              <a:rPr lang="en-US" sz="4000" b="1" dirty="0">
                <a:latin typeface="Arial" panose="020B0604020202020204" pitchFamily="34" charset="0"/>
                <a:cs typeface="Arial" panose="020B0604020202020204" pitchFamily="34" charset="0"/>
              </a:rPr>
              <a:t>3 </a:t>
            </a:r>
            <a:r>
              <a:rPr lang="en-US" sz="4000" dirty="0">
                <a:latin typeface="Arial" panose="020B0604020202020204" pitchFamily="34" charset="0"/>
                <a:cs typeface="Arial" panose="020B0604020202020204" pitchFamily="34" charset="0"/>
              </a:rPr>
              <a:t>obtained from part A was dissolved in toluene then reacted with TFAA, pyridine, and water to give a TFMK, 4-(3,4-dibromophenyl)-1,1,1-trifluoro-4-methylpentan-2-one </a:t>
            </a:r>
            <a:r>
              <a:rPr lang="en-US" sz="4000" b="1" dirty="0">
                <a:latin typeface="Arial" panose="020B0604020202020204" pitchFamily="34" charset="0"/>
                <a:cs typeface="Arial" panose="020B0604020202020204" pitchFamily="34" charset="0"/>
              </a:rPr>
              <a:t>(4)</a:t>
            </a:r>
            <a:r>
              <a:rPr lang="en-US" sz="4000" dirty="0">
                <a:latin typeface="Arial" panose="020B0604020202020204" pitchFamily="34" charset="0"/>
                <a:cs typeface="Arial" panose="020B0604020202020204" pitchFamily="34" charset="0"/>
              </a:rPr>
              <a:t>.  The H NMR analysis of the final product confirmed its identity as TFMK </a:t>
            </a:r>
            <a:r>
              <a:rPr lang="en-US" sz="4000" b="1" dirty="0">
                <a:latin typeface="Arial" panose="020B0604020202020204" pitchFamily="34" charset="0"/>
                <a:cs typeface="Arial" panose="020B0604020202020204" pitchFamily="34" charset="0"/>
              </a:rPr>
              <a:t>4.</a:t>
            </a:r>
            <a:endParaRPr lang="en-US" sz="4000" dirty="0">
              <a:latin typeface="Arial" panose="020B0604020202020204" pitchFamily="34" charset="0"/>
              <a:cs typeface="Arial" panose="020B0604020202020204" pitchFamily="34" charset="0"/>
            </a:endParaRPr>
          </a:p>
        </p:txBody>
      </p:sp>
      <p:sp>
        <p:nvSpPr>
          <p:cNvPr id="13317" name="TextBox 11"/>
          <p:cNvSpPr txBox="1">
            <a:spLocks noChangeArrowheads="1"/>
          </p:cNvSpPr>
          <p:nvPr/>
        </p:nvSpPr>
        <p:spPr bwMode="auto">
          <a:xfrm>
            <a:off x="25227408" y="22596693"/>
            <a:ext cx="17215992" cy="6740307"/>
          </a:xfrm>
          <a:prstGeom prst="rect">
            <a:avLst/>
          </a:prstGeom>
          <a:noFill/>
          <a:ln w="9525">
            <a:noFill/>
            <a:miter lim="800000"/>
            <a:headEnd/>
            <a:tailEnd/>
          </a:ln>
        </p:spPr>
        <p:txBody>
          <a:bodyPr wrap="square">
            <a:prstTxWarp prst="textNoShape">
              <a:avLst/>
            </a:prstTxWarp>
            <a:spAutoFit/>
          </a:bodyPr>
          <a:lstStyle/>
          <a:p>
            <a:pPr algn="just">
              <a:lnSpc>
                <a:spcPct val="120000"/>
              </a:lnSpc>
            </a:pPr>
            <a:r>
              <a:rPr lang="en-US" sz="4000" b="1" dirty="0">
                <a:ea typeface="Times New Roman" pitchFamily="-72" charset="0"/>
                <a:cs typeface="Times New Roman" pitchFamily="-72" charset="0"/>
              </a:rPr>
              <a:t>Conclusions:</a:t>
            </a:r>
          </a:p>
          <a:p>
            <a:pPr algn="just">
              <a:lnSpc>
                <a:spcPct val="120000"/>
              </a:lnSpc>
            </a:pPr>
            <a:r>
              <a:rPr lang="en-US" sz="4000" dirty="0">
                <a:ea typeface="Times New Roman" pitchFamily="-72" charset="0"/>
                <a:cs typeface="Times New Roman" pitchFamily="-72" charset="0"/>
              </a:rPr>
              <a:t>Following Zard’s procedure for the synthesis of trifluoromethyl ketones from carboxylic acids using toluene and increased reaction temperature instead of dichloromethane substantially increased yield. In this experiment the synthesis of </a:t>
            </a:r>
            <a:r>
              <a:rPr lang="en-US" sz="4000" b="1" dirty="0">
                <a:ea typeface="Times New Roman" pitchFamily="-72" charset="0"/>
                <a:cs typeface="Times New Roman" pitchFamily="-72" charset="0"/>
              </a:rPr>
              <a:t>4</a:t>
            </a:r>
            <a:r>
              <a:rPr lang="en-US" sz="4000" dirty="0">
                <a:ea typeface="Times New Roman" pitchFamily="-72" charset="0"/>
                <a:cs typeface="Times New Roman" pitchFamily="-72" charset="0"/>
              </a:rPr>
              <a:t> provided a yield greater than 100% due to the presence of multiple products including excess toluene. TLC confirmed the presence of multiple products. However, all product peaks on the H NMR spectrum corresponded to literature values for 4-(3,4-dibromophenyl)-1,1,1-trifluoro-4-methylpentan-2-one </a:t>
            </a:r>
            <a:r>
              <a:rPr lang="en-US" sz="4000" b="1" dirty="0">
                <a:ea typeface="Times New Roman" pitchFamily="-72" charset="0"/>
                <a:cs typeface="Times New Roman" pitchFamily="-72" charset="0"/>
              </a:rPr>
              <a:t>(4)</a:t>
            </a:r>
            <a:r>
              <a:rPr lang="en-US" sz="4000" dirty="0">
                <a:ea typeface="Times New Roman" pitchFamily="-72" charset="0"/>
                <a:cs typeface="Times New Roman" pitchFamily="-72" charset="0"/>
              </a:rPr>
              <a:t>.</a:t>
            </a:r>
          </a:p>
        </p:txBody>
      </p:sp>
      <p:sp>
        <p:nvSpPr>
          <p:cNvPr id="13318" name="TextBox 12"/>
          <p:cNvSpPr txBox="1">
            <a:spLocks noChangeArrowheads="1"/>
          </p:cNvSpPr>
          <p:nvPr/>
        </p:nvSpPr>
        <p:spPr bwMode="auto">
          <a:xfrm>
            <a:off x="20574000" y="29337000"/>
            <a:ext cx="22631400" cy="2992679"/>
          </a:xfrm>
          <a:prstGeom prst="rect">
            <a:avLst/>
          </a:prstGeom>
          <a:noFill/>
          <a:ln w="9525">
            <a:noFill/>
            <a:miter lim="800000"/>
            <a:headEnd/>
            <a:tailEnd/>
          </a:ln>
        </p:spPr>
        <p:txBody>
          <a:bodyPr>
            <a:prstTxWarp prst="textNoShape">
              <a:avLst/>
            </a:prstTxWarp>
            <a:spAutoFit/>
          </a:bodyPr>
          <a:lstStyle/>
          <a:p>
            <a:pPr>
              <a:lnSpc>
                <a:spcPct val="120000"/>
              </a:lnSpc>
            </a:pPr>
            <a:r>
              <a:rPr lang="en-US" sz="3200" b="1" dirty="0">
                <a:latin typeface="Arial" panose="020B0604020202020204" pitchFamily="34" charset="0"/>
                <a:cs typeface="Arial" panose="020B0604020202020204" pitchFamily="34" charset="0"/>
              </a:rPr>
              <a:t>References:</a:t>
            </a:r>
          </a:p>
          <a:p>
            <a:pPr>
              <a:lnSpc>
                <a:spcPct val="120000"/>
              </a:lnSpc>
            </a:pPr>
            <a:r>
              <a:rPr lang="da-DK" sz="3200" baseline="30000" dirty="0">
                <a:latin typeface="Arial" panose="020B0604020202020204" pitchFamily="34" charset="0"/>
                <a:cs typeface="Arial" panose="020B0604020202020204" pitchFamily="34" charset="0"/>
              </a:rPr>
              <a:t>1</a:t>
            </a:r>
            <a:r>
              <a:rPr lang="en-US" sz="3200" dirty="0">
                <a:latin typeface="Arial" panose="020B0604020202020204" pitchFamily="34" charset="0"/>
                <a:cs typeface="Arial" panose="020B0604020202020204" pitchFamily="34" charset="0"/>
              </a:rPr>
              <a:t>Reeves, J.; Tan, Z.; Fandrick, D.; Song, J,; Yee, N.; Senanayake. </a:t>
            </a:r>
            <a:r>
              <a:rPr lang="en-US" sz="3200" i="1" dirty="0">
                <a:latin typeface="Arial" panose="020B0604020202020204" pitchFamily="34" charset="0"/>
                <a:cs typeface="Arial" panose="020B0604020202020204" pitchFamily="34" charset="0"/>
              </a:rPr>
              <a:t>Org. Synth.</a:t>
            </a:r>
            <a:r>
              <a:rPr lang="en-US" sz="3200" dirty="0">
                <a:latin typeface="Arial" panose="020B0604020202020204" pitchFamily="34" charset="0"/>
                <a:cs typeface="Arial" panose="020B0604020202020204" pitchFamily="34" charset="0"/>
              </a:rPr>
              <a:t> </a:t>
            </a:r>
            <a:r>
              <a:rPr lang="en-US" sz="3200" b="1" dirty="0">
                <a:latin typeface="Arial" panose="020B0604020202020204" pitchFamily="34" charset="0"/>
                <a:cs typeface="Arial" panose="020B0604020202020204" pitchFamily="34" charset="0"/>
              </a:rPr>
              <a:t>2012</a:t>
            </a:r>
            <a:r>
              <a:rPr lang="en-US" sz="3200" dirty="0">
                <a:latin typeface="Arial" panose="020B0604020202020204" pitchFamily="34" charset="0"/>
                <a:cs typeface="Arial" panose="020B0604020202020204" pitchFamily="34" charset="0"/>
              </a:rPr>
              <a:t>, 89, 210 219</a:t>
            </a:r>
            <a:endParaRPr lang="en-US" sz="3200" b="1" dirty="0">
              <a:latin typeface="Arial" panose="020B0604020202020204" pitchFamily="34" charset="0"/>
              <a:cs typeface="Arial" panose="020B0604020202020204" pitchFamily="34" charset="0"/>
            </a:endParaRPr>
          </a:p>
          <a:p>
            <a:pPr>
              <a:lnSpc>
                <a:spcPct val="120000"/>
              </a:lnSpc>
            </a:pPr>
            <a:r>
              <a:rPr lang="da-DK" sz="3200" baseline="30000" dirty="0">
                <a:latin typeface="Arial" panose="020B0604020202020204" pitchFamily="34" charset="0"/>
                <a:cs typeface="Arial" panose="020B0604020202020204" pitchFamily="34" charset="0"/>
              </a:rPr>
              <a:t>2</a:t>
            </a:r>
            <a:r>
              <a:rPr lang="en-US" sz="3200" dirty="0">
                <a:latin typeface="Arial" panose="020B0604020202020204" pitchFamily="34" charset="0"/>
                <a:cs typeface="Arial" panose="020B0604020202020204" pitchFamily="34" charset="0"/>
              </a:rPr>
              <a:t>(a) Boivin, J.; El Kaim, L.; Zard, S. Z. </a:t>
            </a:r>
            <a:r>
              <a:rPr lang="en-US" sz="3200" i="1" dirty="0">
                <a:latin typeface="Arial" panose="020B0604020202020204" pitchFamily="34" charset="0"/>
                <a:cs typeface="Arial" panose="020B0604020202020204" pitchFamily="34" charset="0"/>
              </a:rPr>
              <a:t>Tetrahedron Lett.</a:t>
            </a:r>
            <a:r>
              <a:rPr lang="en-US" sz="3200" b="1" dirty="0">
                <a:latin typeface="Arial" panose="020B0604020202020204" pitchFamily="34" charset="0"/>
                <a:cs typeface="Arial" panose="020B0604020202020204" pitchFamily="34" charset="0"/>
              </a:rPr>
              <a:t>1992</a:t>
            </a:r>
            <a:r>
              <a:rPr lang="en-US" sz="3200" dirty="0">
                <a:latin typeface="Arial" panose="020B0604020202020204" pitchFamily="34" charset="0"/>
                <a:cs typeface="Arial" panose="020B0604020202020204" pitchFamily="34" charset="0"/>
              </a:rPr>
              <a:t>, </a:t>
            </a:r>
            <a:r>
              <a:rPr lang="en-US" sz="3200" i="1" dirty="0">
                <a:latin typeface="Arial" panose="020B0604020202020204" pitchFamily="34" charset="0"/>
                <a:cs typeface="Arial" panose="020B0604020202020204" pitchFamily="34" charset="0"/>
              </a:rPr>
              <a:t>33</a:t>
            </a:r>
            <a:r>
              <a:rPr lang="en-US" sz="3200" dirty="0">
                <a:latin typeface="Arial" panose="020B0604020202020204" pitchFamily="34" charset="0"/>
                <a:cs typeface="Arial" panose="020B0604020202020204" pitchFamily="34" charset="0"/>
              </a:rPr>
              <a:t>, 1285-1288; (b) Boivin, J.; El Kaim, L.; Zard, </a:t>
            </a:r>
            <a:r>
              <a:rPr lang="en-US" sz="3200" dirty="0" smtClean="0">
                <a:latin typeface="Arial" panose="020B0604020202020204" pitchFamily="34" charset="0"/>
                <a:cs typeface="Arial" panose="020B0604020202020204" pitchFamily="34" charset="0"/>
              </a:rPr>
              <a:t>S. Z</a:t>
            </a:r>
            <a:r>
              <a:rPr lang="en-US" sz="3200" dirty="0">
                <a:latin typeface="Arial" panose="020B0604020202020204" pitchFamily="34" charset="0"/>
                <a:cs typeface="Arial" panose="020B0604020202020204" pitchFamily="34" charset="0"/>
              </a:rPr>
              <a:t>. </a:t>
            </a:r>
            <a:r>
              <a:rPr lang="en-US" sz="3200" i="1" dirty="0">
                <a:latin typeface="Arial" panose="020B0604020202020204" pitchFamily="34" charset="0"/>
                <a:cs typeface="Arial" panose="020B0604020202020204" pitchFamily="34" charset="0"/>
              </a:rPr>
              <a:t>Tetrahedron</a:t>
            </a:r>
            <a:r>
              <a:rPr lang="en-US" sz="3200" dirty="0">
                <a:latin typeface="Arial" panose="020B0604020202020204" pitchFamily="34" charset="0"/>
                <a:cs typeface="Arial" panose="020B0604020202020204" pitchFamily="34" charset="0"/>
              </a:rPr>
              <a:t> </a:t>
            </a:r>
            <a:r>
              <a:rPr lang="en-US" sz="3200" b="1" dirty="0">
                <a:latin typeface="Arial" panose="020B0604020202020204" pitchFamily="34" charset="0"/>
                <a:cs typeface="Arial" panose="020B0604020202020204" pitchFamily="34" charset="0"/>
              </a:rPr>
              <a:t>1995</a:t>
            </a:r>
            <a:r>
              <a:rPr lang="en-US" sz="3200" dirty="0">
                <a:latin typeface="Arial" panose="020B0604020202020204" pitchFamily="34" charset="0"/>
                <a:cs typeface="Arial" panose="020B0604020202020204" pitchFamily="34" charset="0"/>
              </a:rPr>
              <a:t>, </a:t>
            </a:r>
            <a:r>
              <a:rPr lang="en-US" sz="3200" i="1" dirty="0">
                <a:latin typeface="Arial" panose="020B0604020202020204" pitchFamily="34" charset="0"/>
                <a:cs typeface="Arial" panose="020B0604020202020204" pitchFamily="34" charset="0"/>
              </a:rPr>
              <a:t>51</a:t>
            </a:r>
            <a:r>
              <a:rPr lang="en-US" sz="3200" dirty="0">
                <a:latin typeface="Arial" panose="020B0604020202020204" pitchFamily="34" charset="0"/>
                <a:cs typeface="Arial" panose="020B0604020202020204" pitchFamily="34" charset="0"/>
              </a:rPr>
              <a:t>, 2573-2584; (c) Boivin, J.; El Kaim, L.; Zard, S. Z. </a:t>
            </a:r>
            <a:r>
              <a:rPr lang="en-US" sz="3200" i="1" dirty="0">
                <a:latin typeface="Arial" panose="020B0604020202020204" pitchFamily="34" charset="0"/>
                <a:cs typeface="Arial" panose="020B0604020202020204" pitchFamily="34" charset="0"/>
              </a:rPr>
              <a:t>Tetrahedron</a:t>
            </a:r>
            <a:r>
              <a:rPr lang="en-US" sz="3200" dirty="0">
                <a:latin typeface="Arial" panose="020B0604020202020204" pitchFamily="34" charset="0"/>
                <a:cs typeface="Arial" panose="020B0604020202020204" pitchFamily="34" charset="0"/>
              </a:rPr>
              <a:t> </a:t>
            </a:r>
            <a:r>
              <a:rPr lang="en-US" sz="3200" b="1" dirty="0">
                <a:latin typeface="Arial" panose="020B0604020202020204" pitchFamily="34" charset="0"/>
                <a:cs typeface="Arial" panose="020B0604020202020204" pitchFamily="34" charset="0"/>
              </a:rPr>
              <a:t>1995</a:t>
            </a:r>
            <a:r>
              <a:rPr lang="en-US" sz="3200" dirty="0">
                <a:latin typeface="Arial" panose="020B0604020202020204" pitchFamily="34" charset="0"/>
                <a:cs typeface="Arial" panose="020B0604020202020204" pitchFamily="34" charset="0"/>
              </a:rPr>
              <a:t>, </a:t>
            </a:r>
            <a:r>
              <a:rPr lang="en-US" sz="3200" i="1" dirty="0">
                <a:latin typeface="Arial" panose="020B0604020202020204" pitchFamily="34" charset="0"/>
                <a:cs typeface="Arial" panose="020B0604020202020204" pitchFamily="34" charset="0"/>
              </a:rPr>
              <a:t>51</a:t>
            </a:r>
            <a:r>
              <a:rPr lang="en-US" sz="3200" dirty="0">
                <a:latin typeface="Arial" panose="020B0604020202020204" pitchFamily="34" charset="0"/>
                <a:cs typeface="Arial" panose="020B0604020202020204" pitchFamily="34" charset="0"/>
              </a:rPr>
              <a:t>, 2585-2592.</a:t>
            </a:r>
          </a:p>
          <a:p>
            <a:pPr>
              <a:lnSpc>
                <a:spcPct val="120000"/>
              </a:lnSpc>
            </a:pPr>
            <a:r>
              <a:rPr lang="en-US" sz="3200" baseline="30000" dirty="0">
                <a:latin typeface="Arial" panose="020B0604020202020204" pitchFamily="34" charset="0"/>
                <a:cs typeface="Arial" panose="020B0604020202020204" pitchFamily="34" charset="0"/>
              </a:rPr>
              <a:t>3</a:t>
            </a:r>
            <a:r>
              <a:rPr lang="en-US" sz="3200" dirty="0">
                <a:latin typeface="Arial" panose="020B0604020202020204" pitchFamily="34" charset="0"/>
                <a:cs typeface="Arial" panose="020B0604020202020204" pitchFamily="34" charset="0"/>
              </a:rPr>
              <a:t>For </a:t>
            </a:r>
            <a:r>
              <a:rPr lang="en-US" sz="3200" baseline="30000" dirty="0">
                <a:latin typeface="Arial" panose="020B0604020202020204" pitchFamily="34" charset="0"/>
                <a:cs typeface="Arial" panose="020B0604020202020204" pitchFamily="34" charset="0"/>
              </a:rPr>
              <a:t>1</a:t>
            </a:r>
            <a:r>
              <a:rPr lang="en-US" sz="3200" dirty="0">
                <a:latin typeface="Arial" panose="020B0604020202020204" pitchFamily="34" charset="0"/>
                <a:cs typeface="Arial" panose="020B0604020202020204" pitchFamily="34" charset="0"/>
              </a:rPr>
              <a:t>H-NMR data processing; </a:t>
            </a:r>
            <a:r>
              <a:rPr lang="en-US" sz="3200" i="1" dirty="0">
                <a:latin typeface="Arial" panose="020B0604020202020204" pitchFamily="34" charset="0"/>
                <a:cs typeface="Arial" panose="020B0604020202020204" pitchFamily="34" charset="0"/>
              </a:rPr>
              <a:t>MestRe</a:t>
            </a:r>
            <a:r>
              <a:rPr lang="en-US" sz="3200" dirty="0">
                <a:latin typeface="Arial" panose="020B0604020202020204" pitchFamily="34" charset="0"/>
                <a:cs typeface="Arial" panose="020B0604020202020204" pitchFamily="34" charset="0"/>
              </a:rPr>
              <a:t> </a:t>
            </a:r>
            <a:r>
              <a:rPr lang="en-US" sz="3200" i="1" dirty="0">
                <a:latin typeface="Arial" panose="020B0604020202020204" pitchFamily="34" charset="0"/>
                <a:cs typeface="Arial" panose="020B0604020202020204" pitchFamily="34" charset="0"/>
              </a:rPr>
              <a:t>Nova 8.1</a:t>
            </a:r>
            <a:endParaRPr lang="en-US" sz="3200" dirty="0">
              <a:latin typeface="Arial" panose="020B0604020202020204" pitchFamily="34" charset="0"/>
              <a:cs typeface="Arial" panose="020B0604020202020204"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526948601"/>
              </p:ext>
            </p:extLst>
          </p:nvPr>
        </p:nvGraphicFramePr>
        <p:xfrm>
          <a:off x="34103354" y="18758117"/>
          <a:ext cx="6972300" cy="3838576"/>
        </p:xfrm>
        <a:graphic>
          <a:graphicData uri="http://schemas.openxmlformats.org/drawingml/2006/table">
            <a:tbl>
              <a:tblPr/>
              <a:tblGrid>
                <a:gridCol w="3467100"/>
                <a:gridCol w="3505200"/>
              </a:tblGrid>
              <a:tr h="200025">
                <a:tc>
                  <a:txBody>
                    <a:bodyPr/>
                    <a:lstStyle/>
                    <a:p>
                      <a:pPr marL="0" marR="0" lvl="0" indent="0" algn="ctr" defTabSz="4387850" rtl="0" eaLnBrk="1" fontAlgn="b" latinLnBrk="0" hangingPunct="1">
                        <a:lnSpc>
                          <a:spcPct val="100000"/>
                        </a:lnSpc>
                        <a:spcBef>
                          <a:spcPct val="0"/>
                        </a:spcBef>
                        <a:spcAft>
                          <a:spcPct val="0"/>
                        </a:spcAft>
                        <a:buClrTx/>
                        <a:buSzTx/>
                        <a:buFontTx/>
                        <a:buNone/>
                        <a:tabLst/>
                      </a:pPr>
                      <a:r>
                        <a:rPr kumimoji="0" lang="en-US" sz="4000" b="1" i="0" u="none" strike="noStrike" cap="none" normalizeH="0" baseline="0" dirty="0" smtClean="0">
                          <a:ln>
                            <a:noFill/>
                          </a:ln>
                          <a:solidFill>
                            <a:schemeClr val="tx1"/>
                          </a:solidFill>
                          <a:effectLst/>
                          <a:latin typeface="Arial" panose="020B0604020202020204" pitchFamily="34" charset="0"/>
                          <a:ea typeface="ＭＳ Ｐゴシック" pitchFamily="-72" charset="-128"/>
                          <a:cs typeface="ＭＳ Ｐゴシック" pitchFamily="-72" charset="-128"/>
                        </a:rPr>
                        <a:t>Reference</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387850" rtl="0" eaLnBrk="1" fontAlgn="b" latinLnBrk="0" hangingPunct="1">
                        <a:lnSpc>
                          <a:spcPct val="100000"/>
                        </a:lnSpc>
                        <a:spcBef>
                          <a:spcPct val="0"/>
                        </a:spcBef>
                        <a:spcAft>
                          <a:spcPct val="0"/>
                        </a:spcAft>
                        <a:buClrTx/>
                        <a:buSzTx/>
                        <a:buFontTx/>
                        <a:buNone/>
                        <a:tabLst/>
                      </a:pPr>
                      <a:r>
                        <a:rPr kumimoji="0" lang="en-US" sz="4000" b="1" i="0" u="none" strike="noStrike" cap="none" normalizeH="0" baseline="0" dirty="0">
                          <a:ln>
                            <a:noFill/>
                          </a:ln>
                          <a:solidFill>
                            <a:schemeClr val="tx1"/>
                          </a:solidFill>
                          <a:effectLst/>
                          <a:latin typeface="Arial" panose="020B0604020202020204" pitchFamily="34" charset="0"/>
                          <a:ea typeface="ＭＳ Ｐゴシック" pitchFamily="-72" charset="-128"/>
                          <a:cs typeface="ＭＳ Ｐゴシック" pitchFamily="-72" charset="-128"/>
                        </a:rPr>
                        <a:t>Experimental</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0025">
                <a:tc>
                  <a:txBody>
                    <a:bodyPr/>
                    <a:lstStyle/>
                    <a:p>
                      <a:pPr marL="0" marR="0" lvl="0" indent="0" algn="ctr" defTabSz="4387850" rtl="0" eaLnBrk="1" fontAlgn="b" latinLnBrk="0" hangingPunct="1">
                        <a:lnSpc>
                          <a:spcPct val="100000"/>
                        </a:lnSpc>
                        <a:spcBef>
                          <a:spcPct val="0"/>
                        </a:spcBef>
                        <a:spcAft>
                          <a:spcPct val="0"/>
                        </a:spcAft>
                        <a:buClrTx/>
                        <a:buSzTx/>
                        <a:buFontTx/>
                        <a:buNone/>
                        <a:tabLst/>
                      </a:pPr>
                      <a:r>
                        <a:rPr kumimoji="0" lang="en-US" sz="4000" b="0" i="0" u="none" strike="noStrike" cap="none" normalizeH="0" baseline="0" dirty="0">
                          <a:ln>
                            <a:noFill/>
                          </a:ln>
                          <a:solidFill>
                            <a:schemeClr val="tx1"/>
                          </a:solidFill>
                          <a:effectLst/>
                          <a:latin typeface="Arial" panose="020B0604020202020204" pitchFamily="34" charset="0"/>
                          <a:ea typeface="ＭＳ Ｐゴシック" pitchFamily="-72" charset="-128"/>
                          <a:cs typeface="ＭＳ Ｐゴシック" pitchFamily="-72" charset="-128"/>
                        </a:rPr>
                        <a:t>1.46 (s, 6H)</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387850" rtl="0" eaLnBrk="1" fontAlgn="b" latinLnBrk="0" hangingPunct="1">
                        <a:lnSpc>
                          <a:spcPct val="100000"/>
                        </a:lnSpc>
                        <a:spcBef>
                          <a:spcPct val="0"/>
                        </a:spcBef>
                        <a:spcAft>
                          <a:spcPct val="0"/>
                        </a:spcAft>
                        <a:buClrTx/>
                        <a:buSzTx/>
                        <a:buFontTx/>
                        <a:buNone/>
                        <a:tabLst/>
                      </a:pPr>
                      <a:r>
                        <a:rPr kumimoji="0" lang="en-US" sz="4000" b="0" i="0" u="none" strike="noStrike" cap="none" normalizeH="0" baseline="0" dirty="0">
                          <a:ln>
                            <a:noFill/>
                          </a:ln>
                          <a:solidFill>
                            <a:schemeClr val="tx1"/>
                          </a:solidFill>
                          <a:effectLst/>
                          <a:latin typeface="Arial" panose="020B0604020202020204" pitchFamily="34" charset="0"/>
                          <a:ea typeface="ＭＳ Ｐゴシック" pitchFamily="-72" charset="-128"/>
                          <a:cs typeface="ＭＳ Ｐゴシック" pitchFamily="-72" charset="-128"/>
                        </a:rPr>
                        <a:t>1.45 (s, 6H)</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1038">
                <a:tc>
                  <a:txBody>
                    <a:bodyPr/>
                    <a:lstStyle/>
                    <a:p>
                      <a:pPr marL="0" marR="0" lvl="0" indent="0" algn="ctr" defTabSz="4387850" rtl="0" eaLnBrk="1" fontAlgn="b" latinLnBrk="0" hangingPunct="1">
                        <a:lnSpc>
                          <a:spcPct val="100000"/>
                        </a:lnSpc>
                        <a:spcBef>
                          <a:spcPct val="0"/>
                        </a:spcBef>
                        <a:spcAft>
                          <a:spcPct val="0"/>
                        </a:spcAft>
                        <a:buClrTx/>
                        <a:buSzTx/>
                        <a:buFontTx/>
                        <a:buNone/>
                        <a:tabLst/>
                      </a:pPr>
                      <a:r>
                        <a:rPr kumimoji="0" lang="en-US" sz="4000" b="0" i="0" u="none" strike="noStrike" cap="none" normalizeH="0" baseline="0" dirty="0">
                          <a:ln>
                            <a:noFill/>
                          </a:ln>
                          <a:solidFill>
                            <a:schemeClr val="tx1"/>
                          </a:solidFill>
                          <a:effectLst/>
                          <a:latin typeface="Arial" panose="020B0604020202020204" pitchFamily="34" charset="0"/>
                          <a:ea typeface="ＭＳ Ｐゴシック" pitchFamily="-72" charset="-128"/>
                          <a:cs typeface="ＭＳ Ｐゴシック" pitchFamily="-72" charset="-128"/>
                        </a:rPr>
                        <a:t>3.05 (s, 2H)</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387850" rtl="0" eaLnBrk="1" fontAlgn="b" latinLnBrk="0" hangingPunct="1">
                        <a:lnSpc>
                          <a:spcPct val="100000"/>
                        </a:lnSpc>
                        <a:spcBef>
                          <a:spcPct val="0"/>
                        </a:spcBef>
                        <a:spcAft>
                          <a:spcPct val="0"/>
                        </a:spcAft>
                        <a:buClrTx/>
                        <a:buSzTx/>
                        <a:buFontTx/>
                        <a:buNone/>
                        <a:tabLst/>
                      </a:pPr>
                      <a:r>
                        <a:rPr kumimoji="0" lang="en-US" sz="4000" b="0" i="0" u="none" strike="noStrike" cap="none" normalizeH="0" baseline="0" dirty="0">
                          <a:ln>
                            <a:noFill/>
                          </a:ln>
                          <a:solidFill>
                            <a:schemeClr val="tx1"/>
                          </a:solidFill>
                          <a:effectLst/>
                          <a:latin typeface="Arial" panose="020B0604020202020204" pitchFamily="34" charset="0"/>
                          <a:ea typeface="ＭＳ Ｐゴシック" pitchFamily="-72" charset="-128"/>
                          <a:cs typeface="ＭＳ Ｐゴシック" pitchFamily="-72" charset="-128"/>
                        </a:rPr>
                        <a:t>3.04 (s, 2H)</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0025">
                <a:tc>
                  <a:txBody>
                    <a:bodyPr/>
                    <a:lstStyle/>
                    <a:p>
                      <a:pPr marL="0" marR="0" lvl="0" indent="0" algn="ctr" defTabSz="4387850" rtl="0" eaLnBrk="1" fontAlgn="b" latinLnBrk="0" hangingPunct="1">
                        <a:lnSpc>
                          <a:spcPct val="100000"/>
                        </a:lnSpc>
                        <a:spcBef>
                          <a:spcPct val="0"/>
                        </a:spcBef>
                        <a:spcAft>
                          <a:spcPct val="0"/>
                        </a:spcAft>
                        <a:buClrTx/>
                        <a:buSzTx/>
                        <a:buFontTx/>
                        <a:buNone/>
                        <a:tabLst/>
                      </a:pPr>
                      <a:r>
                        <a:rPr kumimoji="0" lang="en-US" sz="4000" b="0" i="0" u="none" strike="noStrike" cap="none" normalizeH="0" baseline="0" dirty="0">
                          <a:ln>
                            <a:noFill/>
                          </a:ln>
                          <a:solidFill>
                            <a:schemeClr val="tx1"/>
                          </a:solidFill>
                          <a:effectLst/>
                          <a:latin typeface="Arial" panose="020B0604020202020204" pitchFamily="34" charset="0"/>
                          <a:ea typeface="ＭＳ Ｐゴシック" pitchFamily="-72" charset="-128"/>
                          <a:cs typeface="ＭＳ Ｐゴシック" pitchFamily="-72" charset="-128"/>
                        </a:rPr>
                        <a:t>7.13 (dd, 1H)</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387850" rtl="0" eaLnBrk="1" fontAlgn="b" latinLnBrk="0" hangingPunct="1">
                        <a:lnSpc>
                          <a:spcPct val="100000"/>
                        </a:lnSpc>
                        <a:spcBef>
                          <a:spcPct val="0"/>
                        </a:spcBef>
                        <a:spcAft>
                          <a:spcPct val="0"/>
                        </a:spcAft>
                        <a:buClrTx/>
                        <a:buSzTx/>
                        <a:buFontTx/>
                        <a:buNone/>
                        <a:tabLst/>
                      </a:pPr>
                      <a:r>
                        <a:rPr kumimoji="0" lang="en-US" sz="4000" b="0" i="0" u="none" strike="noStrike" cap="none" normalizeH="0" baseline="0" dirty="0">
                          <a:ln>
                            <a:noFill/>
                          </a:ln>
                          <a:solidFill>
                            <a:schemeClr val="tx1"/>
                          </a:solidFill>
                          <a:effectLst/>
                          <a:latin typeface="Arial" panose="020B0604020202020204" pitchFamily="34" charset="0"/>
                          <a:ea typeface="ＭＳ Ｐゴシック" pitchFamily="-72" charset="-128"/>
                          <a:cs typeface="ＭＳ Ｐゴシック" pitchFamily="-72" charset="-128"/>
                        </a:rPr>
                        <a:t>7.13 (dd, 1H)</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1038">
                <a:tc>
                  <a:txBody>
                    <a:bodyPr/>
                    <a:lstStyle/>
                    <a:p>
                      <a:pPr marL="0" marR="0" lvl="0" indent="0" algn="ctr" defTabSz="4387850" rtl="0" eaLnBrk="1" fontAlgn="b" latinLnBrk="0" hangingPunct="1">
                        <a:lnSpc>
                          <a:spcPct val="100000"/>
                        </a:lnSpc>
                        <a:spcBef>
                          <a:spcPct val="0"/>
                        </a:spcBef>
                        <a:spcAft>
                          <a:spcPct val="0"/>
                        </a:spcAft>
                        <a:buClrTx/>
                        <a:buSzTx/>
                        <a:buFontTx/>
                        <a:buNone/>
                        <a:tabLst/>
                      </a:pPr>
                      <a:r>
                        <a:rPr kumimoji="0" lang="en-US" sz="4000" b="0" i="0" u="none" strike="noStrike" cap="none" normalizeH="0" baseline="0" dirty="0">
                          <a:ln>
                            <a:noFill/>
                          </a:ln>
                          <a:solidFill>
                            <a:schemeClr val="tx1"/>
                          </a:solidFill>
                          <a:effectLst/>
                          <a:latin typeface="Arial" panose="020B0604020202020204" pitchFamily="34" charset="0"/>
                          <a:ea typeface="ＭＳ Ｐゴシック" pitchFamily="-72" charset="-128"/>
                          <a:cs typeface="ＭＳ Ｐゴシック" pitchFamily="-72" charset="-128"/>
                        </a:rPr>
                        <a:t>7.55 (d, 1H)</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387850" rtl="0" eaLnBrk="1" fontAlgn="b" latinLnBrk="0" hangingPunct="1">
                        <a:lnSpc>
                          <a:spcPct val="100000"/>
                        </a:lnSpc>
                        <a:spcBef>
                          <a:spcPct val="0"/>
                        </a:spcBef>
                        <a:spcAft>
                          <a:spcPct val="0"/>
                        </a:spcAft>
                        <a:buClrTx/>
                        <a:buSzTx/>
                        <a:buFontTx/>
                        <a:buNone/>
                        <a:tabLst/>
                      </a:pPr>
                      <a:r>
                        <a:rPr kumimoji="0" lang="en-US" sz="4000" b="0" i="0" u="none" strike="noStrike" cap="none" normalizeH="0" baseline="0" dirty="0">
                          <a:ln>
                            <a:noFill/>
                          </a:ln>
                          <a:solidFill>
                            <a:schemeClr val="tx1"/>
                          </a:solidFill>
                          <a:effectLst/>
                          <a:latin typeface="Arial" panose="020B0604020202020204" pitchFamily="34" charset="0"/>
                          <a:ea typeface="ＭＳ Ｐゴシック" pitchFamily="-72" charset="-128"/>
                          <a:cs typeface="ＭＳ Ｐゴシック" pitchFamily="-72" charset="-128"/>
                        </a:rPr>
                        <a:t>7.55 (d, 1H)</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0025">
                <a:tc>
                  <a:txBody>
                    <a:bodyPr/>
                    <a:lstStyle/>
                    <a:p>
                      <a:pPr marL="0" marR="0" lvl="0" indent="0" algn="ctr" defTabSz="4387850" rtl="0" eaLnBrk="1" fontAlgn="b" latinLnBrk="0" hangingPunct="1">
                        <a:lnSpc>
                          <a:spcPct val="100000"/>
                        </a:lnSpc>
                        <a:spcBef>
                          <a:spcPct val="0"/>
                        </a:spcBef>
                        <a:spcAft>
                          <a:spcPct val="0"/>
                        </a:spcAft>
                        <a:buClrTx/>
                        <a:buSzTx/>
                        <a:buFontTx/>
                        <a:buNone/>
                        <a:tabLst/>
                      </a:pPr>
                      <a:r>
                        <a:rPr kumimoji="0" lang="en-US" sz="4000" b="0" i="0" u="none" strike="noStrike" cap="none" normalizeH="0" baseline="0" dirty="0">
                          <a:ln>
                            <a:noFill/>
                          </a:ln>
                          <a:solidFill>
                            <a:schemeClr val="tx1"/>
                          </a:solidFill>
                          <a:effectLst/>
                          <a:latin typeface="Arial" panose="020B0604020202020204" pitchFamily="34" charset="0"/>
                          <a:ea typeface="ＭＳ Ｐゴシック" pitchFamily="-72" charset="-128"/>
                          <a:cs typeface="ＭＳ Ｐゴシック" pitchFamily="-72" charset="-128"/>
                        </a:rPr>
                        <a:t>7.59 (d, 1H)</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387850" rtl="0" eaLnBrk="1" fontAlgn="b" latinLnBrk="0" hangingPunct="1">
                        <a:lnSpc>
                          <a:spcPct val="100000"/>
                        </a:lnSpc>
                        <a:spcBef>
                          <a:spcPct val="0"/>
                        </a:spcBef>
                        <a:spcAft>
                          <a:spcPct val="0"/>
                        </a:spcAft>
                        <a:buClrTx/>
                        <a:buSzTx/>
                        <a:buFontTx/>
                        <a:buNone/>
                        <a:tabLst/>
                      </a:pPr>
                      <a:r>
                        <a:rPr kumimoji="0" lang="en-US" sz="4000" b="0" i="0" u="none" strike="noStrike" cap="none" normalizeH="0" baseline="0" dirty="0">
                          <a:ln>
                            <a:noFill/>
                          </a:ln>
                          <a:solidFill>
                            <a:schemeClr val="tx1"/>
                          </a:solidFill>
                          <a:effectLst/>
                          <a:latin typeface="Arial" panose="020B0604020202020204" pitchFamily="34" charset="0"/>
                          <a:ea typeface="ＭＳ Ｐゴシック" pitchFamily="-72" charset="-128"/>
                          <a:cs typeface="ＭＳ Ｐゴシック" pitchFamily="-72" charset="-128"/>
                        </a:rPr>
                        <a:t>7.58 (d, 1H)</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13343" name="Picture 2"/>
          <p:cNvPicPr>
            <a:picLocks noChangeAspect="1" noChangeArrowheads="1"/>
          </p:cNvPicPr>
          <p:nvPr/>
        </p:nvPicPr>
        <p:blipFill>
          <a:blip r:embed="rId3"/>
          <a:srcRect/>
          <a:stretch>
            <a:fillRect/>
          </a:stretch>
        </p:blipFill>
        <p:spPr bwMode="auto">
          <a:xfrm>
            <a:off x="26781864" y="6513450"/>
            <a:ext cx="14642979" cy="10593822"/>
          </a:xfrm>
          <a:prstGeom prst="rect">
            <a:avLst/>
          </a:prstGeom>
          <a:noFill/>
          <a:ln w="9525">
            <a:noFill/>
            <a:miter lim="800000"/>
            <a:headEnd/>
            <a:tailEnd/>
          </a:ln>
        </p:spPr>
      </p:pic>
      <p:pic>
        <p:nvPicPr>
          <p:cNvPr id="13344" name="Picture 3"/>
          <p:cNvPicPr>
            <a:picLocks noChangeAspect="1" noChangeArrowheads="1"/>
          </p:cNvPicPr>
          <p:nvPr/>
        </p:nvPicPr>
        <p:blipFill>
          <a:blip r:embed="rId4"/>
          <a:srcRect/>
          <a:stretch>
            <a:fillRect/>
          </a:stretch>
        </p:blipFill>
        <p:spPr bwMode="auto">
          <a:xfrm>
            <a:off x="4375648" y="16463427"/>
            <a:ext cx="16633848" cy="7355688"/>
          </a:xfrm>
          <a:prstGeom prst="rect">
            <a:avLst/>
          </a:prstGeom>
          <a:noFill/>
          <a:ln w="9525">
            <a:noFill/>
            <a:miter lim="800000"/>
            <a:headEnd/>
            <a:tailEnd/>
          </a:ln>
        </p:spPr>
      </p:pic>
      <p:sp>
        <p:nvSpPr>
          <p:cNvPr id="13345" name="Text Box 33"/>
          <p:cNvSpPr txBox="1">
            <a:spLocks noChangeArrowheads="1"/>
          </p:cNvSpPr>
          <p:nvPr/>
        </p:nvSpPr>
        <p:spPr bwMode="auto">
          <a:xfrm>
            <a:off x="2133600" y="29641800"/>
            <a:ext cx="16840200" cy="1810817"/>
          </a:xfrm>
          <a:prstGeom prst="rect">
            <a:avLst/>
          </a:prstGeom>
          <a:noFill/>
          <a:ln w="9525">
            <a:noFill/>
            <a:miter lim="800000"/>
            <a:headEnd/>
            <a:tailEnd/>
          </a:ln>
        </p:spPr>
        <p:txBody>
          <a:bodyPr>
            <a:prstTxWarp prst="textNoShape">
              <a:avLst/>
            </a:prstTxWarp>
            <a:spAutoFit/>
          </a:bodyPr>
          <a:lstStyle/>
          <a:p>
            <a:pPr>
              <a:lnSpc>
                <a:spcPct val="120000"/>
              </a:lnSpc>
            </a:pPr>
            <a:r>
              <a:rPr lang="en-US" sz="3200" b="1" dirty="0">
                <a:latin typeface="Arial" panose="020B0604020202020204" pitchFamily="34" charset="0"/>
                <a:ea typeface="Times New Roman" pitchFamily="-72" charset="0"/>
                <a:cs typeface="Arial" panose="020B0604020202020204" pitchFamily="34" charset="0"/>
              </a:rPr>
              <a:t>Acknowledgements:</a:t>
            </a:r>
          </a:p>
          <a:p>
            <a:pPr>
              <a:lnSpc>
                <a:spcPct val="120000"/>
              </a:lnSpc>
            </a:pPr>
            <a:r>
              <a:rPr lang="en-US" sz="3200" dirty="0">
                <a:latin typeface="Arial" panose="020B0604020202020204" pitchFamily="34" charset="0"/>
                <a:ea typeface="Times New Roman" pitchFamily="-72" charset="0"/>
                <a:cs typeface="Arial" panose="020B0604020202020204" pitchFamily="34" charset="0"/>
              </a:rPr>
              <a:t>Thank you Sarah Joiner Skraba for the guidance and dedication working through this project. Thank you Dr. Arthur Greenberg for the opportunity to preform this experiment.</a:t>
            </a:r>
            <a:endParaRPr lang="en-US" sz="3200" dirty="0">
              <a:latin typeface="Arial" panose="020B0604020202020204" pitchFamily="34" charset="0"/>
              <a:cs typeface="Arial" panose="020B0604020202020204" pitchFamily="34" charset="0"/>
            </a:endParaRPr>
          </a:p>
        </p:txBody>
      </p:sp>
      <p:sp>
        <p:nvSpPr>
          <p:cNvPr id="13" name="TextBox 12"/>
          <p:cNvSpPr txBox="1"/>
          <p:nvPr/>
        </p:nvSpPr>
        <p:spPr>
          <a:xfrm>
            <a:off x="4371284" y="15699680"/>
            <a:ext cx="7501156" cy="707886"/>
          </a:xfrm>
          <a:prstGeom prst="rect">
            <a:avLst/>
          </a:prstGeom>
          <a:noFill/>
        </p:spPr>
        <p:txBody>
          <a:bodyPr wrap="none" rtlCol="0">
            <a:spAutoFit/>
          </a:bodyPr>
          <a:lstStyle/>
          <a:p>
            <a:r>
              <a:rPr lang="en-US" sz="4000" b="1" dirty="0" smtClean="0">
                <a:latin typeface="Arial" panose="020B0604020202020204" pitchFamily="34" charset="0"/>
                <a:cs typeface="Arial" panose="020B0604020202020204" pitchFamily="34" charset="0"/>
              </a:rPr>
              <a:t>Scheme </a:t>
            </a:r>
            <a:r>
              <a:rPr lang="en-US" sz="4000" b="1" dirty="0">
                <a:latin typeface="Arial" panose="020B0604020202020204" pitchFamily="34" charset="0"/>
                <a:cs typeface="Arial" panose="020B0604020202020204" pitchFamily="34" charset="0"/>
              </a:rPr>
              <a:t>1</a:t>
            </a:r>
            <a:r>
              <a:rPr lang="en-US" sz="4000" b="1" dirty="0" smtClean="0">
                <a:latin typeface="Arial" panose="020B0604020202020204" pitchFamily="34" charset="0"/>
                <a:cs typeface="Arial" panose="020B0604020202020204" pitchFamily="34" charset="0"/>
              </a:rPr>
              <a:t>: Two part synthesis</a:t>
            </a:r>
            <a:endParaRPr lang="en-US" sz="4000" b="1" dirty="0">
              <a:latin typeface="Arial" panose="020B0604020202020204" pitchFamily="34" charset="0"/>
              <a:cs typeface="Arial" panose="020B0604020202020204" pitchFamily="34" charset="0"/>
            </a:endParaRPr>
          </a:p>
        </p:txBody>
      </p:sp>
      <p:sp>
        <p:nvSpPr>
          <p:cNvPr id="14" name="TextBox 13"/>
          <p:cNvSpPr txBox="1"/>
          <p:nvPr/>
        </p:nvSpPr>
        <p:spPr>
          <a:xfrm>
            <a:off x="26781864" y="5802016"/>
            <a:ext cx="7620000" cy="707886"/>
          </a:xfrm>
          <a:prstGeom prst="rect">
            <a:avLst/>
          </a:prstGeom>
          <a:noFill/>
        </p:spPr>
        <p:txBody>
          <a:bodyPr wrap="square" rtlCol="0">
            <a:spAutoFit/>
          </a:bodyPr>
          <a:lstStyle/>
          <a:p>
            <a:r>
              <a:rPr lang="en-US" sz="4000" b="1" dirty="0" smtClean="0">
                <a:latin typeface="Arial" panose="020B0604020202020204" pitchFamily="34" charset="0"/>
                <a:cs typeface="Arial" panose="020B0604020202020204" pitchFamily="34" charset="0"/>
              </a:rPr>
              <a:t>Figure 1: H NMR spectrum</a:t>
            </a:r>
            <a:endParaRPr lang="en-US" sz="4000" b="1" dirty="0">
              <a:latin typeface="Arial" panose="020B0604020202020204" pitchFamily="34" charset="0"/>
              <a:cs typeface="Arial" panose="020B0604020202020204" pitchFamily="34" charset="0"/>
            </a:endParaRPr>
          </a:p>
        </p:txBody>
      </p:sp>
      <p:sp>
        <p:nvSpPr>
          <p:cNvPr id="15" name="TextBox 14"/>
          <p:cNvSpPr txBox="1"/>
          <p:nvPr/>
        </p:nvSpPr>
        <p:spPr>
          <a:xfrm>
            <a:off x="34103354" y="17996465"/>
            <a:ext cx="7620000" cy="707886"/>
          </a:xfrm>
          <a:prstGeom prst="rect">
            <a:avLst/>
          </a:prstGeom>
          <a:noFill/>
        </p:spPr>
        <p:txBody>
          <a:bodyPr wrap="square" rtlCol="0">
            <a:spAutoFit/>
          </a:bodyPr>
          <a:lstStyle/>
          <a:p>
            <a:r>
              <a:rPr lang="en-US" sz="4000" b="1" dirty="0" smtClean="0">
                <a:latin typeface="Arial" panose="020B0604020202020204" pitchFamily="34" charset="0"/>
                <a:cs typeface="Arial" panose="020B0604020202020204" pitchFamily="34" charset="0"/>
              </a:rPr>
              <a:t>Table</a:t>
            </a:r>
            <a:r>
              <a:rPr lang="en-US" sz="4000" b="1" dirty="0" smtClean="0">
                <a:latin typeface="Arial" panose="020B0604020202020204" pitchFamily="34" charset="0"/>
                <a:cs typeface="Arial" panose="020B0604020202020204" pitchFamily="34" charset="0"/>
              </a:rPr>
              <a:t> </a:t>
            </a:r>
            <a:r>
              <a:rPr lang="en-US" sz="4000" b="1" dirty="0" smtClean="0">
                <a:latin typeface="Arial" panose="020B0604020202020204" pitchFamily="34" charset="0"/>
                <a:cs typeface="Arial" panose="020B0604020202020204" pitchFamily="34" charset="0"/>
              </a:rPr>
              <a:t>1: H NMR data</a:t>
            </a:r>
            <a:endParaRPr lang="en-US" sz="4000" b="1"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l="35243" t="7337" r="15515" b="14249"/>
          <a:stretch/>
        </p:blipFill>
        <p:spPr>
          <a:xfrm>
            <a:off x="29146398" y="18652622"/>
            <a:ext cx="3697229" cy="381099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roplet">
  <a:themeElements>
    <a:clrScheme name="Droplet 1">
      <a:dk1>
        <a:srgbClr val="336699"/>
      </a:dk1>
      <a:lt1>
        <a:srgbClr val="FFFFFF"/>
      </a:lt1>
      <a:dk2>
        <a:srgbClr val="08101A"/>
      </a:dk2>
      <a:lt2>
        <a:srgbClr val="FFFFFF"/>
      </a:lt2>
      <a:accent1>
        <a:srgbClr val="003399"/>
      </a:accent1>
      <a:accent2>
        <a:srgbClr val="468A4B"/>
      </a:accent2>
      <a:accent3>
        <a:srgbClr val="AAAAAB"/>
      </a:accent3>
      <a:accent4>
        <a:srgbClr val="DADADA"/>
      </a:accent4>
      <a:accent5>
        <a:srgbClr val="AAADCA"/>
      </a:accent5>
      <a:accent6>
        <a:srgbClr val="3F7D43"/>
      </a:accent6>
      <a:hlink>
        <a:srgbClr val="66CCFF"/>
      </a:hlink>
      <a:folHlink>
        <a:srgbClr val="F0E500"/>
      </a:folHlink>
    </a:clrScheme>
    <a:fontScheme name="Droplet">
      <a:majorFont>
        <a:latin typeface="Trebuchet MS"/>
        <a:ea typeface="ヒラギノ角ゴ Pro W3"/>
        <a:cs typeface="ヒラギノ角ゴ Pro W3"/>
      </a:majorFont>
      <a:minorFont>
        <a:latin typeface="Trebuchet MS"/>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8600" b="0" i="0" u="none" strike="noStrike" cap="none" normalizeH="0" baseline="0">
            <a:ln>
              <a:noFill/>
            </a:ln>
            <a:solidFill>
              <a:schemeClr val="tx1"/>
            </a:solidFill>
            <a:effectLst/>
            <a:latin typeface="Arial" pitchFamily="-72" charset="0"/>
            <a:ea typeface="ＭＳ Ｐゴシック" pitchFamily="-72" charset="-128"/>
            <a:cs typeface="ＭＳ Ｐゴシック" pitchFamily="-7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8600" b="0" i="0" u="none" strike="noStrike" cap="none" normalizeH="0" baseline="0">
            <a:ln>
              <a:noFill/>
            </a:ln>
            <a:solidFill>
              <a:schemeClr val="tx1"/>
            </a:solidFill>
            <a:effectLst/>
            <a:latin typeface="Arial" pitchFamily="-72" charset="0"/>
            <a:ea typeface="ＭＳ Ｐゴシック" pitchFamily="-72" charset="-128"/>
            <a:cs typeface="ＭＳ Ｐゴシック" pitchFamily="-72" charset="-128"/>
          </a:defRPr>
        </a:defPPr>
      </a:lstStyle>
    </a:lnDef>
  </a:objectDefaults>
  <a:extraClrSchemeLst>
    <a:extraClrScheme>
      <a:clrScheme name="Droplet 1">
        <a:dk1>
          <a:srgbClr val="336699"/>
        </a:dk1>
        <a:lt1>
          <a:srgbClr val="FFFFFF"/>
        </a:lt1>
        <a:dk2>
          <a:srgbClr val="08101A"/>
        </a:dk2>
        <a:lt2>
          <a:srgbClr val="FFFFFF"/>
        </a:lt2>
        <a:accent1>
          <a:srgbClr val="003399"/>
        </a:accent1>
        <a:accent2>
          <a:srgbClr val="468A4B"/>
        </a:accent2>
        <a:accent3>
          <a:srgbClr val="AAAAAB"/>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roplet 2">
        <a:dk1>
          <a:srgbClr val="3E3E5C"/>
        </a:dk1>
        <a:lt1>
          <a:srgbClr val="FFFFFF"/>
        </a:lt1>
        <a:dk2>
          <a:srgbClr val="08101A"/>
        </a:dk2>
        <a:lt2>
          <a:srgbClr val="FFFFFF"/>
        </a:lt2>
        <a:accent1>
          <a:srgbClr val="60597B"/>
        </a:accent1>
        <a:accent2>
          <a:srgbClr val="6666FF"/>
        </a:accent2>
        <a:accent3>
          <a:srgbClr val="AAAAAB"/>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Macintosh HD:Applications:Microsoft Office 2004:Templates:Presentations:Designs:Droplet</Template>
  <TotalTime>1303</TotalTime>
  <Words>562</Words>
  <Application>Microsoft Office PowerPoint</Application>
  <PresentationFormat>Custom</PresentationFormat>
  <Paragraphs>31</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Droplet</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Brandon Mercer</cp:lastModifiedBy>
  <cp:revision>91</cp:revision>
  <dcterms:created xsi:type="dcterms:W3CDTF">2012-04-23T20:12:21Z</dcterms:created>
  <dcterms:modified xsi:type="dcterms:W3CDTF">2013-12-05T17:23:26Z</dcterms:modified>
</cp:coreProperties>
</file>