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8"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05AA715D-4334-4FCD-87EA-058A7BEA2BD5}">
          <p14:sldIdLst>
            <p14:sldId id="258"/>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A1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500" autoAdjust="0"/>
  </p:normalViewPr>
  <p:slideViewPr>
    <p:cSldViewPr>
      <p:cViewPr>
        <p:scale>
          <a:sx n="25" d="100"/>
          <a:sy n="25" d="100"/>
        </p:scale>
        <p:origin x="-300" y="438"/>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210" indent="0" algn="ctr">
              <a:buNone/>
              <a:defRPr>
                <a:solidFill>
                  <a:schemeClr val="tx1">
                    <a:tint val="75000"/>
                  </a:schemeClr>
                </a:solidFill>
              </a:defRPr>
            </a:lvl2pPr>
            <a:lvl3pPr marL="4388419" indent="0" algn="ctr">
              <a:buNone/>
              <a:defRPr>
                <a:solidFill>
                  <a:schemeClr val="tx1">
                    <a:tint val="75000"/>
                  </a:schemeClr>
                </a:solidFill>
              </a:defRPr>
            </a:lvl3pPr>
            <a:lvl4pPr marL="6582629" indent="0" algn="ctr">
              <a:buNone/>
              <a:defRPr>
                <a:solidFill>
                  <a:schemeClr val="tx1">
                    <a:tint val="75000"/>
                  </a:schemeClr>
                </a:solidFill>
              </a:defRPr>
            </a:lvl4pPr>
            <a:lvl5pPr marL="8776834" indent="0" algn="ctr">
              <a:buNone/>
              <a:defRPr>
                <a:solidFill>
                  <a:schemeClr val="tx1">
                    <a:tint val="75000"/>
                  </a:schemeClr>
                </a:solidFill>
              </a:defRPr>
            </a:lvl5pPr>
            <a:lvl6pPr marL="10971043" indent="0" algn="ctr">
              <a:buNone/>
              <a:defRPr>
                <a:solidFill>
                  <a:schemeClr val="tx1">
                    <a:tint val="75000"/>
                  </a:schemeClr>
                </a:solidFill>
              </a:defRPr>
            </a:lvl6pPr>
            <a:lvl7pPr marL="13165253" indent="0" algn="ctr">
              <a:buNone/>
              <a:defRPr>
                <a:solidFill>
                  <a:schemeClr val="tx1">
                    <a:tint val="75000"/>
                  </a:schemeClr>
                </a:solidFill>
              </a:defRPr>
            </a:lvl7pPr>
            <a:lvl8pPr marL="15359462" indent="0" algn="ctr">
              <a:buNone/>
              <a:defRPr>
                <a:solidFill>
                  <a:schemeClr val="tx1">
                    <a:tint val="75000"/>
                  </a:schemeClr>
                </a:solidFill>
              </a:defRPr>
            </a:lvl8pPr>
            <a:lvl9pPr marL="175536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928681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4688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4210" indent="0">
              <a:buNone/>
              <a:defRPr sz="8600">
                <a:solidFill>
                  <a:schemeClr val="tx1">
                    <a:tint val="75000"/>
                  </a:schemeClr>
                </a:solidFill>
              </a:defRPr>
            </a:lvl2pPr>
            <a:lvl3pPr marL="4388419" indent="0">
              <a:buNone/>
              <a:defRPr sz="7700">
                <a:solidFill>
                  <a:schemeClr val="tx1">
                    <a:tint val="75000"/>
                  </a:schemeClr>
                </a:solidFill>
              </a:defRPr>
            </a:lvl3pPr>
            <a:lvl4pPr marL="6582629" indent="0">
              <a:buNone/>
              <a:defRPr sz="6700">
                <a:solidFill>
                  <a:schemeClr val="tx1">
                    <a:tint val="75000"/>
                  </a:schemeClr>
                </a:solidFill>
              </a:defRPr>
            </a:lvl4pPr>
            <a:lvl5pPr marL="8776834" indent="0">
              <a:buNone/>
              <a:defRPr sz="6700">
                <a:solidFill>
                  <a:schemeClr val="tx1">
                    <a:tint val="75000"/>
                  </a:schemeClr>
                </a:solidFill>
              </a:defRPr>
            </a:lvl5pPr>
            <a:lvl6pPr marL="10971043" indent="0">
              <a:buNone/>
              <a:defRPr sz="6700">
                <a:solidFill>
                  <a:schemeClr val="tx1">
                    <a:tint val="75000"/>
                  </a:schemeClr>
                </a:solidFill>
              </a:defRPr>
            </a:lvl6pPr>
            <a:lvl7pPr marL="13165253" indent="0">
              <a:buNone/>
              <a:defRPr sz="6700">
                <a:solidFill>
                  <a:schemeClr val="tx1">
                    <a:tint val="75000"/>
                  </a:schemeClr>
                </a:solidFill>
              </a:defRPr>
            </a:lvl7pPr>
            <a:lvl8pPr marL="15359462" indent="0">
              <a:buNone/>
              <a:defRPr sz="6700">
                <a:solidFill>
                  <a:schemeClr val="tx1">
                    <a:tint val="75000"/>
                  </a:schemeClr>
                </a:solidFill>
              </a:defRPr>
            </a:lvl8pPr>
            <a:lvl9pPr marL="17553672"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539154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65943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324813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9241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825616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76502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210" indent="0">
              <a:buNone/>
              <a:defRPr sz="13400"/>
            </a:lvl2pPr>
            <a:lvl3pPr marL="4388419" indent="0">
              <a:buNone/>
              <a:defRPr sz="11500"/>
            </a:lvl3pPr>
            <a:lvl4pPr marL="6582629" indent="0">
              <a:buNone/>
              <a:defRPr sz="9600"/>
            </a:lvl4pPr>
            <a:lvl5pPr marL="8776834" indent="0">
              <a:buNone/>
              <a:defRPr sz="9600"/>
            </a:lvl5pPr>
            <a:lvl6pPr marL="10971043" indent="0">
              <a:buNone/>
              <a:defRPr sz="9600"/>
            </a:lvl6pPr>
            <a:lvl7pPr marL="13165253" indent="0">
              <a:buNone/>
              <a:defRPr sz="9600"/>
            </a:lvl7pPr>
            <a:lvl8pPr marL="15359462" indent="0">
              <a:buNone/>
              <a:defRPr sz="9600"/>
            </a:lvl8pPr>
            <a:lvl9pPr marL="17553672"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412353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03195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9"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7"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277183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840" tIns="219422" rIns="438840" bIns="2194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840" tIns="219422" rIns="438840" bIns="2194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840" tIns="219422" rIns="438840" bIns="219422" rtlCol="0" anchor="ctr"/>
          <a:lstStyle>
            <a:lvl1pPr algn="l">
              <a:defRPr sz="5800">
                <a:solidFill>
                  <a:schemeClr val="tx1">
                    <a:tint val="75000"/>
                  </a:schemeClr>
                </a:solidFill>
              </a:defRPr>
            </a:lvl1p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840" tIns="219422" rIns="438840" bIns="219422"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840" tIns="219422" rIns="438840" bIns="219422" rtlCol="0" anchor="ctr"/>
          <a:lstStyle>
            <a:lvl1pPr algn="r">
              <a:defRPr sz="580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26817000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4388419" rtl="0" eaLnBrk="1" latinLnBrk="0" hangingPunct="1">
        <a:spcBef>
          <a:spcPct val="0"/>
        </a:spcBef>
        <a:buNone/>
        <a:defRPr sz="21100" kern="1200">
          <a:solidFill>
            <a:schemeClr val="tx1"/>
          </a:solidFill>
          <a:latin typeface="+mj-lt"/>
          <a:ea typeface="+mj-ea"/>
          <a:cs typeface="+mj-cs"/>
        </a:defRPr>
      </a:lvl1pPr>
    </p:titleStyle>
    <p:bodyStyle>
      <a:lvl1pPr marL="1645656" indent="-1645656" algn="l" defTabSz="4388419"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589" indent="-1371379" algn="l" defTabSz="4388419"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5522" indent="-1097102" algn="l" defTabSz="4388419"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7973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394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815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236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6565"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0774"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3" Type="http://schemas.openxmlformats.org/officeDocument/2006/relationships/image" Target="../media/image2.png"/><Relationship Id="rId7" Type="http://schemas.openxmlformats.org/officeDocument/2006/relationships/image" Target="../media/image6.tiff"/><Relationship Id="rId2" Type="http://schemas.openxmlformats.org/officeDocument/2006/relationships/image" Target="../media/image1.tiff"/><Relationship Id="rId1" Type="http://schemas.openxmlformats.org/officeDocument/2006/relationships/slideLayout" Target="../slideLayouts/slideLayout1.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Caitlin\AppData\Local\Microsoft\Windows\Temporary Internet Files\Low\Content.IE5\7QILM70Y\Logo_blue[1].tif"/>
          <p:cNvPicPr>
            <a:picLocks noChangeAspect="1" noChangeArrowheads="1"/>
          </p:cNvPicPr>
          <p:nvPr/>
        </p:nvPicPr>
        <p:blipFill>
          <a:blip r:embed="rId2" cstate="print"/>
          <a:srcRect/>
          <a:stretch>
            <a:fillRect/>
          </a:stretch>
        </p:blipFill>
        <p:spPr bwMode="auto">
          <a:xfrm>
            <a:off x="1600200" y="685800"/>
            <a:ext cx="3911402" cy="3970367"/>
          </a:xfrm>
          <a:prstGeom prst="rect">
            <a:avLst/>
          </a:prstGeom>
          <a:noFill/>
        </p:spPr>
      </p:pic>
      <p:sp>
        <p:nvSpPr>
          <p:cNvPr id="5" name="TextBox 4"/>
          <p:cNvSpPr txBox="1"/>
          <p:nvPr/>
        </p:nvSpPr>
        <p:spPr>
          <a:xfrm>
            <a:off x="9982200" y="1676400"/>
            <a:ext cx="29184599" cy="2769989"/>
          </a:xfrm>
          <a:prstGeom prst="rect">
            <a:avLst/>
          </a:prstGeom>
          <a:noFill/>
          <a:ln>
            <a:solidFill>
              <a:schemeClr val="bg1"/>
            </a:solidFill>
          </a:ln>
        </p:spPr>
        <p:txBody>
          <a:bodyPr wrap="square" rtlCol="0">
            <a:spAutoFit/>
          </a:bodyPr>
          <a:lstStyle/>
          <a:p>
            <a:pPr algn="ctr"/>
            <a:r>
              <a:rPr lang="en-US" sz="5400" b="1" dirty="0"/>
              <a:t>Microwave- Assisted Synthesis of 1,3- </a:t>
            </a:r>
            <a:r>
              <a:rPr lang="en-US" sz="5400" b="1" dirty="0" err="1"/>
              <a:t>Dimesitylimidazolinium</a:t>
            </a:r>
            <a:r>
              <a:rPr lang="en-US" sz="5400" b="1" dirty="0"/>
              <a:t> Chloride </a:t>
            </a:r>
            <a:endParaRPr lang="en-US" sz="5400" b="1" dirty="0" smtClean="0"/>
          </a:p>
          <a:p>
            <a:pPr algn="ctr"/>
            <a:r>
              <a:rPr lang="en-US" sz="4000" dirty="0" smtClean="0"/>
              <a:t>Brittney Hutchinson</a:t>
            </a:r>
          </a:p>
          <a:p>
            <a:pPr algn="ctr"/>
            <a:r>
              <a:rPr lang="en-US" sz="4000" dirty="0" smtClean="0"/>
              <a:t>Department of Chemistry, University of New Hampshire, Durham, NH</a:t>
            </a:r>
          </a:p>
          <a:p>
            <a:pPr algn="ctr"/>
            <a:r>
              <a:rPr lang="en-US" sz="4000" dirty="0" smtClean="0"/>
              <a:t>12/1/2013</a:t>
            </a:r>
            <a:endParaRPr lang="en-US" sz="4000" dirty="0"/>
          </a:p>
        </p:txBody>
      </p:sp>
      <p:sp>
        <p:nvSpPr>
          <p:cNvPr id="6" name="TextBox 5"/>
          <p:cNvSpPr txBox="1"/>
          <p:nvPr/>
        </p:nvSpPr>
        <p:spPr>
          <a:xfrm>
            <a:off x="1307432" y="5119754"/>
            <a:ext cx="20895941" cy="3416320"/>
          </a:xfrm>
          <a:prstGeom prst="rect">
            <a:avLst/>
          </a:prstGeom>
          <a:noFill/>
          <a:ln>
            <a:solidFill>
              <a:schemeClr val="tx1"/>
            </a:solidFill>
          </a:ln>
        </p:spPr>
        <p:txBody>
          <a:bodyPr wrap="square" rtlCol="0">
            <a:spAutoFit/>
          </a:bodyPr>
          <a:lstStyle/>
          <a:p>
            <a:endParaRPr lang="en-US" sz="3600" dirty="0" smtClean="0"/>
          </a:p>
          <a:p>
            <a:endParaRPr lang="en-US" sz="3600" dirty="0"/>
          </a:p>
          <a:p>
            <a:r>
              <a:rPr lang="en-US" sz="3600" dirty="0" smtClean="0"/>
              <a:t>Using commercially  available reagents, a synthesis </a:t>
            </a:r>
            <a:r>
              <a:rPr lang="en-US" sz="3600" dirty="0"/>
              <a:t>to </a:t>
            </a:r>
            <a:r>
              <a:rPr lang="en-US" sz="3600" dirty="0" smtClean="0"/>
              <a:t>1,3- </a:t>
            </a:r>
            <a:r>
              <a:rPr lang="en-US" sz="3600" dirty="0" err="1" smtClean="0"/>
              <a:t>dimesitylimidazolinium</a:t>
            </a:r>
            <a:r>
              <a:rPr lang="en-US" sz="3600" dirty="0" smtClean="0"/>
              <a:t> </a:t>
            </a:r>
            <a:r>
              <a:rPr lang="en-US" sz="3600" dirty="0"/>
              <a:t>chloride (</a:t>
            </a:r>
            <a:r>
              <a:rPr lang="en-US" sz="3600" b="1" dirty="0" smtClean="0"/>
              <a:t>3</a:t>
            </a:r>
            <a:r>
              <a:rPr lang="en-US" sz="3600" dirty="0" smtClean="0"/>
              <a:t>) was completed. </a:t>
            </a:r>
            <a:r>
              <a:rPr lang="en-US" sz="3600" b="1" dirty="0" smtClean="0"/>
              <a:t>3</a:t>
            </a:r>
            <a:r>
              <a:rPr lang="en-US" sz="3600" dirty="0" smtClean="0"/>
              <a:t> plays an integral part in </a:t>
            </a:r>
            <a:r>
              <a:rPr lang="en-US" sz="3600" dirty="0" err="1" smtClean="0"/>
              <a:t>carbene</a:t>
            </a:r>
            <a:r>
              <a:rPr lang="en-US" sz="3600" dirty="0" smtClean="0"/>
              <a:t> chemistry. N- heterocyclic </a:t>
            </a:r>
            <a:r>
              <a:rPr lang="en-US" sz="3600" dirty="0" err="1" smtClean="0"/>
              <a:t>carbene’s</a:t>
            </a:r>
            <a:r>
              <a:rPr lang="en-US" sz="3600" dirty="0" smtClean="0"/>
              <a:t>  are being recognized as divalent carbons that play critical roles in </a:t>
            </a:r>
            <a:r>
              <a:rPr lang="en-US" sz="3600" dirty="0" err="1" smtClean="0"/>
              <a:t>organocatalysts</a:t>
            </a:r>
            <a:r>
              <a:rPr lang="en-US" sz="3600" dirty="0" smtClean="0"/>
              <a:t>, organometallic complexes, and nucleophilic reagents. The final reaction also makes use of microwave synthesis , a process that can accelerate a chemical </a:t>
            </a:r>
            <a:r>
              <a:rPr lang="en-US" sz="3600" dirty="0" smtClean="0"/>
              <a:t>reaction.</a:t>
            </a:r>
            <a:r>
              <a:rPr lang="en-US" sz="3600" baseline="30000" dirty="0" smtClean="0"/>
              <a:t>1</a:t>
            </a:r>
            <a:r>
              <a:rPr lang="en-US" sz="3600" dirty="0" smtClean="0"/>
              <a:t>      </a:t>
            </a:r>
            <a:endParaRPr lang="en-US" sz="3600" dirty="0"/>
          </a:p>
        </p:txBody>
      </p:sp>
      <p:sp>
        <p:nvSpPr>
          <p:cNvPr id="10" name="TextBox 9"/>
          <p:cNvSpPr txBox="1"/>
          <p:nvPr/>
        </p:nvSpPr>
        <p:spPr>
          <a:xfrm>
            <a:off x="1257300" y="9045085"/>
            <a:ext cx="20946073" cy="7294305"/>
          </a:xfrm>
          <a:prstGeom prst="rect">
            <a:avLst/>
          </a:prstGeom>
          <a:noFill/>
          <a:ln>
            <a:solidFill>
              <a:schemeClr val="tx1"/>
            </a:solidFill>
          </a:ln>
        </p:spPr>
        <p:txBody>
          <a:bodyPr wrap="square" rtlCol="0">
            <a:spAutoFit/>
          </a:bodyPr>
          <a:lstStyle/>
          <a:p>
            <a:endParaRPr lang="en-US" sz="3600" b="1" dirty="0"/>
          </a:p>
          <a:p>
            <a:r>
              <a:rPr lang="en-US" sz="3600" dirty="0" smtClean="0"/>
              <a:t>Scheme </a:t>
            </a:r>
            <a:r>
              <a:rPr lang="en-US" sz="3600" dirty="0"/>
              <a:t>1 represents the first reaction that took place over a 24 hour stir period. The combination of 2,4,6- </a:t>
            </a:r>
            <a:r>
              <a:rPr lang="en-US" sz="3600" dirty="0" err="1"/>
              <a:t>trimethylaniline</a:t>
            </a:r>
            <a:r>
              <a:rPr lang="en-US" sz="3600" dirty="0"/>
              <a:t> and </a:t>
            </a:r>
            <a:r>
              <a:rPr lang="en-US" sz="3600" dirty="0" err="1"/>
              <a:t>glyoxal</a:t>
            </a:r>
            <a:r>
              <a:rPr lang="en-US" sz="3600" dirty="0"/>
              <a:t> yielded N, N’-</a:t>
            </a:r>
            <a:r>
              <a:rPr lang="en-US" sz="3600" dirty="0" err="1"/>
              <a:t>dimesitylethylenediimine</a:t>
            </a:r>
            <a:r>
              <a:rPr lang="en-US" sz="3600" dirty="0"/>
              <a:t> (</a:t>
            </a:r>
            <a:r>
              <a:rPr lang="en-US" sz="3600" b="1" dirty="0"/>
              <a:t>1</a:t>
            </a:r>
            <a:r>
              <a:rPr lang="en-US" sz="3600" dirty="0" smtClean="0"/>
              <a:t>) </a:t>
            </a:r>
            <a:r>
              <a:rPr lang="en-US" sz="3600" dirty="0"/>
              <a:t>(15.7053 g) </a:t>
            </a:r>
            <a:r>
              <a:rPr lang="en-US" sz="3600" dirty="0" smtClean="0"/>
              <a:t>as </a:t>
            </a:r>
            <a:r>
              <a:rPr lang="en-US" sz="3600" dirty="0"/>
              <a:t>a product. The product is then treated with a moderately strong base and this makes the stable salt N, N’- </a:t>
            </a:r>
            <a:r>
              <a:rPr lang="en-US" sz="3600" dirty="0" err="1"/>
              <a:t>dimesitylethylenediamine</a:t>
            </a:r>
            <a:r>
              <a:rPr lang="en-US" sz="3600" dirty="0"/>
              <a:t> </a:t>
            </a:r>
            <a:r>
              <a:rPr lang="en-US" sz="3600" dirty="0" err="1"/>
              <a:t>dihydrochloride</a:t>
            </a:r>
            <a:r>
              <a:rPr lang="en-US" sz="3600" dirty="0"/>
              <a:t>, seen at the end of scheme 2. The salt (</a:t>
            </a:r>
            <a:r>
              <a:rPr lang="en-US" sz="3600" b="1" dirty="0"/>
              <a:t>2</a:t>
            </a:r>
            <a:r>
              <a:rPr lang="en-US" sz="3600" dirty="0" smtClean="0"/>
              <a:t>)</a:t>
            </a:r>
            <a:r>
              <a:rPr lang="en-US" sz="3600" dirty="0"/>
              <a:t> (12.859 g)</a:t>
            </a:r>
            <a:r>
              <a:rPr lang="en-US" sz="3600" dirty="0" smtClean="0"/>
              <a:t> </a:t>
            </a:r>
            <a:r>
              <a:rPr lang="en-US" sz="3600" dirty="0"/>
              <a:t>is used in a microwave reaction to give the final product, 1,3- </a:t>
            </a:r>
            <a:r>
              <a:rPr lang="en-US" sz="3600" dirty="0" err="1"/>
              <a:t>dimesitylimidazolinium</a:t>
            </a:r>
            <a:r>
              <a:rPr lang="en-US" sz="3600" dirty="0"/>
              <a:t> chloride (</a:t>
            </a:r>
            <a:r>
              <a:rPr lang="en-US" sz="3600" b="1" dirty="0"/>
              <a:t>3</a:t>
            </a:r>
            <a:r>
              <a:rPr lang="en-US" sz="3600" dirty="0" smtClean="0"/>
              <a:t>)</a:t>
            </a:r>
            <a:r>
              <a:rPr lang="en-US" sz="3600" dirty="0"/>
              <a:t> (0.115 g)</a:t>
            </a:r>
            <a:r>
              <a:rPr lang="en-US" sz="3600" dirty="0" smtClean="0"/>
              <a:t>, </a:t>
            </a:r>
            <a:r>
              <a:rPr lang="en-US" sz="3600" dirty="0"/>
              <a:t>and can be found at the end of scheme 3. The final product is known as a </a:t>
            </a:r>
            <a:r>
              <a:rPr lang="en-US" sz="3600" dirty="0" err="1"/>
              <a:t>carbene</a:t>
            </a:r>
            <a:r>
              <a:rPr lang="en-US" sz="3600" dirty="0"/>
              <a:t>. This </a:t>
            </a:r>
            <a:r>
              <a:rPr lang="en-US" sz="3600" dirty="0" err="1"/>
              <a:t>carbene</a:t>
            </a:r>
            <a:r>
              <a:rPr lang="en-US" sz="3600" dirty="0"/>
              <a:t> is able to participate in catalytic chemistry. It is most closely associated with being a ligand on Grubb’s catalyst with a couple of </a:t>
            </a:r>
            <a:r>
              <a:rPr lang="en-US" sz="3600" dirty="0" smtClean="0"/>
              <a:t>steps.</a:t>
            </a:r>
            <a:r>
              <a:rPr lang="en-US" sz="3600" baseline="30000" dirty="0" smtClean="0"/>
              <a:t>1</a:t>
            </a:r>
            <a:endParaRPr lang="en-US" sz="3600" dirty="0"/>
          </a:p>
          <a:p>
            <a:endParaRPr lang="en-US" sz="3600" dirty="0"/>
          </a:p>
          <a:p>
            <a:r>
              <a:rPr lang="en-US" sz="3600" dirty="0" err="1"/>
              <a:t>Carbene’s</a:t>
            </a:r>
            <a:r>
              <a:rPr lang="en-US" sz="3600" dirty="0"/>
              <a:t> are sp</a:t>
            </a:r>
            <a:r>
              <a:rPr lang="en-US" sz="3600" baseline="30000" dirty="0"/>
              <a:t>2</a:t>
            </a:r>
            <a:r>
              <a:rPr lang="en-US" sz="3600" dirty="0"/>
              <a:t> hybridized. They become increasingly stable when they are put in aromatic rings. This means that the one made at the end of scheme 3 is very stable, not only is it part of a 5 membered 6</a:t>
            </a:r>
            <a:r>
              <a:rPr lang="el-GR" sz="3600" dirty="0"/>
              <a:t>π</a:t>
            </a:r>
            <a:r>
              <a:rPr lang="en-US" sz="3600" dirty="0"/>
              <a:t> electron system with the nitrogen's, but it is between two </a:t>
            </a:r>
            <a:r>
              <a:rPr lang="en-US" sz="3600" dirty="0" smtClean="0"/>
              <a:t>aromatic </a:t>
            </a:r>
            <a:r>
              <a:rPr lang="en-US" sz="3600" dirty="0"/>
              <a:t>6 membered </a:t>
            </a:r>
            <a:r>
              <a:rPr lang="en-US" sz="3600" dirty="0" smtClean="0"/>
              <a:t>rings</a:t>
            </a:r>
            <a:r>
              <a:rPr lang="en-US" sz="3600" baseline="30000" dirty="0" smtClean="0"/>
              <a:t> 3</a:t>
            </a:r>
            <a:r>
              <a:rPr lang="en-US" sz="3600" dirty="0" smtClean="0"/>
              <a:t> </a:t>
            </a:r>
            <a:r>
              <a:rPr lang="en-US" sz="3600" dirty="0"/>
              <a:t>Since </a:t>
            </a:r>
            <a:r>
              <a:rPr lang="en-US" sz="3600" dirty="0" err="1"/>
              <a:t>carbene’s</a:t>
            </a:r>
            <a:r>
              <a:rPr lang="en-US" sz="3600" dirty="0"/>
              <a:t> tend to be very reactive they are good in nucleophilic substitution </a:t>
            </a:r>
            <a:r>
              <a:rPr lang="en-US" sz="3600" dirty="0" smtClean="0"/>
              <a:t>chemistry.</a:t>
            </a:r>
            <a:r>
              <a:rPr lang="en-US" sz="3600" baseline="30000" dirty="0" smtClean="0"/>
              <a:t>2</a:t>
            </a:r>
            <a:r>
              <a:rPr lang="en-US" sz="3600" dirty="0" smtClean="0"/>
              <a:t> </a:t>
            </a:r>
            <a:endParaRPr lang="en-US" sz="3600" dirty="0"/>
          </a:p>
        </p:txBody>
      </p:sp>
      <p:sp>
        <p:nvSpPr>
          <p:cNvPr id="12" name="TextBox 11"/>
          <p:cNvSpPr txBox="1"/>
          <p:nvPr/>
        </p:nvSpPr>
        <p:spPr>
          <a:xfrm>
            <a:off x="1600199" y="25079687"/>
            <a:ext cx="20553886" cy="2862322"/>
          </a:xfrm>
          <a:prstGeom prst="rect">
            <a:avLst/>
          </a:prstGeom>
          <a:noFill/>
          <a:ln>
            <a:solidFill>
              <a:schemeClr val="tx1"/>
            </a:solidFill>
          </a:ln>
        </p:spPr>
        <p:txBody>
          <a:bodyPr wrap="square" rtlCol="0">
            <a:spAutoFit/>
          </a:bodyPr>
          <a:lstStyle/>
          <a:p>
            <a:endParaRPr lang="en-US" sz="2600" dirty="0" smtClean="0"/>
          </a:p>
          <a:p>
            <a:endParaRPr lang="en-US" sz="2600" dirty="0"/>
          </a:p>
          <a:p>
            <a:r>
              <a:rPr lang="en-US" sz="3200" dirty="0"/>
              <a:t>This experiment ran with very little to no problems. Based on a three week period every step was able to be completed without rushing.  All three reactions produced high yields (percentages could not be made due to product still being wet). There was left over product from all three scheme reactions. </a:t>
            </a:r>
            <a:r>
              <a:rPr lang="en-US" sz="3200" dirty="0" smtClean="0"/>
              <a:t>All the reagents were used without purification from the manufactures. </a:t>
            </a:r>
            <a:endParaRPr lang="en-US" sz="3200" dirty="0"/>
          </a:p>
        </p:txBody>
      </p:sp>
      <p:sp>
        <p:nvSpPr>
          <p:cNvPr id="13" name="TextBox 12"/>
          <p:cNvSpPr txBox="1"/>
          <p:nvPr/>
        </p:nvSpPr>
        <p:spPr>
          <a:xfrm>
            <a:off x="24044000" y="25726018"/>
            <a:ext cx="19336199" cy="2123658"/>
          </a:xfrm>
          <a:prstGeom prst="rect">
            <a:avLst/>
          </a:prstGeom>
          <a:noFill/>
          <a:ln>
            <a:solidFill>
              <a:schemeClr val="tx1"/>
            </a:solidFill>
          </a:ln>
        </p:spPr>
        <p:txBody>
          <a:bodyPr wrap="square" rtlCol="0">
            <a:spAutoFit/>
          </a:bodyPr>
          <a:lstStyle/>
          <a:p>
            <a:endParaRPr lang="en-US" sz="3200" b="1" dirty="0" smtClean="0"/>
          </a:p>
          <a:p>
            <a:endParaRPr lang="en-US" sz="3200" b="1" dirty="0"/>
          </a:p>
          <a:p>
            <a:r>
              <a:rPr lang="en-US" sz="3200" dirty="0" smtClean="0"/>
              <a:t>Professor Gary Wiseman for the idea and reference of this project and Sarah Joiner for the Organic laboratory help.</a:t>
            </a:r>
          </a:p>
          <a:p>
            <a:endParaRPr lang="en-US" sz="3600" dirty="0"/>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47946" y="9045085"/>
            <a:ext cx="9476663" cy="66114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38476" y="17449585"/>
            <a:ext cx="9564897" cy="66730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08793" y="17145000"/>
            <a:ext cx="9471408" cy="66077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33118785" y="11212302"/>
            <a:ext cx="9296400" cy="1672253"/>
          </a:xfrm>
          <a:prstGeom prst="rect">
            <a:avLst/>
          </a:prstGeom>
        </p:spPr>
        <p:txBody>
          <a:bodyPr wrap="square">
            <a:spAutoFit/>
          </a:bodyPr>
          <a:lstStyle/>
          <a:p>
            <a:pPr lvl="0"/>
            <a:r>
              <a:rPr lang="en-US" sz="2800" baseline="30000" dirty="0">
                <a:solidFill>
                  <a:prstClr val="black"/>
                </a:solidFill>
              </a:rPr>
              <a:t>1</a:t>
            </a:r>
            <a:r>
              <a:rPr lang="en-US" sz="2800" dirty="0">
                <a:solidFill>
                  <a:prstClr val="black"/>
                </a:solidFill>
              </a:rPr>
              <a:t>H </a:t>
            </a:r>
            <a:r>
              <a:rPr lang="en-US" sz="2800" dirty="0" smtClean="0">
                <a:solidFill>
                  <a:prstClr val="black"/>
                </a:solidFill>
              </a:rPr>
              <a:t>NMR of </a:t>
            </a:r>
            <a:r>
              <a:rPr lang="en-US" sz="2800" b="1" dirty="0" smtClean="0">
                <a:solidFill>
                  <a:prstClr val="black"/>
                </a:solidFill>
              </a:rPr>
              <a:t>1</a:t>
            </a:r>
            <a:endParaRPr lang="en-US" sz="2800" baseline="30000" dirty="0" smtClean="0">
              <a:solidFill>
                <a:prstClr val="black"/>
              </a:solidFill>
            </a:endParaRPr>
          </a:p>
          <a:p>
            <a:pPr lvl="0"/>
            <a:endParaRPr lang="en-US" sz="2800" baseline="30000" dirty="0">
              <a:solidFill>
                <a:prstClr val="black"/>
              </a:solidFill>
            </a:endParaRPr>
          </a:p>
          <a:p>
            <a:pPr lvl="0"/>
            <a:r>
              <a:rPr lang="en-US" sz="2800" baseline="30000" dirty="0" smtClean="0">
                <a:solidFill>
                  <a:prstClr val="black"/>
                </a:solidFill>
              </a:rPr>
              <a:t>1</a:t>
            </a:r>
            <a:r>
              <a:rPr lang="en-US" sz="2800" dirty="0" smtClean="0">
                <a:solidFill>
                  <a:prstClr val="black"/>
                </a:solidFill>
              </a:rPr>
              <a:t>H </a:t>
            </a:r>
            <a:r>
              <a:rPr lang="en-US" sz="2800" dirty="0">
                <a:solidFill>
                  <a:prstClr val="black"/>
                </a:solidFill>
              </a:rPr>
              <a:t>NMR (400 MHz, CDCl</a:t>
            </a:r>
            <a:r>
              <a:rPr lang="en-US" sz="2800" baseline="-25000" dirty="0">
                <a:solidFill>
                  <a:prstClr val="black"/>
                </a:solidFill>
              </a:rPr>
              <a:t>3</a:t>
            </a:r>
            <a:r>
              <a:rPr lang="en-US" sz="2800" dirty="0">
                <a:solidFill>
                  <a:prstClr val="black"/>
                </a:solidFill>
              </a:rPr>
              <a:t>) </a:t>
            </a:r>
            <a:r>
              <a:rPr lang="el-GR" sz="2800" dirty="0" smtClean="0">
                <a:solidFill>
                  <a:prstClr val="black"/>
                </a:solidFill>
                <a:latin typeface="Calibri"/>
              </a:rPr>
              <a:t>δ</a:t>
            </a:r>
            <a:r>
              <a:rPr lang="en-US" sz="2800" dirty="0" smtClean="0">
                <a:solidFill>
                  <a:prstClr val="black"/>
                </a:solidFill>
              </a:rPr>
              <a:t>: </a:t>
            </a:r>
            <a:r>
              <a:rPr lang="en-US" sz="2800" dirty="0">
                <a:solidFill>
                  <a:prstClr val="black"/>
                </a:solidFill>
              </a:rPr>
              <a:t>2.16 (s, 12 H), 2.29 (s, 6 H), 6.91 (s, 4 H), 8.10 (s, 2 H).</a:t>
            </a:r>
          </a:p>
        </p:txBody>
      </p:sp>
      <p:sp>
        <p:nvSpPr>
          <p:cNvPr id="9" name="TextBox 8"/>
          <p:cNvSpPr txBox="1"/>
          <p:nvPr/>
        </p:nvSpPr>
        <p:spPr>
          <a:xfrm>
            <a:off x="1600200" y="21274973"/>
            <a:ext cx="9103000" cy="1672253"/>
          </a:xfrm>
          <a:prstGeom prst="rect">
            <a:avLst/>
          </a:prstGeom>
          <a:noFill/>
        </p:spPr>
        <p:txBody>
          <a:bodyPr wrap="square" rtlCol="0">
            <a:spAutoFit/>
          </a:bodyPr>
          <a:lstStyle/>
          <a:p>
            <a:r>
              <a:rPr lang="en-US" sz="2800" baseline="30000" dirty="0">
                <a:solidFill>
                  <a:prstClr val="black"/>
                </a:solidFill>
              </a:rPr>
              <a:t>1</a:t>
            </a:r>
            <a:r>
              <a:rPr lang="en-US" sz="2800" dirty="0">
                <a:solidFill>
                  <a:prstClr val="black"/>
                </a:solidFill>
              </a:rPr>
              <a:t>H </a:t>
            </a:r>
            <a:r>
              <a:rPr lang="en-US" sz="2800" dirty="0" smtClean="0">
                <a:solidFill>
                  <a:prstClr val="black"/>
                </a:solidFill>
              </a:rPr>
              <a:t>NMR of </a:t>
            </a:r>
            <a:r>
              <a:rPr lang="en-US" sz="2800" b="1" dirty="0" smtClean="0">
                <a:solidFill>
                  <a:prstClr val="black"/>
                </a:solidFill>
              </a:rPr>
              <a:t>2</a:t>
            </a:r>
            <a:endParaRPr lang="en-US" sz="2800" baseline="30000" dirty="0" smtClean="0"/>
          </a:p>
          <a:p>
            <a:endParaRPr lang="en-US" sz="2800" baseline="30000" dirty="0" smtClean="0"/>
          </a:p>
          <a:p>
            <a:r>
              <a:rPr lang="en-US" sz="2800" baseline="30000" dirty="0" smtClean="0"/>
              <a:t>1</a:t>
            </a:r>
            <a:r>
              <a:rPr lang="en-US" sz="2800" dirty="0" smtClean="0"/>
              <a:t>H </a:t>
            </a:r>
            <a:r>
              <a:rPr lang="en-US" sz="2800" dirty="0"/>
              <a:t>NMR (400 MHz, DMSO) </a:t>
            </a:r>
            <a:r>
              <a:rPr lang="el-GR" sz="2800" dirty="0"/>
              <a:t>δ</a:t>
            </a:r>
            <a:r>
              <a:rPr lang="en-US" sz="2800" dirty="0"/>
              <a:t>: 2.25 (s, 6 H), 2.48 (s, 12 H), 3.71 (s, 4 H), 6.99 (s, 4 H</a:t>
            </a:r>
            <a:r>
              <a:rPr lang="en-US" sz="2800" dirty="0" smtClean="0"/>
              <a:t>).</a:t>
            </a:r>
            <a:endParaRPr lang="en-US" sz="2800" dirty="0"/>
          </a:p>
        </p:txBody>
      </p:sp>
      <p:sp>
        <p:nvSpPr>
          <p:cNvPr id="11" name="TextBox 10"/>
          <p:cNvSpPr txBox="1"/>
          <p:nvPr/>
        </p:nvSpPr>
        <p:spPr>
          <a:xfrm>
            <a:off x="24544284" y="20905641"/>
            <a:ext cx="9364509" cy="2041585"/>
          </a:xfrm>
          <a:prstGeom prst="rect">
            <a:avLst/>
          </a:prstGeom>
          <a:noFill/>
        </p:spPr>
        <p:txBody>
          <a:bodyPr wrap="square" rtlCol="0">
            <a:spAutoFit/>
          </a:bodyPr>
          <a:lstStyle/>
          <a:p>
            <a:r>
              <a:rPr lang="en-US" sz="2800" baseline="30000" dirty="0">
                <a:solidFill>
                  <a:prstClr val="black"/>
                </a:solidFill>
              </a:rPr>
              <a:t>1</a:t>
            </a:r>
            <a:r>
              <a:rPr lang="en-US" sz="2800" dirty="0">
                <a:solidFill>
                  <a:prstClr val="black"/>
                </a:solidFill>
              </a:rPr>
              <a:t>H </a:t>
            </a:r>
            <a:r>
              <a:rPr lang="en-US" sz="2800" dirty="0" smtClean="0">
                <a:solidFill>
                  <a:prstClr val="black"/>
                </a:solidFill>
              </a:rPr>
              <a:t>NMR of </a:t>
            </a:r>
            <a:r>
              <a:rPr lang="en-US" sz="2800" b="1" dirty="0" smtClean="0">
                <a:solidFill>
                  <a:prstClr val="black"/>
                </a:solidFill>
              </a:rPr>
              <a:t>3</a:t>
            </a:r>
            <a:endParaRPr lang="en-US" sz="2800" baseline="30000" dirty="0" smtClean="0"/>
          </a:p>
          <a:p>
            <a:endParaRPr lang="en-US" sz="2800" baseline="30000" dirty="0"/>
          </a:p>
          <a:p>
            <a:r>
              <a:rPr lang="en-US" sz="2800" baseline="30000" dirty="0" smtClean="0"/>
              <a:t>1</a:t>
            </a:r>
            <a:r>
              <a:rPr lang="en-US" sz="2800" dirty="0" smtClean="0"/>
              <a:t>H </a:t>
            </a:r>
            <a:r>
              <a:rPr lang="en-US" sz="2800" dirty="0"/>
              <a:t>NMR (400 MHz, CDCl</a:t>
            </a:r>
            <a:r>
              <a:rPr lang="en-US" sz="2800" baseline="-25000" dirty="0"/>
              <a:t>3</a:t>
            </a:r>
            <a:r>
              <a:rPr lang="en-US" sz="2800" dirty="0"/>
              <a:t>) </a:t>
            </a:r>
            <a:r>
              <a:rPr lang="el-GR" sz="2800" dirty="0"/>
              <a:t>δ</a:t>
            </a:r>
            <a:r>
              <a:rPr lang="en-US" sz="2800" dirty="0"/>
              <a:t>: 2.24 (s, 6 H), 2.32 (s, 12 H), 4.47 (s, 4 H), 6.86 (s, 4 H), 9.69 (d, 1 H).</a:t>
            </a:r>
          </a:p>
          <a:p>
            <a:endParaRPr lang="en-US" sz="2400" dirty="0"/>
          </a:p>
        </p:txBody>
      </p:sp>
      <p:sp>
        <p:nvSpPr>
          <p:cNvPr id="15" name="Rectangle 14"/>
          <p:cNvSpPr/>
          <p:nvPr/>
        </p:nvSpPr>
        <p:spPr>
          <a:xfrm>
            <a:off x="24043999" y="28279798"/>
            <a:ext cx="19336200" cy="4585871"/>
          </a:xfrm>
          <a:prstGeom prst="rect">
            <a:avLst/>
          </a:prstGeom>
          <a:ln>
            <a:solidFill>
              <a:schemeClr val="tx1"/>
            </a:solidFill>
          </a:ln>
        </p:spPr>
        <p:txBody>
          <a:bodyPr wrap="square">
            <a:spAutoFit/>
          </a:bodyPr>
          <a:lstStyle/>
          <a:p>
            <a:endParaRPr lang="en-US" sz="3200" b="1" dirty="0" smtClean="0"/>
          </a:p>
          <a:p>
            <a:endParaRPr lang="en-US" sz="3200" b="1" dirty="0"/>
          </a:p>
          <a:p>
            <a:pPr lvl="0"/>
            <a:r>
              <a:rPr lang="en-US" sz="2800" dirty="0" smtClean="0"/>
              <a:t>1. </a:t>
            </a:r>
            <a:r>
              <a:rPr lang="en-US" sz="2800" dirty="0" err="1" smtClean="0"/>
              <a:t>Delaude</a:t>
            </a:r>
            <a:r>
              <a:rPr lang="en-US" sz="2800" dirty="0"/>
              <a:t>, L.; Hans, M.; Chowdhury, S. Microwave- Assisted Synthesis of 1,3-Dimesitylimidazolinium Chloride. </a:t>
            </a:r>
            <a:r>
              <a:rPr lang="en-US" sz="2800" i="1" dirty="0"/>
              <a:t>Org. Synth.</a:t>
            </a:r>
            <a:r>
              <a:rPr lang="en-US" sz="2800" dirty="0"/>
              <a:t> </a:t>
            </a:r>
            <a:r>
              <a:rPr lang="en-US" sz="2800" b="1" dirty="0"/>
              <a:t>2010</a:t>
            </a:r>
            <a:r>
              <a:rPr lang="en-US" sz="2800" dirty="0"/>
              <a:t>, 87, </a:t>
            </a:r>
            <a:r>
              <a:rPr lang="en-US" sz="2800" dirty="0" smtClean="0"/>
              <a:t>77</a:t>
            </a:r>
            <a:r>
              <a:rPr lang="en-US" sz="2800" dirty="0"/>
              <a:t>.</a:t>
            </a:r>
          </a:p>
          <a:p>
            <a:pPr lvl="0"/>
            <a:endParaRPr lang="en-US" sz="2800" dirty="0" smtClean="0"/>
          </a:p>
          <a:p>
            <a:pPr lvl="0"/>
            <a:r>
              <a:rPr lang="en-US" sz="2800" dirty="0" smtClean="0"/>
              <a:t>2, Nair</a:t>
            </a:r>
            <a:r>
              <a:rPr lang="en-US" sz="2800" dirty="0"/>
              <a:t>, V., </a:t>
            </a:r>
            <a:r>
              <a:rPr lang="en-US" sz="2800" dirty="0" err="1"/>
              <a:t>Bindu</a:t>
            </a:r>
            <a:r>
              <a:rPr lang="en-US" sz="2800" dirty="0"/>
              <a:t>, S. and </a:t>
            </a:r>
            <a:r>
              <a:rPr lang="en-US" sz="2800" dirty="0" err="1"/>
              <a:t>Sreekumar</a:t>
            </a:r>
            <a:r>
              <a:rPr lang="en-US" sz="2800" dirty="0"/>
              <a:t>, V. N-Heterocyclic </a:t>
            </a:r>
            <a:r>
              <a:rPr lang="en-US" sz="2800" dirty="0" err="1"/>
              <a:t>Carbenes</a:t>
            </a:r>
            <a:r>
              <a:rPr lang="en-US" sz="2800" dirty="0"/>
              <a:t>: Reagents, Not Just Ligands!. </a:t>
            </a:r>
            <a:r>
              <a:rPr lang="en-US" sz="2800" dirty="0" err="1"/>
              <a:t>Angew</a:t>
            </a:r>
            <a:r>
              <a:rPr lang="en-US" sz="2800" dirty="0"/>
              <a:t>. </a:t>
            </a:r>
            <a:r>
              <a:rPr lang="en-US" sz="2800" i="1" dirty="0"/>
              <a:t>Chem. Int. Ed</a:t>
            </a:r>
            <a:r>
              <a:rPr lang="en-US" sz="2800" dirty="0"/>
              <a:t>. </a:t>
            </a:r>
            <a:r>
              <a:rPr lang="en-US" sz="2800" b="1" dirty="0"/>
              <a:t>2004</a:t>
            </a:r>
            <a:r>
              <a:rPr lang="en-US" sz="2800" dirty="0"/>
              <a:t>, 43: 5130</a:t>
            </a:r>
            <a:r>
              <a:rPr lang="en-US" sz="2800" dirty="0" smtClean="0"/>
              <a:t>–     5135</a:t>
            </a:r>
            <a:r>
              <a:rPr lang="en-US" sz="2800" dirty="0"/>
              <a:t>.</a:t>
            </a:r>
          </a:p>
          <a:p>
            <a:pPr lvl="0"/>
            <a:endParaRPr lang="en-US" sz="2800" dirty="0" smtClean="0"/>
          </a:p>
          <a:p>
            <a:pPr lvl="0"/>
            <a:r>
              <a:rPr lang="en-US" sz="2800" dirty="0" smtClean="0"/>
              <a:t>3. Carey</a:t>
            </a:r>
            <a:r>
              <a:rPr lang="en-US" sz="2800" dirty="0"/>
              <a:t>, Francis A., </a:t>
            </a:r>
            <a:r>
              <a:rPr lang="en-US" sz="2800" dirty="0" err="1"/>
              <a:t>Giuliano</a:t>
            </a:r>
            <a:r>
              <a:rPr lang="en-US" sz="2800" dirty="0"/>
              <a:t>, Robert M..</a:t>
            </a:r>
            <a:r>
              <a:rPr lang="en-US" sz="2800" i="1" dirty="0"/>
              <a:t> Organic Chemistry</a:t>
            </a:r>
            <a:r>
              <a:rPr lang="en-US" sz="2800" dirty="0"/>
              <a:t>, 8</a:t>
            </a:r>
            <a:r>
              <a:rPr lang="en-US" sz="2800" baseline="30000" dirty="0"/>
              <a:t>th</a:t>
            </a:r>
            <a:r>
              <a:rPr lang="en-US" sz="2800" dirty="0"/>
              <a:t> ed.;  McGraw Hill: 2011; pp631-633.</a:t>
            </a:r>
          </a:p>
          <a:p>
            <a:endParaRPr lang="en-US" sz="3200" dirty="0"/>
          </a:p>
        </p:txBody>
      </p:sp>
      <p:sp>
        <p:nvSpPr>
          <p:cNvPr id="17" name="Rectangle 16"/>
          <p:cNvSpPr/>
          <p:nvPr/>
        </p:nvSpPr>
        <p:spPr>
          <a:xfrm>
            <a:off x="1600200" y="28477566"/>
            <a:ext cx="20603173" cy="2554545"/>
          </a:xfrm>
          <a:prstGeom prst="rect">
            <a:avLst/>
          </a:prstGeom>
          <a:ln>
            <a:solidFill>
              <a:schemeClr val="tx1"/>
            </a:solidFill>
          </a:ln>
        </p:spPr>
        <p:txBody>
          <a:bodyPr wrap="square">
            <a:spAutoFit/>
          </a:bodyPr>
          <a:lstStyle/>
          <a:p>
            <a:endParaRPr lang="en-US" sz="3200" b="1" dirty="0" smtClean="0"/>
          </a:p>
          <a:p>
            <a:endParaRPr lang="en-US" sz="3200" dirty="0"/>
          </a:p>
          <a:p>
            <a:r>
              <a:rPr lang="en-US" sz="3200" dirty="0"/>
              <a:t>Chemistry for N- heterocyclic </a:t>
            </a:r>
            <a:r>
              <a:rPr lang="en-US" sz="3200" dirty="0" err="1"/>
              <a:t>carbene’s</a:t>
            </a:r>
            <a:r>
              <a:rPr lang="en-US" sz="3200" dirty="0"/>
              <a:t> (NHC) is very active. They are very reactive, so a good place to go into is looking more at the catalytic properties as a ligand. This can be extended into the nucleophilic substitution reactions as was stated earlier in the introduction</a:t>
            </a:r>
            <a:r>
              <a:rPr lang="en-US" sz="3200" dirty="0" smtClean="0"/>
              <a:t>.</a:t>
            </a:r>
            <a:r>
              <a:rPr lang="en-US" sz="3200" baseline="30000" dirty="0"/>
              <a:t> </a:t>
            </a:r>
            <a:r>
              <a:rPr lang="en-US" sz="3200" baseline="30000" dirty="0" smtClean="0"/>
              <a:t>2</a:t>
            </a:r>
            <a:endParaRPr lang="en-US" sz="3200" dirty="0"/>
          </a:p>
        </p:txBody>
      </p:sp>
      <p:pic>
        <p:nvPicPr>
          <p:cNvPr id="1032" name="Picture 8" descr="C:\Users\Brittney\Desktop\scheme 1-1.t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618805" y="5119754"/>
            <a:ext cx="13821964" cy="2958954"/>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C:\Users\Brittney\Desktop\scheme 2-1.ti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95400" y="17863651"/>
            <a:ext cx="13852701" cy="292244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Users\Brittney\Desktop\scheme 3-1.ti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4165456" y="17487685"/>
            <a:ext cx="13852701" cy="296121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295400" y="5114373"/>
            <a:ext cx="20907973" cy="646331"/>
          </a:xfrm>
          <a:prstGeom prst="rect">
            <a:avLst/>
          </a:prstGeom>
          <a:blipFill>
            <a:blip r:embed="rId9"/>
            <a:tile tx="0" ty="0" sx="100000" sy="100000" flip="none" algn="tl"/>
          </a:blipFill>
          <a:ln>
            <a:solidFill>
              <a:schemeClr val="tx1">
                <a:lumMod val="95000"/>
                <a:lumOff val="5000"/>
              </a:schemeClr>
            </a:solidFill>
          </a:ln>
        </p:spPr>
        <p:txBody>
          <a:bodyPr wrap="square" rtlCol="0">
            <a:spAutoFit/>
          </a:bodyPr>
          <a:lstStyle/>
          <a:p>
            <a:r>
              <a:rPr lang="en-US" sz="3600" b="1" dirty="0"/>
              <a:t>Introduction</a:t>
            </a:r>
            <a:r>
              <a:rPr lang="en-US" sz="3600" b="1" dirty="0" smtClean="0"/>
              <a:t>:</a:t>
            </a:r>
            <a:endParaRPr lang="en-US" dirty="0"/>
          </a:p>
        </p:txBody>
      </p:sp>
      <p:sp>
        <p:nvSpPr>
          <p:cNvPr id="3" name="TextBox 2"/>
          <p:cNvSpPr txBox="1"/>
          <p:nvPr/>
        </p:nvSpPr>
        <p:spPr>
          <a:xfrm>
            <a:off x="1295399" y="9045085"/>
            <a:ext cx="20907973" cy="646331"/>
          </a:xfrm>
          <a:prstGeom prst="rect">
            <a:avLst/>
          </a:prstGeom>
          <a:blipFill>
            <a:blip r:embed="rId9"/>
            <a:tile tx="0" ty="0" sx="100000" sy="100000" flip="none" algn="tl"/>
          </a:blipFill>
          <a:ln>
            <a:solidFill>
              <a:schemeClr val="tx1"/>
            </a:solidFill>
          </a:ln>
        </p:spPr>
        <p:txBody>
          <a:bodyPr wrap="square" rtlCol="0">
            <a:spAutoFit/>
          </a:bodyPr>
          <a:lstStyle/>
          <a:p>
            <a:r>
              <a:rPr lang="en-US" sz="3600" b="1" dirty="0"/>
              <a:t>Results and Discussion</a:t>
            </a:r>
            <a:r>
              <a:rPr lang="en-US" sz="3600" b="1" dirty="0" smtClean="0"/>
              <a:t>:</a:t>
            </a:r>
            <a:endParaRPr lang="en-US" sz="3600" dirty="0"/>
          </a:p>
        </p:txBody>
      </p:sp>
      <p:sp>
        <p:nvSpPr>
          <p:cNvPr id="7" name="TextBox 6"/>
          <p:cNvSpPr txBox="1"/>
          <p:nvPr/>
        </p:nvSpPr>
        <p:spPr>
          <a:xfrm>
            <a:off x="1600199" y="25079687"/>
            <a:ext cx="20553887" cy="646331"/>
          </a:xfrm>
          <a:prstGeom prst="rect">
            <a:avLst/>
          </a:prstGeom>
          <a:blipFill>
            <a:blip r:embed="rId9"/>
            <a:tile tx="0" ty="0" sx="100000" sy="100000" flip="none" algn="tl"/>
          </a:blipFill>
          <a:ln>
            <a:solidFill>
              <a:schemeClr val="tx1"/>
            </a:solidFill>
          </a:ln>
        </p:spPr>
        <p:txBody>
          <a:bodyPr wrap="square" rtlCol="0">
            <a:spAutoFit/>
          </a:bodyPr>
          <a:lstStyle/>
          <a:p>
            <a:r>
              <a:rPr lang="en-US" sz="3600" b="1" dirty="0"/>
              <a:t>Conclusions</a:t>
            </a:r>
            <a:r>
              <a:rPr lang="en-US" sz="3600" b="1" dirty="0" smtClean="0"/>
              <a:t>:</a:t>
            </a:r>
            <a:endParaRPr lang="en-US" sz="3600" dirty="0"/>
          </a:p>
        </p:txBody>
      </p:sp>
      <p:sp>
        <p:nvSpPr>
          <p:cNvPr id="14" name="TextBox 13"/>
          <p:cNvSpPr txBox="1"/>
          <p:nvPr/>
        </p:nvSpPr>
        <p:spPr>
          <a:xfrm>
            <a:off x="1600199" y="28477566"/>
            <a:ext cx="20603173" cy="646331"/>
          </a:xfrm>
          <a:prstGeom prst="rect">
            <a:avLst/>
          </a:prstGeom>
          <a:blipFill>
            <a:blip r:embed="rId9"/>
            <a:tile tx="0" ty="0" sx="100000" sy="100000" flip="none" algn="tl"/>
          </a:blipFill>
          <a:ln>
            <a:solidFill>
              <a:schemeClr val="tx1"/>
            </a:solidFill>
          </a:ln>
        </p:spPr>
        <p:txBody>
          <a:bodyPr wrap="square" rtlCol="0">
            <a:spAutoFit/>
          </a:bodyPr>
          <a:lstStyle/>
          <a:p>
            <a:r>
              <a:rPr lang="en-US" sz="3600" b="1" dirty="0"/>
              <a:t>Future Work</a:t>
            </a:r>
            <a:r>
              <a:rPr lang="en-US" sz="3200" b="1" dirty="0" smtClean="0"/>
              <a:t>:</a:t>
            </a:r>
            <a:endParaRPr lang="en-US" sz="3600" dirty="0"/>
          </a:p>
        </p:txBody>
      </p:sp>
      <p:sp>
        <p:nvSpPr>
          <p:cNvPr id="16" name="TextBox 15"/>
          <p:cNvSpPr txBox="1"/>
          <p:nvPr/>
        </p:nvSpPr>
        <p:spPr>
          <a:xfrm>
            <a:off x="24044001" y="28264301"/>
            <a:ext cx="19336200" cy="582596"/>
          </a:xfrm>
          <a:prstGeom prst="rect">
            <a:avLst/>
          </a:prstGeom>
          <a:blipFill>
            <a:blip r:embed="rId9"/>
            <a:tile tx="0" ty="0" sx="100000" sy="100000" flip="none" algn="tl"/>
          </a:blipFill>
          <a:ln>
            <a:solidFill>
              <a:schemeClr val="tx1"/>
            </a:solidFill>
          </a:ln>
        </p:spPr>
        <p:txBody>
          <a:bodyPr wrap="square" rtlCol="0">
            <a:spAutoFit/>
          </a:bodyPr>
          <a:lstStyle/>
          <a:p>
            <a:r>
              <a:rPr lang="en-US" sz="3200" b="1" dirty="0"/>
              <a:t>References</a:t>
            </a:r>
            <a:r>
              <a:rPr lang="en-US" sz="3200" b="1" dirty="0" smtClean="0"/>
              <a:t>:</a:t>
            </a:r>
            <a:endParaRPr lang="en-US" sz="3200" dirty="0"/>
          </a:p>
        </p:txBody>
      </p:sp>
      <p:sp>
        <p:nvSpPr>
          <p:cNvPr id="18" name="TextBox 17"/>
          <p:cNvSpPr txBox="1"/>
          <p:nvPr/>
        </p:nvSpPr>
        <p:spPr>
          <a:xfrm>
            <a:off x="24044000" y="25772230"/>
            <a:ext cx="19336199" cy="584775"/>
          </a:xfrm>
          <a:prstGeom prst="rect">
            <a:avLst/>
          </a:prstGeom>
          <a:blipFill>
            <a:blip r:embed="rId9"/>
            <a:tile tx="0" ty="0" sx="100000" sy="100000" flip="none" algn="tl"/>
          </a:blipFill>
          <a:ln>
            <a:solidFill>
              <a:schemeClr val="tx1"/>
            </a:solidFill>
          </a:ln>
        </p:spPr>
        <p:txBody>
          <a:bodyPr wrap="square" rtlCol="0">
            <a:spAutoFit/>
          </a:bodyPr>
          <a:lstStyle/>
          <a:p>
            <a:r>
              <a:rPr lang="en-US" sz="3200" b="1" dirty="0"/>
              <a:t>Acknowledgements</a:t>
            </a:r>
            <a:r>
              <a:rPr lang="en-US" sz="3200" b="1" dirty="0" smtClean="0"/>
              <a:t>:</a:t>
            </a:r>
            <a:endParaRPr lang="en-US" sz="3200" dirty="0"/>
          </a:p>
        </p:txBody>
      </p:sp>
    </p:spTree>
    <p:extLst>
      <p:ext uri="{BB962C8B-B14F-4D97-AF65-F5344CB8AC3E}">
        <p14:creationId xmlns:p14="http://schemas.microsoft.com/office/powerpoint/2010/main" val="300032789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4086</TotalTime>
  <Words>667</Words>
  <Application>Microsoft Office PowerPoint</Application>
  <PresentationFormat>Custom</PresentationFormat>
  <Paragraphs>42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Brittney</cp:lastModifiedBy>
  <cp:revision>168</cp:revision>
  <dcterms:created xsi:type="dcterms:W3CDTF">2012-04-23T20:12:21Z</dcterms:created>
  <dcterms:modified xsi:type="dcterms:W3CDTF">2013-12-04T13:37:04Z</dcterms:modified>
</cp:coreProperties>
</file>