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>
        <p:scale>
          <a:sx n="33" d="100"/>
          <a:sy n="33" d="100"/>
        </p:scale>
        <p:origin x="-376" y="2224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2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841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26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68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8681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88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9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21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8419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2629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6834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104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5253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5946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3672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154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5943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210" indent="0">
              <a:buNone/>
              <a:defRPr sz="9600" b="1"/>
            </a:lvl2pPr>
            <a:lvl3pPr marL="4388419" indent="0">
              <a:buNone/>
              <a:defRPr sz="8600" b="1"/>
            </a:lvl3pPr>
            <a:lvl4pPr marL="6582629" indent="0">
              <a:buNone/>
              <a:defRPr sz="7700" b="1"/>
            </a:lvl4pPr>
            <a:lvl5pPr marL="8776834" indent="0">
              <a:buNone/>
              <a:defRPr sz="7700" b="1"/>
            </a:lvl5pPr>
            <a:lvl6pPr marL="10971043" indent="0">
              <a:buNone/>
              <a:defRPr sz="7700" b="1"/>
            </a:lvl6pPr>
            <a:lvl7pPr marL="13165253" indent="0">
              <a:buNone/>
              <a:defRPr sz="7700" b="1"/>
            </a:lvl7pPr>
            <a:lvl8pPr marL="15359462" indent="0">
              <a:buNone/>
              <a:defRPr sz="7700" b="1"/>
            </a:lvl8pPr>
            <a:lvl9pPr marL="17553672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4813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241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56160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7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7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7" y="6888487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5025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/>
          <a:lstStyle>
            <a:lvl1pPr marL="0" indent="0">
              <a:buNone/>
              <a:defRPr sz="15400"/>
            </a:lvl1pPr>
            <a:lvl2pPr marL="2194210" indent="0">
              <a:buNone/>
              <a:defRPr sz="13400"/>
            </a:lvl2pPr>
            <a:lvl3pPr marL="4388419" indent="0">
              <a:buNone/>
              <a:defRPr sz="11500"/>
            </a:lvl3pPr>
            <a:lvl4pPr marL="6582629" indent="0">
              <a:buNone/>
              <a:defRPr sz="9600"/>
            </a:lvl4pPr>
            <a:lvl5pPr marL="8776834" indent="0">
              <a:buNone/>
              <a:defRPr sz="9600"/>
            </a:lvl5pPr>
            <a:lvl6pPr marL="10971043" indent="0">
              <a:buNone/>
              <a:defRPr sz="9600"/>
            </a:lvl6pPr>
            <a:lvl7pPr marL="13165253" indent="0">
              <a:buNone/>
              <a:defRPr sz="9600"/>
            </a:lvl7pPr>
            <a:lvl8pPr marL="15359462" indent="0">
              <a:buNone/>
              <a:defRPr sz="9600"/>
            </a:lvl8pPr>
            <a:lvl9pPr marL="17553672" indent="0">
              <a:buNone/>
              <a:defRPr sz="9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210" indent="0">
              <a:buNone/>
              <a:defRPr sz="5800"/>
            </a:lvl2pPr>
            <a:lvl3pPr marL="4388419" indent="0">
              <a:buNone/>
              <a:defRPr sz="4800"/>
            </a:lvl3pPr>
            <a:lvl4pPr marL="6582629" indent="0">
              <a:buNone/>
              <a:defRPr sz="4300"/>
            </a:lvl4pPr>
            <a:lvl5pPr marL="8776834" indent="0">
              <a:buNone/>
              <a:defRPr sz="4300"/>
            </a:lvl5pPr>
            <a:lvl6pPr marL="10971043" indent="0">
              <a:buNone/>
              <a:defRPr sz="4300"/>
            </a:lvl6pPr>
            <a:lvl7pPr marL="13165253" indent="0">
              <a:buNone/>
              <a:defRPr sz="4300"/>
            </a:lvl7pPr>
            <a:lvl8pPr marL="15359462" indent="0">
              <a:buNone/>
              <a:defRPr sz="4300"/>
            </a:lvl8pPr>
            <a:lvl9pPr marL="17553672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353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3195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9" y="6324600"/>
            <a:ext cx="47404018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7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7183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  <a:prstGeom prst="rect">
            <a:avLst/>
          </a:prstGeom>
        </p:spPr>
        <p:txBody>
          <a:bodyPr vert="horz" lIns="438840" tIns="219422" rIns="438840" bIns="219422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680967"/>
            <a:ext cx="39502080" cy="21724622"/>
          </a:xfrm>
          <a:prstGeom prst="rect">
            <a:avLst/>
          </a:prstGeom>
        </p:spPr>
        <p:txBody>
          <a:bodyPr vert="horz" lIns="438840" tIns="219422" rIns="438840" bIns="21942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45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l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12/4/13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6160" y="30510482"/>
            <a:ext cx="138988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ct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5360" y="30510482"/>
            <a:ext cx="10241280" cy="1752600"/>
          </a:xfrm>
          <a:prstGeom prst="rect">
            <a:avLst/>
          </a:prstGeom>
        </p:spPr>
        <p:txBody>
          <a:bodyPr vert="horz" lIns="438840" tIns="219422" rIns="438840" bIns="219422" rtlCol="0" anchor="ctr"/>
          <a:lstStyle>
            <a:lvl1pPr algn="r">
              <a:defRPr sz="5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817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4388419" rtl="0" eaLnBrk="1" latinLnBrk="0" hangingPunct="1">
        <a:spcBef>
          <a:spcPct val="0"/>
        </a:spcBef>
        <a:buNone/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645656" indent="-1645656" algn="l" defTabSz="4388419" rtl="0" eaLnBrk="1" latinLnBrk="0" hangingPunct="1">
        <a:spcBef>
          <a:spcPct val="20000"/>
        </a:spcBef>
        <a:buFont typeface="Arial" pitchFamily="34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89" indent="-1371379" algn="l" defTabSz="4388419" rtl="0" eaLnBrk="1" latinLnBrk="0" hangingPunct="1">
        <a:spcBef>
          <a:spcPct val="20000"/>
        </a:spcBef>
        <a:buFont typeface="Arial" pitchFamily="34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5522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79731" indent="-1097102" algn="l" defTabSz="4388419" rtl="0" eaLnBrk="1" latinLnBrk="0" hangingPunct="1">
        <a:spcBef>
          <a:spcPct val="20000"/>
        </a:spcBef>
        <a:buFont typeface="Arial" pitchFamily="34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3941" indent="-1097102" algn="l" defTabSz="4388419" rtl="0" eaLnBrk="1" latinLnBrk="0" hangingPunct="1">
        <a:spcBef>
          <a:spcPct val="20000"/>
        </a:spcBef>
        <a:buFont typeface="Arial" pitchFamily="34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6815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2360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6565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0774" indent="-1097102" algn="l" defTabSz="4388419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210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841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2629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6834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104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5253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5946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3672" algn="l" defTabSz="4388419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4" Type="http://schemas.openxmlformats.org/officeDocument/2006/relationships/image" Target="../media/image3.emf"/><Relationship Id="rId5" Type="http://schemas.openxmlformats.org/officeDocument/2006/relationships/image" Target="../media/image4.emf"/><Relationship Id="rId6" Type="http://schemas.openxmlformats.org/officeDocument/2006/relationships/image" Target="../media/image5.emf"/><Relationship Id="rId7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8422600" y="4953000"/>
            <a:ext cx="17373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>
                <a:solidFill>
                  <a:srgbClr val="17375E"/>
                </a:solidFill>
              </a:rPr>
              <a:t>Results and Discussion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8270200" y="5943600"/>
            <a:ext cx="148590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>
                <a:latin typeface="Times New Roman"/>
                <a:cs typeface="Times New Roman"/>
              </a:rPr>
              <a:t> </a:t>
            </a:r>
            <a:r>
              <a:rPr lang="en-US" sz="4000" dirty="0" smtClean="0">
                <a:latin typeface="Times New Roman"/>
                <a:cs typeface="Times New Roman"/>
              </a:rPr>
              <a:t>     The </a:t>
            </a:r>
            <a:r>
              <a:rPr lang="en-US" sz="4000" dirty="0">
                <a:latin typeface="Times New Roman"/>
                <a:cs typeface="Times New Roman"/>
              </a:rPr>
              <a:t>first </a:t>
            </a:r>
            <a:r>
              <a:rPr lang="en-US" sz="4000" dirty="0" smtClean="0">
                <a:latin typeface="Times New Roman"/>
                <a:cs typeface="Times New Roman"/>
              </a:rPr>
              <a:t>reaction (</a:t>
            </a:r>
            <a:r>
              <a:rPr lang="en-US" sz="4000" i="1" dirty="0" smtClean="0">
                <a:latin typeface="Times New Roman"/>
                <a:cs typeface="Times New Roman"/>
              </a:rPr>
              <a:t>A)</a:t>
            </a:r>
            <a:r>
              <a:rPr lang="en-US" sz="4000" dirty="0" smtClean="0">
                <a:latin typeface="Times New Roman"/>
                <a:cs typeface="Times New Roman"/>
              </a:rPr>
              <a:t> </a:t>
            </a:r>
            <a:r>
              <a:rPr lang="en-US" sz="4000" dirty="0">
                <a:latin typeface="Times New Roman"/>
                <a:cs typeface="Times New Roman"/>
              </a:rPr>
              <a:t>to yield </a:t>
            </a:r>
            <a:r>
              <a:rPr lang="en-US" sz="4000" b="1" dirty="0">
                <a:latin typeface="Times New Roman"/>
                <a:cs typeface="Times New Roman"/>
              </a:rPr>
              <a:t>2</a:t>
            </a:r>
            <a:r>
              <a:rPr lang="en-US" sz="4000" dirty="0">
                <a:latin typeface="Times New Roman"/>
                <a:cs typeface="Times New Roman"/>
              </a:rPr>
              <a:t> proceeded via a radical mechanism with commercially available </a:t>
            </a:r>
            <a:r>
              <a:rPr lang="en-US" sz="4000" dirty="0" err="1">
                <a:latin typeface="Times New Roman"/>
                <a:cs typeface="Times New Roman"/>
              </a:rPr>
              <a:t>vinyltrimethylsilane</a:t>
            </a:r>
            <a:r>
              <a:rPr lang="en-US" sz="4000" dirty="0">
                <a:latin typeface="Times New Roman"/>
                <a:cs typeface="Times New Roman"/>
              </a:rPr>
              <a:t>, </a:t>
            </a:r>
            <a:r>
              <a:rPr lang="en-US" sz="4000" b="1" dirty="0" smtClean="0">
                <a:latin typeface="Times New Roman"/>
                <a:cs typeface="Times New Roman"/>
              </a:rPr>
              <a:t>1. </a:t>
            </a:r>
            <a:r>
              <a:rPr lang="en-US" sz="4000" dirty="0" smtClean="0">
                <a:latin typeface="Times New Roman"/>
                <a:cs typeface="Times New Roman"/>
              </a:rPr>
              <a:t>After </a:t>
            </a:r>
            <a:r>
              <a:rPr lang="en-US" sz="4000" dirty="0">
                <a:latin typeface="Times New Roman"/>
                <a:cs typeface="Times New Roman"/>
              </a:rPr>
              <a:t>careful workup and purification, the product was determined via </a:t>
            </a:r>
            <a:r>
              <a:rPr lang="en-US" sz="4000" baseline="30000" dirty="0">
                <a:latin typeface="Times New Roman"/>
                <a:cs typeface="Times New Roman"/>
              </a:rPr>
              <a:t>1</a:t>
            </a:r>
            <a:r>
              <a:rPr lang="en-US" sz="4000" dirty="0">
                <a:latin typeface="Times New Roman"/>
                <a:cs typeface="Times New Roman"/>
              </a:rPr>
              <a:t>H NMR analysis to be the desired compound with </a:t>
            </a:r>
            <a:r>
              <a:rPr lang="en-US" sz="4000" dirty="0" smtClean="0">
                <a:latin typeface="Times New Roman"/>
                <a:cs typeface="Times New Roman"/>
              </a:rPr>
              <a:t>a yield of 83% in the salt form.</a:t>
            </a:r>
            <a:endParaRPr lang="en-US" sz="4000" dirty="0">
              <a:latin typeface="Times New Roman"/>
              <a:cs typeface="Times New Roman"/>
            </a:endParaRPr>
          </a:p>
        </p:txBody>
      </p:sp>
      <p:pic>
        <p:nvPicPr>
          <p:cNvPr id="4" name="Picture 2" descr="C:\Users\Caitlin\AppData\Local\Microsoft\Windows\Temporary Internet Files\Low\Content.IE5\7QILM70Y\Logo_blue[1]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304800"/>
            <a:ext cx="4407772" cy="447421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477000" y="609600"/>
            <a:ext cx="305562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17375E"/>
                </a:solidFill>
              </a:rPr>
              <a:t>The formation of 2-trimethylsilyethylsulfonylchloride and the synthesis of its </a:t>
            </a:r>
            <a:r>
              <a:rPr lang="en-US" sz="5400" b="1" dirty="0" smtClean="0">
                <a:solidFill>
                  <a:srgbClr val="17375E"/>
                </a:solidFill>
              </a:rPr>
              <a:t>sulfonamide</a:t>
            </a:r>
            <a:endParaRPr lang="en-US" sz="5400" dirty="0">
              <a:solidFill>
                <a:srgbClr val="17375E"/>
              </a:solidFill>
            </a:endParaRPr>
          </a:p>
          <a:p>
            <a:pPr algn="ctr"/>
            <a:endParaRPr lang="en-US" sz="3600" b="1" dirty="0" smtClean="0"/>
          </a:p>
          <a:p>
            <a:pPr algn="ctr"/>
            <a:r>
              <a:rPr lang="en-US" sz="3600" dirty="0" smtClean="0"/>
              <a:t>Chelsea Gibbs</a:t>
            </a:r>
          </a:p>
          <a:p>
            <a:pPr algn="ctr"/>
            <a:r>
              <a:rPr lang="en-US" sz="3600" dirty="0" smtClean="0"/>
              <a:t>Department of Chemistry, University of New Hampshire, Durham, NH</a:t>
            </a:r>
          </a:p>
          <a:p>
            <a:pPr algn="ctr"/>
            <a:r>
              <a:rPr lang="en-US" sz="3600" dirty="0" smtClean="0"/>
              <a:t>December 5, 2013  </a:t>
            </a:r>
            <a:endParaRPr lang="en-US" sz="3600" dirty="0"/>
          </a:p>
        </p:txBody>
      </p:sp>
      <p:sp>
        <p:nvSpPr>
          <p:cNvPr id="6" name="TextBox 5"/>
          <p:cNvSpPr txBox="1"/>
          <p:nvPr/>
        </p:nvSpPr>
        <p:spPr>
          <a:xfrm>
            <a:off x="685800" y="5029200"/>
            <a:ext cx="40157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>
                <a:solidFill>
                  <a:srgbClr val="17375E"/>
                </a:solidFill>
              </a:rPr>
              <a:t>Introduction</a:t>
            </a:r>
            <a:endParaRPr lang="en-US" sz="2800" b="1" dirty="0">
              <a:solidFill>
                <a:srgbClr val="17375E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538" y="6096000"/>
            <a:ext cx="14935200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smtClean="0">
                <a:latin typeface="Times New Roman"/>
                <a:cs typeface="Times New Roman"/>
              </a:rPr>
              <a:t>  The Zinc Carbenoid-Mediated Chain Extension reaction was first reported in 1997 by Brogan and Zercher.</a:t>
            </a:r>
            <a:r>
              <a:rPr lang="en-US" sz="4000" baseline="30000" dirty="0" smtClean="0">
                <a:latin typeface="Times New Roman"/>
                <a:cs typeface="Times New Roman"/>
              </a:rPr>
              <a:t>1</a:t>
            </a:r>
            <a:r>
              <a:rPr lang="en-US" sz="4000" dirty="0" smtClean="0">
                <a:latin typeface="Times New Roman"/>
                <a:cs typeface="Times New Roman"/>
              </a:rPr>
              <a:t> This mild and efficient synthesis converts β-</a:t>
            </a:r>
            <a:r>
              <a:rPr lang="en-US" sz="4000" dirty="0" err="1" smtClean="0">
                <a:latin typeface="Times New Roman"/>
                <a:cs typeface="Times New Roman"/>
              </a:rPr>
              <a:t>keto</a:t>
            </a:r>
            <a:r>
              <a:rPr lang="en-US" sz="4000" dirty="0" smtClean="0">
                <a:latin typeface="Times New Roman"/>
                <a:cs typeface="Times New Roman"/>
              </a:rPr>
              <a:t> esters to their </a:t>
            </a:r>
            <a:r>
              <a:rPr lang="en-US" sz="4000" dirty="0" err="1" smtClean="0">
                <a:latin typeface="Times New Roman"/>
                <a:cs typeface="Times New Roman"/>
              </a:rPr>
              <a:t>γ-keto</a:t>
            </a:r>
            <a:r>
              <a:rPr lang="en-US" sz="4000" dirty="0" smtClean="0">
                <a:latin typeface="Times New Roman"/>
                <a:cs typeface="Times New Roman"/>
              </a:rPr>
              <a:t> homologues. The </a:t>
            </a:r>
            <a:r>
              <a:rPr lang="en-US" sz="4000" dirty="0" err="1" smtClean="0">
                <a:latin typeface="Times New Roman"/>
                <a:cs typeface="Times New Roman"/>
              </a:rPr>
              <a:t>reformatsky</a:t>
            </a:r>
            <a:r>
              <a:rPr lang="en-US" sz="4000" dirty="0" smtClean="0">
                <a:latin typeface="Times New Roman"/>
                <a:cs typeface="Times New Roman"/>
              </a:rPr>
              <a:t> type intermediate </a:t>
            </a:r>
            <a:r>
              <a:rPr lang="en-US" sz="4000" b="1" dirty="0" smtClean="0">
                <a:latin typeface="Times New Roman"/>
                <a:cs typeface="Times New Roman"/>
              </a:rPr>
              <a:t>5</a:t>
            </a:r>
            <a:r>
              <a:rPr lang="en-US" sz="4000" dirty="0" smtClean="0">
                <a:latin typeface="Times New Roman"/>
                <a:cs typeface="Times New Roman"/>
              </a:rPr>
              <a:t> generated during zinc mediated chain extension can be trapped with various electrophiles like imines, aldehydes, ketones, halogens etc. to yield the corresponding tandem chain extended product.</a:t>
            </a:r>
            <a:r>
              <a:rPr lang="en-US" sz="4000" baseline="30000" dirty="0" smtClean="0">
                <a:latin typeface="Times New Roman"/>
                <a:cs typeface="Times New Roman"/>
              </a:rPr>
              <a:t>1,2</a:t>
            </a:r>
          </a:p>
          <a:p>
            <a:pPr algn="just"/>
            <a:r>
              <a:rPr lang="en-US" sz="4000" baseline="30000" dirty="0">
                <a:latin typeface="Times New Roman"/>
                <a:cs typeface="Times New Roman"/>
              </a:rPr>
              <a:t> </a:t>
            </a:r>
            <a:r>
              <a:rPr lang="en-US" sz="4000" dirty="0" smtClean="0">
                <a:latin typeface="Times New Roman"/>
                <a:cs typeface="Times New Roman"/>
              </a:rPr>
              <a:t>  As mentioned above imines were used as electrophiles in tandem chain extension reactions. In an attempt to increase electrophility and the overall reaction rate/efficiency, a sulfonyl group was reacted to form its imine derivative via addition of ammonia. The SES protecting group was implemented due to its easy removal </a:t>
            </a:r>
            <a:r>
              <a:rPr lang="en-US" sz="4000" dirty="0" smtClean="0">
                <a:latin typeface="Times New Roman"/>
                <a:cs typeface="Times New Roman"/>
              </a:rPr>
              <a:t>with </a:t>
            </a:r>
            <a:r>
              <a:rPr lang="en-US" sz="4000" dirty="0" smtClean="0">
                <a:latin typeface="Times New Roman"/>
                <a:cs typeface="Times New Roman"/>
              </a:rPr>
              <a:t>reagents such as HF.</a:t>
            </a:r>
            <a:r>
              <a:rPr lang="en-US" sz="4000" baseline="30000" dirty="0">
                <a:latin typeface="Times New Roman"/>
                <a:cs typeface="Times New Roman"/>
              </a:rPr>
              <a:t>2</a:t>
            </a:r>
            <a:endParaRPr lang="en-US" sz="4000" dirty="0" smtClean="0">
              <a:latin typeface="Times New Roman"/>
              <a:cs typeface="Times New Roman"/>
            </a:endParaRPr>
          </a:p>
          <a:p>
            <a:pPr algn="just"/>
            <a:endParaRPr lang="en-US" sz="4000" dirty="0">
              <a:latin typeface="Times New Roman"/>
              <a:cs typeface="Times New Roman"/>
            </a:endParaRPr>
          </a:p>
          <a:p>
            <a:pPr algn="just"/>
            <a:endParaRPr lang="en-US" sz="4000" dirty="0">
              <a:latin typeface="Times New Roman"/>
              <a:cs typeface="Times New Roman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916400" y="13487400"/>
            <a:ext cx="9220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i="1" dirty="0">
                <a:solidFill>
                  <a:schemeClr val="tx2">
                    <a:lumMod val="75000"/>
                  </a:schemeClr>
                </a:solidFill>
              </a:rPr>
              <a:t>Scheme 1: Sodium β-trimethylsilylethanesulfonate,</a:t>
            </a:r>
            <a:r>
              <a:rPr lang="en-US" sz="2800" b="1" i="1" dirty="0">
                <a:solidFill>
                  <a:schemeClr val="tx2">
                    <a:lumMod val="75000"/>
                  </a:schemeClr>
                </a:solidFill>
              </a:rPr>
              <a:t>2</a:t>
            </a:r>
            <a:r>
              <a:rPr lang="en-US" sz="2800" i="1" dirty="0">
                <a:solidFill>
                  <a:schemeClr val="tx2">
                    <a:lumMod val="75000"/>
                  </a:schemeClr>
                </a:solidFill>
              </a:rPr>
              <a:t>, is formed in A then reacted to yield 2-Trimethylsilylethanesulfonyl Chloride, </a:t>
            </a:r>
            <a:r>
              <a:rPr lang="en-US" sz="2800" b="1" i="1" dirty="0">
                <a:solidFill>
                  <a:schemeClr val="tx2">
                    <a:lumMod val="75000"/>
                  </a:schemeClr>
                </a:solidFill>
              </a:rPr>
              <a:t>3</a:t>
            </a:r>
            <a:r>
              <a:rPr lang="en-US" sz="2800" i="1" dirty="0">
                <a:solidFill>
                  <a:schemeClr val="tx2">
                    <a:lumMod val="75000"/>
                  </a:schemeClr>
                </a:solidFill>
              </a:rPr>
              <a:t> in B. Finally in C via addition of aqueous Ammonia, the synthesis of 2-trimethylsilylethanesulfonamide, </a:t>
            </a:r>
            <a:r>
              <a:rPr lang="en-US" sz="2800" b="1" i="1" dirty="0">
                <a:solidFill>
                  <a:schemeClr val="tx2">
                    <a:lumMod val="75000"/>
                  </a:schemeClr>
                </a:solidFill>
              </a:rPr>
              <a:t>4</a:t>
            </a:r>
            <a:r>
              <a:rPr lang="en-US" sz="2800" i="1" dirty="0">
                <a:solidFill>
                  <a:schemeClr val="tx2">
                    <a:lumMod val="75000"/>
                  </a:schemeClr>
                </a:solidFill>
              </a:rPr>
              <a:t>, is attempted. </a:t>
            </a:r>
          </a:p>
        </p:txBody>
      </p:sp>
      <p:sp>
        <p:nvSpPr>
          <p:cNvPr id="8" name="Rectangle 7"/>
          <p:cNvSpPr/>
          <p:nvPr/>
        </p:nvSpPr>
        <p:spPr>
          <a:xfrm>
            <a:off x="37148" y="13563600"/>
            <a:ext cx="15011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>
                <a:latin typeface="Times New Roman"/>
                <a:cs typeface="Times New Roman"/>
              </a:rPr>
              <a:t> </a:t>
            </a:r>
            <a:r>
              <a:rPr lang="en-US" sz="4000" dirty="0" smtClean="0">
                <a:latin typeface="Times New Roman"/>
                <a:cs typeface="Times New Roman"/>
              </a:rPr>
              <a:t>     The </a:t>
            </a:r>
            <a:r>
              <a:rPr lang="en-US" sz="4000" dirty="0">
                <a:latin typeface="Times New Roman"/>
                <a:cs typeface="Times New Roman"/>
              </a:rPr>
              <a:t>compound 2-</a:t>
            </a:r>
            <a:r>
              <a:rPr lang="en-US" sz="4000" dirty="0" smtClean="0">
                <a:latin typeface="Times New Roman"/>
                <a:cs typeface="Times New Roman"/>
              </a:rPr>
              <a:t>trimethylsilylethanesulfonamide</a:t>
            </a:r>
            <a:r>
              <a:rPr lang="en-US" sz="4000" dirty="0">
                <a:latin typeface="Times New Roman"/>
                <a:cs typeface="Times New Roman"/>
              </a:rPr>
              <a:t> </a:t>
            </a:r>
            <a:r>
              <a:rPr lang="en-US" sz="4000" dirty="0" smtClean="0">
                <a:latin typeface="Times New Roman"/>
                <a:cs typeface="Times New Roman"/>
              </a:rPr>
              <a:t>(</a:t>
            </a:r>
            <a:r>
              <a:rPr lang="en-US" sz="4000" b="1" dirty="0" smtClean="0">
                <a:latin typeface="Times New Roman"/>
                <a:cs typeface="Times New Roman"/>
              </a:rPr>
              <a:t>4)</a:t>
            </a:r>
            <a:r>
              <a:rPr lang="en-US" sz="4000" dirty="0" smtClean="0">
                <a:latin typeface="Times New Roman"/>
                <a:cs typeface="Times New Roman"/>
              </a:rPr>
              <a:t> is reacted with </a:t>
            </a:r>
            <a:r>
              <a:rPr lang="en-US" sz="4000" dirty="0">
                <a:latin typeface="Times New Roman"/>
                <a:cs typeface="Times New Roman"/>
              </a:rPr>
              <a:t>boron triflouride diethyl </a:t>
            </a:r>
            <a:r>
              <a:rPr lang="en-US" sz="4000" dirty="0" smtClean="0">
                <a:latin typeface="Times New Roman"/>
                <a:cs typeface="Times New Roman"/>
              </a:rPr>
              <a:t>etherate and benzaldehyde to form the imine starting </a:t>
            </a:r>
            <a:r>
              <a:rPr lang="en-US" sz="4000" dirty="0">
                <a:latin typeface="Times New Roman"/>
                <a:cs typeface="Times New Roman"/>
              </a:rPr>
              <a:t>material in a future tandem chain extension </a:t>
            </a:r>
            <a:r>
              <a:rPr lang="en-US" sz="4000" dirty="0" err="1" smtClean="0">
                <a:latin typeface="Times New Roman"/>
                <a:cs typeface="Times New Roman"/>
              </a:rPr>
              <a:t>mannich</a:t>
            </a:r>
            <a:r>
              <a:rPr lang="en-US" sz="4000" dirty="0" smtClean="0">
                <a:latin typeface="Times New Roman"/>
                <a:cs typeface="Times New Roman"/>
              </a:rPr>
              <a:t> reaction.</a:t>
            </a:r>
            <a:r>
              <a:rPr lang="en-US" sz="4000" baseline="30000" dirty="0" smtClean="0">
                <a:latin typeface="Times New Roman"/>
                <a:cs typeface="Times New Roman"/>
              </a:rPr>
              <a:t>2 </a:t>
            </a:r>
            <a:r>
              <a:rPr lang="en-US" sz="4000" dirty="0" smtClean="0">
                <a:latin typeface="Times New Roman"/>
                <a:cs typeface="Times New Roman"/>
              </a:rPr>
              <a:t>Scheme 2 below represents the reaction with the synthesized imine.  </a:t>
            </a:r>
            <a:endParaRPr lang="en-US" sz="4000" dirty="0">
              <a:latin typeface="Times New Roman"/>
              <a:cs typeface="Times New Roman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8194000" y="8915400"/>
            <a:ext cx="15011400" cy="7478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dirty="0" smtClean="0">
                <a:latin typeface="Times New Roman"/>
                <a:cs typeface="Times New Roman"/>
              </a:rPr>
              <a:t>      Compound </a:t>
            </a:r>
            <a:r>
              <a:rPr lang="en-US" sz="4000" b="1" dirty="0" smtClean="0">
                <a:latin typeface="Times New Roman"/>
                <a:cs typeface="Times New Roman"/>
              </a:rPr>
              <a:t>2</a:t>
            </a:r>
            <a:r>
              <a:rPr lang="en-US" sz="4000" dirty="0">
                <a:latin typeface="Times New Roman"/>
                <a:cs typeface="Times New Roman"/>
              </a:rPr>
              <a:t> </a:t>
            </a:r>
            <a:r>
              <a:rPr lang="en-US" sz="4000" dirty="0" smtClean="0">
                <a:latin typeface="Times New Roman"/>
                <a:cs typeface="Times New Roman"/>
              </a:rPr>
              <a:t>via reaction </a:t>
            </a:r>
            <a:r>
              <a:rPr lang="en-US" sz="4000" i="1" dirty="0" smtClean="0">
                <a:latin typeface="Times New Roman"/>
                <a:cs typeface="Times New Roman"/>
              </a:rPr>
              <a:t>B </a:t>
            </a:r>
            <a:r>
              <a:rPr lang="en-US" sz="4000" dirty="0" smtClean="0">
                <a:latin typeface="Times New Roman"/>
                <a:cs typeface="Times New Roman"/>
              </a:rPr>
              <a:t>was converted to the </a:t>
            </a:r>
            <a:r>
              <a:rPr lang="en-US" sz="4000" dirty="0">
                <a:latin typeface="Times New Roman"/>
                <a:cs typeface="Times New Roman"/>
              </a:rPr>
              <a:t>sulfonyl chloride, </a:t>
            </a:r>
            <a:r>
              <a:rPr lang="en-US" sz="4000" b="1" dirty="0" smtClean="0">
                <a:latin typeface="Times New Roman"/>
                <a:cs typeface="Times New Roman"/>
              </a:rPr>
              <a:t>3</a:t>
            </a:r>
            <a:r>
              <a:rPr lang="en-US" sz="4000" dirty="0" smtClean="0">
                <a:latin typeface="Times New Roman"/>
                <a:cs typeface="Times New Roman"/>
              </a:rPr>
              <a:t>.</a:t>
            </a:r>
            <a:r>
              <a:rPr lang="en-US" sz="4000" baseline="30000" dirty="0">
                <a:latin typeface="Times New Roman"/>
                <a:cs typeface="Times New Roman"/>
              </a:rPr>
              <a:t>3</a:t>
            </a:r>
            <a:r>
              <a:rPr lang="en-US" sz="4000" dirty="0" smtClean="0">
                <a:latin typeface="Times New Roman"/>
                <a:cs typeface="Times New Roman"/>
              </a:rPr>
              <a:t> </a:t>
            </a:r>
            <a:r>
              <a:rPr lang="en-US" sz="4000" dirty="0">
                <a:latin typeface="Times New Roman"/>
                <a:cs typeface="Times New Roman"/>
              </a:rPr>
              <a:t>The reaction implemented a Vilsmeier reagent to give the chloride </a:t>
            </a:r>
            <a:r>
              <a:rPr lang="en-US" sz="4000" dirty="0" smtClean="0">
                <a:latin typeface="Times New Roman"/>
                <a:cs typeface="Times New Roman"/>
              </a:rPr>
              <a:t>source.</a:t>
            </a:r>
            <a:r>
              <a:rPr lang="en-US" sz="4000" baseline="30000" dirty="0">
                <a:latin typeface="Times New Roman"/>
                <a:cs typeface="Times New Roman"/>
              </a:rPr>
              <a:t>4</a:t>
            </a:r>
            <a:r>
              <a:rPr lang="en-US" sz="4000" dirty="0" smtClean="0">
                <a:latin typeface="Times New Roman"/>
                <a:cs typeface="Times New Roman"/>
              </a:rPr>
              <a:t> </a:t>
            </a:r>
            <a:r>
              <a:rPr lang="en-US" sz="4000" dirty="0">
                <a:latin typeface="Times New Roman"/>
                <a:cs typeface="Times New Roman"/>
              </a:rPr>
              <a:t>The reagents </a:t>
            </a:r>
            <a:r>
              <a:rPr lang="en-US" sz="4000" dirty="0" err="1" smtClean="0">
                <a:latin typeface="Times New Roman"/>
                <a:cs typeface="Times New Roman"/>
              </a:rPr>
              <a:t>thionyl</a:t>
            </a:r>
            <a:r>
              <a:rPr lang="en-US" sz="4000" dirty="0" smtClean="0">
                <a:latin typeface="Times New Roman"/>
                <a:cs typeface="Times New Roman"/>
              </a:rPr>
              <a:t> </a:t>
            </a:r>
            <a:r>
              <a:rPr lang="en-US" sz="4000" dirty="0">
                <a:latin typeface="Times New Roman"/>
                <a:cs typeface="Times New Roman"/>
              </a:rPr>
              <a:t>c</a:t>
            </a:r>
            <a:r>
              <a:rPr lang="en-US" sz="4000" dirty="0" smtClean="0">
                <a:latin typeface="Times New Roman"/>
                <a:cs typeface="Times New Roman"/>
              </a:rPr>
              <a:t>hloride </a:t>
            </a:r>
            <a:r>
              <a:rPr lang="en-US" sz="4000" dirty="0">
                <a:latin typeface="Times New Roman"/>
                <a:cs typeface="Times New Roman"/>
              </a:rPr>
              <a:t>and DMF (N,N-</a:t>
            </a:r>
            <a:r>
              <a:rPr lang="en-US" sz="4000" dirty="0" err="1">
                <a:latin typeface="Times New Roman"/>
                <a:cs typeface="Times New Roman"/>
              </a:rPr>
              <a:t>dimethylformamide</a:t>
            </a:r>
            <a:r>
              <a:rPr lang="en-US" sz="4000" dirty="0">
                <a:latin typeface="Times New Roman"/>
                <a:cs typeface="Times New Roman"/>
              </a:rPr>
              <a:t>) created the Vilsmeier reagent that proceeded to chlorinate the sodium sulfonate </a:t>
            </a:r>
            <a:r>
              <a:rPr lang="en-US" sz="4000" b="1" dirty="0">
                <a:latin typeface="Times New Roman"/>
                <a:cs typeface="Times New Roman"/>
              </a:rPr>
              <a:t>2</a:t>
            </a:r>
            <a:r>
              <a:rPr lang="en-US" sz="4000" dirty="0">
                <a:latin typeface="Times New Roman"/>
                <a:cs typeface="Times New Roman"/>
              </a:rPr>
              <a:t> to produce </a:t>
            </a:r>
            <a:r>
              <a:rPr lang="en-US" sz="4000" b="1" dirty="0">
                <a:latin typeface="Times New Roman"/>
                <a:cs typeface="Times New Roman"/>
              </a:rPr>
              <a:t>3</a:t>
            </a:r>
            <a:r>
              <a:rPr lang="en-US" sz="4000" dirty="0">
                <a:latin typeface="Times New Roman"/>
                <a:cs typeface="Times New Roman"/>
              </a:rPr>
              <a:t> as a light brown-yellow </a:t>
            </a:r>
            <a:r>
              <a:rPr lang="en-US" sz="4000" dirty="0" smtClean="0">
                <a:latin typeface="Times New Roman"/>
                <a:cs typeface="Times New Roman"/>
              </a:rPr>
              <a:t>oil.</a:t>
            </a:r>
            <a:r>
              <a:rPr lang="en-US" sz="4000" baseline="30000" dirty="0" smtClean="0">
                <a:latin typeface="Times New Roman"/>
                <a:cs typeface="Times New Roman"/>
              </a:rPr>
              <a:t>5</a:t>
            </a:r>
            <a:r>
              <a:rPr lang="en-US" sz="4000" dirty="0" smtClean="0">
                <a:latin typeface="Times New Roman"/>
                <a:cs typeface="Times New Roman"/>
              </a:rPr>
              <a:t> </a:t>
            </a:r>
            <a:r>
              <a:rPr lang="en-US" sz="4000" dirty="0">
                <a:latin typeface="Times New Roman"/>
                <a:cs typeface="Times New Roman"/>
              </a:rPr>
              <a:t>T</a:t>
            </a:r>
            <a:r>
              <a:rPr lang="en-US" sz="4000" dirty="0" smtClean="0">
                <a:latin typeface="Times New Roman"/>
                <a:cs typeface="Times New Roman"/>
              </a:rPr>
              <a:t>he </a:t>
            </a:r>
            <a:r>
              <a:rPr lang="en-US" sz="4000" dirty="0">
                <a:latin typeface="Times New Roman"/>
                <a:cs typeface="Times New Roman"/>
              </a:rPr>
              <a:t>crude oil was </a:t>
            </a:r>
            <a:r>
              <a:rPr lang="en-US" sz="4000" dirty="0" smtClean="0">
                <a:latin typeface="Times New Roman"/>
                <a:cs typeface="Times New Roman"/>
              </a:rPr>
              <a:t>purified then concentrated </a:t>
            </a:r>
            <a:r>
              <a:rPr lang="en-US" sz="4000" dirty="0">
                <a:latin typeface="Times New Roman"/>
                <a:cs typeface="Times New Roman"/>
              </a:rPr>
              <a:t>to yield </a:t>
            </a:r>
            <a:r>
              <a:rPr lang="en-US" sz="4000" dirty="0" smtClean="0">
                <a:latin typeface="Times New Roman"/>
                <a:cs typeface="Times New Roman"/>
              </a:rPr>
              <a:t>0.0942g. Figure 1 below shows </a:t>
            </a:r>
            <a:r>
              <a:rPr lang="en-US" sz="4000" dirty="0" smtClean="0">
                <a:latin typeface="Times New Roman"/>
                <a:cs typeface="Times New Roman"/>
              </a:rPr>
              <a:t>the</a:t>
            </a:r>
            <a:r>
              <a:rPr lang="en-US" sz="4000" dirty="0" smtClean="0">
                <a:latin typeface="Times New Roman"/>
                <a:cs typeface="Times New Roman"/>
              </a:rPr>
              <a:t> </a:t>
            </a:r>
            <a:r>
              <a:rPr lang="en-US" sz="4000" dirty="0" smtClean="0">
                <a:latin typeface="Times New Roman"/>
                <a:cs typeface="Times New Roman"/>
              </a:rPr>
              <a:t>formation of the Vilsmeier reagent.</a:t>
            </a:r>
          </a:p>
          <a:p>
            <a:pPr algn="just"/>
            <a:r>
              <a:rPr lang="en-US" sz="4000" dirty="0">
                <a:latin typeface="Times New Roman"/>
                <a:cs typeface="Times New Roman"/>
              </a:rPr>
              <a:t> </a:t>
            </a:r>
            <a:r>
              <a:rPr lang="en-US" sz="4000" dirty="0" smtClean="0">
                <a:latin typeface="Times New Roman"/>
                <a:cs typeface="Times New Roman"/>
              </a:rPr>
              <a:t>   </a:t>
            </a:r>
            <a:r>
              <a:rPr lang="en-US" sz="4000" baseline="30000" dirty="0" smtClean="0">
                <a:latin typeface="Times New Roman"/>
                <a:cs typeface="Times New Roman"/>
              </a:rPr>
              <a:t>1</a:t>
            </a:r>
            <a:r>
              <a:rPr lang="en-US" sz="4000" dirty="0" smtClean="0">
                <a:latin typeface="Times New Roman"/>
                <a:cs typeface="Times New Roman"/>
              </a:rPr>
              <a:t>H </a:t>
            </a:r>
            <a:r>
              <a:rPr lang="en-US" sz="4000" dirty="0">
                <a:latin typeface="Times New Roman"/>
                <a:cs typeface="Times New Roman"/>
              </a:rPr>
              <a:t>NMR analysis </a:t>
            </a:r>
            <a:r>
              <a:rPr lang="en-US" sz="4000" dirty="0" smtClean="0">
                <a:latin typeface="Times New Roman"/>
                <a:cs typeface="Times New Roman"/>
              </a:rPr>
              <a:t>determined this to</a:t>
            </a:r>
            <a:r>
              <a:rPr lang="en-US" sz="4000" b="1" dirty="0" smtClean="0">
                <a:latin typeface="Times New Roman"/>
                <a:cs typeface="Times New Roman"/>
              </a:rPr>
              <a:t> </a:t>
            </a:r>
            <a:r>
              <a:rPr lang="en-US" sz="4000" b="1" dirty="0">
                <a:latin typeface="Times New Roman"/>
                <a:cs typeface="Times New Roman"/>
              </a:rPr>
              <a:t>not </a:t>
            </a:r>
            <a:r>
              <a:rPr lang="en-US" sz="4000" dirty="0">
                <a:latin typeface="Times New Roman"/>
                <a:cs typeface="Times New Roman"/>
              </a:rPr>
              <a:t>be the desired </a:t>
            </a:r>
            <a:r>
              <a:rPr lang="en-US" sz="4000" dirty="0" smtClean="0">
                <a:latin typeface="Times New Roman"/>
                <a:cs typeface="Times New Roman"/>
              </a:rPr>
              <a:t>compound. Spectra was inconclusive and showed characteristics of either the sulfonic acid or the sulfonic anhydride. To </a:t>
            </a:r>
            <a:r>
              <a:rPr lang="en-US" sz="4000" dirty="0">
                <a:latin typeface="Times New Roman"/>
                <a:cs typeface="Times New Roman"/>
              </a:rPr>
              <a:t>avoid this in the future, salt </a:t>
            </a:r>
            <a:r>
              <a:rPr lang="en-US" sz="4000" b="1" dirty="0">
                <a:latin typeface="Times New Roman"/>
                <a:cs typeface="Times New Roman"/>
              </a:rPr>
              <a:t>2</a:t>
            </a:r>
            <a:r>
              <a:rPr lang="en-US" sz="4000" dirty="0">
                <a:latin typeface="Times New Roman"/>
                <a:cs typeface="Times New Roman"/>
              </a:rPr>
              <a:t> should be dried with a drying pistol before reacting and the DMF should be </a:t>
            </a:r>
            <a:r>
              <a:rPr lang="en-US" sz="4000" dirty="0" smtClean="0">
                <a:latin typeface="Times New Roman"/>
                <a:cs typeface="Times New Roman"/>
              </a:rPr>
              <a:t>added more slowly while </a:t>
            </a:r>
            <a:r>
              <a:rPr lang="en-US" sz="4000" dirty="0">
                <a:latin typeface="Times New Roman"/>
                <a:cs typeface="Times New Roman"/>
              </a:rPr>
              <a:t>temperature is monitored.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0937200" y="23012400"/>
            <a:ext cx="6781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i="1" dirty="0" smtClean="0">
                <a:solidFill>
                  <a:srgbClr val="17375E"/>
                </a:solidFill>
                <a:latin typeface="Times New Roman"/>
                <a:cs typeface="Times New Roman"/>
              </a:rPr>
              <a:t>Figure 1: Formation of Vilsmeier reagent</a:t>
            </a:r>
            <a:endParaRPr lang="en-US" sz="2000" i="1" dirty="0">
              <a:solidFill>
                <a:srgbClr val="17375E"/>
              </a:solidFill>
              <a:latin typeface="Times New Roman"/>
              <a:cs typeface="Times New Roman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394400" y="32156400"/>
            <a:ext cx="76267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17375E"/>
                </a:solidFill>
                <a:latin typeface="Times New Roman"/>
                <a:cs typeface="Times New Roman"/>
              </a:rPr>
              <a:t>Figure </a:t>
            </a:r>
            <a:r>
              <a:rPr lang="en-US" sz="2000" i="1" dirty="0">
                <a:solidFill>
                  <a:srgbClr val="17375E"/>
                </a:solidFill>
                <a:latin typeface="Times New Roman"/>
                <a:cs typeface="Times New Roman"/>
              </a:rPr>
              <a:t>2</a:t>
            </a:r>
            <a:r>
              <a:rPr lang="en-US" sz="2000" i="1" dirty="0" smtClean="0">
                <a:solidFill>
                  <a:srgbClr val="17375E"/>
                </a:solidFill>
                <a:latin typeface="Times New Roman"/>
                <a:cs typeface="Times New Roman"/>
              </a:rPr>
              <a:t>: Mechanism of sulfonamide derivative formation via ammonia </a:t>
            </a:r>
            <a:endParaRPr lang="en-US" sz="2000" i="1" dirty="0">
              <a:solidFill>
                <a:srgbClr val="17375E"/>
              </a:solidFill>
              <a:latin typeface="Times New Roman"/>
              <a:cs typeface="Times New Roman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5240000" y="18135600"/>
            <a:ext cx="12954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smtClean="0">
                <a:latin typeface="Times New Roman"/>
                <a:cs typeface="Times New Roman"/>
              </a:rPr>
              <a:t>    Due to the unsuccessful sulfonyl chloride synthesis, the SES substituted sulfonamide was never prepared in reaction </a:t>
            </a:r>
            <a:r>
              <a:rPr lang="en-US" sz="4000" i="1" dirty="0" smtClean="0">
                <a:latin typeface="Times New Roman"/>
                <a:cs typeface="Times New Roman"/>
              </a:rPr>
              <a:t>C.</a:t>
            </a:r>
            <a:r>
              <a:rPr lang="en-US" sz="4000" dirty="0" smtClean="0">
                <a:latin typeface="Times New Roman"/>
                <a:cs typeface="Times New Roman"/>
              </a:rPr>
              <a:t> Aqueous </a:t>
            </a:r>
            <a:r>
              <a:rPr lang="en-US" sz="4000" dirty="0">
                <a:latin typeface="Times New Roman"/>
                <a:cs typeface="Times New Roman"/>
              </a:rPr>
              <a:t>ammonia </a:t>
            </a:r>
            <a:r>
              <a:rPr lang="en-US" sz="4000" dirty="0" smtClean="0">
                <a:latin typeface="Times New Roman"/>
                <a:cs typeface="Times New Roman"/>
              </a:rPr>
              <a:t>would be </a:t>
            </a:r>
            <a:r>
              <a:rPr lang="en-US" sz="4000" dirty="0">
                <a:latin typeface="Times New Roman"/>
                <a:cs typeface="Times New Roman"/>
              </a:rPr>
              <a:t>added to a solution of </a:t>
            </a:r>
            <a:r>
              <a:rPr lang="en-US" sz="4000" b="1" dirty="0">
                <a:latin typeface="Times New Roman"/>
                <a:cs typeface="Times New Roman"/>
              </a:rPr>
              <a:t>3</a:t>
            </a:r>
            <a:r>
              <a:rPr lang="en-US" sz="4000" dirty="0">
                <a:latin typeface="Times New Roman"/>
                <a:cs typeface="Times New Roman"/>
              </a:rPr>
              <a:t> and diethyl ether and stirred for 2 hours</a:t>
            </a:r>
            <a:r>
              <a:rPr lang="en-US" sz="4000" dirty="0" smtClean="0">
                <a:latin typeface="Times New Roman"/>
                <a:cs typeface="Times New Roman"/>
              </a:rPr>
              <a:t>.</a:t>
            </a:r>
            <a:r>
              <a:rPr lang="en-US" sz="4000" baseline="30000" dirty="0" smtClean="0">
                <a:latin typeface="Times New Roman"/>
                <a:cs typeface="Times New Roman"/>
              </a:rPr>
              <a:t>5</a:t>
            </a:r>
            <a:r>
              <a:rPr lang="en-US" sz="4000" dirty="0" smtClean="0">
                <a:latin typeface="Times New Roman"/>
                <a:cs typeface="Times New Roman"/>
              </a:rPr>
              <a:t> </a:t>
            </a:r>
            <a:r>
              <a:rPr lang="en-US" sz="4000" dirty="0">
                <a:latin typeface="Times New Roman"/>
                <a:cs typeface="Times New Roman"/>
              </a:rPr>
              <a:t>The crude </a:t>
            </a:r>
            <a:r>
              <a:rPr lang="en-US" sz="4000" dirty="0" smtClean="0">
                <a:latin typeface="Times New Roman"/>
                <a:cs typeface="Times New Roman"/>
              </a:rPr>
              <a:t>would be </a:t>
            </a:r>
            <a:r>
              <a:rPr lang="en-US" sz="4000" dirty="0" smtClean="0">
                <a:latin typeface="Times New Roman"/>
                <a:cs typeface="Times New Roman"/>
              </a:rPr>
              <a:t>purified then </a:t>
            </a:r>
            <a:r>
              <a:rPr lang="en-US" sz="4000" dirty="0">
                <a:latin typeface="Times New Roman"/>
                <a:cs typeface="Times New Roman"/>
              </a:rPr>
              <a:t>evaluated via </a:t>
            </a:r>
            <a:r>
              <a:rPr lang="en-US" sz="4000" baseline="30000" dirty="0">
                <a:latin typeface="Times New Roman"/>
                <a:cs typeface="Times New Roman"/>
              </a:rPr>
              <a:t>1</a:t>
            </a:r>
            <a:r>
              <a:rPr lang="en-US" sz="4000" dirty="0">
                <a:latin typeface="Times New Roman"/>
                <a:cs typeface="Times New Roman"/>
              </a:rPr>
              <a:t>H NMR to determine </a:t>
            </a:r>
            <a:r>
              <a:rPr lang="en-US" sz="4000" dirty="0" smtClean="0">
                <a:latin typeface="Times New Roman"/>
                <a:cs typeface="Times New Roman"/>
              </a:rPr>
              <a:t>composition </a:t>
            </a:r>
            <a:r>
              <a:rPr lang="en-US" sz="4000" b="1" dirty="0" smtClean="0">
                <a:latin typeface="Times New Roman"/>
                <a:cs typeface="Times New Roman"/>
              </a:rPr>
              <a:t>4</a:t>
            </a:r>
            <a:r>
              <a:rPr lang="en-US" sz="4000" dirty="0" smtClean="0">
                <a:latin typeface="Times New Roman"/>
                <a:cs typeface="Times New Roman"/>
              </a:rPr>
              <a:t>. Figure 2 to the right shows the mechanism of this future reaction. </a:t>
            </a:r>
            <a:endParaRPr lang="en-US" sz="4000" dirty="0">
              <a:latin typeface="Times New Roman"/>
              <a:cs typeface="Times New Roman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5240000" y="17221200"/>
            <a:ext cx="18135600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u="sng" dirty="0" smtClean="0">
                <a:solidFill>
                  <a:srgbClr val="17375E"/>
                </a:solidFill>
              </a:rPr>
              <a:t>Future Work</a:t>
            </a:r>
            <a:endParaRPr lang="en-US" sz="2600" b="1" u="sng" dirty="0" smtClean="0">
              <a:solidFill>
                <a:srgbClr val="17375E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240000" y="22250400"/>
            <a:ext cx="128016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dirty="0" smtClean="0">
                <a:latin typeface="Times New Roman"/>
                <a:cs typeface="Times New Roman"/>
              </a:rPr>
              <a:t>     Once the sulfonamide </a:t>
            </a:r>
            <a:r>
              <a:rPr lang="en-US" sz="4000" b="1" dirty="0" smtClean="0">
                <a:latin typeface="Times New Roman"/>
                <a:cs typeface="Times New Roman"/>
              </a:rPr>
              <a:t>4</a:t>
            </a:r>
            <a:r>
              <a:rPr lang="en-US" sz="4000" dirty="0" smtClean="0">
                <a:latin typeface="Times New Roman"/>
                <a:cs typeface="Times New Roman"/>
              </a:rPr>
              <a:t> is synthesized to the Imine, the tandem-chain extension reaction can be started. This activated imine is added to the reaction after 1:1 addition of diethylzinc and diiodomethane have been reacted to form the chain extended material.</a:t>
            </a:r>
            <a:r>
              <a:rPr lang="en-US" sz="4000" baseline="30000" dirty="0" smtClean="0">
                <a:latin typeface="Times New Roman"/>
                <a:cs typeface="Times New Roman"/>
              </a:rPr>
              <a:t>6</a:t>
            </a:r>
            <a:r>
              <a:rPr lang="en-US" sz="4000" dirty="0" smtClean="0">
                <a:latin typeface="Times New Roman"/>
                <a:cs typeface="Times New Roman"/>
              </a:rPr>
              <a:t> The </a:t>
            </a:r>
            <a:r>
              <a:rPr lang="en-US" sz="4000" dirty="0">
                <a:latin typeface="Times New Roman"/>
                <a:cs typeface="Times New Roman"/>
              </a:rPr>
              <a:t>imine</a:t>
            </a:r>
            <a:r>
              <a:rPr lang="en-US" sz="4000" dirty="0" smtClean="0">
                <a:latin typeface="Times New Roman"/>
                <a:cs typeface="Times New Roman"/>
              </a:rPr>
              <a:t>, </a:t>
            </a:r>
            <a:r>
              <a:rPr lang="en-US" sz="4000" dirty="0">
                <a:latin typeface="Times New Roman"/>
                <a:cs typeface="Times New Roman"/>
              </a:rPr>
              <a:t>containing the trimethylsilane group, is predicted to be more electrophilic </a:t>
            </a:r>
            <a:r>
              <a:rPr lang="en-US" sz="4000" dirty="0" smtClean="0">
                <a:latin typeface="Times New Roman"/>
                <a:cs typeface="Times New Roman"/>
              </a:rPr>
              <a:t>due to the protection of the imine group than </a:t>
            </a:r>
            <a:r>
              <a:rPr lang="en-US" sz="4000" dirty="0">
                <a:latin typeface="Times New Roman"/>
                <a:cs typeface="Times New Roman"/>
              </a:rPr>
              <a:t>other substituted imines.</a:t>
            </a:r>
            <a:r>
              <a:rPr lang="en-US" sz="4000" baseline="30000" dirty="0" smtClean="0">
                <a:latin typeface="Times New Roman"/>
                <a:cs typeface="Times New Roman"/>
              </a:rPr>
              <a:t>1,2</a:t>
            </a:r>
            <a:r>
              <a:rPr lang="en-US" sz="4000" dirty="0" smtClean="0">
                <a:latin typeface="Times New Roman"/>
                <a:cs typeface="Times New Roman"/>
              </a:rPr>
              <a:t> </a:t>
            </a:r>
            <a:r>
              <a:rPr lang="en-US" sz="4000" dirty="0">
                <a:latin typeface="Times New Roman"/>
                <a:cs typeface="Times New Roman"/>
              </a:rPr>
              <a:t>L</a:t>
            </a:r>
            <a:r>
              <a:rPr lang="en-US" sz="4000" dirty="0" smtClean="0">
                <a:latin typeface="Times New Roman"/>
                <a:cs typeface="Times New Roman"/>
              </a:rPr>
              <a:t>eading </a:t>
            </a:r>
            <a:r>
              <a:rPr lang="en-US" sz="4000" dirty="0">
                <a:latin typeface="Times New Roman"/>
                <a:cs typeface="Times New Roman"/>
              </a:rPr>
              <a:t>it to react with diethyl zinc and the given substrate to form the chain extended product faster and more efficiently than other imine derivatives.</a:t>
            </a:r>
            <a:r>
              <a:rPr lang="en-US" sz="4000" baseline="30000" dirty="0">
                <a:latin typeface="Times New Roman"/>
                <a:cs typeface="Times New Roman"/>
              </a:rPr>
              <a:t>1</a:t>
            </a:r>
            <a:r>
              <a:rPr lang="en-US" sz="4000" dirty="0">
                <a:latin typeface="Times New Roman"/>
                <a:cs typeface="Times New Roman"/>
              </a:rPr>
              <a:t> </a:t>
            </a:r>
            <a:r>
              <a:rPr lang="en-US" sz="4000" dirty="0" smtClean="0">
                <a:latin typeface="Times New Roman"/>
                <a:cs typeface="Times New Roman"/>
              </a:rPr>
              <a:t>Scheme 2 represents this process. </a:t>
            </a:r>
          </a:p>
          <a:p>
            <a:pPr algn="just"/>
            <a:endParaRPr lang="en-US" sz="4000" dirty="0" smtClean="0">
              <a:latin typeface="Times New Roman"/>
              <a:cs typeface="Times New Roman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62000" y="26746200"/>
            <a:ext cx="78377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i="1" dirty="0" smtClean="0">
                <a:solidFill>
                  <a:srgbClr val="17375E"/>
                </a:solidFill>
                <a:latin typeface="Times New Roman"/>
                <a:cs typeface="Times New Roman"/>
              </a:rPr>
              <a:t>Scheme 2: Outcome of future Tandem Chain Extension Mannich Reaction</a:t>
            </a:r>
            <a:endParaRPr lang="en-US" sz="2000" i="1" dirty="0">
              <a:solidFill>
                <a:srgbClr val="17375E"/>
              </a:solidFill>
              <a:latin typeface="Times New Roman"/>
              <a:cs typeface="Times New Roman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0" y="28194000"/>
            <a:ext cx="14554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17375E"/>
                </a:solidFill>
              </a:rPr>
              <a:t>Acknowledgements: </a:t>
            </a:r>
            <a:r>
              <a:rPr lang="en-US" sz="2800" dirty="0" smtClean="0"/>
              <a:t>Thanks to Professor Zercher and Group, especially </a:t>
            </a:r>
            <a:r>
              <a:rPr lang="en-US" sz="2800" dirty="0" err="1" smtClean="0"/>
              <a:t>Deepthi</a:t>
            </a:r>
            <a:r>
              <a:rPr lang="en-US" sz="2800" dirty="0" smtClean="0"/>
              <a:t> </a:t>
            </a:r>
            <a:r>
              <a:rPr lang="en-US" sz="2800" dirty="0" err="1" smtClean="0"/>
              <a:t>Bhogadhi</a:t>
            </a:r>
            <a:r>
              <a:rPr lang="en-US" sz="2800" dirty="0" smtClean="0"/>
              <a:t>, for support, assistance and knowledge throughout this research. </a:t>
            </a:r>
            <a:r>
              <a:rPr lang="en-US" sz="2800" dirty="0" smtClean="0">
                <a:solidFill>
                  <a:srgbClr val="17375E"/>
                </a:solidFill>
              </a:rPr>
              <a:t> </a:t>
            </a:r>
            <a:endParaRPr lang="en-US" sz="2800" dirty="0">
              <a:solidFill>
                <a:srgbClr val="17375E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0" y="29641800"/>
            <a:ext cx="30708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17375E"/>
                </a:solidFill>
              </a:rPr>
              <a:t>References: </a:t>
            </a:r>
          </a:p>
          <a:p>
            <a:r>
              <a:rPr lang="en-US" sz="3200" baseline="30000" dirty="0" smtClean="0"/>
              <a:t>1</a:t>
            </a:r>
            <a:r>
              <a:rPr lang="en-US" sz="3200" dirty="0" smtClean="0"/>
              <a:t>Jacobine</a:t>
            </a:r>
            <a:r>
              <a:rPr lang="en-US" sz="3200" dirty="0"/>
              <a:t>, Alexander M., UNH Dissertation for Doctor of Philosophy. </a:t>
            </a:r>
            <a:r>
              <a:rPr lang="en-US" sz="3200" dirty="0" smtClean="0"/>
              <a:t>2010.; </a:t>
            </a:r>
            <a:r>
              <a:rPr lang="en-US" sz="3200" baseline="30000" dirty="0" smtClean="0"/>
              <a:t>2</a:t>
            </a:r>
            <a:r>
              <a:rPr lang="en-US" sz="3200" dirty="0" smtClean="0"/>
              <a:t>Drew</a:t>
            </a:r>
            <a:r>
              <a:rPr lang="en-US" sz="3200" dirty="0"/>
              <a:t>, Kimberly L., UNH Thesis for Bachelor of Arts in Chemistry, 2012. </a:t>
            </a:r>
            <a:endParaRPr lang="en-US" sz="3200" dirty="0" smtClean="0"/>
          </a:p>
          <a:p>
            <a:r>
              <a:rPr lang="en-US" sz="3200" baseline="30000" dirty="0" smtClean="0"/>
              <a:t>3</a:t>
            </a:r>
            <a:r>
              <a:rPr lang="en-US" sz="3200" dirty="0" smtClean="0"/>
              <a:t>Nahit </a:t>
            </a:r>
            <a:r>
              <a:rPr lang="en-US" sz="3200" dirty="0" err="1"/>
              <a:t>Gençer</a:t>
            </a:r>
            <a:r>
              <a:rPr lang="en-US" sz="3200" dirty="0"/>
              <a:t>, </a:t>
            </a:r>
            <a:r>
              <a:rPr lang="en-US" sz="3200" dirty="0" err="1"/>
              <a:t>Dudu</a:t>
            </a:r>
            <a:r>
              <a:rPr lang="en-US" sz="3200" dirty="0"/>
              <a:t> </a:t>
            </a:r>
            <a:r>
              <a:rPr lang="en-US" sz="3200" dirty="0" err="1"/>
              <a:t>Demir</a:t>
            </a:r>
            <a:r>
              <a:rPr lang="en-US" sz="3200" dirty="0"/>
              <a:t>, </a:t>
            </a:r>
            <a:r>
              <a:rPr lang="en-US" sz="3200" dirty="0" err="1"/>
              <a:t>Fatih</a:t>
            </a:r>
            <a:r>
              <a:rPr lang="en-US" sz="3200" dirty="0"/>
              <a:t> </a:t>
            </a:r>
            <a:r>
              <a:rPr lang="en-US" sz="3200" dirty="0" err="1"/>
              <a:t>Sonmez</a:t>
            </a:r>
            <a:r>
              <a:rPr lang="en-US" sz="3200" dirty="0"/>
              <a:t>, Mustafa </a:t>
            </a:r>
            <a:r>
              <a:rPr lang="en-US" sz="3200" dirty="0" err="1" smtClean="0"/>
              <a:t>Kucukislamoglu</a:t>
            </a:r>
            <a:r>
              <a:rPr lang="en-US" sz="3200" dirty="0" smtClean="0"/>
              <a:t>. </a:t>
            </a:r>
            <a:r>
              <a:rPr lang="en-US" sz="3200" i="1" dirty="0" smtClean="0"/>
              <a:t>Bioorganic </a:t>
            </a:r>
            <a:r>
              <a:rPr lang="en-US" sz="3200" i="1" dirty="0"/>
              <a:t>&amp; Medicinal Chemistry</a:t>
            </a:r>
            <a:r>
              <a:rPr lang="en-US" sz="3200" dirty="0"/>
              <a:t>, Vol. 20, Issue 9, 1 May </a:t>
            </a:r>
            <a:r>
              <a:rPr lang="en-US" sz="3200" dirty="0" smtClean="0"/>
              <a:t>2012</a:t>
            </a:r>
            <a:r>
              <a:rPr lang="en-US" sz="3200" dirty="0"/>
              <a:t>.</a:t>
            </a:r>
          </a:p>
          <a:p>
            <a:r>
              <a:rPr lang="en-US" sz="3200" baseline="30000" dirty="0" smtClean="0"/>
              <a:t>4</a:t>
            </a:r>
            <a:r>
              <a:rPr lang="en-US" sz="3200" dirty="0" smtClean="0"/>
              <a:t>Weinreb</a:t>
            </a:r>
            <a:r>
              <a:rPr lang="en-US" sz="3200" dirty="0"/>
              <a:t>, S.M,; </a:t>
            </a:r>
            <a:r>
              <a:rPr lang="en-US" sz="3200" dirty="0" err="1"/>
              <a:t>Chase,C.E</a:t>
            </a:r>
            <a:r>
              <a:rPr lang="en-US" sz="3200" dirty="0"/>
              <a:t>.; ,</a:t>
            </a:r>
            <a:r>
              <a:rPr lang="en-US" sz="3200" dirty="0" err="1"/>
              <a:t>Wipf,P</a:t>
            </a:r>
            <a:r>
              <a:rPr lang="en-US" sz="3200" dirty="0"/>
              <a:t>.; </a:t>
            </a:r>
            <a:r>
              <a:rPr lang="en-US" sz="3200" dirty="0" err="1"/>
              <a:t>Venkatraman</a:t>
            </a:r>
            <a:r>
              <a:rPr lang="en-US" sz="3200" dirty="0"/>
              <a:t>, S. </a:t>
            </a:r>
            <a:r>
              <a:rPr lang="en-US" sz="3200" i="1" dirty="0"/>
              <a:t>Organic Syntheses</a:t>
            </a:r>
            <a:r>
              <a:rPr lang="en-US" sz="3200" dirty="0"/>
              <a:t>, Coll. Vol. 10, p.707 (2004); Vol. 75, p.161 (1998).</a:t>
            </a:r>
          </a:p>
          <a:p>
            <a:r>
              <a:rPr lang="en-US" sz="3200" baseline="30000" dirty="0"/>
              <a:t> </a:t>
            </a:r>
            <a:r>
              <a:rPr lang="en-US" sz="3200" baseline="30000" dirty="0" smtClean="0"/>
              <a:t>5</a:t>
            </a:r>
            <a:r>
              <a:rPr lang="en-US" sz="3200" dirty="0" smtClean="0"/>
              <a:t>Sacher</a:t>
            </a:r>
            <a:r>
              <a:rPr lang="en-US" sz="3200" dirty="0"/>
              <a:t>, J.R.; </a:t>
            </a:r>
            <a:r>
              <a:rPr lang="en-US" sz="3200" dirty="0" err="1"/>
              <a:t>Weinreb</a:t>
            </a:r>
            <a:r>
              <a:rPr lang="en-US" sz="3200" dirty="0"/>
              <a:t>, S.M. 2-Trimethylsilylethanesulfonyl Chloride (SES-</a:t>
            </a:r>
            <a:r>
              <a:rPr lang="en-US" sz="3200" dirty="0" err="1"/>
              <a:t>Cl</a:t>
            </a:r>
            <a:r>
              <a:rPr lang="en-US" sz="3200" dirty="0" smtClean="0"/>
              <a:t>)</a:t>
            </a:r>
            <a:r>
              <a:rPr lang="en-US" sz="3200" i="1" dirty="0" smtClean="0"/>
              <a:t>Org</a:t>
            </a:r>
            <a:r>
              <a:rPr lang="en-US" sz="3200" i="1" dirty="0"/>
              <a:t>. Synth.</a:t>
            </a:r>
            <a:r>
              <a:rPr lang="en-US" sz="3200" dirty="0"/>
              <a:t> </a:t>
            </a:r>
            <a:r>
              <a:rPr lang="en-US" sz="3200" b="1" dirty="0"/>
              <a:t>1998</a:t>
            </a:r>
            <a:r>
              <a:rPr lang="en-US" sz="3200" dirty="0"/>
              <a:t>, </a:t>
            </a:r>
            <a:r>
              <a:rPr lang="en-US" sz="3200" i="1" dirty="0"/>
              <a:t>75</a:t>
            </a:r>
            <a:r>
              <a:rPr lang="en-US" sz="3200" dirty="0"/>
              <a:t>, 161.</a:t>
            </a:r>
          </a:p>
          <a:p>
            <a:r>
              <a:rPr lang="en-US" sz="3200" dirty="0"/>
              <a:t> </a:t>
            </a:r>
            <a:r>
              <a:rPr lang="en-US" sz="3200" baseline="30000" dirty="0" smtClean="0"/>
              <a:t>6</a:t>
            </a:r>
            <a:r>
              <a:rPr lang="en-US" sz="3200" dirty="0" smtClean="0"/>
              <a:t>Bosshard</a:t>
            </a:r>
            <a:r>
              <a:rPr lang="en-US" sz="3200" dirty="0"/>
              <a:t>, H. H; </a:t>
            </a:r>
            <a:r>
              <a:rPr lang="en-US" sz="3200" dirty="0" err="1"/>
              <a:t>Mory</a:t>
            </a:r>
            <a:r>
              <a:rPr lang="en-US" sz="3200" dirty="0"/>
              <a:t>, R.; </a:t>
            </a:r>
            <a:r>
              <a:rPr lang="en-US" sz="3200" dirty="0" err="1"/>
              <a:t>Schmid</a:t>
            </a:r>
            <a:r>
              <a:rPr lang="en-US" sz="3200" dirty="0"/>
              <a:t>, M.; </a:t>
            </a:r>
            <a:r>
              <a:rPr lang="en-US" sz="3200" dirty="0" err="1"/>
              <a:t>Zollinger</a:t>
            </a:r>
            <a:r>
              <a:rPr lang="en-US" sz="3200" dirty="0"/>
              <a:t>, H. </a:t>
            </a:r>
            <a:r>
              <a:rPr lang="en-US" sz="3200" i="1" dirty="0" err="1"/>
              <a:t>Helv</a:t>
            </a:r>
            <a:r>
              <a:rPr lang="en-US" sz="3200" i="1" dirty="0"/>
              <a:t>. </a:t>
            </a:r>
            <a:r>
              <a:rPr lang="en-US" sz="3200" i="1" dirty="0" err="1"/>
              <a:t>Chim</a:t>
            </a:r>
            <a:r>
              <a:rPr lang="en-US" sz="3200" i="1" dirty="0"/>
              <a:t>. </a:t>
            </a:r>
            <a:r>
              <a:rPr lang="en-US" sz="3200" i="1" dirty="0" err="1"/>
              <a:t>Acta</a:t>
            </a:r>
            <a:r>
              <a:rPr lang="en-US" sz="3200" dirty="0"/>
              <a:t> </a:t>
            </a:r>
            <a:r>
              <a:rPr lang="en-US" sz="3200" b="1" dirty="0"/>
              <a:t>1959</a:t>
            </a:r>
            <a:r>
              <a:rPr lang="en-US" sz="3200" dirty="0"/>
              <a:t>, </a:t>
            </a:r>
            <a:r>
              <a:rPr lang="en-US" sz="3200" i="1" dirty="0"/>
              <a:t>42</a:t>
            </a:r>
            <a:r>
              <a:rPr lang="en-US" sz="3200" dirty="0"/>
              <a:t>, 1653-1658.</a:t>
            </a:r>
          </a:p>
          <a:p>
            <a:r>
              <a:rPr lang="en-US" sz="3200" dirty="0"/>
              <a:t> </a:t>
            </a:r>
          </a:p>
          <a:p>
            <a:r>
              <a:rPr lang="en-US" sz="3200" dirty="0"/>
              <a:t> </a:t>
            </a:r>
          </a:p>
          <a:p>
            <a:r>
              <a:rPr lang="en-US" sz="3200" b="1" dirty="0" smtClean="0">
                <a:solidFill>
                  <a:srgbClr val="17375E"/>
                </a:solidFill>
              </a:rPr>
              <a:t> </a:t>
            </a:r>
            <a:endParaRPr lang="en-US" sz="3200" b="1" dirty="0">
              <a:solidFill>
                <a:srgbClr val="17375E"/>
              </a:solidFill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17297400"/>
            <a:ext cx="8305800" cy="8956564"/>
          </a:xfrm>
          <a:prstGeom prst="rect">
            <a:avLst/>
          </a:prstGeom>
          <a:ln>
            <a:noFill/>
          </a:ln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65800" y="23850600"/>
            <a:ext cx="10820400" cy="8199310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87600" y="6324600"/>
            <a:ext cx="13191749" cy="6413500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251400" y="17297400"/>
            <a:ext cx="12115800" cy="5564496"/>
          </a:xfrm>
          <a:prstGeom prst="rect">
            <a:avLst/>
          </a:prstGeom>
          <a:ln>
            <a:solidFill>
              <a:schemeClr val="tx2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72400" y="18592800"/>
            <a:ext cx="6324600" cy="40116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1443</TotalTime>
  <Words>802</Words>
  <Application>Microsoft Macintosh PowerPoint</Application>
  <PresentationFormat>Custom</PresentationFormat>
  <Paragraphs>30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Chelsea Gibbs</cp:lastModifiedBy>
  <cp:revision>132</cp:revision>
  <cp:lastPrinted>2013-12-01T23:34:28Z</cp:lastPrinted>
  <dcterms:created xsi:type="dcterms:W3CDTF">2012-04-23T20:12:21Z</dcterms:created>
  <dcterms:modified xsi:type="dcterms:W3CDTF">2013-12-04T19:46:59Z</dcterms:modified>
</cp:coreProperties>
</file>