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644" autoAdjust="0"/>
    <p:restoredTop sz="99500" autoAdjust="0"/>
  </p:normalViewPr>
  <p:slideViewPr>
    <p:cSldViewPr>
      <p:cViewPr>
        <p:scale>
          <a:sx n="25" d="100"/>
          <a:sy n="25" d="100"/>
        </p:scale>
        <p:origin x="-634" y="528"/>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image" Target="../media/image1.emf"/><Relationship Id="rId4" Type="http://schemas.openxmlformats.org/officeDocument/2006/relationships/image" Target="../media/image4.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210" indent="0" algn="ctr">
              <a:buNone/>
              <a:defRPr>
                <a:solidFill>
                  <a:schemeClr val="tx1">
                    <a:tint val="75000"/>
                  </a:schemeClr>
                </a:solidFill>
              </a:defRPr>
            </a:lvl2pPr>
            <a:lvl3pPr marL="4388419" indent="0" algn="ctr">
              <a:buNone/>
              <a:defRPr>
                <a:solidFill>
                  <a:schemeClr val="tx1">
                    <a:tint val="75000"/>
                  </a:schemeClr>
                </a:solidFill>
              </a:defRPr>
            </a:lvl3pPr>
            <a:lvl4pPr marL="6582629" indent="0" algn="ctr">
              <a:buNone/>
              <a:defRPr>
                <a:solidFill>
                  <a:schemeClr val="tx1">
                    <a:tint val="75000"/>
                  </a:schemeClr>
                </a:solidFill>
              </a:defRPr>
            </a:lvl4pPr>
            <a:lvl5pPr marL="8776834" indent="0" algn="ctr">
              <a:buNone/>
              <a:defRPr>
                <a:solidFill>
                  <a:schemeClr val="tx1">
                    <a:tint val="75000"/>
                  </a:schemeClr>
                </a:solidFill>
              </a:defRPr>
            </a:lvl5pPr>
            <a:lvl6pPr marL="10971043" indent="0" algn="ctr">
              <a:buNone/>
              <a:defRPr>
                <a:solidFill>
                  <a:schemeClr val="tx1">
                    <a:tint val="75000"/>
                  </a:schemeClr>
                </a:solidFill>
              </a:defRPr>
            </a:lvl6pPr>
            <a:lvl7pPr marL="13165253" indent="0" algn="ctr">
              <a:buNone/>
              <a:defRPr>
                <a:solidFill>
                  <a:schemeClr val="tx1">
                    <a:tint val="75000"/>
                  </a:schemeClr>
                </a:solidFill>
              </a:defRPr>
            </a:lvl7pPr>
            <a:lvl8pPr marL="15359462" indent="0" algn="ctr">
              <a:buNone/>
              <a:defRPr>
                <a:solidFill>
                  <a:schemeClr val="tx1">
                    <a:tint val="75000"/>
                  </a:schemeClr>
                </a:solidFill>
              </a:defRPr>
            </a:lvl8pPr>
            <a:lvl9pPr marL="1755367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12/4/2013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9286816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12/4/2013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4688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9"/>
            <a:ext cx="37307520" cy="7200898"/>
          </a:xfrm>
        </p:spPr>
        <p:txBody>
          <a:bodyPr anchor="b"/>
          <a:lstStyle>
            <a:lvl1pPr marL="0" indent="0">
              <a:buNone/>
              <a:defRPr sz="9600">
                <a:solidFill>
                  <a:schemeClr val="tx1">
                    <a:tint val="75000"/>
                  </a:schemeClr>
                </a:solidFill>
              </a:defRPr>
            </a:lvl1pPr>
            <a:lvl2pPr marL="2194210" indent="0">
              <a:buNone/>
              <a:defRPr sz="8600">
                <a:solidFill>
                  <a:schemeClr val="tx1">
                    <a:tint val="75000"/>
                  </a:schemeClr>
                </a:solidFill>
              </a:defRPr>
            </a:lvl2pPr>
            <a:lvl3pPr marL="4388419" indent="0">
              <a:buNone/>
              <a:defRPr sz="7700">
                <a:solidFill>
                  <a:schemeClr val="tx1">
                    <a:tint val="75000"/>
                  </a:schemeClr>
                </a:solidFill>
              </a:defRPr>
            </a:lvl3pPr>
            <a:lvl4pPr marL="6582629" indent="0">
              <a:buNone/>
              <a:defRPr sz="6700">
                <a:solidFill>
                  <a:schemeClr val="tx1">
                    <a:tint val="75000"/>
                  </a:schemeClr>
                </a:solidFill>
              </a:defRPr>
            </a:lvl4pPr>
            <a:lvl5pPr marL="8776834" indent="0">
              <a:buNone/>
              <a:defRPr sz="6700">
                <a:solidFill>
                  <a:schemeClr val="tx1">
                    <a:tint val="75000"/>
                  </a:schemeClr>
                </a:solidFill>
              </a:defRPr>
            </a:lvl5pPr>
            <a:lvl6pPr marL="10971043" indent="0">
              <a:buNone/>
              <a:defRPr sz="6700">
                <a:solidFill>
                  <a:schemeClr val="tx1">
                    <a:tint val="75000"/>
                  </a:schemeClr>
                </a:solidFill>
              </a:defRPr>
            </a:lvl6pPr>
            <a:lvl7pPr marL="13165253" indent="0">
              <a:buNone/>
              <a:defRPr sz="6700">
                <a:solidFill>
                  <a:schemeClr val="tx1">
                    <a:tint val="75000"/>
                  </a:schemeClr>
                </a:solidFill>
              </a:defRPr>
            </a:lvl7pPr>
            <a:lvl8pPr marL="15359462" indent="0">
              <a:buNone/>
              <a:defRPr sz="6700">
                <a:solidFill>
                  <a:schemeClr val="tx1">
                    <a:tint val="75000"/>
                  </a:schemeClr>
                </a:solidFill>
              </a:defRPr>
            </a:lvl8pPr>
            <a:lvl9pPr marL="17553672"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12/4/2013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539154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BF82037-4B70-4EA4-A413-A03073B84B9E}" type="datetimeFigureOut">
              <a:rPr lang="en-US" smtClean="0"/>
              <a:pPr/>
              <a:t>12/4/2013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65943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BF82037-4B70-4EA4-A413-A03073B84B9E}" type="datetimeFigureOut">
              <a:rPr lang="en-US" smtClean="0"/>
              <a:pPr/>
              <a:t>12/4/2013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3248136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BF82037-4B70-4EA4-A413-A03073B84B9E}" type="datetimeFigureOut">
              <a:rPr lang="en-US" smtClean="0"/>
              <a:pPr/>
              <a:t>12/4/2013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69241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F82037-4B70-4EA4-A413-A03073B84B9E}" type="datetimeFigureOut">
              <a:rPr lang="en-US" smtClean="0"/>
              <a:pPr/>
              <a:t>12/4/2013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825616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7"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7"/>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7" y="6888487"/>
            <a:ext cx="14439902" cy="22517102"/>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12/4/2013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8765025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210" indent="0">
              <a:buNone/>
              <a:defRPr sz="13400"/>
            </a:lvl2pPr>
            <a:lvl3pPr marL="4388419" indent="0">
              <a:buNone/>
              <a:defRPr sz="11500"/>
            </a:lvl3pPr>
            <a:lvl4pPr marL="6582629" indent="0">
              <a:buNone/>
              <a:defRPr sz="9600"/>
            </a:lvl4pPr>
            <a:lvl5pPr marL="8776834" indent="0">
              <a:buNone/>
              <a:defRPr sz="9600"/>
            </a:lvl5pPr>
            <a:lvl6pPr marL="10971043" indent="0">
              <a:buNone/>
              <a:defRPr sz="9600"/>
            </a:lvl6pPr>
            <a:lvl7pPr marL="13165253" indent="0">
              <a:buNone/>
              <a:defRPr sz="9600"/>
            </a:lvl7pPr>
            <a:lvl8pPr marL="15359462" indent="0">
              <a:buNone/>
              <a:defRPr sz="9600"/>
            </a:lvl8pPr>
            <a:lvl9pPr marL="17553672"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12/4/2013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412353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12/4/2013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903195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9"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7"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12/4/2013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2771832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840" tIns="219422" rIns="438840" bIns="219422"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7"/>
            <a:ext cx="39502080" cy="21724622"/>
          </a:xfrm>
          <a:prstGeom prst="rect">
            <a:avLst/>
          </a:prstGeom>
        </p:spPr>
        <p:txBody>
          <a:bodyPr vert="horz" lIns="438840" tIns="219422" rIns="438840" bIns="21942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840" tIns="219422" rIns="438840" bIns="219422" rtlCol="0" anchor="ctr"/>
          <a:lstStyle>
            <a:lvl1pPr algn="l">
              <a:defRPr sz="5800">
                <a:solidFill>
                  <a:schemeClr val="tx1">
                    <a:tint val="75000"/>
                  </a:schemeClr>
                </a:solidFill>
              </a:defRPr>
            </a:lvl1pPr>
          </a:lstStyle>
          <a:p>
            <a:fld id="{FBF82037-4B70-4EA4-A413-A03073B84B9E}" type="datetimeFigureOut">
              <a:rPr lang="en-US" smtClean="0"/>
              <a:pPr/>
              <a:t>12/4/2013</a:t>
            </a:fld>
            <a:endParaRPr lang="en-US" dirty="0"/>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840" tIns="219422" rIns="438840" bIns="219422" rtlCol="0" anchor="ctr"/>
          <a:lstStyle>
            <a:lvl1pPr algn="ctr">
              <a:defRPr sz="58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840" tIns="219422" rIns="438840" bIns="219422" rtlCol="0" anchor="ctr"/>
          <a:lstStyle>
            <a:lvl1pPr algn="r">
              <a:defRPr sz="5800">
                <a:solidFill>
                  <a:schemeClr val="tx1">
                    <a:tint val="75000"/>
                  </a:schemeClr>
                </a:solidFill>
              </a:defRPr>
            </a:lvl1p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268170002"/>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4388419" rtl="0" eaLnBrk="1" latinLnBrk="0" hangingPunct="1">
        <a:spcBef>
          <a:spcPct val="0"/>
        </a:spcBef>
        <a:buNone/>
        <a:defRPr sz="21100" kern="1200">
          <a:solidFill>
            <a:schemeClr val="tx1"/>
          </a:solidFill>
          <a:latin typeface="+mj-lt"/>
          <a:ea typeface="+mj-ea"/>
          <a:cs typeface="+mj-cs"/>
        </a:defRPr>
      </a:lvl1pPr>
    </p:titleStyle>
    <p:bodyStyle>
      <a:lvl1pPr marL="1645656" indent="-1645656" algn="l" defTabSz="4388419"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589" indent="-1371379" algn="l" defTabSz="4388419"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5522" indent="-1097102" algn="l" defTabSz="4388419"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79731"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3941"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8150"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2360"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6565"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0774"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419" rtl="0" eaLnBrk="1" latinLnBrk="0" hangingPunct="1">
        <a:defRPr sz="8600" kern="1200">
          <a:solidFill>
            <a:schemeClr val="tx1"/>
          </a:solidFill>
          <a:latin typeface="+mn-lt"/>
          <a:ea typeface="+mn-ea"/>
          <a:cs typeface="+mn-cs"/>
        </a:defRPr>
      </a:lvl1pPr>
      <a:lvl2pPr marL="2194210" algn="l" defTabSz="4388419" rtl="0" eaLnBrk="1" latinLnBrk="0" hangingPunct="1">
        <a:defRPr sz="8600" kern="1200">
          <a:solidFill>
            <a:schemeClr val="tx1"/>
          </a:solidFill>
          <a:latin typeface="+mn-lt"/>
          <a:ea typeface="+mn-ea"/>
          <a:cs typeface="+mn-cs"/>
        </a:defRPr>
      </a:lvl2pPr>
      <a:lvl3pPr marL="4388419" algn="l" defTabSz="4388419" rtl="0" eaLnBrk="1" latinLnBrk="0" hangingPunct="1">
        <a:defRPr sz="8600" kern="1200">
          <a:solidFill>
            <a:schemeClr val="tx1"/>
          </a:solidFill>
          <a:latin typeface="+mn-lt"/>
          <a:ea typeface="+mn-ea"/>
          <a:cs typeface="+mn-cs"/>
        </a:defRPr>
      </a:lvl3pPr>
      <a:lvl4pPr marL="6582629" algn="l" defTabSz="4388419" rtl="0" eaLnBrk="1" latinLnBrk="0" hangingPunct="1">
        <a:defRPr sz="8600" kern="1200">
          <a:solidFill>
            <a:schemeClr val="tx1"/>
          </a:solidFill>
          <a:latin typeface="+mn-lt"/>
          <a:ea typeface="+mn-ea"/>
          <a:cs typeface="+mn-cs"/>
        </a:defRPr>
      </a:lvl4pPr>
      <a:lvl5pPr marL="8776834" algn="l" defTabSz="4388419" rtl="0" eaLnBrk="1" latinLnBrk="0" hangingPunct="1">
        <a:defRPr sz="8600" kern="1200">
          <a:solidFill>
            <a:schemeClr val="tx1"/>
          </a:solidFill>
          <a:latin typeface="+mn-lt"/>
          <a:ea typeface="+mn-ea"/>
          <a:cs typeface="+mn-cs"/>
        </a:defRPr>
      </a:lvl5pPr>
      <a:lvl6pPr marL="10971043" algn="l" defTabSz="4388419" rtl="0" eaLnBrk="1" latinLnBrk="0" hangingPunct="1">
        <a:defRPr sz="8600" kern="1200">
          <a:solidFill>
            <a:schemeClr val="tx1"/>
          </a:solidFill>
          <a:latin typeface="+mn-lt"/>
          <a:ea typeface="+mn-ea"/>
          <a:cs typeface="+mn-cs"/>
        </a:defRPr>
      </a:lvl6pPr>
      <a:lvl7pPr marL="13165253" algn="l" defTabSz="4388419" rtl="0" eaLnBrk="1" latinLnBrk="0" hangingPunct="1">
        <a:defRPr sz="8600" kern="1200">
          <a:solidFill>
            <a:schemeClr val="tx1"/>
          </a:solidFill>
          <a:latin typeface="+mn-lt"/>
          <a:ea typeface="+mn-ea"/>
          <a:cs typeface="+mn-cs"/>
        </a:defRPr>
      </a:lvl7pPr>
      <a:lvl8pPr marL="15359462" algn="l" defTabSz="4388419" rtl="0" eaLnBrk="1" latinLnBrk="0" hangingPunct="1">
        <a:defRPr sz="8600" kern="1200">
          <a:solidFill>
            <a:schemeClr val="tx1"/>
          </a:solidFill>
          <a:latin typeface="+mn-lt"/>
          <a:ea typeface="+mn-ea"/>
          <a:cs typeface="+mn-cs"/>
        </a:defRPr>
      </a:lvl8pPr>
      <a:lvl9pPr marL="17553672" algn="l" defTabSz="4388419"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image" Target="../media/image5.tiff"/><Relationship Id="rId7" Type="http://schemas.openxmlformats.org/officeDocument/2006/relationships/image" Target="../media/image2.emf"/><Relationship Id="rId12"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oleObject" Target="../embeddings/oleObject2.bin"/><Relationship Id="rId11" Type="http://schemas.openxmlformats.org/officeDocument/2006/relationships/image" Target="../media/image4.emf"/><Relationship Id="rId5" Type="http://schemas.openxmlformats.org/officeDocument/2006/relationships/image" Target="../media/image1.emf"/><Relationship Id="rId10" Type="http://schemas.openxmlformats.org/officeDocument/2006/relationships/oleObject" Target="../embeddings/oleObject4.bin"/><Relationship Id="rId4" Type="http://schemas.openxmlformats.org/officeDocument/2006/relationships/oleObject" Target="../embeddings/oleObject1.bin"/><Relationship Id="rId9"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Caitlin\AppData\Local\Microsoft\Windows\Temporary Internet Files\Low\Content.IE5\7QILM70Y\Logo_blue[1].tif"/>
          <p:cNvPicPr>
            <a:picLocks noChangeAspect="1" noChangeArrowheads="1"/>
          </p:cNvPicPr>
          <p:nvPr/>
        </p:nvPicPr>
        <p:blipFill>
          <a:blip r:embed="rId3" cstate="print"/>
          <a:srcRect/>
          <a:stretch>
            <a:fillRect/>
          </a:stretch>
        </p:blipFill>
        <p:spPr bwMode="auto">
          <a:xfrm>
            <a:off x="1600200" y="685800"/>
            <a:ext cx="3911402" cy="3970367"/>
          </a:xfrm>
          <a:prstGeom prst="rect">
            <a:avLst/>
          </a:prstGeom>
          <a:noFill/>
        </p:spPr>
      </p:pic>
      <p:sp>
        <p:nvSpPr>
          <p:cNvPr id="5" name="TextBox 4"/>
          <p:cNvSpPr txBox="1"/>
          <p:nvPr/>
        </p:nvSpPr>
        <p:spPr>
          <a:xfrm>
            <a:off x="8610600" y="1676400"/>
            <a:ext cx="30556200" cy="2769989"/>
          </a:xfrm>
          <a:prstGeom prst="rect">
            <a:avLst/>
          </a:prstGeom>
          <a:noFill/>
        </p:spPr>
        <p:txBody>
          <a:bodyPr wrap="square" rtlCol="0">
            <a:spAutoFit/>
          </a:bodyPr>
          <a:lstStyle/>
          <a:p>
            <a:pPr algn="ctr"/>
            <a:r>
              <a:rPr lang="en-US" sz="5400" b="1" dirty="0" smtClean="0"/>
              <a:t>Redox Neutral </a:t>
            </a:r>
            <a:r>
              <a:rPr lang="en-US" sz="5400" b="1" dirty="0" err="1" smtClean="0"/>
              <a:t>Aminal</a:t>
            </a:r>
            <a:r>
              <a:rPr lang="en-US" sz="5400" b="1" dirty="0" smtClean="0"/>
              <a:t> Formation</a:t>
            </a:r>
          </a:p>
          <a:p>
            <a:pPr algn="ctr"/>
            <a:r>
              <a:rPr lang="en-US" sz="4000" dirty="0" smtClean="0"/>
              <a:t>Steven Young</a:t>
            </a:r>
          </a:p>
          <a:p>
            <a:pPr algn="ctr"/>
            <a:r>
              <a:rPr lang="en-US" sz="4000" dirty="0" smtClean="0"/>
              <a:t>Department of Chemistry, University of New Hampshire, Durham, NH</a:t>
            </a:r>
          </a:p>
          <a:p>
            <a:pPr algn="ctr"/>
            <a:r>
              <a:rPr lang="en-US" sz="4000" dirty="0" smtClean="0"/>
              <a:t>November 5, 2013</a:t>
            </a:r>
            <a:endParaRPr lang="en-US" sz="4000" dirty="0"/>
          </a:p>
        </p:txBody>
      </p:sp>
      <p:sp>
        <p:nvSpPr>
          <p:cNvPr id="6" name="TextBox 5"/>
          <p:cNvSpPr txBox="1"/>
          <p:nvPr/>
        </p:nvSpPr>
        <p:spPr>
          <a:xfrm>
            <a:off x="2362200" y="5105401"/>
            <a:ext cx="12344400" cy="20097810"/>
          </a:xfrm>
          <a:prstGeom prst="rect">
            <a:avLst/>
          </a:prstGeom>
          <a:noFill/>
        </p:spPr>
        <p:txBody>
          <a:bodyPr wrap="square" rtlCol="0">
            <a:spAutoFit/>
          </a:bodyPr>
          <a:lstStyle/>
          <a:p>
            <a:r>
              <a:rPr lang="en-US" sz="3600" b="1" dirty="0" smtClean="0"/>
              <a:t>Introduction:</a:t>
            </a:r>
          </a:p>
          <a:p>
            <a:pPr algn="just"/>
            <a:r>
              <a:rPr lang="en-US" sz="3600" dirty="0" smtClean="0"/>
              <a:t>Zero </a:t>
            </a:r>
            <a:r>
              <a:rPr lang="en-US" sz="3600" dirty="0" err="1" smtClean="0"/>
              <a:t>valent</a:t>
            </a:r>
            <a:r>
              <a:rPr lang="en-US" sz="3600" dirty="0" smtClean="0"/>
              <a:t>  iron metal, Fe</a:t>
            </a:r>
            <a:r>
              <a:rPr lang="en-US" sz="3600" baseline="30000" dirty="0" smtClean="0"/>
              <a:t>0</a:t>
            </a:r>
            <a:r>
              <a:rPr lang="en-US" sz="3600" dirty="0" smtClean="0"/>
              <a:t>, can easily be oxidized to Fe</a:t>
            </a:r>
            <a:r>
              <a:rPr lang="en-US" sz="3600" baseline="30000" dirty="0" smtClean="0"/>
              <a:t>2+</a:t>
            </a:r>
            <a:r>
              <a:rPr lang="en-US" sz="3600" dirty="0"/>
              <a:t> </a:t>
            </a:r>
            <a:r>
              <a:rPr lang="en-US" sz="3600" dirty="0" smtClean="0"/>
              <a:t>by many substances. In this case, the reduction of o-</a:t>
            </a:r>
            <a:r>
              <a:rPr lang="en-US" sz="3600" dirty="0" err="1" smtClean="0"/>
              <a:t>nitrobenzaldehyde</a:t>
            </a:r>
            <a:r>
              <a:rPr lang="en-US" sz="3600" dirty="0" smtClean="0"/>
              <a:t> </a:t>
            </a:r>
            <a:r>
              <a:rPr lang="en-US" sz="3600" b="1" dirty="0" smtClean="0"/>
              <a:t>(2)</a:t>
            </a:r>
            <a:r>
              <a:rPr lang="en-US" sz="3600" dirty="0" smtClean="0"/>
              <a:t> was investigated by using iron (0) to reduce  its nitro group into its amine. </a:t>
            </a:r>
            <a:r>
              <a:rPr lang="en-US" sz="3600" baseline="30000" dirty="0" smtClean="0"/>
              <a:t>1</a:t>
            </a:r>
          </a:p>
          <a:p>
            <a:pPr algn="just"/>
            <a:endParaRPr lang="en-US" sz="3600" dirty="0"/>
          </a:p>
          <a:p>
            <a:pPr algn="just"/>
            <a:r>
              <a:rPr lang="en-US" sz="3600" dirty="0" smtClean="0"/>
              <a:t>The </a:t>
            </a:r>
            <a:r>
              <a:rPr lang="en-US" sz="3600" dirty="0"/>
              <a:t>Friedlander condensation is a famous and widely used synthesis in the production of </a:t>
            </a:r>
            <a:r>
              <a:rPr lang="en-US" sz="3600" dirty="0" err="1"/>
              <a:t>quinolines</a:t>
            </a:r>
            <a:r>
              <a:rPr lang="en-US" sz="3600" dirty="0"/>
              <a:t> using o-</a:t>
            </a:r>
            <a:r>
              <a:rPr lang="en-US" sz="3600" dirty="0" err="1"/>
              <a:t>aminobenzaldehydes</a:t>
            </a:r>
            <a:r>
              <a:rPr lang="en-US" sz="3600" dirty="0"/>
              <a:t>. </a:t>
            </a:r>
            <a:r>
              <a:rPr lang="en-US" sz="3600" dirty="0" smtClean="0"/>
              <a:t>n-</a:t>
            </a:r>
            <a:r>
              <a:rPr lang="en-US" sz="3600" dirty="0" err="1"/>
              <a:t>B</a:t>
            </a:r>
            <a:r>
              <a:rPr lang="en-US" sz="3600" dirty="0" err="1" smtClean="0"/>
              <a:t>utanol</a:t>
            </a:r>
            <a:r>
              <a:rPr lang="en-US" sz="3600" dirty="0" smtClean="0"/>
              <a:t> </a:t>
            </a:r>
            <a:r>
              <a:rPr lang="en-US" sz="3600" dirty="0"/>
              <a:t>as a solvent provides a high yield and faster reaction rate when reacting </a:t>
            </a:r>
            <a:r>
              <a:rPr lang="en-US" sz="3600" dirty="0" err="1"/>
              <a:t>pyrrolidine</a:t>
            </a:r>
            <a:r>
              <a:rPr lang="en-US" sz="3600" dirty="0"/>
              <a:t> with </a:t>
            </a:r>
            <a:r>
              <a:rPr lang="en-US" sz="3600" b="1" dirty="0" smtClean="0"/>
              <a:t>2 </a:t>
            </a:r>
            <a:r>
              <a:rPr lang="en-US" sz="3600" dirty="0" smtClean="0"/>
              <a:t>to </a:t>
            </a:r>
            <a:r>
              <a:rPr lang="en-US" sz="3600" dirty="0"/>
              <a:t>produce 1,2,3,3a,4,9-Hexahydropyrrolo[2,1-b]</a:t>
            </a:r>
            <a:r>
              <a:rPr lang="en-US" sz="3600" dirty="0" err="1"/>
              <a:t>quinazoline</a:t>
            </a:r>
            <a:r>
              <a:rPr lang="en-US" sz="3600" dirty="0"/>
              <a:t> </a:t>
            </a:r>
            <a:r>
              <a:rPr lang="en-US" sz="3600" b="1" dirty="0" smtClean="0"/>
              <a:t>(3).</a:t>
            </a:r>
            <a:r>
              <a:rPr lang="en-US" sz="3600" dirty="0" smtClean="0"/>
              <a:t> </a:t>
            </a:r>
            <a:r>
              <a:rPr lang="en-US" sz="3600" baseline="30000" dirty="0" smtClean="0"/>
              <a:t>2</a:t>
            </a:r>
            <a:endParaRPr lang="en-US" sz="3600" b="1" baseline="30000" dirty="0" smtClean="0"/>
          </a:p>
          <a:p>
            <a:endParaRPr lang="en-US" sz="3600" b="1" dirty="0" smtClean="0"/>
          </a:p>
          <a:p>
            <a:endParaRPr lang="en-US" sz="3600" b="1" dirty="0"/>
          </a:p>
          <a:p>
            <a:endParaRPr lang="en-US" sz="3600" b="1" dirty="0" smtClean="0"/>
          </a:p>
          <a:p>
            <a:endParaRPr lang="en-US" sz="3600" b="1" dirty="0"/>
          </a:p>
          <a:p>
            <a:endParaRPr lang="en-US" sz="3600" dirty="0" smtClean="0"/>
          </a:p>
          <a:p>
            <a:endParaRPr lang="en-US" sz="3600" dirty="0"/>
          </a:p>
          <a:p>
            <a:endParaRPr lang="en-US" sz="3600" dirty="0" smtClean="0"/>
          </a:p>
          <a:p>
            <a:pPr algn="ctr"/>
            <a:r>
              <a:rPr lang="en-US" sz="3600" b="1" dirty="0" smtClean="0"/>
              <a:t>Scheme I: Synthesis of </a:t>
            </a:r>
            <a:r>
              <a:rPr lang="en-US" sz="3600" b="1" dirty="0" err="1" smtClean="0"/>
              <a:t>Deoxyvasicinone</a:t>
            </a:r>
            <a:r>
              <a:rPr lang="en-US" sz="3600" b="1" dirty="0"/>
              <a:t> </a:t>
            </a:r>
            <a:endParaRPr lang="en-US" sz="3600" b="1" dirty="0" smtClean="0"/>
          </a:p>
          <a:p>
            <a:pPr algn="just"/>
            <a:r>
              <a:rPr lang="en-US" sz="3600" dirty="0" err="1" smtClean="0"/>
              <a:t>Aminals</a:t>
            </a:r>
            <a:r>
              <a:rPr lang="en-US" sz="3600" dirty="0" smtClean="0"/>
              <a:t> such as </a:t>
            </a:r>
            <a:r>
              <a:rPr lang="en-US" sz="3600" b="1" dirty="0" smtClean="0"/>
              <a:t>3 </a:t>
            </a:r>
            <a:r>
              <a:rPr lang="en-US" sz="3600" dirty="0" smtClean="0"/>
              <a:t>represent reduced versions of </a:t>
            </a:r>
            <a:r>
              <a:rPr lang="en-US" sz="3600" dirty="0" err="1" smtClean="0"/>
              <a:t>quinazolinone</a:t>
            </a:r>
            <a:r>
              <a:rPr lang="en-US" sz="3600" dirty="0" smtClean="0"/>
              <a:t> alkaloids. These are compounds that over recent years, has attracted attention due to their diverse biological </a:t>
            </a:r>
            <a:r>
              <a:rPr lang="en-US" sz="3600" dirty="0" smtClean="0"/>
              <a:t>effects. </a:t>
            </a:r>
            <a:r>
              <a:rPr lang="en-US" sz="3600" dirty="0" err="1" smtClean="0"/>
              <a:t>Aminal</a:t>
            </a:r>
            <a:r>
              <a:rPr lang="en-US" sz="3600" dirty="0" smtClean="0"/>
              <a:t> </a:t>
            </a:r>
            <a:r>
              <a:rPr lang="en-US" sz="3600" b="1" dirty="0" smtClean="0"/>
              <a:t>3</a:t>
            </a:r>
            <a:r>
              <a:rPr lang="en-US" sz="3600" dirty="0" smtClean="0"/>
              <a:t> reacts readily with a strong oxidizing agent like potassium permanganate to produce </a:t>
            </a:r>
            <a:r>
              <a:rPr lang="en-US" sz="3600" dirty="0" err="1" smtClean="0"/>
              <a:t>deoxyvasicinone</a:t>
            </a:r>
            <a:r>
              <a:rPr lang="en-US" sz="3600" dirty="0" smtClean="0"/>
              <a:t> </a:t>
            </a:r>
            <a:r>
              <a:rPr lang="en-US" sz="3600" b="1" dirty="0" smtClean="0"/>
              <a:t>(4)</a:t>
            </a:r>
            <a:r>
              <a:rPr lang="en-US" sz="3600" dirty="0" smtClean="0"/>
              <a:t>. </a:t>
            </a:r>
            <a:r>
              <a:rPr lang="en-US" sz="3600" b="1" dirty="0" smtClean="0"/>
              <a:t>4</a:t>
            </a:r>
            <a:r>
              <a:rPr lang="en-US" sz="3600" dirty="0" smtClean="0"/>
              <a:t> is known to </a:t>
            </a:r>
            <a:r>
              <a:rPr lang="en-US" sz="3600" dirty="0" smtClean="0"/>
              <a:t>contain </a:t>
            </a:r>
            <a:r>
              <a:rPr lang="en-US" sz="3600" dirty="0" smtClean="0"/>
              <a:t>antimicrobial, anti-inflammatory  and antidepressant </a:t>
            </a:r>
            <a:r>
              <a:rPr lang="en-US" sz="3600" dirty="0" smtClean="0"/>
              <a:t>activities in the human body.</a:t>
            </a:r>
            <a:r>
              <a:rPr lang="en-US" sz="3600" baseline="30000" dirty="0" smtClean="0"/>
              <a:t> 3,</a:t>
            </a:r>
            <a:r>
              <a:rPr lang="en-US" sz="3600" dirty="0" smtClean="0"/>
              <a:t> </a:t>
            </a:r>
            <a:r>
              <a:rPr lang="en-US" sz="3600" baseline="30000" dirty="0" smtClean="0"/>
              <a:t>4</a:t>
            </a:r>
            <a:endParaRPr lang="en-US" sz="3600" b="1" dirty="0"/>
          </a:p>
          <a:p>
            <a:endParaRPr lang="en-US" sz="2800" b="1" dirty="0" smtClean="0"/>
          </a:p>
          <a:p>
            <a:endParaRPr lang="en-US" sz="2800" b="1" dirty="0"/>
          </a:p>
          <a:p>
            <a:endParaRPr lang="en-US" sz="2800" b="1" dirty="0" smtClean="0"/>
          </a:p>
          <a:p>
            <a:endParaRPr lang="en-US" sz="2800" b="1" dirty="0"/>
          </a:p>
          <a:p>
            <a:endParaRPr lang="en-US" sz="2800" b="1" dirty="0" smtClean="0"/>
          </a:p>
          <a:p>
            <a:endParaRPr lang="en-US" sz="2800" b="1" dirty="0"/>
          </a:p>
          <a:p>
            <a:endParaRPr lang="en-US" sz="2800" b="1" dirty="0" smtClean="0"/>
          </a:p>
          <a:p>
            <a:endParaRPr lang="en-US" sz="2800" b="1" dirty="0"/>
          </a:p>
          <a:p>
            <a:endParaRPr lang="en-US" sz="2800" b="1" dirty="0" smtClean="0"/>
          </a:p>
          <a:p>
            <a:endParaRPr lang="en-US" sz="2800" b="1" dirty="0"/>
          </a:p>
          <a:p>
            <a:endParaRPr lang="en-US" sz="2800" b="1" dirty="0" smtClean="0"/>
          </a:p>
          <a:p>
            <a:endParaRPr lang="en-US" sz="2800" b="1" dirty="0"/>
          </a:p>
          <a:p>
            <a:endParaRPr lang="en-US" sz="2800" b="1" dirty="0"/>
          </a:p>
        </p:txBody>
      </p:sp>
      <p:sp>
        <p:nvSpPr>
          <p:cNvPr id="10" name="TextBox 9"/>
          <p:cNvSpPr txBox="1"/>
          <p:nvPr/>
        </p:nvSpPr>
        <p:spPr>
          <a:xfrm>
            <a:off x="2362200" y="20422343"/>
            <a:ext cx="12679680" cy="10495181"/>
          </a:xfrm>
          <a:prstGeom prst="rect">
            <a:avLst/>
          </a:prstGeom>
          <a:noFill/>
        </p:spPr>
        <p:txBody>
          <a:bodyPr wrap="square" rtlCol="0">
            <a:spAutoFit/>
          </a:bodyPr>
          <a:lstStyle/>
          <a:p>
            <a:r>
              <a:rPr lang="en-US" sz="3200" b="1" dirty="0" smtClean="0"/>
              <a:t>Results and Discussion:</a:t>
            </a:r>
            <a:endParaRPr lang="en-US" sz="3200" b="1" dirty="0"/>
          </a:p>
          <a:p>
            <a:pPr algn="just"/>
            <a:r>
              <a:rPr lang="en-US" sz="3600" dirty="0" smtClean="0"/>
              <a:t>(</a:t>
            </a:r>
            <a:r>
              <a:rPr lang="en-US" sz="3600" b="1" dirty="0" smtClean="0"/>
              <a:t>2</a:t>
            </a:r>
            <a:r>
              <a:rPr lang="en-US" sz="3600" dirty="0" smtClean="0"/>
              <a:t>), </a:t>
            </a:r>
            <a:r>
              <a:rPr lang="en-US" sz="3600" dirty="0"/>
              <a:t>was produced by reducing o-</a:t>
            </a:r>
            <a:r>
              <a:rPr lang="en-US" sz="3600" dirty="0" err="1"/>
              <a:t>nitrobenzaldehyde</a:t>
            </a:r>
            <a:r>
              <a:rPr lang="en-US" sz="3600" dirty="0"/>
              <a:t> (</a:t>
            </a:r>
            <a:r>
              <a:rPr lang="en-US" sz="3600" b="1" dirty="0"/>
              <a:t>1</a:t>
            </a:r>
            <a:r>
              <a:rPr lang="en-US" sz="3600" dirty="0"/>
              <a:t>), using iron powder and dilute hydrochloric acid (0.179 M). This method is known to produce the highest yield of </a:t>
            </a:r>
            <a:r>
              <a:rPr lang="en-US" sz="3600" b="1" dirty="0" smtClean="0"/>
              <a:t>2</a:t>
            </a:r>
            <a:r>
              <a:rPr lang="en-US" sz="3600" dirty="0" smtClean="0"/>
              <a:t> </a:t>
            </a:r>
            <a:r>
              <a:rPr lang="en-US" sz="3600" dirty="0"/>
              <a:t>because of the selective reduction of aryl nitro compounds using iron powder and dilute acid</a:t>
            </a:r>
            <a:r>
              <a:rPr lang="en-US" sz="3600" dirty="0" smtClean="0"/>
              <a:t>.</a:t>
            </a:r>
            <a:r>
              <a:rPr lang="en-US" sz="3600" baseline="30000" dirty="0"/>
              <a:t> </a:t>
            </a:r>
            <a:r>
              <a:rPr lang="en-US" sz="3600" baseline="30000" dirty="0" smtClean="0"/>
              <a:t>5</a:t>
            </a:r>
          </a:p>
          <a:p>
            <a:pPr algn="just"/>
            <a:r>
              <a:rPr lang="en-US" sz="3600" baseline="30000" dirty="0"/>
              <a:t/>
            </a:r>
            <a:br>
              <a:rPr lang="en-US" sz="3600" baseline="30000" dirty="0"/>
            </a:br>
            <a:r>
              <a:rPr lang="en-US" sz="3600" dirty="0" smtClean="0"/>
              <a:t>After the first step, </a:t>
            </a:r>
            <a:r>
              <a:rPr lang="en-US" sz="3600" b="1" dirty="0" smtClean="0"/>
              <a:t>2</a:t>
            </a:r>
            <a:r>
              <a:rPr lang="en-US" sz="3600" dirty="0" smtClean="0"/>
              <a:t> was collected in a low yield and contained impurities. The approximate yield  of pure product should have been approximately 68%. </a:t>
            </a:r>
            <a:r>
              <a:rPr lang="en-US" sz="3600" dirty="0" smtClean="0"/>
              <a:t>To increase the yield, the reaction could have been performed at a slower rate.</a:t>
            </a:r>
            <a:endParaRPr lang="en-US" sz="3600" dirty="0" smtClean="0"/>
          </a:p>
          <a:p>
            <a:pPr algn="just"/>
            <a:endParaRPr lang="en-US" sz="3600" dirty="0"/>
          </a:p>
          <a:p>
            <a:pPr algn="just"/>
            <a:endParaRPr lang="en-US" sz="3600" dirty="0" smtClean="0"/>
          </a:p>
          <a:p>
            <a:endParaRPr lang="en-US" sz="3200" b="1" dirty="0" smtClean="0"/>
          </a:p>
          <a:p>
            <a:endParaRPr lang="en-US" sz="3200" b="1" dirty="0"/>
          </a:p>
          <a:p>
            <a:endParaRPr lang="en-US" sz="3200" b="1" dirty="0" smtClean="0"/>
          </a:p>
          <a:p>
            <a:endParaRPr lang="en-US" sz="3200" b="1" dirty="0"/>
          </a:p>
          <a:p>
            <a:endParaRPr lang="en-US" sz="3200" b="1" dirty="0" smtClean="0"/>
          </a:p>
          <a:p>
            <a:endParaRPr lang="en-US" sz="3200" b="1" dirty="0"/>
          </a:p>
          <a:p>
            <a:endParaRPr lang="en-US" sz="3200" b="1" dirty="0" smtClean="0"/>
          </a:p>
        </p:txBody>
      </p:sp>
      <p:sp>
        <p:nvSpPr>
          <p:cNvPr id="12" name="TextBox 11"/>
          <p:cNvSpPr txBox="1"/>
          <p:nvPr/>
        </p:nvSpPr>
        <p:spPr>
          <a:xfrm>
            <a:off x="30632400" y="5105401"/>
            <a:ext cx="12329160" cy="8186857"/>
          </a:xfrm>
          <a:prstGeom prst="rect">
            <a:avLst/>
          </a:prstGeom>
          <a:noFill/>
        </p:spPr>
        <p:txBody>
          <a:bodyPr wrap="square" rtlCol="0">
            <a:spAutoFit/>
          </a:bodyPr>
          <a:lstStyle/>
          <a:p>
            <a:r>
              <a:rPr lang="en-US" sz="3600" b="1" dirty="0" smtClean="0"/>
              <a:t>Conclusions:</a:t>
            </a:r>
          </a:p>
          <a:p>
            <a:endParaRPr lang="en-US" sz="3600" b="1" dirty="0" smtClean="0"/>
          </a:p>
          <a:p>
            <a:endParaRPr lang="en-US" sz="3600" b="1" dirty="0"/>
          </a:p>
          <a:p>
            <a:endParaRPr lang="en-US" sz="3600" b="1" dirty="0" smtClean="0"/>
          </a:p>
          <a:p>
            <a:endParaRPr lang="en-US" sz="3600" b="1" dirty="0"/>
          </a:p>
          <a:p>
            <a:pPr algn="ctr"/>
            <a:r>
              <a:rPr lang="en-US" sz="3600" b="1" dirty="0" smtClean="0"/>
              <a:t>Scheme II: Reduction of o-</a:t>
            </a:r>
            <a:r>
              <a:rPr lang="en-US" sz="3600" b="1" dirty="0" err="1" smtClean="0"/>
              <a:t>aminobenzaldehyde</a:t>
            </a:r>
            <a:endParaRPr lang="en-US" sz="3600" b="1" dirty="0" smtClean="0"/>
          </a:p>
          <a:p>
            <a:endParaRPr lang="en-US" sz="2600" b="1" dirty="0"/>
          </a:p>
          <a:p>
            <a:pPr algn="just"/>
            <a:r>
              <a:rPr lang="en-US" sz="3600" dirty="0" smtClean="0"/>
              <a:t>In the first step of the reaction, iron </a:t>
            </a:r>
            <a:r>
              <a:rPr lang="en-US" sz="3600" dirty="0"/>
              <a:t>(0) acts as the electron donor whereas  </a:t>
            </a:r>
            <a:r>
              <a:rPr lang="en-US" sz="3600" dirty="0" err="1"/>
              <a:t>HCl</a:t>
            </a:r>
            <a:r>
              <a:rPr lang="en-US" sz="3600" dirty="0"/>
              <a:t> acts as the source of H</a:t>
            </a:r>
            <a:r>
              <a:rPr lang="en-US" sz="3600" baseline="30000" dirty="0"/>
              <a:t>+</a:t>
            </a:r>
            <a:r>
              <a:rPr lang="en-US" sz="3600" dirty="0"/>
              <a:t> ions. The nitro group is reduced to a </a:t>
            </a:r>
            <a:r>
              <a:rPr lang="en-US" sz="3600" dirty="0" err="1"/>
              <a:t>nitroso</a:t>
            </a:r>
            <a:r>
              <a:rPr lang="en-US" sz="3600" dirty="0"/>
              <a:t> group</a:t>
            </a:r>
            <a:r>
              <a:rPr lang="en-US" sz="3600" dirty="0" smtClean="0"/>
              <a:t>. The next step </a:t>
            </a:r>
            <a:r>
              <a:rPr lang="en-US" sz="3600" dirty="0" smtClean="0"/>
              <a:t>includes </a:t>
            </a:r>
            <a:r>
              <a:rPr lang="en-US" sz="3600" dirty="0" smtClean="0"/>
              <a:t>the reductive addition of two hydrogen ions to produce the hydroxylamine. In the last step another reduction occurs, water is eliminated and the amine is produced</a:t>
            </a:r>
            <a:r>
              <a:rPr lang="en-US" sz="3600" dirty="0" smtClean="0"/>
              <a:t>.</a:t>
            </a:r>
            <a:r>
              <a:rPr lang="en-US" sz="3600" baseline="30000" dirty="0"/>
              <a:t> </a:t>
            </a:r>
            <a:r>
              <a:rPr lang="en-US" sz="3600" baseline="30000" dirty="0" smtClean="0"/>
              <a:t>7</a:t>
            </a:r>
            <a:endParaRPr lang="en-US" sz="3600" baseline="30000" dirty="0"/>
          </a:p>
          <a:p>
            <a:pPr algn="just"/>
            <a:endParaRPr lang="en-US" sz="3600" dirty="0"/>
          </a:p>
          <a:p>
            <a:endParaRPr lang="en-US" sz="3200" dirty="0" smtClean="0"/>
          </a:p>
        </p:txBody>
      </p:sp>
      <p:sp>
        <p:nvSpPr>
          <p:cNvPr id="13" name="TextBox 12"/>
          <p:cNvSpPr txBox="1"/>
          <p:nvPr/>
        </p:nvSpPr>
        <p:spPr>
          <a:xfrm>
            <a:off x="868680" y="26791920"/>
            <a:ext cx="41452800" cy="6001643"/>
          </a:xfrm>
          <a:prstGeom prst="rect">
            <a:avLst/>
          </a:prstGeom>
          <a:noFill/>
        </p:spPr>
        <p:txBody>
          <a:bodyPr wrap="square" rtlCol="0">
            <a:spAutoFit/>
          </a:bodyPr>
          <a:lstStyle/>
          <a:p>
            <a:pPr algn="ctr"/>
            <a:r>
              <a:rPr lang="en-US" sz="3200" b="1" dirty="0" smtClean="0"/>
              <a:t>Acknowledgements:</a:t>
            </a:r>
          </a:p>
          <a:p>
            <a:pPr algn="just"/>
            <a:r>
              <a:rPr lang="en-US" sz="3600" dirty="0" smtClean="0"/>
              <a:t>Special thanks to the UNH Chemistry Department for funding the chemicals needed to carry out the project. Thanks to Professor Greenberg with  the suggestion on carrying out this project. Also thanks to </a:t>
            </a:r>
            <a:r>
              <a:rPr lang="en-US" sz="3600" dirty="0" err="1" smtClean="0"/>
              <a:t>Deepthi</a:t>
            </a:r>
            <a:r>
              <a:rPr lang="en-US" sz="3600" dirty="0" smtClean="0"/>
              <a:t> </a:t>
            </a:r>
            <a:r>
              <a:rPr lang="en-US" sz="3600" dirty="0" err="1" smtClean="0"/>
              <a:t>Bhogadhi</a:t>
            </a:r>
            <a:r>
              <a:rPr lang="en-US" sz="3600" dirty="0" smtClean="0"/>
              <a:t> and Sarah Joiner for their help providing chemicals and overlooking the project.</a:t>
            </a:r>
          </a:p>
          <a:p>
            <a:pPr algn="just"/>
            <a:endParaRPr lang="en-US" sz="3600" dirty="0"/>
          </a:p>
          <a:p>
            <a:pPr algn="ctr"/>
            <a:r>
              <a:rPr lang="en-US" sz="2800" b="1" dirty="0" smtClean="0"/>
              <a:t>References:</a:t>
            </a:r>
          </a:p>
          <a:p>
            <a:pPr lvl="0"/>
            <a:r>
              <a:rPr lang="en-US" sz="2800" dirty="0" smtClean="0"/>
              <a:t>1. </a:t>
            </a:r>
            <a:r>
              <a:rPr lang="en-US" sz="2800" dirty="0"/>
              <a:t>Agrawal, </a:t>
            </a:r>
            <a:r>
              <a:rPr lang="en-US" sz="2800" dirty="0" err="1"/>
              <a:t>Abinash</a:t>
            </a:r>
            <a:r>
              <a:rPr lang="en-US" sz="2800" dirty="0"/>
              <a:t>, and Paul G. </a:t>
            </a:r>
            <a:r>
              <a:rPr lang="en-US" sz="2800" dirty="0" err="1"/>
              <a:t>Tratnyek</a:t>
            </a:r>
            <a:r>
              <a:rPr lang="en-US" sz="2800" dirty="0"/>
              <a:t>. "Reduction of nitro aromatic compounds by zero-</a:t>
            </a:r>
            <a:r>
              <a:rPr lang="en-US" sz="2800" dirty="0" err="1"/>
              <a:t>valent</a:t>
            </a:r>
            <a:r>
              <a:rPr lang="en-US" sz="2800" dirty="0"/>
              <a:t> iron metal." </a:t>
            </a:r>
            <a:r>
              <a:rPr lang="en-US" sz="2800" i="1" dirty="0"/>
              <a:t>Environmental Science &amp; Technology</a:t>
            </a:r>
            <a:r>
              <a:rPr lang="en-US" sz="2800" dirty="0"/>
              <a:t> 30.1 (1995): 153-160.</a:t>
            </a:r>
            <a:endParaRPr lang="en-US" sz="2800" dirty="0" smtClean="0"/>
          </a:p>
          <a:p>
            <a:pPr lvl="0"/>
            <a:r>
              <a:rPr lang="en-US" sz="2800" dirty="0" smtClean="0"/>
              <a:t>2. Hazlet</a:t>
            </a:r>
            <a:r>
              <a:rPr lang="en-US" sz="2800" dirty="0"/>
              <a:t>, S. E.; </a:t>
            </a:r>
            <a:r>
              <a:rPr lang="en-US" sz="2800" dirty="0" err="1"/>
              <a:t>Dornfeld</a:t>
            </a:r>
            <a:r>
              <a:rPr lang="en-US" sz="2800" dirty="0"/>
              <a:t>, C. A. The reduction of aromatic nitro compounds with activated </a:t>
            </a:r>
            <a:r>
              <a:rPr lang="en-US" sz="2800" dirty="0" smtClean="0"/>
              <a:t>iron</a:t>
            </a:r>
            <a:r>
              <a:rPr lang="en-US" sz="2800" dirty="0"/>
              <a:t>. J. Am. Chem. Soc. 1944, 66, </a:t>
            </a:r>
            <a:r>
              <a:rPr lang="en-US" sz="2800" dirty="0" smtClean="0"/>
              <a:t>1781-1782</a:t>
            </a:r>
          </a:p>
          <a:p>
            <a:r>
              <a:rPr lang="en-US" sz="2800" dirty="0"/>
              <a:t>3. </a:t>
            </a:r>
            <a:r>
              <a:rPr lang="en-US" sz="2800" dirty="0" smtClean="0"/>
              <a:t>Chen Zhang</a:t>
            </a:r>
            <a:r>
              <a:rPr lang="en-US" sz="2800" dirty="0"/>
              <a:t>, Chandra </a:t>
            </a:r>
            <a:r>
              <a:rPr lang="en-US" sz="2800" dirty="0" err="1"/>
              <a:t>Kanta</a:t>
            </a:r>
            <a:r>
              <a:rPr lang="en-US" sz="2800" dirty="0"/>
              <a:t> De and Daniel Seidel, “o-</a:t>
            </a:r>
            <a:r>
              <a:rPr lang="en-US" sz="2800" dirty="0" err="1"/>
              <a:t>Aminobenzaldehyde</a:t>
            </a:r>
            <a:r>
              <a:rPr lang="en-US" sz="2800" dirty="0"/>
              <a:t>, Redox-Neutral </a:t>
            </a:r>
            <a:r>
              <a:rPr lang="en-US" sz="2800" dirty="0" err="1"/>
              <a:t>Aminal</a:t>
            </a:r>
            <a:r>
              <a:rPr lang="en-US" sz="2800" dirty="0"/>
              <a:t> Formation and Synthesis of </a:t>
            </a:r>
            <a:r>
              <a:rPr lang="en-US" sz="2800" dirty="0" err="1"/>
              <a:t>Deoxyvasicinone</a:t>
            </a:r>
            <a:r>
              <a:rPr lang="en-US" sz="2800" dirty="0"/>
              <a:t>.” </a:t>
            </a:r>
            <a:r>
              <a:rPr lang="nn-NO" sz="2800" i="1" dirty="0"/>
              <a:t>Org. Synth.</a:t>
            </a:r>
            <a:r>
              <a:rPr lang="nn-NO" sz="2800" dirty="0"/>
              <a:t> </a:t>
            </a:r>
            <a:r>
              <a:rPr lang="nn-NO" sz="2800" b="1" dirty="0"/>
              <a:t>2012</a:t>
            </a:r>
            <a:r>
              <a:rPr lang="nn-NO" sz="2800" dirty="0"/>
              <a:t>, </a:t>
            </a:r>
            <a:r>
              <a:rPr lang="nn-NO" sz="2800" i="1" dirty="0"/>
              <a:t>89</a:t>
            </a:r>
            <a:r>
              <a:rPr lang="nn-NO" sz="2800" dirty="0"/>
              <a:t>, </a:t>
            </a:r>
            <a:r>
              <a:rPr lang="nn-NO" sz="2800" dirty="0" smtClean="0"/>
              <a:t>274-282</a:t>
            </a:r>
          </a:p>
          <a:p>
            <a:r>
              <a:rPr lang="nn-NO" sz="2800" dirty="0" smtClean="0"/>
              <a:t>4. </a:t>
            </a:r>
            <a:r>
              <a:rPr lang="en-US" sz="2800" dirty="0"/>
              <a:t> Al-</a:t>
            </a:r>
            <a:r>
              <a:rPr lang="en-US" sz="2800" dirty="0" err="1"/>
              <a:t>Shamma</a:t>
            </a:r>
            <a:r>
              <a:rPr lang="en-US" sz="2800" dirty="0"/>
              <a:t>, A.; Drake, S.; Flynn, D. L.; </a:t>
            </a:r>
            <a:r>
              <a:rPr lang="en-US" sz="2800" dirty="0" err="1"/>
              <a:t>Mitscher</a:t>
            </a:r>
            <a:r>
              <a:rPr lang="en-US" sz="2800" dirty="0"/>
              <a:t>, L. A.; Park, Y. H.; Rao, G. S. R.; Simpson, A.; Swayze, J. K.; </a:t>
            </a:r>
            <a:r>
              <a:rPr lang="en-US" sz="2800" dirty="0" err="1"/>
              <a:t>Veysoglu</a:t>
            </a:r>
            <a:r>
              <a:rPr lang="en-US" sz="2800" dirty="0"/>
              <a:t>, T.; Wu, S. T. S. </a:t>
            </a:r>
            <a:r>
              <a:rPr lang="en-US" sz="2800" i="1" dirty="0"/>
              <a:t>J. Nat. Prod</a:t>
            </a:r>
            <a:r>
              <a:rPr lang="en-US" sz="2800" dirty="0"/>
              <a:t>. </a:t>
            </a:r>
            <a:r>
              <a:rPr lang="en-US" sz="2800" b="1" dirty="0"/>
              <a:t>1981</a:t>
            </a:r>
            <a:r>
              <a:rPr lang="en-US" sz="2800" dirty="0"/>
              <a:t>, </a:t>
            </a:r>
            <a:r>
              <a:rPr lang="en-US" sz="2800" i="1" dirty="0"/>
              <a:t>44</a:t>
            </a:r>
            <a:r>
              <a:rPr lang="en-US" sz="2800" dirty="0"/>
              <a:t>, 745-747</a:t>
            </a:r>
            <a:r>
              <a:rPr lang="en-US" sz="2800" dirty="0" smtClean="0"/>
              <a:t>.</a:t>
            </a:r>
          </a:p>
          <a:p>
            <a:r>
              <a:rPr lang="en-US" sz="2800" dirty="0" smtClean="0"/>
              <a:t>5.</a:t>
            </a:r>
            <a:r>
              <a:rPr lang="en-US" sz="2800" dirty="0"/>
              <a:t> Marco-</a:t>
            </a:r>
            <a:r>
              <a:rPr lang="en-US" sz="2800" dirty="0" err="1"/>
              <a:t>Contelles</a:t>
            </a:r>
            <a:r>
              <a:rPr lang="en-US" sz="2800" dirty="0"/>
              <a:t>, J.; </a:t>
            </a:r>
            <a:r>
              <a:rPr lang="en-US" sz="2800" dirty="0" err="1"/>
              <a:t>Pe´rez</a:t>
            </a:r>
            <a:r>
              <a:rPr lang="en-US" sz="2800" dirty="0"/>
              <a:t>-Mayoral, E.; </a:t>
            </a:r>
            <a:r>
              <a:rPr lang="en-US" sz="2800" dirty="0" err="1"/>
              <a:t>Samadi</a:t>
            </a:r>
            <a:r>
              <a:rPr lang="en-US" sz="2800" dirty="0"/>
              <a:t>, A.; </a:t>
            </a:r>
            <a:r>
              <a:rPr lang="en-US" sz="2800" dirty="0" err="1"/>
              <a:t>Carreiras</a:t>
            </a:r>
            <a:r>
              <a:rPr lang="en-US" sz="2800" dirty="0"/>
              <a:t>, M. C.; Soriano, E. </a:t>
            </a:r>
            <a:r>
              <a:rPr lang="en-US" sz="2800" i="1" dirty="0"/>
              <a:t>Chem. Rev.</a:t>
            </a:r>
            <a:r>
              <a:rPr lang="en-US" sz="2800" dirty="0"/>
              <a:t> 2009, </a:t>
            </a:r>
            <a:r>
              <a:rPr lang="en-US" sz="2800" i="1" dirty="0"/>
              <a:t>109, </a:t>
            </a:r>
            <a:r>
              <a:rPr lang="en-US" sz="2800" dirty="0" smtClean="0"/>
              <a:t>2652-2671</a:t>
            </a:r>
          </a:p>
          <a:p>
            <a:pPr lvl="0"/>
            <a:r>
              <a:rPr lang="en-US" sz="2800" dirty="0" smtClean="0"/>
              <a:t>6. </a:t>
            </a:r>
            <a:r>
              <a:rPr lang="en-US" sz="2800" dirty="0"/>
              <a:t>Hazlet, S. E.; </a:t>
            </a:r>
            <a:r>
              <a:rPr lang="en-US" sz="2800" dirty="0" err="1"/>
              <a:t>Dornfeld</a:t>
            </a:r>
            <a:r>
              <a:rPr lang="en-US" sz="2800" dirty="0"/>
              <a:t>, C. A. The reduction of aromatic nitro compounds with activated </a:t>
            </a:r>
            <a:r>
              <a:rPr lang="en-US" sz="2800" dirty="0" smtClean="0"/>
              <a:t>iron</a:t>
            </a:r>
            <a:r>
              <a:rPr lang="en-US" sz="2800" dirty="0"/>
              <a:t>. J. Am. Chem. Soc. 1944, 66, </a:t>
            </a:r>
            <a:r>
              <a:rPr lang="en-US" sz="2800" dirty="0" smtClean="0"/>
              <a:t>1781-1782</a:t>
            </a:r>
          </a:p>
          <a:p>
            <a:pPr lvl="0"/>
            <a:r>
              <a:rPr lang="en-US" sz="2800" dirty="0" smtClean="0"/>
              <a:t>7. </a:t>
            </a:r>
            <a:r>
              <a:rPr lang="en-US" sz="2800" dirty="0"/>
              <a:t>Becker, H.; Berger, W.; </a:t>
            </a:r>
            <a:r>
              <a:rPr lang="en-US" sz="2800" dirty="0" err="1"/>
              <a:t>Domschke</a:t>
            </a:r>
            <a:r>
              <a:rPr lang="en-US" sz="2800" dirty="0"/>
              <a:t>, G.; </a:t>
            </a:r>
            <a:r>
              <a:rPr lang="en-US" sz="2800" dirty="0" err="1"/>
              <a:t>Fanghänel</a:t>
            </a:r>
            <a:r>
              <a:rPr lang="en-US" sz="2800" dirty="0"/>
              <a:t>, E. (</a:t>
            </a:r>
            <a:r>
              <a:rPr lang="en-US" sz="2800" b="1" dirty="0"/>
              <a:t>1999</a:t>
            </a:r>
            <a:r>
              <a:rPr lang="en-US" sz="2800" dirty="0"/>
              <a:t>): </a:t>
            </a:r>
            <a:r>
              <a:rPr lang="en-US" sz="2800" i="1" dirty="0" err="1"/>
              <a:t>Organikum</a:t>
            </a:r>
            <a:r>
              <a:rPr lang="en-US" sz="2800" i="1" dirty="0"/>
              <a:t> - </a:t>
            </a:r>
            <a:r>
              <a:rPr lang="en-US" sz="2800" i="1" dirty="0" err="1"/>
              <a:t>Organisch</a:t>
            </a:r>
            <a:r>
              <a:rPr lang="en-US" sz="2800" i="1" dirty="0"/>
              <a:t> </a:t>
            </a:r>
            <a:r>
              <a:rPr lang="en-US" sz="2800" i="1" dirty="0" err="1"/>
              <a:t>Chemisches</a:t>
            </a:r>
            <a:r>
              <a:rPr lang="en-US" sz="2800" i="1" dirty="0"/>
              <a:t> </a:t>
            </a:r>
            <a:r>
              <a:rPr lang="en-US" sz="2800" i="1" dirty="0" err="1"/>
              <a:t>Praktikum</a:t>
            </a:r>
            <a:r>
              <a:rPr lang="en-US" sz="2800" dirty="0"/>
              <a:t>. Wiley-VCH </a:t>
            </a:r>
            <a:r>
              <a:rPr lang="en-US" sz="2800" dirty="0" err="1"/>
              <a:t>Verlag</a:t>
            </a:r>
            <a:r>
              <a:rPr lang="en-US" sz="2800" dirty="0"/>
              <a:t> GmbH</a:t>
            </a:r>
            <a:r>
              <a:rPr lang="en-US" sz="2800" i="1" dirty="0"/>
              <a:t>20</a:t>
            </a:r>
            <a:r>
              <a:rPr lang="en-US" sz="2800" dirty="0"/>
              <a:t>, ISBN: 3527297197</a:t>
            </a:r>
            <a:endParaRPr lang="en-US" sz="2800" dirty="0"/>
          </a:p>
          <a:p>
            <a:endParaRPr lang="en-US" sz="2000" dirty="0"/>
          </a:p>
        </p:txBody>
      </p:sp>
      <p:sp>
        <p:nvSpPr>
          <p:cNvPr id="2" name="Rectangle 2"/>
          <p:cNvSpPr>
            <a:spLocks noChangeArrowheads="1"/>
          </p:cNvSpPr>
          <p:nvPr/>
        </p:nvSpPr>
        <p:spPr bwMode="auto">
          <a:xfrm>
            <a:off x="0" y="0"/>
            <a:ext cx="43891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 name="Object 2"/>
          <p:cNvGraphicFramePr>
            <a:graphicFrameLocks noChangeAspect="1"/>
          </p:cNvGraphicFramePr>
          <p:nvPr>
            <p:extLst>
              <p:ext uri="{D42A27DB-BD31-4B8C-83A1-F6EECF244321}">
                <p14:modId xmlns:p14="http://schemas.microsoft.com/office/powerpoint/2010/main" val="1049363760"/>
              </p:ext>
            </p:extLst>
          </p:nvPr>
        </p:nvGraphicFramePr>
        <p:xfrm>
          <a:off x="18821399" y="5116287"/>
          <a:ext cx="9192335" cy="2275113"/>
        </p:xfrm>
        <a:graphic>
          <a:graphicData uri="http://schemas.openxmlformats.org/presentationml/2006/ole">
            <mc:AlternateContent xmlns:mc="http://schemas.openxmlformats.org/markup-compatibility/2006">
              <mc:Choice xmlns:v="urn:schemas-microsoft-com:vml" Requires="v">
                <p:oleObj spid="_x0000_s1246" name="CS ChemDraw Drawing" r:id="rId4" imgW="3966848" imgH="979992" progId="ChemDraw.Document.6.0">
                  <p:embed/>
                </p:oleObj>
              </mc:Choice>
              <mc:Fallback>
                <p:oleObj name="CS ChemDraw Drawing" r:id="rId4" imgW="3966848" imgH="979992" progId="ChemDraw.Document.6.0">
                  <p:embed/>
                  <p:pic>
                    <p:nvPicPr>
                      <p:cNvPr id="0" name="Object 1"/>
                      <p:cNvPicPr>
                        <a:picLocks noChangeAspect="1" noChangeArrowheads="1"/>
                      </p:cNvPicPr>
                      <p:nvPr/>
                    </p:nvPicPr>
                    <p:blipFill>
                      <a:blip r:embed="rId5"/>
                      <a:srcRect/>
                      <a:stretch>
                        <a:fillRect/>
                      </a:stretch>
                    </p:blipFill>
                    <p:spPr bwMode="auto">
                      <a:xfrm>
                        <a:off x="18821399" y="5116287"/>
                        <a:ext cx="9192335" cy="2275113"/>
                      </a:xfrm>
                      <a:prstGeom prst="rect">
                        <a:avLst/>
                      </a:prstGeom>
                      <a:noFill/>
                    </p:spPr>
                  </p:pic>
                </p:oleObj>
              </mc:Fallback>
            </mc:AlternateContent>
          </a:graphicData>
        </a:graphic>
      </p:graphicFrame>
      <p:sp>
        <p:nvSpPr>
          <p:cNvPr id="7" name="Rectangle 4"/>
          <p:cNvSpPr>
            <a:spLocks noChangeArrowheads="1"/>
          </p:cNvSpPr>
          <p:nvPr/>
        </p:nvSpPr>
        <p:spPr bwMode="auto">
          <a:xfrm>
            <a:off x="0" y="0"/>
            <a:ext cx="43891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3363937894"/>
              </p:ext>
            </p:extLst>
          </p:nvPr>
        </p:nvGraphicFramePr>
        <p:xfrm>
          <a:off x="18388628" y="7391400"/>
          <a:ext cx="10216852" cy="2823836"/>
        </p:xfrm>
        <a:graphic>
          <a:graphicData uri="http://schemas.openxmlformats.org/presentationml/2006/ole">
            <mc:AlternateContent xmlns:mc="http://schemas.openxmlformats.org/markup-compatibility/2006">
              <mc:Choice xmlns:v="urn:schemas-microsoft-com:vml" Requires="v">
                <p:oleObj spid="_x0000_s1247" name="CS ChemDraw Drawing" r:id="rId6" imgW="3939403" imgH="1086480" progId="ChemDraw.Document.6.0">
                  <p:embed/>
                </p:oleObj>
              </mc:Choice>
              <mc:Fallback>
                <p:oleObj name="CS ChemDraw Drawing" r:id="rId6" imgW="3939403" imgH="1086480" progId="ChemDraw.Document.6.0">
                  <p:embed/>
                  <p:pic>
                    <p:nvPicPr>
                      <p:cNvPr id="0" name="Object 3"/>
                      <p:cNvPicPr>
                        <a:picLocks noChangeAspect="1" noChangeArrowheads="1"/>
                      </p:cNvPicPr>
                      <p:nvPr/>
                    </p:nvPicPr>
                    <p:blipFill>
                      <a:blip r:embed="rId7"/>
                      <a:srcRect/>
                      <a:stretch>
                        <a:fillRect/>
                      </a:stretch>
                    </p:blipFill>
                    <p:spPr bwMode="auto">
                      <a:xfrm>
                        <a:off x="18388628" y="7391400"/>
                        <a:ext cx="10216852" cy="2823836"/>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2783046861"/>
              </p:ext>
            </p:extLst>
          </p:nvPr>
        </p:nvGraphicFramePr>
        <p:xfrm>
          <a:off x="3555901" y="11811000"/>
          <a:ext cx="8752580" cy="2819400"/>
        </p:xfrm>
        <a:graphic>
          <a:graphicData uri="http://schemas.openxmlformats.org/presentationml/2006/ole">
            <mc:AlternateContent xmlns:mc="http://schemas.openxmlformats.org/markup-compatibility/2006">
              <mc:Choice xmlns:v="urn:schemas-microsoft-com:vml" Requires="v">
                <p:oleObj spid="_x0000_s1248" name="CS ChemDraw Drawing" r:id="rId8" imgW="3351161" imgH="1078920" progId="ChemDraw.Document.6.0">
                  <p:embed/>
                </p:oleObj>
              </mc:Choice>
              <mc:Fallback>
                <p:oleObj name="CS ChemDraw Drawing" r:id="rId8" imgW="3351161" imgH="1078920" progId="ChemDraw.Document.6.0">
                  <p:embed/>
                  <p:pic>
                    <p:nvPicPr>
                      <p:cNvPr id="0" name=""/>
                      <p:cNvPicPr/>
                      <p:nvPr/>
                    </p:nvPicPr>
                    <p:blipFill>
                      <a:blip r:embed="rId9"/>
                      <a:stretch>
                        <a:fillRect/>
                      </a:stretch>
                    </p:blipFill>
                    <p:spPr>
                      <a:xfrm>
                        <a:off x="3555901" y="11811000"/>
                        <a:ext cx="8752580" cy="2819400"/>
                      </a:xfrm>
                      <a:prstGeom prst="rect">
                        <a:avLst/>
                      </a:prstGeom>
                    </p:spPr>
                  </p:pic>
                </p:oleObj>
              </mc:Fallback>
            </mc:AlternateContent>
          </a:graphicData>
        </a:graphic>
      </p:graphicFrame>
      <p:sp>
        <p:nvSpPr>
          <p:cNvPr id="14" name="Rectangle 41"/>
          <p:cNvSpPr>
            <a:spLocks noChangeArrowheads="1"/>
          </p:cNvSpPr>
          <p:nvPr/>
        </p:nvSpPr>
        <p:spPr bwMode="auto">
          <a:xfrm>
            <a:off x="0" y="0"/>
            <a:ext cx="438912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7" name="TextBox 16"/>
          <p:cNvSpPr txBox="1"/>
          <p:nvPr/>
        </p:nvSpPr>
        <p:spPr>
          <a:xfrm>
            <a:off x="29718000" y="25669934"/>
            <a:ext cx="12877800" cy="646331"/>
          </a:xfrm>
          <a:prstGeom prst="rect">
            <a:avLst/>
          </a:prstGeom>
          <a:noFill/>
        </p:spPr>
        <p:txBody>
          <a:bodyPr wrap="square" rtlCol="0">
            <a:spAutoFit/>
          </a:bodyPr>
          <a:lstStyle/>
          <a:p>
            <a:pPr algn="ctr"/>
            <a:r>
              <a:rPr lang="en-US" sz="3600" b="1" dirty="0" smtClean="0"/>
              <a:t>Scheme III: 1H NMR of o-</a:t>
            </a:r>
            <a:r>
              <a:rPr lang="en-US" sz="3600" b="1" dirty="0" err="1" smtClean="0"/>
              <a:t>aminobenzaldehyde</a:t>
            </a:r>
            <a:endParaRPr lang="en-US" sz="3600" b="1" dirty="0"/>
          </a:p>
        </p:txBody>
      </p:sp>
      <p:sp>
        <p:nvSpPr>
          <p:cNvPr id="16" name="TextBox 15"/>
          <p:cNvSpPr txBox="1"/>
          <p:nvPr/>
        </p:nvSpPr>
        <p:spPr>
          <a:xfrm>
            <a:off x="16840200" y="11941714"/>
            <a:ext cx="12877800" cy="11726287"/>
          </a:xfrm>
          <a:prstGeom prst="rect">
            <a:avLst/>
          </a:prstGeom>
          <a:noFill/>
        </p:spPr>
        <p:txBody>
          <a:bodyPr wrap="square" rtlCol="0">
            <a:spAutoFit/>
          </a:bodyPr>
          <a:lstStyle/>
          <a:p>
            <a:pPr algn="just"/>
            <a:r>
              <a:rPr lang="en-US" sz="3600" dirty="0"/>
              <a:t>A melting point and </a:t>
            </a:r>
            <a:r>
              <a:rPr lang="en-US" sz="3600" baseline="30000" dirty="0"/>
              <a:t>1</a:t>
            </a:r>
            <a:r>
              <a:rPr lang="en-US" sz="3600" dirty="0"/>
              <a:t>H NMR was taken of </a:t>
            </a:r>
            <a:r>
              <a:rPr lang="en-US" sz="3600" b="1" dirty="0"/>
              <a:t>2</a:t>
            </a:r>
            <a:r>
              <a:rPr lang="en-US" sz="3600" dirty="0"/>
              <a:t> to test for yield and purity. The </a:t>
            </a:r>
            <a:r>
              <a:rPr lang="en-US" sz="3600" baseline="30000" dirty="0"/>
              <a:t>1</a:t>
            </a:r>
            <a:r>
              <a:rPr lang="en-US" sz="3600" dirty="0"/>
              <a:t>H NMR spectrum showed resonances for both the starting material and product. The melting point also showed signs of impurities due to the melting point being 38.9-39.6°C, whereas the literature melting point is 32-34°C</a:t>
            </a:r>
          </a:p>
          <a:p>
            <a:pPr algn="just"/>
            <a:endParaRPr lang="en-US" sz="3600" dirty="0" smtClean="0"/>
          </a:p>
          <a:p>
            <a:pPr algn="just"/>
            <a:r>
              <a:rPr lang="en-US" sz="3600" dirty="0" smtClean="0"/>
              <a:t>The </a:t>
            </a:r>
            <a:r>
              <a:rPr lang="en-US" sz="3600" dirty="0"/>
              <a:t>usage of a syringe pump to slowly add </a:t>
            </a:r>
            <a:r>
              <a:rPr lang="en-US" sz="3600" dirty="0" smtClean="0"/>
              <a:t>o-</a:t>
            </a:r>
            <a:r>
              <a:rPr lang="en-US" sz="3600" dirty="0" err="1" smtClean="0"/>
              <a:t>aminobenzaldehyde</a:t>
            </a:r>
            <a:r>
              <a:rPr lang="en-US" sz="3600" dirty="0" smtClean="0"/>
              <a:t> increases </a:t>
            </a:r>
            <a:r>
              <a:rPr lang="en-US" sz="3600" dirty="0" smtClean="0"/>
              <a:t>the </a:t>
            </a:r>
            <a:r>
              <a:rPr lang="en-US" sz="3600" dirty="0"/>
              <a:t>yield. The slow addition of </a:t>
            </a:r>
            <a:r>
              <a:rPr lang="en-US" sz="3600" b="1" dirty="0" smtClean="0"/>
              <a:t>2</a:t>
            </a:r>
            <a:r>
              <a:rPr lang="en-US" sz="3600" dirty="0" smtClean="0"/>
              <a:t> would reduce </a:t>
            </a:r>
            <a:r>
              <a:rPr lang="en-US" sz="3600" dirty="0"/>
              <a:t>the likelihood of the substrate to undergo </a:t>
            </a:r>
            <a:r>
              <a:rPr lang="en-US" sz="3600" dirty="0" smtClean="0"/>
              <a:t>self-condensation. Originally, the addition of </a:t>
            </a:r>
            <a:r>
              <a:rPr lang="en-US" sz="3600" b="1" dirty="0" smtClean="0"/>
              <a:t>2</a:t>
            </a:r>
            <a:r>
              <a:rPr lang="en-US" sz="3600" dirty="0" smtClean="0"/>
              <a:t> was supposed to occur over a 24 hour interval, but </a:t>
            </a:r>
            <a:r>
              <a:rPr lang="en-US" sz="3600" dirty="0"/>
              <a:t>d</a:t>
            </a:r>
            <a:r>
              <a:rPr lang="en-US" sz="3600" dirty="0" smtClean="0"/>
              <a:t>ue to </a:t>
            </a:r>
            <a:r>
              <a:rPr lang="en-US" sz="3600" dirty="0" smtClean="0"/>
              <a:t>time restraints to perform the reaction, </a:t>
            </a:r>
            <a:r>
              <a:rPr lang="en-US" sz="3600" dirty="0" smtClean="0"/>
              <a:t>the addition could only occur over 80 minutes. This would have lowered the yield of any </a:t>
            </a:r>
            <a:r>
              <a:rPr lang="en-US" sz="3600" b="1" dirty="0" smtClean="0"/>
              <a:t>3</a:t>
            </a:r>
            <a:r>
              <a:rPr lang="en-US" sz="3600" dirty="0" smtClean="0"/>
              <a:t> formed</a:t>
            </a:r>
            <a:r>
              <a:rPr lang="en-US" sz="3600" dirty="0" smtClean="0"/>
              <a:t>.  </a:t>
            </a:r>
            <a:r>
              <a:rPr lang="en-US" sz="3600" baseline="30000" dirty="0" smtClean="0"/>
              <a:t>6</a:t>
            </a:r>
            <a:endParaRPr lang="en-US" sz="3600" b="1" dirty="0"/>
          </a:p>
          <a:p>
            <a:pPr algn="just"/>
            <a:endParaRPr lang="en-US" sz="3600" dirty="0"/>
          </a:p>
          <a:p>
            <a:pPr algn="just"/>
            <a:r>
              <a:rPr lang="en-US" sz="3600" dirty="0" smtClean="0"/>
              <a:t>An </a:t>
            </a:r>
            <a:r>
              <a:rPr lang="en-US" sz="3600" baseline="30000" dirty="0"/>
              <a:t>1</a:t>
            </a:r>
            <a:r>
              <a:rPr lang="en-US" sz="3600" dirty="0"/>
              <a:t>H NMR was also taken of crude </a:t>
            </a:r>
            <a:r>
              <a:rPr lang="en-US" sz="3600" b="1" dirty="0"/>
              <a:t>3</a:t>
            </a:r>
            <a:r>
              <a:rPr lang="en-US" sz="3600" dirty="0"/>
              <a:t>. Expected resonances were not </a:t>
            </a:r>
            <a:r>
              <a:rPr lang="en-US" sz="3600" dirty="0" smtClean="0"/>
              <a:t>observed. </a:t>
            </a:r>
            <a:r>
              <a:rPr lang="en-US" sz="3600" b="1" dirty="0" smtClean="0"/>
              <a:t>2</a:t>
            </a:r>
            <a:r>
              <a:rPr lang="en-US" sz="3600" dirty="0" smtClean="0"/>
              <a:t> is supposed to be stored at -20°C</a:t>
            </a:r>
            <a:r>
              <a:rPr lang="en-US" sz="3600" dirty="0"/>
              <a:t> </a:t>
            </a:r>
            <a:r>
              <a:rPr lang="en-US" sz="3600" dirty="0" smtClean="0"/>
              <a:t>(in dry ice), because it has a tendency to undergo self condensation at room temperature. Even at -20°C, </a:t>
            </a:r>
            <a:r>
              <a:rPr lang="en-US" sz="3600" b="1" dirty="0" smtClean="0"/>
              <a:t>2</a:t>
            </a:r>
            <a:r>
              <a:rPr lang="en-US" sz="3600" dirty="0" smtClean="0"/>
              <a:t> will slowly undergo self condensation. Due </a:t>
            </a:r>
            <a:r>
              <a:rPr lang="en-US" sz="3600" dirty="0"/>
              <a:t>to </a:t>
            </a:r>
            <a:r>
              <a:rPr lang="en-US" sz="3600" b="1" dirty="0"/>
              <a:t>2 </a:t>
            </a:r>
            <a:r>
              <a:rPr lang="en-US" sz="3600" dirty="0"/>
              <a:t>being stored at room temperature for a </a:t>
            </a:r>
            <a:r>
              <a:rPr lang="en-US" sz="3600" dirty="0" smtClean="0"/>
              <a:t>week, it was highly likely that most of  it </a:t>
            </a:r>
            <a:r>
              <a:rPr lang="en-US" sz="3600" dirty="0" smtClean="0"/>
              <a:t>polymerized before performing step 2 of the reaction.</a:t>
            </a:r>
            <a:endParaRPr lang="en-US" sz="3600" b="1" dirty="0"/>
          </a:p>
        </p:txBody>
      </p:sp>
      <p:sp>
        <p:nvSpPr>
          <p:cNvPr id="18" name="TextBox 17"/>
          <p:cNvSpPr txBox="1"/>
          <p:nvPr/>
        </p:nvSpPr>
        <p:spPr>
          <a:xfrm>
            <a:off x="30632400" y="12892148"/>
            <a:ext cx="12725400" cy="4524315"/>
          </a:xfrm>
          <a:prstGeom prst="rect">
            <a:avLst/>
          </a:prstGeom>
          <a:noFill/>
        </p:spPr>
        <p:txBody>
          <a:bodyPr wrap="square" rtlCol="0">
            <a:spAutoFit/>
          </a:bodyPr>
          <a:lstStyle/>
          <a:p>
            <a:pPr algn="just"/>
            <a:r>
              <a:rPr lang="en-US" sz="3600" dirty="0" smtClean="0"/>
              <a:t>Overall </a:t>
            </a:r>
            <a:r>
              <a:rPr lang="en-US" sz="3600" dirty="0"/>
              <a:t>the project contained quite a bit of problems. </a:t>
            </a:r>
            <a:r>
              <a:rPr lang="en-US" sz="3600" b="1" dirty="0"/>
              <a:t>2</a:t>
            </a:r>
            <a:r>
              <a:rPr lang="en-US" sz="3600" dirty="0"/>
              <a:t> was produced in low yield and contained starting material. There were no signs that </a:t>
            </a:r>
            <a:r>
              <a:rPr lang="en-US" sz="3600" b="1" dirty="0"/>
              <a:t>3</a:t>
            </a:r>
            <a:r>
              <a:rPr lang="en-US" sz="3600" dirty="0"/>
              <a:t> was even produced looking at </a:t>
            </a:r>
            <a:r>
              <a:rPr lang="en-US" sz="3600" baseline="30000" dirty="0"/>
              <a:t>1</a:t>
            </a:r>
            <a:r>
              <a:rPr lang="en-US" sz="3600" dirty="0"/>
              <a:t>H NMR spectra. This was most likely because </a:t>
            </a:r>
            <a:r>
              <a:rPr lang="en-US" sz="3600" b="1" dirty="0"/>
              <a:t>2</a:t>
            </a:r>
            <a:r>
              <a:rPr lang="en-US" sz="3600" dirty="0"/>
              <a:t> was stored for </a:t>
            </a:r>
            <a:r>
              <a:rPr lang="en-US" sz="3600" dirty="0" smtClean="0"/>
              <a:t>a week </a:t>
            </a:r>
            <a:r>
              <a:rPr lang="en-US" sz="3600" dirty="0"/>
              <a:t>at room temperature, whereas it should have been stored at  -20°C. This mostly likely caused the product to polymerize  producing none of the desired product.</a:t>
            </a:r>
            <a:endParaRPr lang="en-US" sz="3600" b="1" dirty="0"/>
          </a:p>
          <a:p>
            <a:endParaRPr lang="en-US" sz="3600" dirty="0"/>
          </a:p>
        </p:txBody>
      </p:sp>
      <p:graphicFrame>
        <p:nvGraphicFramePr>
          <p:cNvPr id="11" name="Object 10"/>
          <p:cNvGraphicFramePr>
            <a:graphicFrameLocks noChangeAspect="1"/>
          </p:cNvGraphicFramePr>
          <p:nvPr>
            <p:extLst>
              <p:ext uri="{D42A27DB-BD31-4B8C-83A1-F6EECF244321}">
                <p14:modId xmlns:p14="http://schemas.microsoft.com/office/powerpoint/2010/main" val="3067532796"/>
              </p:ext>
            </p:extLst>
          </p:nvPr>
        </p:nvGraphicFramePr>
        <p:xfrm>
          <a:off x="30075279" y="5791200"/>
          <a:ext cx="13443402" cy="1925607"/>
        </p:xfrm>
        <a:graphic>
          <a:graphicData uri="http://schemas.openxmlformats.org/presentationml/2006/ole">
            <mc:AlternateContent xmlns:mc="http://schemas.openxmlformats.org/markup-compatibility/2006">
              <mc:Choice xmlns:v="urn:schemas-microsoft-com:vml" Requires="v">
                <p:oleObj spid="_x0000_s1249" name="CS ChemDraw Drawing" r:id="rId10" imgW="6549967" imgH="938736" progId="ChemDraw.Document.6.0">
                  <p:embed/>
                </p:oleObj>
              </mc:Choice>
              <mc:Fallback>
                <p:oleObj name="CS ChemDraw Drawing" r:id="rId10" imgW="6549967" imgH="938736" progId="ChemDraw.Document.6.0">
                  <p:embed/>
                  <p:pic>
                    <p:nvPicPr>
                      <p:cNvPr id="0" name=""/>
                      <p:cNvPicPr/>
                      <p:nvPr/>
                    </p:nvPicPr>
                    <p:blipFill>
                      <a:blip r:embed="rId11"/>
                      <a:stretch>
                        <a:fillRect/>
                      </a:stretch>
                    </p:blipFill>
                    <p:spPr>
                      <a:xfrm>
                        <a:off x="30075279" y="5791200"/>
                        <a:ext cx="13443402" cy="1925607"/>
                      </a:xfrm>
                      <a:prstGeom prst="rect">
                        <a:avLst/>
                      </a:prstGeom>
                    </p:spPr>
                  </p:pic>
                </p:oleObj>
              </mc:Fallback>
            </mc:AlternateContent>
          </a:graphicData>
        </a:graphic>
      </p:graphicFrame>
      <p:pic>
        <p:nvPicPr>
          <p:cNvPr id="1241" name="Picture 21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0885214" y="16916400"/>
            <a:ext cx="12472586" cy="87687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2940</TotalTime>
  <Words>693</Words>
  <Application>Microsoft Office PowerPoint</Application>
  <PresentationFormat>Custom</PresentationFormat>
  <Paragraphs>64</Paragraphs>
  <Slides>1</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Office Theme</vt:lpstr>
      <vt:lpstr>CS ChemDraw Drawing</vt:lpstr>
      <vt:lpstr>PowerPoint Presentation</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Steven</cp:lastModifiedBy>
  <cp:revision>132</cp:revision>
  <dcterms:created xsi:type="dcterms:W3CDTF">2012-04-23T20:12:21Z</dcterms:created>
  <dcterms:modified xsi:type="dcterms:W3CDTF">2013-12-04T17:14:51Z</dcterms:modified>
</cp:coreProperties>
</file>