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30" d="100"/>
          <a:sy n="30" d="100"/>
        </p:scale>
        <p:origin x="432" y="1392"/>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928681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4688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53915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6594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324813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9241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825616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76502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412353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03195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277183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FBF82037-4B70-4EA4-A413-A03073B84B9E}" type="datetimeFigureOut">
              <a:rPr lang="en-US" smtClean="0"/>
              <a:pPr/>
              <a:t>12/3/2013</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26817000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organic-chemistry.org/books/reviews/3527305149.shtm" TargetMode="External"/><Relationship Id="rId7" Type="http://schemas.openxmlformats.org/officeDocument/2006/relationships/image" Target="../media/image5.png"/><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Caitlin\AppData\Local\Microsoft\Windows\Temporary Internet Files\Low\Content.IE5\7QILM70Y\Logo_blue[1].tif"/>
          <p:cNvPicPr>
            <a:picLocks noChangeAspect="1" noChangeArrowheads="1"/>
          </p:cNvPicPr>
          <p:nvPr/>
        </p:nvPicPr>
        <p:blipFill>
          <a:blip r:embed="rId2" cstate="print"/>
          <a:srcRect/>
          <a:stretch>
            <a:fillRect/>
          </a:stretch>
        </p:blipFill>
        <p:spPr bwMode="auto">
          <a:xfrm>
            <a:off x="1600200" y="685800"/>
            <a:ext cx="3911402" cy="3970367"/>
          </a:xfrm>
          <a:prstGeom prst="rect">
            <a:avLst/>
          </a:prstGeom>
          <a:noFill/>
        </p:spPr>
      </p:pic>
      <p:sp>
        <p:nvSpPr>
          <p:cNvPr id="5" name="TextBox 4"/>
          <p:cNvSpPr txBox="1"/>
          <p:nvPr/>
        </p:nvSpPr>
        <p:spPr>
          <a:xfrm>
            <a:off x="8610600" y="1676400"/>
            <a:ext cx="30556200" cy="2769989"/>
          </a:xfrm>
          <a:prstGeom prst="rect">
            <a:avLst/>
          </a:prstGeom>
          <a:noFill/>
        </p:spPr>
        <p:txBody>
          <a:bodyPr wrap="square" rtlCol="0">
            <a:spAutoFit/>
          </a:bodyPr>
          <a:lstStyle/>
          <a:p>
            <a:pPr algn="ctr"/>
            <a:r>
              <a:rPr lang="en-US" sz="5400" b="1" dirty="0" smtClean="0"/>
              <a:t>Isomerization of Xylene Isomers</a:t>
            </a:r>
          </a:p>
          <a:p>
            <a:pPr algn="ctr"/>
            <a:r>
              <a:rPr lang="en-US" sz="4000" dirty="0" smtClean="0"/>
              <a:t>Austin Power</a:t>
            </a:r>
          </a:p>
          <a:p>
            <a:pPr algn="ctr"/>
            <a:r>
              <a:rPr lang="en-US" sz="4000" dirty="0" smtClean="0"/>
              <a:t>Department of Chemistry, University of New Hampshire, Durham, NH</a:t>
            </a:r>
          </a:p>
          <a:p>
            <a:pPr algn="ctr"/>
            <a:r>
              <a:rPr lang="en-US" sz="4000" dirty="0" smtClean="0"/>
              <a:t>12/5/13</a:t>
            </a:r>
            <a:endParaRPr lang="en-US" sz="4000" dirty="0"/>
          </a:p>
        </p:txBody>
      </p:sp>
      <p:sp>
        <p:nvSpPr>
          <p:cNvPr id="6" name="TextBox 5"/>
          <p:cNvSpPr txBox="1"/>
          <p:nvPr/>
        </p:nvSpPr>
        <p:spPr>
          <a:xfrm>
            <a:off x="1337441" y="5076497"/>
            <a:ext cx="20897193" cy="14373165"/>
          </a:xfrm>
          <a:prstGeom prst="rect">
            <a:avLst/>
          </a:prstGeom>
          <a:noFill/>
        </p:spPr>
        <p:txBody>
          <a:bodyPr wrap="square" rtlCol="0">
            <a:spAutoFit/>
          </a:bodyPr>
          <a:lstStyle/>
          <a:p>
            <a:r>
              <a:rPr lang="en-US" sz="4800" b="1" dirty="0" smtClean="0"/>
              <a:t>Introduction</a:t>
            </a:r>
          </a:p>
          <a:p>
            <a:endParaRPr lang="en-US" sz="4000" b="1" dirty="0" smtClean="0"/>
          </a:p>
          <a:p>
            <a:r>
              <a:rPr lang="en-US" sz="4000" dirty="0"/>
              <a:t>Early after the discovery of </a:t>
            </a:r>
            <a:r>
              <a:rPr lang="en-US" sz="4000" dirty="0" err="1"/>
              <a:t>Friedel</a:t>
            </a:r>
            <a:r>
              <a:rPr lang="en-US" sz="4000" dirty="0"/>
              <a:t>-Crafts alkylation, it was observed that the </a:t>
            </a:r>
            <a:r>
              <a:rPr lang="en-US" sz="4000" i="1" dirty="0"/>
              <a:t>meta</a:t>
            </a:r>
            <a:r>
              <a:rPr lang="en-US" sz="4000" dirty="0"/>
              <a:t> isomer of substituted benzenes was formed instead of the </a:t>
            </a:r>
            <a:r>
              <a:rPr lang="en-US" sz="4000" i="1" dirty="0"/>
              <a:t>ortho</a:t>
            </a:r>
            <a:r>
              <a:rPr lang="en-US" sz="4000" dirty="0"/>
              <a:t> or </a:t>
            </a:r>
            <a:r>
              <a:rPr lang="en-US" sz="4000" i="1" dirty="0" smtClean="0"/>
              <a:t>para </a:t>
            </a:r>
            <a:r>
              <a:rPr lang="en-US" sz="4000" dirty="0" smtClean="0"/>
              <a:t>isomers in </a:t>
            </a:r>
            <a:r>
              <a:rPr lang="en-US" sz="4000" dirty="0"/>
              <a:t>certain </a:t>
            </a:r>
            <a:r>
              <a:rPr lang="en-US" sz="4000" dirty="0" smtClean="0"/>
              <a:t>cases.</a:t>
            </a:r>
            <a:r>
              <a:rPr lang="en-US" sz="4000" baseline="30000" dirty="0" smtClean="0"/>
              <a:t>1</a:t>
            </a:r>
            <a:r>
              <a:rPr lang="en-US" sz="4000" dirty="0" smtClean="0"/>
              <a:t> </a:t>
            </a:r>
            <a:r>
              <a:rPr lang="en-US" sz="4000" dirty="0"/>
              <a:t>Through further </a:t>
            </a:r>
            <a:r>
              <a:rPr lang="en-US" sz="4000" dirty="0" smtClean="0"/>
              <a:t>testing, </a:t>
            </a:r>
            <a:r>
              <a:rPr lang="en-US" sz="4000" dirty="0"/>
              <a:t>it was found that this </a:t>
            </a:r>
            <a:r>
              <a:rPr lang="en-US" sz="4000" dirty="0" smtClean="0"/>
              <a:t>was not a </a:t>
            </a:r>
            <a:r>
              <a:rPr lang="en-US" sz="4000" dirty="0"/>
              <a:t>random occurrence </a:t>
            </a:r>
            <a:r>
              <a:rPr lang="en-US" sz="4000" dirty="0" smtClean="0"/>
              <a:t>and, </a:t>
            </a:r>
            <a:r>
              <a:rPr lang="en-US" sz="4000" dirty="0"/>
              <a:t>in </a:t>
            </a:r>
            <a:r>
              <a:rPr lang="en-US" sz="4000" dirty="0" smtClean="0"/>
              <a:t>fact, </a:t>
            </a:r>
            <a:r>
              <a:rPr lang="en-US" sz="4000" dirty="0"/>
              <a:t>happened under </a:t>
            </a:r>
            <a:r>
              <a:rPr lang="en-US" sz="4000" dirty="0" err="1"/>
              <a:t>Friedel</a:t>
            </a:r>
            <a:r>
              <a:rPr lang="en-US" sz="4000" dirty="0"/>
              <a:t>-Crafts reaction conditions for all substituted benzenes.  </a:t>
            </a:r>
            <a:r>
              <a:rPr lang="en-US" sz="4000" dirty="0" err="1"/>
              <a:t>Baddeley</a:t>
            </a:r>
            <a:r>
              <a:rPr lang="en-US" sz="4000" dirty="0"/>
              <a:t> was the first to find evidence to support this</a:t>
            </a:r>
            <a:r>
              <a:rPr lang="en-US" sz="4000" baseline="30000" dirty="0"/>
              <a:t>2</a:t>
            </a:r>
            <a:r>
              <a:rPr lang="en-US" sz="4000" dirty="0"/>
              <a:t> and offered a mechanism to show the rearrangement of a disubstituted benzene </a:t>
            </a:r>
            <a:r>
              <a:rPr lang="en-US" sz="4000" dirty="0" smtClean="0"/>
              <a:t>(Scheme </a:t>
            </a:r>
            <a:r>
              <a:rPr lang="en-US" sz="4000" dirty="0"/>
              <a:t>1).  The mechanism was further clarified by </a:t>
            </a:r>
            <a:r>
              <a:rPr lang="en-US" sz="4000" dirty="0" err="1"/>
              <a:t>Olah</a:t>
            </a:r>
            <a:r>
              <a:rPr lang="en-US" sz="4000" dirty="0"/>
              <a:t> who thought that the meta distribution was the most stable </a:t>
            </a:r>
            <a:r>
              <a:rPr lang="en-US" sz="4000" dirty="0" smtClean="0"/>
              <a:t>cation.</a:t>
            </a:r>
            <a:r>
              <a:rPr lang="en-US" sz="4000" baseline="30000" dirty="0" smtClean="0"/>
              <a:t>3</a:t>
            </a:r>
            <a:endParaRPr lang="en-US" sz="4000" dirty="0" smtClean="0"/>
          </a:p>
          <a:p>
            <a:pPr algn="ctr"/>
            <a:endParaRPr lang="en-US" sz="4000" dirty="0" smtClean="0"/>
          </a:p>
          <a:p>
            <a:pPr algn="ctr"/>
            <a:endParaRPr lang="en-US" sz="4000" dirty="0"/>
          </a:p>
          <a:p>
            <a:pPr algn="ctr"/>
            <a:endParaRPr lang="en-US" sz="4000" dirty="0" smtClean="0"/>
          </a:p>
          <a:p>
            <a:pPr algn="ctr"/>
            <a:endParaRPr lang="en-US" sz="4000" dirty="0"/>
          </a:p>
          <a:p>
            <a:pPr algn="ctr"/>
            <a:endParaRPr lang="en-US" sz="4000" dirty="0" smtClean="0"/>
          </a:p>
          <a:p>
            <a:pPr algn="ctr"/>
            <a:endParaRPr lang="en-US" sz="4000" dirty="0"/>
          </a:p>
          <a:p>
            <a:pPr algn="ctr"/>
            <a:endParaRPr lang="en-US" sz="4000" dirty="0"/>
          </a:p>
          <a:p>
            <a:r>
              <a:rPr lang="en-US" sz="4000" dirty="0" smtClean="0"/>
              <a:t>Microwave </a:t>
            </a:r>
            <a:r>
              <a:rPr lang="en-US" sz="4000" dirty="0"/>
              <a:t>chemistry was discovered in the 1950’s but began being widely accepted and used in </a:t>
            </a:r>
            <a:r>
              <a:rPr lang="en-US" sz="4000" dirty="0" smtClean="0"/>
              <a:t>1986.</a:t>
            </a:r>
            <a:r>
              <a:rPr lang="en-US" sz="4000" baseline="30000" dirty="0" smtClean="0"/>
              <a:t>4</a:t>
            </a:r>
            <a:r>
              <a:rPr lang="en-US" sz="4000" dirty="0" smtClean="0"/>
              <a:t>  </a:t>
            </a:r>
            <a:r>
              <a:rPr lang="en-US" sz="4000" dirty="0"/>
              <a:t>Until then, conventional methods were used.  This involved the use of a furnace or oil bath that would heat the walls of the reactor by convection in order to heat up a sample. Once the entire furnace was heated, the sample would also become that temperature.   While this did properly heat the reactor, the process took longer to heat the sample.  Microwave reactors helped to increase the reaction time of these processes by heating the sample without heating the entire furnace or bath </a:t>
            </a:r>
            <a:r>
              <a:rPr lang="en-US" sz="4000" dirty="0" smtClean="0"/>
              <a:t>first.</a:t>
            </a:r>
            <a:r>
              <a:rPr lang="en-US" sz="4000" baseline="30000" dirty="0" smtClean="0"/>
              <a:t>5</a:t>
            </a:r>
            <a:r>
              <a:rPr lang="en-US" sz="4000" dirty="0" smtClean="0"/>
              <a:t> </a:t>
            </a:r>
            <a:endParaRPr lang="en-US" sz="4000" dirty="0"/>
          </a:p>
        </p:txBody>
      </p:sp>
      <p:sp>
        <p:nvSpPr>
          <p:cNvPr id="10" name="TextBox 9"/>
          <p:cNvSpPr txBox="1"/>
          <p:nvPr/>
        </p:nvSpPr>
        <p:spPr>
          <a:xfrm>
            <a:off x="22247772" y="5679817"/>
            <a:ext cx="20719832" cy="10802957"/>
          </a:xfrm>
          <a:prstGeom prst="rect">
            <a:avLst/>
          </a:prstGeom>
          <a:noFill/>
        </p:spPr>
        <p:txBody>
          <a:bodyPr wrap="square" rtlCol="0">
            <a:spAutoFit/>
          </a:bodyPr>
          <a:lstStyle/>
          <a:p>
            <a:r>
              <a:rPr lang="en-US" sz="4800" b="1" dirty="0" smtClean="0"/>
              <a:t>Results and Discussion</a:t>
            </a:r>
          </a:p>
          <a:p>
            <a:endParaRPr lang="en-US" sz="4800" b="1" dirty="0" smtClean="0"/>
          </a:p>
          <a:p>
            <a:r>
              <a:rPr lang="en-US" sz="4000" dirty="0"/>
              <a:t>Three </a:t>
            </a:r>
            <a:r>
              <a:rPr lang="en-US" sz="4000" baseline="30000" dirty="0"/>
              <a:t>1</a:t>
            </a:r>
            <a:r>
              <a:rPr lang="en-US" sz="4000" dirty="0"/>
              <a:t>H NMR spectra were taken for the trials: a spectrum of the proton shifts of xylene with aluminum chloride, a spectrum of the proton shifts of xylene with </a:t>
            </a:r>
            <a:r>
              <a:rPr lang="en-US" sz="4000" dirty="0" smtClean="0"/>
              <a:t>1 M </a:t>
            </a:r>
            <a:r>
              <a:rPr lang="en-US" sz="4000" dirty="0" err="1"/>
              <a:t>methanesulfonic</a:t>
            </a:r>
            <a:r>
              <a:rPr lang="en-US" sz="4000" dirty="0"/>
              <a:t> </a:t>
            </a:r>
            <a:r>
              <a:rPr lang="en-US" sz="4000" dirty="0" smtClean="0"/>
              <a:t>acid (MSA), </a:t>
            </a:r>
            <a:r>
              <a:rPr lang="en-US" sz="4000" dirty="0"/>
              <a:t>and a spectrum of the proton shifts of xylene with </a:t>
            </a:r>
            <a:r>
              <a:rPr lang="en-US" sz="4000" dirty="0" smtClean="0"/>
              <a:t>1 M </a:t>
            </a:r>
            <a:r>
              <a:rPr lang="en-US" sz="4000" dirty="0"/>
              <a:t>hydrochloric acid.  If </a:t>
            </a:r>
            <a:r>
              <a:rPr lang="en-US" sz="4000" i="1" dirty="0"/>
              <a:t>m</a:t>
            </a:r>
            <a:r>
              <a:rPr lang="en-US" sz="4000" dirty="0"/>
              <a:t>-xylene was formed using the acids, there would be 4 distinct peaks at approximately 2.2 ppm, 6.9 ppm, 7.0 ppm, and 7.2 ppm.  This is very different then the spectrum for </a:t>
            </a:r>
            <a:r>
              <a:rPr lang="en-US" sz="4000" i="1" dirty="0"/>
              <a:t>o</a:t>
            </a:r>
            <a:r>
              <a:rPr lang="en-US" sz="4000" dirty="0"/>
              <a:t>-xylene and </a:t>
            </a:r>
            <a:r>
              <a:rPr lang="en-US" sz="4000" i="1" dirty="0"/>
              <a:t>p</a:t>
            </a:r>
            <a:r>
              <a:rPr lang="en-US" sz="4000" dirty="0"/>
              <a:t>-xylene which would only have 2 peaks.  This gives a clear indication to whether </a:t>
            </a:r>
            <a:r>
              <a:rPr lang="en-US" sz="4000" i="1" dirty="0"/>
              <a:t>m</a:t>
            </a:r>
            <a:r>
              <a:rPr lang="en-US" sz="4000" dirty="0"/>
              <a:t>-xylene was formed. </a:t>
            </a:r>
            <a:endParaRPr lang="en-US" sz="4000" dirty="0" smtClean="0"/>
          </a:p>
          <a:p>
            <a:endParaRPr lang="en-US" sz="4000" dirty="0"/>
          </a:p>
          <a:p>
            <a:r>
              <a:rPr lang="en-US" sz="4000" dirty="0" smtClean="0"/>
              <a:t>The </a:t>
            </a:r>
            <a:r>
              <a:rPr lang="en-US" sz="4000" baseline="30000" dirty="0"/>
              <a:t>1</a:t>
            </a:r>
            <a:r>
              <a:rPr lang="en-US" sz="4000" dirty="0"/>
              <a:t>H NMR spectra all showed peaks in the relative areas that would be expected.  The spectrum of </a:t>
            </a:r>
            <a:r>
              <a:rPr lang="en-US" sz="4000" i="1" dirty="0"/>
              <a:t>o</a:t>
            </a:r>
            <a:r>
              <a:rPr lang="en-US" sz="4000" dirty="0"/>
              <a:t>-xylene reacted with aluminum chloride had the most number of peaks.  The other two spectra came out a lot “cleaner” leading to believe that the other two acids made higher concentrations of </a:t>
            </a:r>
            <a:r>
              <a:rPr lang="en-US" sz="4000" i="1" dirty="0"/>
              <a:t>m</a:t>
            </a:r>
            <a:r>
              <a:rPr lang="en-US" sz="4000" dirty="0"/>
              <a:t>-xylene.  Each spectrum had a large peak around 2.2 ppm which </a:t>
            </a:r>
            <a:r>
              <a:rPr lang="en-US" sz="4000" dirty="0" smtClean="0"/>
              <a:t>would </a:t>
            </a:r>
            <a:r>
              <a:rPr lang="en-US" sz="4000" dirty="0" err="1" smtClean="0"/>
              <a:t>nothelp</a:t>
            </a:r>
            <a:r>
              <a:rPr lang="en-US" sz="4000" dirty="0" smtClean="0"/>
              <a:t> </a:t>
            </a:r>
            <a:r>
              <a:rPr lang="en-US" sz="4000" dirty="0"/>
              <a:t>to differentiate between which formed the most </a:t>
            </a:r>
            <a:r>
              <a:rPr lang="en-US" sz="4000" i="1" dirty="0"/>
              <a:t>m</a:t>
            </a:r>
            <a:r>
              <a:rPr lang="en-US" sz="4000" dirty="0"/>
              <a:t>-xylene.  The aromatic peaks show the differences.  It appears that the largest and “cleanest” peaks are on the graph for </a:t>
            </a:r>
            <a:r>
              <a:rPr lang="en-US" sz="4000" i="1" dirty="0"/>
              <a:t>o</a:t>
            </a:r>
            <a:r>
              <a:rPr lang="en-US" sz="4000" dirty="0"/>
              <a:t>-xylene reacted with </a:t>
            </a:r>
            <a:r>
              <a:rPr lang="en-US" sz="4000" dirty="0" smtClean="0"/>
              <a:t>1 M </a:t>
            </a:r>
            <a:r>
              <a:rPr lang="en-US" sz="4000" dirty="0"/>
              <a:t>hydrochloric acid.  This would mean that the </a:t>
            </a:r>
            <a:r>
              <a:rPr lang="en-US" sz="4000" i="1" dirty="0"/>
              <a:t>o</a:t>
            </a:r>
            <a:r>
              <a:rPr lang="en-US" sz="4000" dirty="0"/>
              <a:t>-xylene reacted with </a:t>
            </a:r>
            <a:r>
              <a:rPr lang="en-US" sz="4000" dirty="0" smtClean="0"/>
              <a:t>1 M </a:t>
            </a:r>
            <a:r>
              <a:rPr lang="en-US" sz="4000" dirty="0"/>
              <a:t>hydrochloric acid is the acid that gives the highest concentration of </a:t>
            </a:r>
            <a:r>
              <a:rPr lang="en-US" sz="4000" i="1" dirty="0"/>
              <a:t>m</a:t>
            </a:r>
            <a:r>
              <a:rPr lang="en-US" sz="4000" dirty="0"/>
              <a:t>-xylene.  </a:t>
            </a:r>
            <a:endParaRPr lang="en-US" sz="3200" b="1" dirty="0" smtClean="0"/>
          </a:p>
        </p:txBody>
      </p:sp>
      <p:sp>
        <p:nvSpPr>
          <p:cNvPr id="12" name="TextBox 11"/>
          <p:cNvSpPr txBox="1"/>
          <p:nvPr/>
        </p:nvSpPr>
        <p:spPr>
          <a:xfrm>
            <a:off x="7264947" y="24477235"/>
            <a:ext cx="8552137" cy="1446550"/>
          </a:xfrm>
          <a:prstGeom prst="rect">
            <a:avLst/>
          </a:prstGeom>
          <a:noFill/>
        </p:spPr>
        <p:txBody>
          <a:bodyPr wrap="square" rtlCol="0">
            <a:spAutoFit/>
          </a:bodyPr>
          <a:lstStyle/>
          <a:p>
            <a:r>
              <a:rPr lang="en-US" sz="4800" baseline="30000" dirty="0" smtClean="0"/>
              <a:t>1</a:t>
            </a:r>
            <a:r>
              <a:rPr lang="en-US" sz="4800" dirty="0" smtClean="0"/>
              <a:t>H NMR of AlCl</a:t>
            </a:r>
            <a:r>
              <a:rPr lang="en-US" sz="4800" baseline="-25000" dirty="0" smtClean="0"/>
              <a:t>3 </a:t>
            </a:r>
            <a:r>
              <a:rPr lang="en-US" sz="4800" dirty="0" smtClean="0"/>
              <a:t>Reaction</a:t>
            </a:r>
            <a:endParaRPr lang="en-US" sz="4000" baseline="30000" dirty="0"/>
          </a:p>
          <a:p>
            <a:endParaRPr lang="en-US" sz="4000" dirty="0"/>
          </a:p>
        </p:txBody>
      </p:sp>
      <p:sp>
        <p:nvSpPr>
          <p:cNvPr id="13" name="TextBox 12"/>
          <p:cNvSpPr txBox="1"/>
          <p:nvPr/>
        </p:nvSpPr>
        <p:spPr>
          <a:xfrm>
            <a:off x="22714168" y="26153800"/>
            <a:ext cx="20719833" cy="4462760"/>
          </a:xfrm>
          <a:prstGeom prst="rect">
            <a:avLst/>
          </a:prstGeom>
          <a:noFill/>
        </p:spPr>
        <p:txBody>
          <a:bodyPr wrap="square" rtlCol="0">
            <a:spAutoFit/>
          </a:bodyPr>
          <a:lstStyle/>
          <a:p>
            <a:r>
              <a:rPr lang="en-US" sz="4000" b="1" dirty="0" smtClean="0"/>
              <a:t>References:</a:t>
            </a:r>
          </a:p>
          <a:p>
            <a:pPr marL="457200" lvl="0" indent="-457200">
              <a:buFont typeface="+mj-lt"/>
              <a:buAutoNum type="arabicPeriod"/>
            </a:pPr>
            <a:r>
              <a:rPr lang="en-US" sz="3200" dirty="0" smtClean="0"/>
              <a:t>Moyle</a:t>
            </a:r>
            <a:r>
              <a:rPr lang="en-US" sz="3200" dirty="0"/>
              <a:t>, C.; Smith, L. I. </a:t>
            </a:r>
            <a:r>
              <a:rPr lang="en-US" sz="3200" i="1" dirty="0"/>
              <a:t>J. Org. Chem. </a:t>
            </a:r>
            <a:r>
              <a:rPr lang="en-US" sz="3200" b="1" dirty="0"/>
              <a:t>1937</a:t>
            </a:r>
            <a:r>
              <a:rPr lang="en-US" sz="3200" dirty="0"/>
              <a:t>, 2, 112-37</a:t>
            </a:r>
          </a:p>
          <a:p>
            <a:pPr marL="457200" lvl="0" indent="-457200">
              <a:buFont typeface="+mj-lt"/>
              <a:buAutoNum type="arabicPeriod"/>
            </a:pPr>
            <a:r>
              <a:rPr lang="en-US" sz="3200" dirty="0" err="1"/>
              <a:t>Baddeley</a:t>
            </a:r>
            <a:r>
              <a:rPr lang="en-US" sz="3200" dirty="0"/>
              <a:t>, G.; Kenner, J. </a:t>
            </a:r>
            <a:r>
              <a:rPr lang="en-US" sz="3200" i="1" dirty="0"/>
              <a:t>J. Chem. Soc. </a:t>
            </a:r>
            <a:r>
              <a:rPr lang="en-US" sz="3200" b="1" dirty="0"/>
              <a:t>1935</a:t>
            </a:r>
            <a:r>
              <a:rPr lang="en-US" sz="3200" dirty="0"/>
              <a:t>, 303-9</a:t>
            </a:r>
          </a:p>
          <a:p>
            <a:pPr marL="457200" lvl="0" indent="-457200">
              <a:buFont typeface="+mj-lt"/>
              <a:buAutoNum type="arabicPeriod"/>
            </a:pPr>
            <a:r>
              <a:rPr lang="en-US" sz="3200" dirty="0" err="1"/>
              <a:t>Olah</a:t>
            </a:r>
            <a:r>
              <a:rPr lang="en-US" sz="3200" dirty="0"/>
              <a:t>, G. A.; Meyer, M. W. </a:t>
            </a:r>
            <a:r>
              <a:rPr lang="en-US" sz="3200" i="1" dirty="0"/>
              <a:t>J. Org. Chem.</a:t>
            </a:r>
            <a:r>
              <a:rPr lang="en-US" sz="3200" b="1" dirty="0"/>
              <a:t> 1962</a:t>
            </a:r>
            <a:r>
              <a:rPr lang="en-US" sz="3200" dirty="0"/>
              <a:t>, 27, 3682-3</a:t>
            </a:r>
          </a:p>
          <a:p>
            <a:pPr marL="457200" lvl="0" indent="-457200">
              <a:buFont typeface="+mj-lt"/>
              <a:buAutoNum type="arabicPeriod"/>
            </a:pPr>
            <a:r>
              <a:rPr lang="en-US" sz="3200" i="1" dirty="0"/>
              <a:t>Microwaves in organic synthesis</a:t>
            </a:r>
            <a:r>
              <a:rPr lang="en-US" sz="3200" dirty="0"/>
              <a:t>, Andre </a:t>
            </a:r>
            <a:r>
              <a:rPr lang="en-US" sz="3200" dirty="0" err="1"/>
              <a:t>Loupy</a:t>
            </a:r>
            <a:r>
              <a:rPr lang="en-US" sz="3200" dirty="0"/>
              <a:t> (</a:t>
            </a:r>
            <a:r>
              <a:rPr lang="en-US" sz="3200" dirty="0" err="1"/>
              <a:t>ed</a:t>
            </a:r>
            <a:r>
              <a:rPr lang="en-US" sz="3200" dirty="0"/>
              <a:t>), Wiley-VCH, </a:t>
            </a:r>
            <a:r>
              <a:rPr lang="en-US" sz="3200" dirty="0" err="1"/>
              <a:t>Weinheim</a:t>
            </a:r>
            <a:r>
              <a:rPr lang="en-US" sz="3200" dirty="0"/>
              <a:t>, 2006, </a:t>
            </a:r>
            <a:r>
              <a:rPr lang="en-US" sz="3200" dirty="0">
                <a:hlinkClick r:id="rId3"/>
              </a:rPr>
              <a:t>http://www.organic-chemistry.org/books/reviews/3527305149.shtm</a:t>
            </a:r>
            <a:endParaRPr lang="en-US" sz="3200" dirty="0"/>
          </a:p>
          <a:p>
            <a:pPr marL="457200" lvl="0" indent="-457200">
              <a:buFont typeface="+mj-lt"/>
              <a:buAutoNum type="arabicPeriod"/>
            </a:pPr>
            <a:r>
              <a:rPr lang="en-US" sz="3200" i="1" dirty="0"/>
              <a:t>The use of microwave ovens for rapid organic synthesis.</a:t>
            </a:r>
            <a:r>
              <a:rPr lang="en-US" sz="3200" dirty="0"/>
              <a:t> </a:t>
            </a:r>
            <a:r>
              <a:rPr lang="en-US" sz="3200" dirty="0" err="1"/>
              <a:t>Gedye</a:t>
            </a:r>
            <a:r>
              <a:rPr lang="en-US" sz="3200" dirty="0"/>
              <a:t>, R.; Smith, F.; </a:t>
            </a:r>
            <a:r>
              <a:rPr lang="en-US" sz="3200" dirty="0" err="1"/>
              <a:t>Westaway</a:t>
            </a:r>
            <a:r>
              <a:rPr lang="en-US" sz="3200" dirty="0"/>
              <a:t>, K.; Ali, H.; </a:t>
            </a:r>
            <a:r>
              <a:rPr lang="en-US" sz="3200" dirty="0" err="1"/>
              <a:t>Baldisera</a:t>
            </a:r>
            <a:r>
              <a:rPr lang="en-US" sz="3200" dirty="0"/>
              <a:t>, L.; </a:t>
            </a:r>
            <a:r>
              <a:rPr lang="en-US" sz="3200" dirty="0" err="1"/>
              <a:t>Laberge</a:t>
            </a:r>
            <a:r>
              <a:rPr lang="en-US" sz="3200" dirty="0"/>
              <a:t>, L.; </a:t>
            </a:r>
            <a:r>
              <a:rPr lang="en-US" sz="3200" dirty="0" err="1"/>
              <a:t>Rousell</a:t>
            </a:r>
            <a:r>
              <a:rPr lang="en-US" sz="3200" dirty="0"/>
              <a:t>, J. </a:t>
            </a:r>
            <a:r>
              <a:rPr lang="en-US" sz="3200" i="1" dirty="0"/>
              <a:t>J. Org Chem.</a:t>
            </a:r>
            <a:r>
              <a:rPr lang="en-US" sz="3200" dirty="0"/>
              <a:t>  27, 3, </a:t>
            </a:r>
            <a:r>
              <a:rPr lang="en-US" sz="3200" b="1" dirty="0"/>
              <a:t>1986</a:t>
            </a:r>
            <a:r>
              <a:rPr lang="en-US" sz="3200" dirty="0"/>
              <a:t>,  279-282  </a:t>
            </a:r>
          </a:p>
          <a:p>
            <a:pPr marL="457200" indent="-457200">
              <a:buFont typeface="+mj-lt"/>
              <a:buAutoNum type="arabicPeriod"/>
            </a:pPr>
            <a:endParaRPr lang="en-US" sz="2000"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3000" y="11068157"/>
            <a:ext cx="13179559" cy="3597397"/>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11602" y="18694006"/>
            <a:ext cx="10662296" cy="5783229"/>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526000" y="18630900"/>
            <a:ext cx="12055697" cy="5825314"/>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359131" y="18590399"/>
            <a:ext cx="9448800" cy="5865815"/>
          </a:xfrm>
          <a:prstGeom prst="rect">
            <a:avLst/>
          </a:prstGeom>
        </p:spPr>
      </p:pic>
      <p:sp>
        <p:nvSpPr>
          <p:cNvPr id="14" name="TextBox 13"/>
          <p:cNvSpPr txBox="1"/>
          <p:nvPr/>
        </p:nvSpPr>
        <p:spPr>
          <a:xfrm>
            <a:off x="1481959" y="25680815"/>
            <a:ext cx="20102348" cy="6370975"/>
          </a:xfrm>
          <a:prstGeom prst="rect">
            <a:avLst/>
          </a:prstGeom>
          <a:noFill/>
        </p:spPr>
        <p:txBody>
          <a:bodyPr wrap="square" rtlCol="0">
            <a:spAutoFit/>
          </a:bodyPr>
          <a:lstStyle/>
          <a:p>
            <a:r>
              <a:rPr lang="en-US" sz="4800" b="1" dirty="0" smtClean="0"/>
              <a:t>Conclusions</a:t>
            </a:r>
          </a:p>
          <a:p>
            <a:r>
              <a:rPr lang="en-US" sz="4000" i="1" dirty="0" smtClean="0"/>
              <a:t>o</a:t>
            </a:r>
            <a:r>
              <a:rPr lang="en-US" sz="4000" dirty="0" smtClean="0"/>
              <a:t>-Xylene </a:t>
            </a:r>
            <a:r>
              <a:rPr lang="en-US" sz="4000" dirty="0"/>
              <a:t>was reacted in a microwave reactor at 150 degrees Celsius for 15 minutes with three different acids.  Using </a:t>
            </a:r>
            <a:r>
              <a:rPr lang="en-US" sz="4000" baseline="30000" dirty="0"/>
              <a:t>1</a:t>
            </a:r>
            <a:r>
              <a:rPr lang="en-US" sz="4000" dirty="0"/>
              <a:t>H NMR spectroscopy, the acid that gives the most meta-distributed product could be found.  The </a:t>
            </a:r>
            <a:r>
              <a:rPr lang="en-US" sz="4000" baseline="30000" dirty="0"/>
              <a:t>1</a:t>
            </a:r>
            <a:r>
              <a:rPr lang="en-US" sz="4000" dirty="0"/>
              <a:t>H NMR spectrum of o-xylene reacted with 1M hydrochloric acid showed the cleanest and largest peaks which show that it formed the most m-xylene.   </a:t>
            </a:r>
            <a:endParaRPr lang="en-US" sz="4000" dirty="0" smtClean="0"/>
          </a:p>
          <a:p>
            <a:endParaRPr lang="en-US" sz="4000" dirty="0"/>
          </a:p>
          <a:p>
            <a:r>
              <a:rPr lang="en-US" sz="4000" b="1" dirty="0" smtClean="0"/>
              <a:t>Acknowledgements</a:t>
            </a:r>
            <a:endParaRPr lang="en-US" sz="4000" b="1" dirty="0"/>
          </a:p>
          <a:p>
            <a:r>
              <a:rPr lang="en-US" sz="4000" dirty="0"/>
              <a:t>I would like to thank Sarah Skraba and </a:t>
            </a:r>
            <a:r>
              <a:rPr lang="en-US" sz="4000" dirty="0" err="1"/>
              <a:t>Deepthi</a:t>
            </a:r>
            <a:r>
              <a:rPr lang="en-US" sz="4000" dirty="0"/>
              <a:t> </a:t>
            </a:r>
            <a:r>
              <a:rPr lang="en-US" sz="4000" dirty="0" err="1"/>
              <a:t>Bhogadhi</a:t>
            </a:r>
            <a:r>
              <a:rPr lang="en-US" sz="4000" dirty="0"/>
              <a:t> for assisting me through every step of this project. </a:t>
            </a:r>
          </a:p>
          <a:p>
            <a:endParaRPr lang="en-US" sz="4000" dirty="0"/>
          </a:p>
        </p:txBody>
      </p:sp>
      <p:sp>
        <p:nvSpPr>
          <p:cNvPr id="15" name="TextBox 14"/>
          <p:cNvSpPr txBox="1"/>
          <p:nvPr/>
        </p:nvSpPr>
        <p:spPr>
          <a:xfrm>
            <a:off x="19277779" y="24477235"/>
            <a:ext cx="8552137" cy="1446550"/>
          </a:xfrm>
          <a:prstGeom prst="rect">
            <a:avLst/>
          </a:prstGeom>
          <a:noFill/>
        </p:spPr>
        <p:txBody>
          <a:bodyPr wrap="square" rtlCol="0">
            <a:spAutoFit/>
          </a:bodyPr>
          <a:lstStyle/>
          <a:p>
            <a:r>
              <a:rPr lang="en-US" sz="4800" baseline="30000" dirty="0" smtClean="0"/>
              <a:t>1</a:t>
            </a:r>
            <a:r>
              <a:rPr lang="en-US" sz="4800" dirty="0" smtClean="0"/>
              <a:t>H NMR of 1 M MSA</a:t>
            </a:r>
            <a:r>
              <a:rPr lang="en-US" sz="4800" baseline="-25000" dirty="0" smtClean="0"/>
              <a:t> </a:t>
            </a:r>
            <a:r>
              <a:rPr lang="en-US" sz="4800" dirty="0" smtClean="0"/>
              <a:t>Reaction</a:t>
            </a:r>
            <a:endParaRPr lang="en-US" sz="4000" baseline="30000" dirty="0"/>
          </a:p>
          <a:p>
            <a:endParaRPr lang="en-US" sz="4000" dirty="0"/>
          </a:p>
        </p:txBody>
      </p:sp>
      <p:sp>
        <p:nvSpPr>
          <p:cNvPr id="16" name="TextBox 15"/>
          <p:cNvSpPr txBox="1"/>
          <p:nvPr/>
        </p:nvSpPr>
        <p:spPr>
          <a:xfrm>
            <a:off x="30807462" y="24629635"/>
            <a:ext cx="8552137" cy="1446550"/>
          </a:xfrm>
          <a:prstGeom prst="rect">
            <a:avLst/>
          </a:prstGeom>
          <a:noFill/>
        </p:spPr>
        <p:txBody>
          <a:bodyPr wrap="square" rtlCol="0">
            <a:spAutoFit/>
          </a:bodyPr>
          <a:lstStyle/>
          <a:p>
            <a:r>
              <a:rPr lang="en-US" sz="4800" baseline="30000" dirty="0" smtClean="0"/>
              <a:t>1</a:t>
            </a:r>
            <a:r>
              <a:rPr lang="en-US" sz="4800" dirty="0" smtClean="0"/>
              <a:t>H NMR of 1 M </a:t>
            </a:r>
            <a:r>
              <a:rPr lang="en-US" sz="4800" dirty="0" err="1" smtClean="0"/>
              <a:t>HCl</a:t>
            </a:r>
            <a:r>
              <a:rPr lang="en-US" sz="4800" dirty="0" smtClean="0"/>
              <a:t> Reaction</a:t>
            </a:r>
            <a:endParaRPr lang="en-US" sz="4000" baseline="30000" dirty="0"/>
          </a:p>
          <a:p>
            <a:endParaRPr lang="en-US" sz="4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1010</TotalTime>
  <Words>656</Words>
  <Application>Microsoft Office PowerPoint</Application>
  <PresentationFormat>Custom</PresentationFormat>
  <Paragraphs>34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Owner</cp:lastModifiedBy>
  <cp:revision>76</cp:revision>
  <dcterms:created xsi:type="dcterms:W3CDTF">2012-04-23T20:12:21Z</dcterms:created>
  <dcterms:modified xsi:type="dcterms:W3CDTF">2013-12-03T20:53:04Z</dcterms:modified>
</cp:coreProperties>
</file>