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8404800" cy="29260800"/>
  <p:notesSz cx="6858000" cy="9144000"/>
  <p:defaultTextStyle>
    <a:defPPr>
      <a:defRPr lang="en-US"/>
    </a:defPPr>
    <a:lvl1pPr marL="0" algn="l" defTabSz="3866540" rtl="0" eaLnBrk="1" latinLnBrk="0" hangingPunct="1">
      <a:defRPr sz="7600" kern="1200">
        <a:solidFill>
          <a:schemeClr val="tx1"/>
        </a:solidFill>
        <a:latin typeface="+mn-lt"/>
        <a:ea typeface="+mn-ea"/>
        <a:cs typeface="+mn-cs"/>
      </a:defRPr>
    </a:lvl1pPr>
    <a:lvl2pPr marL="1933270" algn="l" defTabSz="3866540" rtl="0" eaLnBrk="1" latinLnBrk="0" hangingPunct="1">
      <a:defRPr sz="7600" kern="1200">
        <a:solidFill>
          <a:schemeClr val="tx1"/>
        </a:solidFill>
        <a:latin typeface="+mn-lt"/>
        <a:ea typeface="+mn-ea"/>
        <a:cs typeface="+mn-cs"/>
      </a:defRPr>
    </a:lvl2pPr>
    <a:lvl3pPr marL="3866540" algn="l" defTabSz="3866540" rtl="0" eaLnBrk="1" latinLnBrk="0" hangingPunct="1">
      <a:defRPr sz="7600" kern="1200">
        <a:solidFill>
          <a:schemeClr val="tx1"/>
        </a:solidFill>
        <a:latin typeface="+mn-lt"/>
        <a:ea typeface="+mn-ea"/>
        <a:cs typeface="+mn-cs"/>
      </a:defRPr>
    </a:lvl3pPr>
    <a:lvl4pPr marL="5799811" algn="l" defTabSz="3866540" rtl="0" eaLnBrk="1" latinLnBrk="0" hangingPunct="1">
      <a:defRPr sz="7600" kern="1200">
        <a:solidFill>
          <a:schemeClr val="tx1"/>
        </a:solidFill>
        <a:latin typeface="+mn-lt"/>
        <a:ea typeface="+mn-ea"/>
        <a:cs typeface="+mn-cs"/>
      </a:defRPr>
    </a:lvl4pPr>
    <a:lvl5pPr marL="7733081" algn="l" defTabSz="3866540" rtl="0" eaLnBrk="1" latinLnBrk="0" hangingPunct="1">
      <a:defRPr sz="7600" kern="1200">
        <a:solidFill>
          <a:schemeClr val="tx1"/>
        </a:solidFill>
        <a:latin typeface="+mn-lt"/>
        <a:ea typeface="+mn-ea"/>
        <a:cs typeface="+mn-cs"/>
      </a:defRPr>
    </a:lvl5pPr>
    <a:lvl6pPr marL="9666351" algn="l" defTabSz="3866540" rtl="0" eaLnBrk="1" latinLnBrk="0" hangingPunct="1">
      <a:defRPr sz="7600" kern="1200">
        <a:solidFill>
          <a:schemeClr val="tx1"/>
        </a:solidFill>
        <a:latin typeface="+mn-lt"/>
        <a:ea typeface="+mn-ea"/>
        <a:cs typeface="+mn-cs"/>
      </a:defRPr>
    </a:lvl6pPr>
    <a:lvl7pPr marL="11599621" algn="l" defTabSz="3866540" rtl="0" eaLnBrk="1" latinLnBrk="0" hangingPunct="1">
      <a:defRPr sz="7600" kern="1200">
        <a:solidFill>
          <a:schemeClr val="tx1"/>
        </a:solidFill>
        <a:latin typeface="+mn-lt"/>
        <a:ea typeface="+mn-ea"/>
        <a:cs typeface="+mn-cs"/>
      </a:defRPr>
    </a:lvl7pPr>
    <a:lvl8pPr marL="13532891" algn="l" defTabSz="3866540" rtl="0" eaLnBrk="1" latinLnBrk="0" hangingPunct="1">
      <a:defRPr sz="7600" kern="1200">
        <a:solidFill>
          <a:schemeClr val="tx1"/>
        </a:solidFill>
        <a:latin typeface="+mn-lt"/>
        <a:ea typeface="+mn-ea"/>
        <a:cs typeface="+mn-cs"/>
      </a:defRPr>
    </a:lvl8pPr>
    <a:lvl9pPr marL="15466162" algn="l" defTabSz="3866540" rtl="0" eaLnBrk="1" latinLnBrk="0" hangingPunct="1">
      <a:defRPr sz="7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1776" y="-72"/>
      </p:cViewPr>
      <p:guideLst>
        <p:guide orient="horz" pos="9216"/>
        <p:guide pos="1209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3550DD-ACF3-4E1C-A8EE-F36E11688F78}" type="datetimeFigureOut">
              <a:rPr lang="en-US" smtClean="0"/>
              <a:pPr/>
              <a:t>12/3/2013</a:t>
            </a:fld>
            <a:endParaRPr lang="en-US"/>
          </a:p>
        </p:txBody>
      </p:sp>
      <p:sp>
        <p:nvSpPr>
          <p:cNvPr id="4" name="Slide Image Placeholder 3"/>
          <p:cNvSpPr>
            <a:spLocks noGrp="1" noRot="1" noChangeAspect="1"/>
          </p:cNvSpPr>
          <p:nvPr>
            <p:ph type="sldImg" idx="2"/>
          </p:nvPr>
        </p:nvSpPr>
        <p:spPr>
          <a:xfrm>
            <a:off x="1177925" y="685800"/>
            <a:ext cx="45021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2F4D59-B762-471A-A94C-9089761559DC}" type="slidenum">
              <a:rPr lang="en-US" smtClean="0"/>
              <a:pPr/>
              <a:t>‹#›</a:t>
            </a:fld>
            <a:endParaRPr lang="en-US"/>
          </a:p>
        </p:txBody>
      </p:sp>
    </p:spTree>
    <p:extLst>
      <p:ext uri="{BB962C8B-B14F-4D97-AF65-F5344CB8AC3E}">
        <p14:creationId xmlns:p14="http://schemas.microsoft.com/office/powerpoint/2010/main" val="1036549232"/>
      </p:ext>
    </p:extLst>
  </p:cSld>
  <p:clrMap bg1="lt1" tx1="dk1" bg2="lt2" tx2="dk2" accent1="accent1" accent2="accent2" accent3="accent3" accent4="accent4" accent5="accent5" accent6="accent6" hlink="hlink" folHlink="folHlink"/>
  <p:notesStyle>
    <a:lvl1pPr marL="0" algn="l" defTabSz="3866540" rtl="0" eaLnBrk="1" latinLnBrk="0" hangingPunct="1">
      <a:defRPr sz="5100" kern="1200">
        <a:solidFill>
          <a:schemeClr val="tx1"/>
        </a:solidFill>
        <a:latin typeface="+mn-lt"/>
        <a:ea typeface="+mn-ea"/>
        <a:cs typeface="+mn-cs"/>
      </a:defRPr>
    </a:lvl1pPr>
    <a:lvl2pPr marL="1933270" algn="l" defTabSz="3866540" rtl="0" eaLnBrk="1" latinLnBrk="0" hangingPunct="1">
      <a:defRPr sz="5100" kern="1200">
        <a:solidFill>
          <a:schemeClr val="tx1"/>
        </a:solidFill>
        <a:latin typeface="+mn-lt"/>
        <a:ea typeface="+mn-ea"/>
        <a:cs typeface="+mn-cs"/>
      </a:defRPr>
    </a:lvl2pPr>
    <a:lvl3pPr marL="3866540" algn="l" defTabSz="3866540" rtl="0" eaLnBrk="1" latinLnBrk="0" hangingPunct="1">
      <a:defRPr sz="5100" kern="1200">
        <a:solidFill>
          <a:schemeClr val="tx1"/>
        </a:solidFill>
        <a:latin typeface="+mn-lt"/>
        <a:ea typeface="+mn-ea"/>
        <a:cs typeface="+mn-cs"/>
      </a:defRPr>
    </a:lvl3pPr>
    <a:lvl4pPr marL="5799811" algn="l" defTabSz="3866540" rtl="0" eaLnBrk="1" latinLnBrk="0" hangingPunct="1">
      <a:defRPr sz="5100" kern="1200">
        <a:solidFill>
          <a:schemeClr val="tx1"/>
        </a:solidFill>
        <a:latin typeface="+mn-lt"/>
        <a:ea typeface="+mn-ea"/>
        <a:cs typeface="+mn-cs"/>
      </a:defRPr>
    </a:lvl4pPr>
    <a:lvl5pPr marL="7733081" algn="l" defTabSz="3866540" rtl="0" eaLnBrk="1" latinLnBrk="0" hangingPunct="1">
      <a:defRPr sz="5100" kern="1200">
        <a:solidFill>
          <a:schemeClr val="tx1"/>
        </a:solidFill>
        <a:latin typeface="+mn-lt"/>
        <a:ea typeface="+mn-ea"/>
        <a:cs typeface="+mn-cs"/>
      </a:defRPr>
    </a:lvl5pPr>
    <a:lvl6pPr marL="9666351" algn="l" defTabSz="3866540" rtl="0" eaLnBrk="1" latinLnBrk="0" hangingPunct="1">
      <a:defRPr sz="5100" kern="1200">
        <a:solidFill>
          <a:schemeClr val="tx1"/>
        </a:solidFill>
        <a:latin typeface="+mn-lt"/>
        <a:ea typeface="+mn-ea"/>
        <a:cs typeface="+mn-cs"/>
      </a:defRPr>
    </a:lvl6pPr>
    <a:lvl7pPr marL="11599621" algn="l" defTabSz="3866540" rtl="0" eaLnBrk="1" latinLnBrk="0" hangingPunct="1">
      <a:defRPr sz="5100" kern="1200">
        <a:solidFill>
          <a:schemeClr val="tx1"/>
        </a:solidFill>
        <a:latin typeface="+mn-lt"/>
        <a:ea typeface="+mn-ea"/>
        <a:cs typeface="+mn-cs"/>
      </a:defRPr>
    </a:lvl7pPr>
    <a:lvl8pPr marL="13532891" algn="l" defTabSz="3866540" rtl="0" eaLnBrk="1" latinLnBrk="0" hangingPunct="1">
      <a:defRPr sz="5100" kern="1200">
        <a:solidFill>
          <a:schemeClr val="tx1"/>
        </a:solidFill>
        <a:latin typeface="+mn-lt"/>
        <a:ea typeface="+mn-ea"/>
        <a:cs typeface="+mn-cs"/>
      </a:defRPr>
    </a:lvl8pPr>
    <a:lvl9pPr marL="15466162" algn="l" defTabSz="3866540" rtl="0" eaLnBrk="1" latinLnBrk="0" hangingPunct="1">
      <a:defRPr sz="5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5"/>
            <a:ext cx="3264408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33270" indent="0" algn="ctr">
              <a:buNone/>
              <a:defRPr>
                <a:solidFill>
                  <a:schemeClr val="tx1">
                    <a:tint val="75000"/>
                  </a:schemeClr>
                </a:solidFill>
              </a:defRPr>
            </a:lvl2pPr>
            <a:lvl3pPr marL="3866540" indent="0" algn="ctr">
              <a:buNone/>
              <a:defRPr>
                <a:solidFill>
                  <a:schemeClr val="tx1">
                    <a:tint val="75000"/>
                  </a:schemeClr>
                </a:solidFill>
              </a:defRPr>
            </a:lvl3pPr>
            <a:lvl4pPr marL="5799811" indent="0" algn="ctr">
              <a:buNone/>
              <a:defRPr>
                <a:solidFill>
                  <a:schemeClr val="tx1">
                    <a:tint val="75000"/>
                  </a:schemeClr>
                </a:solidFill>
              </a:defRPr>
            </a:lvl4pPr>
            <a:lvl5pPr marL="7733081" indent="0" algn="ctr">
              <a:buNone/>
              <a:defRPr>
                <a:solidFill>
                  <a:schemeClr val="tx1">
                    <a:tint val="75000"/>
                  </a:schemeClr>
                </a:solidFill>
              </a:defRPr>
            </a:lvl5pPr>
            <a:lvl6pPr marL="9666351" indent="0" algn="ctr">
              <a:buNone/>
              <a:defRPr>
                <a:solidFill>
                  <a:schemeClr val="tx1">
                    <a:tint val="75000"/>
                  </a:schemeClr>
                </a:solidFill>
              </a:defRPr>
            </a:lvl6pPr>
            <a:lvl7pPr marL="11599621" indent="0" algn="ctr">
              <a:buNone/>
              <a:defRPr>
                <a:solidFill>
                  <a:schemeClr val="tx1">
                    <a:tint val="75000"/>
                  </a:schemeClr>
                </a:solidFill>
              </a:defRPr>
            </a:lvl7pPr>
            <a:lvl8pPr marL="13532891" indent="0" algn="ctr">
              <a:buNone/>
              <a:defRPr>
                <a:solidFill>
                  <a:schemeClr val="tx1">
                    <a:tint val="75000"/>
                  </a:schemeClr>
                </a:solidFill>
              </a:defRPr>
            </a:lvl8pPr>
            <a:lvl9pPr marL="1546616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8802775"/>
            <a:ext cx="32644080" cy="5811520"/>
          </a:xfrm>
        </p:spPr>
        <p:txBody>
          <a:bodyPr anchor="t"/>
          <a:lstStyle>
            <a:lvl1pPr algn="l">
              <a:defRPr sz="169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2401978"/>
            <a:ext cx="32644080" cy="6400798"/>
          </a:xfrm>
        </p:spPr>
        <p:txBody>
          <a:bodyPr anchor="b"/>
          <a:lstStyle>
            <a:lvl1pPr marL="0" indent="0">
              <a:buNone/>
              <a:defRPr sz="8500">
                <a:solidFill>
                  <a:schemeClr val="tx1">
                    <a:tint val="75000"/>
                  </a:schemeClr>
                </a:solidFill>
              </a:defRPr>
            </a:lvl1pPr>
            <a:lvl2pPr marL="1933270" indent="0">
              <a:buNone/>
              <a:defRPr sz="7600">
                <a:solidFill>
                  <a:schemeClr val="tx1">
                    <a:tint val="75000"/>
                  </a:schemeClr>
                </a:solidFill>
              </a:defRPr>
            </a:lvl2pPr>
            <a:lvl3pPr marL="3866540" indent="0">
              <a:buNone/>
              <a:defRPr sz="6800">
                <a:solidFill>
                  <a:schemeClr val="tx1">
                    <a:tint val="75000"/>
                  </a:schemeClr>
                </a:solidFill>
              </a:defRPr>
            </a:lvl3pPr>
            <a:lvl4pPr marL="5799811" indent="0">
              <a:buNone/>
              <a:defRPr sz="5900">
                <a:solidFill>
                  <a:schemeClr val="tx1">
                    <a:tint val="75000"/>
                  </a:schemeClr>
                </a:solidFill>
              </a:defRPr>
            </a:lvl4pPr>
            <a:lvl5pPr marL="7733081" indent="0">
              <a:buNone/>
              <a:defRPr sz="5900">
                <a:solidFill>
                  <a:schemeClr val="tx1">
                    <a:tint val="75000"/>
                  </a:schemeClr>
                </a:solidFill>
              </a:defRPr>
            </a:lvl5pPr>
            <a:lvl6pPr marL="9666351" indent="0">
              <a:buNone/>
              <a:defRPr sz="5900">
                <a:solidFill>
                  <a:schemeClr val="tx1">
                    <a:tint val="75000"/>
                  </a:schemeClr>
                </a:solidFill>
              </a:defRPr>
            </a:lvl6pPr>
            <a:lvl7pPr marL="11599621" indent="0">
              <a:buNone/>
              <a:defRPr sz="5900">
                <a:solidFill>
                  <a:schemeClr val="tx1">
                    <a:tint val="75000"/>
                  </a:schemeClr>
                </a:solidFill>
              </a:defRPr>
            </a:lvl7pPr>
            <a:lvl8pPr marL="13532891" indent="0">
              <a:buNone/>
              <a:defRPr sz="5900">
                <a:solidFill>
                  <a:schemeClr val="tx1">
                    <a:tint val="75000"/>
                  </a:schemeClr>
                </a:solidFill>
              </a:defRPr>
            </a:lvl8pPr>
            <a:lvl9pPr marL="15466162" indent="0">
              <a:buNone/>
              <a:defRPr sz="5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D9400C-BE60-46D9-B607-C601CB6562B6}" type="datetimeFigureOut">
              <a:rPr lang="en-US" smtClean="0"/>
              <a:pPr/>
              <a:t>12/3/2013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67677" y="29132109"/>
            <a:ext cx="72262365" cy="82390827"/>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0970122" y="29132109"/>
            <a:ext cx="72262365" cy="82390827"/>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D9400C-BE60-46D9-B607-C601CB6562B6}" type="datetimeFigureOut">
              <a:rPr lang="en-US" smtClean="0"/>
              <a:pPr/>
              <a:t>12/3/2013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171789"/>
            <a:ext cx="3456432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549816"/>
            <a:ext cx="16968790" cy="2729651"/>
          </a:xfrm>
        </p:spPr>
        <p:txBody>
          <a:bodyPr anchor="b"/>
          <a:lstStyle>
            <a:lvl1pPr marL="0" indent="0">
              <a:buNone/>
              <a:defRPr sz="10100" b="1"/>
            </a:lvl1pPr>
            <a:lvl2pPr marL="1933270" indent="0">
              <a:buNone/>
              <a:defRPr sz="8500" b="1"/>
            </a:lvl2pPr>
            <a:lvl3pPr marL="3866540" indent="0">
              <a:buNone/>
              <a:defRPr sz="7600" b="1"/>
            </a:lvl3pPr>
            <a:lvl4pPr marL="5799811" indent="0">
              <a:buNone/>
              <a:defRPr sz="6800" b="1"/>
            </a:lvl4pPr>
            <a:lvl5pPr marL="7733081" indent="0">
              <a:buNone/>
              <a:defRPr sz="6800" b="1"/>
            </a:lvl5pPr>
            <a:lvl6pPr marL="9666351" indent="0">
              <a:buNone/>
              <a:defRPr sz="6800" b="1"/>
            </a:lvl6pPr>
            <a:lvl7pPr marL="11599621" indent="0">
              <a:buNone/>
              <a:defRPr sz="6800" b="1"/>
            </a:lvl7pPr>
            <a:lvl8pPr marL="13532891" indent="0">
              <a:buNone/>
              <a:defRPr sz="6800" b="1"/>
            </a:lvl8pPr>
            <a:lvl9pPr marL="15466162" indent="0">
              <a:buNone/>
              <a:defRPr sz="6800" b="1"/>
            </a:lvl9pPr>
          </a:lstStyle>
          <a:p>
            <a:pPr lvl="0"/>
            <a:r>
              <a:rPr lang="en-US" smtClean="0"/>
              <a:t>Click to edit Master text styles</a:t>
            </a:r>
          </a:p>
        </p:txBody>
      </p:sp>
      <p:sp>
        <p:nvSpPr>
          <p:cNvPr id="4" name="Content Placeholder 3"/>
          <p:cNvSpPr>
            <a:spLocks noGrp="1"/>
          </p:cNvSpPr>
          <p:nvPr>
            <p:ph sz="half" idx="2"/>
          </p:nvPr>
        </p:nvSpPr>
        <p:spPr>
          <a:xfrm>
            <a:off x="1920240" y="9279467"/>
            <a:ext cx="16968790"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6549816"/>
            <a:ext cx="16975455" cy="2729651"/>
          </a:xfrm>
        </p:spPr>
        <p:txBody>
          <a:bodyPr anchor="b"/>
          <a:lstStyle>
            <a:lvl1pPr marL="0" indent="0">
              <a:buNone/>
              <a:defRPr sz="10100" b="1"/>
            </a:lvl1pPr>
            <a:lvl2pPr marL="1933270" indent="0">
              <a:buNone/>
              <a:defRPr sz="8500" b="1"/>
            </a:lvl2pPr>
            <a:lvl3pPr marL="3866540" indent="0">
              <a:buNone/>
              <a:defRPr sz="7600" b="1"/>
            </a:lvl3pPr>
            <a:lvl4pPr marL="5799811" indent="0">
              <a:buNone/>
              <a:defRPr sz="6800" b="1"/>
            </a:lvl4pPr>
            <a:lvl5pPr marL="7733081" indent="0">
              <a:buNone/>
              <a:defRPr sz="6800" b="1"/>
            </a:lvl5pPr>
            <a:lvl6pPr marL="9666351" indent="0">
              <a:buNone/>
              <a:defRPr sz="6800" b="1"/>
            </a:lvl6pPr>
            <a:lvl7pPr marL="11599621" indent="0">
              <a:buNone/>
              <a:defRPr sz="6800" b="1"/>
            </a:lvl7pPr>
            <a:lvl8pPr marL="13532891" indent="0">
              <a:buNone/>
              <a:defRPr sz="6800" b="1"/>
            </a:lvl8pPr>
            <a:lvl9pPr marL="15466162" indent="0">
              <a:buNone/>
              <a:defRPr sz="6800" b="1"/>
            </a:lvl9pPr>
          </a:lstStyle>
          <a:p>
            <a:pPr lvl="0"/>
            <a:r>
              <a:rPr lang="en-US" smtClean="0"/>
              <a:t>Click to edit Master text styles</a:t>
            </a:r>
          </a:p>
        </p:txBody>
      </p:sp>
      <p:sp>
        <p:nvSpPr>
          <p:cNvPr id="6" name="Content Placeholder 5"/>
          <p:cNvSpPr>
            <a:spLocks noGrp="1"/>
          </p:cNvSpPr>
          <p:nvPr>
            <p:ph sz="quarter" idx="4"/>
          </p:nvPr>
        </p:nvSpPr>
        <p:spPr>
          <a:xfrm>
            <a:off x="19509107" y="9279467"/>
            <a:ext cx="16975455"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D9400C-BE60-46D9-B607-C601CB6562B6}" type="datetimeFigureOut">
              <a:rPr lang="en-US" smtClean="0"/>
              <a:pPr/>
              <a:t>12/3/2013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D9400C-BE60-46D9-B607-C601CB6562B6}" type="datetimeFigureOut">
              <a:rPr lang="en-US" smtClean="0"/>
              <a:pPr/>
              <a:t>12/3/2013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9400C-BE60-46D9-B607-C601CB6562B6}" type="datetimeFigureOut">
              <a:rPr lang="en-US" smtClean="0"/>
              <a:pPr/>
              <a:t>12/3/2013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165013"/>
            <a:ext cx="12634915" cy="4958080"/>
          </a:xfrm>
        </p:spPr>
        <p:txBody>
          <a:bodyPr anchor="b"/>
          <a:lstStyle>
            <a:lvl1pPr algn="l">
              <a:defRPr sz="8500" b="1"/>
            </a:lvl1pPr>
          </a:lstStyle>
          <a:p>
            <a:r>
              <a:rPr lang="en-US" smtClean="0"/>
              <a:t>Click to edit Master title style</a:t>
            </a:r>
            <a:endParaRPr lang="en-US"/>
          </a:p>
        </p:txBody>
      </p:sp>
      <p:sp>
        <p:nvSpPr>
          <p:cNvPr id="3" name="Content Placeholder 2"/>
          <p:cNvSpPr>
            <a:spLocks noGrp="1"/>
          </p:cNvSpPr>
          <p:nvPr>
            <p:ph idx="1"/>
          </p:nvPr>
        </p:nvSpPr>
        <p:spPr>
          <a:xfrm>
            <a:off x="15015210" y="1165016"/>
            <a:ext cx="21469350" cy="24973282"/>
          </a:xfrm>
        </p:spPr>
        <p:txBody>
          <a:bodyPr/>
          <a:lstStyle>
            <a:lvl1pPr>
              <a:defRPr sz="13500"/>
            </a:lvl1pPr>
            <a:lvl2pPr>
              <a:defRPr sz="11800"/>
            </a:lvl2pPr>
            <a:lvl3pPr>
              <a:defRPr sz="101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123096"/>
            <a:ext cx="12634915" cy="20015202"/>
          </a:xfrm>
        </p:spPr>
        <p:txBody>
          <a:bodyPr/>
          <a:lstStyle>
            <a:lvl1pPr marL="0" indent="0">
              <a:buNone/>
              <a:defRPr sz="5900"/>
            </a:lvl1pPr>
            <a:lvl2pPr marL="1933270" indent="0">
              <a:buNone/>
              <a:defRPr sz="5100"/>
            </a:lvl2pPr>
            <a:lvl3pPr marL="3866540" indent="0">
              <a:buNone/>
              <a:defRPr sz="4200"/>
            </a:lvl3pPr>
            <a:lvl4pPr marL="5799811" indent="0">
              <a:buNone/>
              <a:defRPr sz="3800"/>
            </a:lvl4pPr>
            <a:lvl5pPr marL="7733081" indent="0">
              <a:buNone/>
              <a:defRPr sz="3800"/>
            </a:lvl5pPr>
            <a:lvl6pPr marL="9666351" indent="0">
              <a:buNone/>
              <a:defRPr sz="3800"/>
            </a:lvl6pPr>
            <a:lvl7pPr marL="11599621" indent="0">
              <a:buNone/>
              <a:defRPr sz="3800"/>
            </a:lvl7pPr>
            <a:lvl8pPr marL="13532891" indent="0">
              <a:buNone/>
              <a:defRPr sz="3800"/>
            </a:lvl8pPr>
            <a:lvl9pPr marL="15466162"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9400C-BE60-46D9-B607-C601CB6562B6}" type="datetimeFigureOut">
              <a:rPr lang="en-US" smtClean="0"/>
              <a:pPr/>
              <a:t>12/3/2013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0482560"/>
            <a:ext cx="23042880" cy="2418082"/>
          </a:xfrm>
        </p:spPr>
        <p:txBody>
          <a:bodyPr anchor="b"/>
          <a:lstStyle>
            <a:lvl1pPr algn="l">
              <a:defRPr sz="8500" b="1"/>
            </a:lvl1pPr>
          </a:lstStyle>
          <a:p>
            <a:r>
              <a:rPr lang="en-US" smtClean="0"/>
              <a:t>Click to edit Master title style</a:t>
            </a:r>
            <a:endParaRPr lang="en-US"/>
          </a:p>
        </p:txBody>
      </p:sp>
      <p:sp>
        <p:nvSpPr>
          <p:cNvPr id="3" name="Picture Placeholder 2"/>
          <p:cNvSpPr>
            <a:spLocks noGrp="1"/>
          </p:cNvSpPr>
          <p:nvPr>
            <p:ph type="pic" idx="1"/>
          </p:nvPr>
        </p:nvSpPr>
        <p:spPr>
          <a:xfrm>
            <a:off x="7527610" y="2614507"/>
            <a:ext cx="23042880" cy="17556480"/>
          </a:xfrm>
        </p:spPr>
        <p:txBody>
          <a:bodyPr/>
          <a:lstStyle>
            <a:lvl1pPr marL="0" indent="0">
              <a:buNone/>
              <a:defRPr sz="13500"/>
            </a:lvl1pPr>
            <a:lvl2pPr marL="1933270" indent="0">
              <a:buNone/>
              <a:defRPr sz="11800"/>
            </a:lvl2pPr>
            <a:lvl3pPr marL="3866540" indent="0">
              <a:buNone/>
              <a:defRPr sz="10100"/>
            </a:lvl3pPr>
            <a:lvl4pPr marL="5799811" indent="0">
              <a:buNone/>
              <a:defRPr sz="8500"/>
            </a:lvl4pPr>
            <a:lvl5pPr marL="7733081" indent="0">
              <a:buNone/>
              <a:defRPr sz="8500"/>
            </a:lvl5pPr>
            <a:lvl6pPr marL="9666351" indent="0">
              <a:buNone/>
              <a:defRPr sz="8500"/>
            </a:lvl6pPr>
            <a:lvl7pPr marL="11599621" indent="0">
              <a:buNone/>
              <a:defRPr sz="8500"/>
            </a:lvl7pPr>
            <a:lvl8pPr marL="13532891" indent="0">
              <a:buNone/>
              <a:defRPr sz="8500"/>
            </a:lvl8pPr>
            <a:lvl9pPr marL="15466162" indent="0">
              <a:buNone/>
              <a:defRPr sz="8500"/>
            </a:lvl9pPr>
          </a:lstStyle>
          <a:p>
            <a:endParaRPr lang="en-US"/>
          </a:p>
        </p:txBody>
      </p:sp>
      <p:sp>
        <p:nvSpPr>
          <p:cNvPr id="4" name="Text Placeholder 3"/>
          <p:cNvSpPr>
            <a:spLocks noGrp="1"/>
          </p:cNvSpPr>
          <p:nvPr>
            <p:ph type="body" sz="half" idx="2"/>
          </p:nvPr>
        </p:nvSpPr>
        <p:spPr>
          <a:xfrm>
            <a:off x="7527610" y="22900642"/>
            <a:ext cx="23042880" cy="3434078"/>
          </a:xfrm>
        </p:spPr>
        <p:txBody>
          <a:bodyPr/>
          <a:lstStyle>
            <a:lvl1pPr marL="0" indent="0">
              <a:buNone/>
              <a:defRPr sz="5900"/>
            </a:lvl1pPr>
            <a:lvl2pPr marL="1933270" indent="0">
              <a:buNone/>
              <a:defRPr sz="5100"/>
            </a:lvl2pPr>
            <a:lvl3pPr marL="3866540" indent="0">
              <a:buNone/>
              <a:defRPr sz="4200"/>
            </a:lvl3pPr>
            <a:lvl4pPr marL="5799811" indent="0">
              <a:buNone/>
              <a:defRPr sz="3800"/>
            </a:lvl4pPr>
            <a:lvl5pPr marL="7733081" indent="0">
              <a:buNone/>
              <a:defRPr sz="3800"/>
            </a:lvl5pPr>
            <a:lvl6pPr marL="9666351" indent="0">
              <a:buNone/>
              <a:defRPr sz="3800"/>
            </a:lvl6pPr>
            <a:lvl7pPr marL="11599621" indent="0">
              <a:buNone/>
              <a:defRPr sz="3800"/>
            </a:lvl7pPr>
            <a:lvl8pPr marL="13532891" indent="0">
              <a:buNone/>
              <a:defRPr sz="3800"/>
            </a:lvl8pPr>
            <a:lvl9pPr marL="15466162"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9400C-BE60-46D9-B607-C601CB6562B6}" type="datetimeFigureOut">
              <a:rPr lang="en-US" smtClean="0"/>
              <a:pPr/>
              <a:t>12/3/2013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941285" y="4998722"/>
            <a:ext cx="36291200" cy="10652421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67675" y="4998722"/>
            <a:ext cx="108233530" cy="10652421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171789"/>
            <a:ext cx="34564320" cy="4876800"/>
          </a:xfrm>
          <a:prstGeom prst="rect">
            <a:avLst/>
          </a:prstGeom>
        </p:spPr>
        <p:txBody>
          <a:bodyPr vert="horz" lIns="386654" tIns="193327" rIns="386654" bIns="19332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6827522"/>
            <a:ext cx="34564320" cy="19310775"/>
          </a:xfrm>
          <a:prstGeom prst="rect">
            <a:avLst/>
          </a:prstGeom>
        </p:spPr>
        <p:txBody>
          <a:bodyPr vert="horz" lIns="386654" tIns="193327" rIns="386654" bIns="19332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27120429"/>
            <a:ext cx="8961120" cy="1557867"/>
          </a:xfrm>
          <a:prstGeom prst="rect">
            <a:avLst/>
          </a:prstGeom>
        </p:spPr>
        <p:txBody>
          <a:bodyPr vert="horz" lIns="386654" tIns="193327" rIns="386654" bIns="193327" rtlCol="0" anchor="ctr"/>
          <a:lstStyle>
            <a:lvl1pPr algn="l">
              <a:defRPr sz="5100">
                <a:solidFill>
                  <a:schemeClr val="tx1">
                    <a:tint val="75000"/>
                  </a:schemeClr>
                </a:solidFill>
              </a:defRPr>
            </a:lvl1pPr>
          </a:lstStyle>
          <a:p>
            <a:fld id="{13D9400C-BE60-46D9-B607-C601CB6562B6}" type="datetimeFigureOut">
              <a:rPr lang="en-US" smtClean="0"/>
              <a:pPr/>
              <a:t>12/3/2013</a:t>
            </a:fld>
            <a:endParaRPr lang="en-US"/>
          </a:p>
        </p:txBody>
      </p:sp>
      <p:sp>
        <p:nvSpPr>
          <p:cNvPr id="5" name="Footer Placeholder 4"/>
          <p:cNvSpPr>
            <a:spLocks noGrp="1"/>
          </p:cNvSpPr>
          <p:nvPr>
            <p:ph type="ftr" sz="quarter" idx="3"/>
          </p:nvPr>
        </p:nvSpPr>
        <p:spPr>
          <a:xfrm>
            <a:off x="13121640" y="27120429"/>
            <a:ext cx="12161520" cy="1557867"/>
          </a:xfrm>
          <a:prstGeom prst="rect">
            <a:avLst/>
          </a:prstGeom>
        </p:spPr>
        <p:txBody>
          <a:bodyPr vert="horz" lIns="386654" tIns="193327" rIns="386654" bIns="193327" rtlCol="0" anchor="ctr"/>
          <a:lstStyle>
            <a:lvl1pPr algn="ctr">
              <a:defRPr sz="5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27120429"/>
            <a:ext cx="8961120" cy="1557867"/>
          </a:xfrm>
          <a:prstGeom prst="rect">
            <a:avLst/>
          </a:prstGeom>
        </p:spPr>
        <p:txBody>
          <a:bodyPr vert="horz" lIns="386654" tIns="193327" rIns="386654" bIns="193327" rtlCol="0" anchor="ctr"/>
          <a:lstStyle>
            <a:lvl1pPr algn="r">
              <a:defRPr sz="5100">
                <a:solidFill>
                  <a:schemeClr val="tx1">
                    <a:tint val="75000"/>
                  </a:schemeClr>
                </a:solidFill>
              </a:defRPr>
            </a:lvl1pPr>
          </a:lstStyle>
          <a:p>
            <a:fld id="{B73B2984-25A5-40D9-BC84-3E7BEDD559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866540" rtl="0" eaLnBrk="1" latinLnBrk="0" hangingPunct="1">
        <a:spcBef>
          <a:spcPct val="0"/>
        </a:spcBef>
        <a:buNone/>
        <a:defRPr sz="18600" kern="1200">
          <a:solidFill>
            <a:schemeClr val="tx1"/>
          </a:solidFill>
          <a:latin typeface="+mj-lt"/>
          <a:ea typeface="+mj-ea"/>
          <a:cs typeface="+mj-cs"/>
        </a:defRPr>
      </a:lvl1pPr>
    </p:titleStyle>
    <p:bodyStyle>
      <a:lvl1pPr marL="1449953" indent="-1449953" algn="l" defTabSz="3866540" rtl="0" eaLnBrk="1" latinLnBrk="0" hangingPunct="1">
        <a:spcBef>
          <a:spcPct val="20000"/>
        </a:spcBef>
        <a:buFont typeface="Arial" pitchFamily="34" charset="0"/>
        <a:buChar char="•"/>
        <a:defRPr sz="13500" kern="1200">
          <a:solidFill>
            <a:schemeClr val="tx1"/>
          </a:solidFill>
          <a:latin typeface="+mn-lt"/>
          <a:ea typeface="+mn-ea"/>
          <a:cs typeface="+mn-cs"/>
        </a:defRPr>
      </a:lvl1pPr>
      <a:lvl2pPr marL="3141564" indent="-1208294" algn="l" defTabSz="3866540" rtl="0" eaLnBrk="1" latinLnBrk="0" hangingPunct="1">
        <a:spcBef>
          <a:spcPct val="20000"/>
        </a:spcBef>
        <a:buFont typeface="Arial" pitchFamily="34" charset="0"/>
        <a:buChar char="–"/>
        <a:defRPr sz="11800" kern="1200">
          <a:solidFill>
            <a:schemeClr val="tx1"/>
          </a:solidFill>
          <a:latin typeface="+mn-lt"/>
          <a:ea typeface="+mn-ea"/>
          <a:cs typeface="+mn-cs"/>
        </a:defRPr>
      </a:lvl2pPr>
      <a:lvl3pPr marL="4833176" indent="-966635" algn="l" defTabSz="3866540" rtl="0" eaLnBrk="1" latinLnBrk="0" hangingPunct="1">
        <a:spcBef>
          <a:spcPct val="20000"/>
        </a:spcBef>
        <a:buFont typeface="Arial" pitchFamily="34" charset="0"/>
        <a:buChar char="•"/>
        <a:defRPr sz="10100" kern="1200">
          <a:solidFill>
            <a:schemeClr val="tx1"/>
          </a:solidFill>
          <a:latin typeface="+mn-lt"/>
          <a:ea typeface="+mn-ea"/>
          <a:cs typeface="+mn-cs"/>
        </a:defRPr>
      </a:lvl3pPr>
      <a:lvl4pPr marL="676644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4pPr>
      <a:lvl5pPr marL="869971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5pPr>
      <a:lvl6pPr marL="1063298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6pPr>
      <a:lvl7pPr marL="1256625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7pPr>
      <a:lvl8pPr marL="14499527"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8pPr>
      <a:lvl9pPr marL="16432797"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9pPr>
    </p:bodyStyle>
    <p:otherStyle>
      <a:defPPr>
        <a:defRPr lang="en-US"/>
      </a:defPPr>
      <a:lvl1pPr marL="0" algn="l" defTabSz="3866540" rtl="0" eaLnBrk="1" latinLnBrk="0" hangingPunct="1">
        <a:defRPr sz="7600" kern="1200">
          <a:solidFill>
            <a:schemeClr val="tx1"/>
          </a:solidFill>
          <a:latin typeface="+mn-lt"/>
          <a:ea typeface="+mn-ea"/>
          <a:cs typeface="+mn-cs"/>
        </a:defRPr>
      </a:lvl1pPr>
      <a:lvl2pPr marL="1933270" algn="l" defTabSz="3866540" rtl="0" eaLnBrk="1" latinLnBrk="0" hangingPunct="1">
        <a:defRPr sz="7600" kern="1200">
          <a:solidFill>
            <a:schemeClr val="tx1"/>
          </a:solidFill>
          <a:latin typeface="+mn-lt"/>
          <a:ea typeface="+mn-ea"/>
          <a:cs typeface="+mn-cs"/>
        </a:defRPr>
      </a:lvl2pPr>
      <a:lvl3pPr marL="3866540" algn="l" defTabSz="3866540" rtl="0" eaLnBrk="1" latinLnBrk="0" hangingPunct="1">
        <a:defRPr sz="7600" kern="1200">
          <a:solidFill>
            <a:schemeClr val="tx1"/>
          </a:solidFill>
          <a:latin typeface="+mn-lt"/>
          <a:ea typeface="+mn-ea"/>
          <a:cs typeface="+mn-cs"/>
        </a:defRPr>
      </a:lvl3pPr>
      <a:lvl4pPr marL="5799811" algn="l" defTabSz="3866540" rtl="0" eaLnBrk="1" latinLnBrk="0" hangingPunct="1">
        <a:defRPr sz="7600" kern="1200">
          <a:solidFill>
            <a:schemeClr val="tx1"/>
          </a:solidFill>
          <a:latin typeface="+mn-lt"/>
          <a:ea typeface="+mn-ea"/>
          <a:cs typeface="+mn-cs"/>
        </a:defRPr>
      </a:lvl4pPr>
      <a:lvl5pPr marL="7733081" algn="l" defTabSz="3866540" rtl="0" eaLnBrk="1" latinLnBrk="0" hangingPunct="1">
        <a:defRPr sz="7600" kern="1200">
          <a:solidFill>
            <a:schemeClr val="tx1"/>
          </a:solidFill>
          <a:latin typeface="+mn-lt"/>
          <a:ea typeface="+mn-ea"/>
          <a:cs typeface="+mn-cs"/>
        </a:defRPr>
      </a:lvl5pPr>
      <a:lvl6pPr marL="9666351" algn="l" defTabSz="3866540" rtl="0" eaLnBrk="1" latinLnBrk="0" hangingPunct="1">
        <a:defRPr sz="7600" kern="1200">
          <a:solidFill>
            <a:schemeClr val="tx1"/>
          </a:solidFill>
          <a:latin typeface="+mn-lt"/>
          <a:ea typeface="+mn-ea"/>
          <a:cs typeface="+mn-cs"/>
        </a:defRPr>
      </a:lvl6pPr>
      <a:lvl7pPr marL="11599621" algn="l" defTabSz="3866540" rtl="0" eaLnBrk="1" latinLnBrk="0" hangingPunct="1">
        <a:defRPr sz="7600" kern="1200">
          <a:solidFill>
            <a:schemeClr val="tx1"/>
          </a:solidFill>
          <a:latin typeface="+mn-lt"/>
          <a:ea typeface="+mn-ea"/>
          <a:cs typeface="+mn-cs"/>
        </a:defRPr>
      </a:lvl7pPr>
      <a:lvl8pPr marL="13532891" algn="l" defTabSz="3866540" rtl="0" eaLnBrk="1" latinLnBrk="0" hangingPunct="1">
        <a:defRPr sz="7600" kern="1200">
          <a:solidFill>
            <a:schemeClr val="tx1"/>
          </a:solidFill>
          <a:latin typeface="+mn-lt"/>
          <a:ea typeface="+mn-ea"/>
          <a:cs typeface="+mn-cs"/>
        </a:defRPr>
      </a:lvl8pPr>
      <a:lvl9pPr marL="15466162" algn="l" defTabSz="3866540" rtl="0" eaLnBrk="1" latinLnBrk="0" hangingPunct="1">
        <a:defRPr sz="7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 y="685800"/>
            <a:ext cx="38438960" cy="1200329"/>
          </a:xfrm>
          <a:prstGeom prst="rect">
            <a:avLst/>
          </a:prstGeom>
          <a:noFill/>
        </p:spPr>
        <p:txBody>
          <a:bodyPr wrap="square" rtlCol="0">
            <a:spAutoFit/>
          </a:bodyPr>
          <a:lstStyle/>
          <a:p>
            <a:pPr algn="ctr"/>
            <a:r>
              <a:rPr lang="en-US" sz="7200" smtClean="0"/>
              <a:t>A </a:t>
            </a:r>
            <a:r>
              <a:rPr lang="en-US" sz="7200" smtClean="0"/>
              <a:t>Look </a:t>
            </a:r>
            <a:r>
              <a:rPr lang="en-US" sz="7200" dirty="0" smtClean="0"/>
              <a:t>at the Spectral Curves of Hemlocks Infested With Hemlock Woolly </a:t>
            </a:r>
            <a:r>
              <a:rPr lang="en-US" sz="7200" dirty="0" err="1" smtClean="0"/>
              <a:t>Adelgid</a:t>
            </a:r>
            <a:endParaRPr lang="en-US" sz="7200" dirty="0"/>
          </a:p>
        </p:txBody>
      </p:sp>
      <p:sp>
        <p:nvSpPr>
          <p:cNvPr id="5" name="Rectangle 4"/>
          <p:cNvSpPr/>
          <p:nvPr/>
        </p:nvSpPr>
        <p:spPr>
          <a:xfrm>
            <a:off x="1" y="1905000"/>
            <a:ext cx="38404799" cy="1323439"/>
          </a:xfrm>
          <a:prstGeom prst="rect">
            <a:avLst/>
          </a:prstGeom>
        </p:spPr>
        <p:txBody>
          <a:bodyPr wrap="square">
            <a:spAutoFit/>
          </a:bodyPr>
          <a:lstStyle/>
          <a:p>
            <a:pPr algn="ctr"/>
            <a:r>
              <a:rPr lang="en-US" sz="4400" dirty="0" smtClean="0"/>
              <a:t>Cole </a:t>
            </a:r>
            <a:r>
              <a:rPr lang="en-US" sz="4400" dirty="0" smtClean="0"/>
              <a:t>Williams, Forestry Major, Department of Natural Resources</a:t>
            </a:r>
            <a:endParaRPr lang="en-US" sz="4400" dirty="0" smtClean="0"/>
          </a:p>
          <a:p>
            <a:pPr algn="ctr"/>
            <a:r>
              <a:rPr lang="en-US" sz="3600" dirty="0" smtClean="0"/>
              <a:t>cju97@wildcats.unh.edu</a:t>
            </a:r>
            <a:endParaRPr lang="en-US" sz="3600" dirty="0"/>
          </a:p>
        </p:txBody>
      </p:sp>
      <p:sp>
        <p:nvSpPr>
          <p:cNvPr id="7" name="Rectangle 6"/>
          <p:cNvSpPr/>
          <p:nvPr/>
        </p:nvSpPr>
        <p:spPr>
          <a:xfrm>
            <a:off x="12710013" y="7239000"/>
            <a:ext cx="12435987" cy="5016758"/>
          </a:xfrm>
          <a:prstGeom prst="rect">
            <a:avLst/>
          </a:prstGeom>
        </p:spPr>
        <p:txBody>
          <a:bodyPr wrap="square">
            <a:spAutoFit/>
          </a:bodyPr>
          <a:lstStyle/>
          <a:p>
            <a:r>
              <a:rPr lang="en-US" sz="4000" b="1" dirty="0"/>
              <a:t>Methods</a:t>
            </a:r>
            <a:endParaRPr lang="en-US" sz="4000" dirty="0"/>
          </a:p>
          <a:p>
            <a:r>
              <a:rPr lang="en-US" sz="2800" b="1" dirty="0"/>
              <a:t>Sampling</a:t>
            </a:r>
            <a:r>
              <a:rPr lang="en-US" sz="2800" dirty="0"/>
              <a:t> – I sampled by filling a one gallon Ziploc bag with foliage. I moistened some tissue to seal in with each bag to keep the samples from drying out. </a:t>
            </a:r>
          </a:p>
          <a:p>
            <a:r>
              <a:rPr lang="en-US" sz="2800" b="1" dirty="0"/>
              <a:t>Scanning</a:t>
            </a:r>
            <a:r>
              <a:rPr lang="en-US" sz="2800" dirty="0"/>
              <a:t> – In order to scan each sample with the VIRIS I filled and compressed petri dishes with sample foliage from each tree. This ensured that there would be enough foliage from each tree to get an accurate scan. It was also important to properly align the sample underneath the </a:t>
            </a:r>
            <a:r>
              <a:rPr lang="en-US" sz="2800" dirty="0" smtClean="0"/>
              <a:t>scanning head</a:t>
            </a:r>
            <a:r>
              <a:rPr lang="en-US" sz="2800" dirty="0" smtClean="0"/>
              <a:t> </a:t>
            </a:r>
            <a:r>
              <a:rPr lang="en-US" sz="2800" dirty="0"/>
              <a:t>of the VIRIS.</a:t>
            </a:r>
          </a:p>
          <a:p>
            <a:r>
              <a:rPr lang="en-US" sz="2800" b="1" dirty="0"/>
              <a:t>Data Analysis </a:t>
            </a:r>
            <a:r>
              <a:rPr lang="en-US" sz="2800" dirty="0"/>
              <a:t>– I used Microsoft Excel to graph data from the VIRIS. This allowed me to compare the spectral curves of each tree. </a:t>
            </a:r>
          </a:p>
          <a:p>
            <a:endParaRPr lang="en-US" sz="2800" dirty="0" smtClean="0"/>
          </a:p>
          <a:p>
            <a:endParaRPr lang="en-US" sz="2800" dirty="0"/>
          </a:p>
        </p:txBody>
      </p:sp>
      <p:sp>
        <p:nvSpPr>
          <p:cNvPr id="8" name="Rectangle 7"/>
          <p:cNvSpPr/>
          <p:nvPr/>
        </p:nvSpPr>
        <p:spPr>
          <a:xfrm>
            <a:off x="12752990" y="11598771"/>
            <a:ext cx="12382500" cy="4462760"/>
          </a:xfrm>
          <a:prstGeom prst="rect">
            <a:avLst/>
          </a:prstGeom>
        </p:spPr>
        <p:txBody>
          <a:bodyPr wrap="square">
            <a:spAutoFit/>
          </a:bodyPr>
          <a:lstStyle/>
          <a:p>
            <a:r>
              <a:rPr lang="en-US" sz="4000" b="1" dirty="0"/>
              <a:t>Experimental Design</a:t>
            </a:r>
            <a:endParaRPr lang="en-US" sz="4000" dirty="0"/>
          </a:p>
          <a:p>
            <a:r>
              <a:rPr lang="en-US" sz="2800" dirty="0"/>
              <a:t>In this study I looked at six different eastern hemlocks on Adams Point Road in Durham, NH. I sampled the foliage of three different trees infested with HWA and three different trees which showed no signs of past or current infestations. The foliage was sampled from all around the lower limbs of the trees. All samples were collected on the 15</a:t>
            </a:r>
            <a:r>
              <a:rPr lang="en-US" sz="2800" baseline="30000" dirty="0"/>
              <a:t>th</a:t>
            </a:r>
            <a:r>
              <a:rPr lang="en-US" sz="2800" dirty="0"/>
              <a:t> of November and Scanned on the 19</a:t>
            </a:r>
            <a:r>
              <a:rPr lang="en-US" sz="2800" baseline="30000" dirty="0"/>
              <a:t>th</a:t>
            </a:r>
            <a:r>
              <a:rPr lang="en-US" sz="2800" dirty="0"/>
              <a:t> of </a:t>
            </a:r>
            <a:r>
              <a:rPr lang="en-US" sz="2800" dirty="0" smtClean="0"/>
              <a:t>November 2013. </a:t>
            </a:r>
            <a:endParaRPr lang="en-US" sz="2800" dirty="0"/>
          </a:p>
          <a:p>
            <a:pPr>
              <a:buFont typeface="Arial" pitchFamily="34" charset="0"/>
              <a:buChar char="•"/>
            </a:pPr>
            <a:endParaRPr lang="en-US" sz="2800" dirty="0" smtClean="0"/>
          </a:p>
          <a:p>
            <a:endParaRPr lang="en-US" dirty="0"/>
          </a:p>
        </p:txBody>
      </p:sp>
      <p:sp>
        <p:nvSpPr>
          <p:cNvPr id="10" name="Rectangle 9"/>
          <p:cNvSpPr/>
          <p:nvPr/>
        </p:nvSpPr>
        <p:spPr>
          <a:xfrm>
            <a:off x="12710014" y="14478000"/>
            <a:ext cx="12404455" cy="8894743"/>
          </a:xfrm>
          <a:prstGeom prst="rect">
            <a:avLst/>
          </a:prstGeom>
        </p:spPr>
        <p:txBody>
          <a:bodyPr wrap="square">
            <a:spAutoFit/>
          </a:bodyPr>
          <a:lstStyle/>
          <a:p>
            <a:r>
              <a:rPr lang="en-US" sz="4000" b="1" dirty="0"/>
              <a:t>Results</a:t>
            </a:r>
            <a:endParaRPr lang="en-US" sz="40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a:p>
          <a:p>
            <a:endParaRPr lang="en-US" sz="2800" dirty="0" smtClean="0"/>
          </a:p>
          <a:p>
            <a:r>
              <a:rPr lang="en-US" sz="2800" dirty="0" smtClean="0"/>
              <a:t>As </a:t>
            </a:r>
            <a:r>
              <a:rPr lang="en-US" sz="2800" dirty="0"/>
              <a:t>displayed in figure 4, I noticed very little difference in the spectral curves of infested and non-infested hemlock trees. </a:t>
            </a:r>
            <a:r>
              <a:rPr lang="en-US" sz="2800" dirty="0" smtClean="0"/>
              <a:t>Only one of the three trees without infestation appeared to be entirely healthy. Two of the samples that showed no HWA may have had a previous infestation or were experiencing some other form of stress.  The square shoulder in the NIR of “Healthy 1” indicates that this is the only tree in which photosystem II has yet to begin to shut down and is still properly functioning. </a:t>
            </a:r>
            <a:endParaRPr lang="en-US" sz="2800" dirty="0"/>
          </a:p>
        </p:txBody>
      </p:sp>
      <p:sp>
        <p:nvSpPr>
          <p:cNvPr id="23" name="Rectangle 22"/>
          <p:cNvSpPr/>
          <p:nvPr/>
        </p:nvSpPr>
        <p:spPr>
          <a:xfrm>
            <a:off x="838200" y="9906000"/>
            <a:ext cx="10439400" cy="1692771"/>
          </a:xfrm>
          <a:prstGeom prst="rect">
            <a:avLst/>
          </a:prstGeom>
        </p:spPr>
        <p:txBody>
          <a:bodyPr wrap="square">
            <a:spAutoFit/>
          </a:bodyPr>
          <a:lstStyle/>
          <a:p>
            <a:endParaRPr lang="en-US" sz="2800" dirty="0"/>
          </a:p>
          <a:p>
            <a:endParaRPr lang="en-US" dirty="0"/>
          </a:p>
        </p:txBody>
      </p:sp>
      <p:sp>
        <p:nvSpPr>
          <p:cNvPr id="24" name="Rectangle 23"/>
          <p:cNvSpPr/>
          <p:nvPr/>
        </p:nvSpPr>
        <p:spPr>
          <a:xfrm>
            <a:off x="6477000" y="12725401"/>
            <a:ext cx="5410200" cy="4278094"/>
          </a:xfrm>
          <a:prstGeom prst="rect">
            <a:avLst/>
          </a:prstGeom>
        </p:spPr>
        <p:txBody>
          <a:bodyPr wrap="square">
            <a:spAutoFit/>
          </a:bodyPr>
          <a:lstStyle/>
          <a:p>
            <a:endParaRPr lang="en-US" sz="2800" dirty="0" smtClean="0"/>
          </a:p>
          <a:p>
            <a:endParaRPr lang="en-US" sz="2800" dirty="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a:p>
          <a:p>
            <a:endParaRPr lang="en-US" dirty="0"/>
          </a:p>
        </p:txBody>
      </p:sp>
      <p:sp>
        <p:nvSpPr>
          <p:cNvPr id="29" name="Rectangle 28"/>
          <p:cNvSpPr/>
          <p:nvPr/>
        </p:nvSpPr>
        <p:spPr>
          <a:xfrm>
            <a:off x="660838" y="4083615"/>
            <a:ext cx="11049000" cy="25206900"/>
          </a:xfrm>
          <a:prstGeom prst="rect">
            <a:avLst/>
          </a:prstGeom>
        </p:spPr>
        <p:txBody>
          <a:bodyPr wrap="square">
            <a:spAutoFit/>
          </a:bodyPr>
          <a:lstStyle/>
          <a:p>
            <a:r>
              <a:rPr lang="en-US" sz="4000" b="1" dirty="0" smtClean="0"/>
              <a:t>Abstract</a:t>
            </a:r>
            <a:endParaRPr lang="en-US" sz="4000" dirty="0"/>
          </a:p>
          <a:p>
            <a:r>
              <a:rPr lang="en-US" sz="2800" dirty="0"/>
              <a:t>Hemlock woolly </a:t>
            </a:r>
            <a:r>
              <a:rPr lang="en-US" sz="2800" dirty="0" err="1"/>
              <a:t>adelgid</a:t>
            </a:r>
            <a:r>
              <a:rPr lang="en-US" sz="2800" dirty="0"/>
              <a:t>(HWA) poses a threat to eastern hemlock (</a:t>
            </a:r>
            <a:r>
              <a:rPr lang="en-US" sz="2800" i="1" dirty="0" err="1"/>
              <a:t>Tsuga</a:t>
            </a:r>
            <a:r>
              <a:rPr lang="en-US" sz="2800" i="1" dirty="0"/>
              <a:t> </a:t>
            </a:r>
            <a:r>
              <a:rPr lang="en-US" sz="2800" i="1" dirty="0" err="1"/>
              <a:t>canadensis</a:t>
            </a:r>
            <a:r>
              <a:rPr lang="en-US" sz="2800" dirty="0"/>
              <a:t>). It would be very beneficial if it could be detected remotely during its early levels of infestation. Hemlock is a critical component of the ecosystems it is found in; as a cover species it is used by a wide variety of wildlife. I used the VIRIS to try and recognize differences in the reflectance curves of </a:t>
            </a:r>
            <a:r>
              <a:rPr lang="en-US" sz="2800" dirty="0" smtClean="0"/>
              <a:t>trees infested with HWA versus those without signs of infestation. Stress from HWA infestation resembles any other stressor when analyzing spectral curves.</a:t>
            </a:r>
            <a:endParaRPr lang="en-US" sz="2800" dirty="0" smtClean="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smtClean="0"/>
          </a:p>
          <a:p>
            <a:endParaRPr lang="en-US" sz="2800" dirty="0" smtClean="0"/>
          </a:p>
          <a:p>
            <a:endParaRPr lang="en-US" sz="2800" dirty="0"/>
          </a:p>
          <a:p>
            <a:endParaRPr lang="en-US" sz="2800" dirty="0" smtClean="0"/>
          </a:p>
          <a:p>
            <a:endParaRPr lang="en-US" sz="2800" dirty="0"/>
          </a:p>
          <a:p>
            <a:endParaRPr lang="en-US" sz="2800" dirty="0"/>
          </a:p>
          <a:p>
            <a:endParaRPr lang="en-US" sz="2800" dirty="0"/>
          </a:p>
          <a:p>
            <a:r>
              <a:rPr lang="en-US" sz="4000" b="1" dirty="0"/>
              <a:t>Introduction and Background</a:t>
            </a:r>
            <a:endParaRPr lang="en-US" sz="4000" dirty="0"/>
          </a:p>
          <a:p>
            <a:r>
              <a:rPr lang="en-US" sz="2800" dirty="0"/>
              <a:t>Hemlock woolly </a:t>
            </a:r>
            <a:r>
              <a:rPr lang="en-US" sz="2800" dirty="0" err="1"/>
              <a:t>adelgid</a:t>
            </a:r>
            <a:r>
              <a:rPr lang="en-US" sz="2800" dirty="0"/>
              <a:t> or HWA is an invasive pest to North America. HWA mainly targets all species of hemlock, but can also infest pine, spruce, and other conifers. HWA can cause severe health decline and mortality (Maine Forest Service). The insect is of great concern because hemlock is a major component of the eastern forests and upon infestation can die within four to ten years (USDA Forest Service).  The destruction of hemlock within the New Hampshire forests is potentially devastating to our ecosystems. </a:t>
            </a:r>
            <a:endParaRPr lang="en-US" sz="2800" dirty="0" smtClean="0"/>
          </a:p>
          <a:p>
            <a:endParaRPr lang="en-US" sz="2800" dirty="0"/>
          </a:p>
          <a:p>
            <a:r>
              <a:rPr lang="en-US" sz="2800" dirty="0"/>
              <a:t>In this project I hoped to find a significant difference in the spectral curves of infested trees versus trees with no presence of HWA. If there were a key difference in the patterns of spectral curves it would be possible to monitor the spread of HWA using LANDSAT data. Like most invasive pests, it is optimal to detect infested areas as early as possible</a:t>
            </a:r>
            <a:r>
              <a:rPr lang="en-US" sz="2800" dirty="0" smtClean="0"/>
              <a:t>.</a:t>
            </a:r>
          </a:p>
          <a:p>
            <a:endParaRPr lang="en-US" sz="2800" dirty="0"/>
          </a:p>
          <a:p>
            <a:r>
              <a:rPr lang="en-US" sz="2800" dirty="0"/>
              <a:t>In order to feed, HWA inserts its </a:t>
            </a:r>
            <a:r>
              <a:rPr lang="en-US" sz="2800" dirty="0" err="1"/>
              <a:t>stylet</a:t>
            </a:r>
            <a:r>
              <a:rPr lang="en-US" sz="2800" dirty="0"/>
              <a:t> into the vascular tissue at the base of a young needle. It is from here that HWA draws its sustenance. As more and more HWA feed on the tree it begins to lose needles and will eventually stop producing new needles altogether. It is possible that as HWA feeds it secretes a toxin through its saliva (Young et al). HWA doesn’t simply feed on the sap from the phloem of the hemlock as an aphid would. It reaches its </a:t>
            </a:r>
            <a:r>
              <a:rPr lang="en-US" sz="2800" dirty="0" err="1"/>
              <a:t>stylet</a:t>
            </a:r>
            <a:r>
              <a:rPr lang="en-US" sz="2800" dirty="0"/>
              <a:t> into the xylem ray parenchyma cells, where the tree stores carbohydrates and other nutrients (UNH Cooperative Extension). This is a potential explanation as to why HWA is as destructive as it is</a:t>
            </a:r>
            <a:r>
              <a:rPr lang="en-US" sz="2800" dirty="0" smtClean="0"/>
              <a:t>.</a:t>
            </a:r>
          </a:p>
          <a:p>
            <a:endParaRPr lang="en-US" sz="2800" dirty="0"/>
          </a:p>
          <a:p>
            <a:r>
              <a:rPr lang="en-US" sz="4000" b="1" dirty="0"/>
              <a:t>Hypothesis</a:t>
            </a:r>
            <a:endParaRPr lang="en-US" sz="4000" dirty="0"/>
          </a:p>
          <a:p>
            <a:r>
              <a:rPr lang="en-US" sz="2800" dirty="0"/>
              <a:t>I believe that the reflectance curves of infested trees will be very similar to those of trees with no HWA infestation.</a:t>
            </a:r>
          </a:p>
          <a:p>
            <a:endParaRPr lang="en-US" sz="2800" dirty="0"/>
          </a:p>
        </p:txBody>
      </p:sp>
      <p:sp>
        <p:nvSpPr>
          <p:cNvPr id="1042" name="Rectangle 18"/>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44" name="Rectangle 20"/>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46" name="Rectangle 22"/>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 name="Rectangle 40"/>
          <p:cNvSpPr/>
          <p:nvPr/>
        </p:nvSpPr>
        <p:spPr>
          <a:xfrm>
            <a:off x="12710013" y="4094125"/>
            <a:ext cx="12435987" cy="2862322"/>
          </a:xfrm>
          <a:prstGeom prst="rect">
            <a:avLst/>
          </a:prstGeom>
        </p:spPr>
        <p:txBody>
          <a:bodyPr wrap="square">
            <a:spAutoFit/>
          </a:bodyPr>
          <a:lstStyle/>
          <a:p>
            <a:r>
              <a:rPr lang="en-US" sz="4000" b="1" dirty="0"/>
              <a:t>Objectives</a:t>
            </a:r>
            <a:endParaRPr lang="en-US" sz="4000" dirty="0"/>
          </a:p>
          <a:p>
            <a:pPr marL="457200" lvl="0" indent="-457200">
              <a:buFont typeface="Arial" pitchFamily="34" charset="0"/>
              <a:buChar char="•"/>
            </a:pPr>
            <a:r>
              <a:rPr lang="en-US" sz="2800" dirty="0"/>
              <a:t>Collect and scan infested and unaffected samples while practicing appropriate procedures </a:t>
            </a:r>
          </a:p>
          <a:p>
            <a:pPr marL="457200" lvl="0" indent="-457200">
              <a:buFont typeface="Arial" pitchFamily="34" charset="0"/>
              <a:buChar char="•"/>
            </a:pPr>
            <a:r>
              <a:rPr lang="en-US" sz="2800" dirty="0"/>
              <a:t>Compare reflectance curves </a:t>
            </a:r>
          </a:p>
          <a:p>
            <a:pPr marL="457200" lvl="0" indent="-457200">
              <a:buFont typeface="Arial" pitchFamily="34" charset="0"/>
              <a:buChar char="•"/>
            </a:pPr>
            <a:r>
              <a:rPr lang="en-US" sz="2800" dirty="0"/>
              <a:t>Determine whether or not reflectance curves can be used to differentiate between infested and unaffected trees</a:t>
            </a:r>
          </a:p>
        </p:txBody>
      </p:sp>
      <p:sp>
        <p:nvSpPr>
          <p:cNvPr id="46" name="TextBox 45"/>
          <p:cNvSpPr txBox="1"/>
          <p:nvPr/>
        </p:nvSpPr>
        <p:spPr>
          <a:xfrm>
            <a:off x="35661600" y="9220200"/>
            <a:ext cx="184731" cy="1261884"/>
          </a:xfrm>
          <a:prstGeom prst="rect">
            <a:avLst/>
          </a:prstGeom>
          <a:noFill/>
        </p:spPr>
        <p:txBody>
          <a:bodyPr wrap="none" rtlCol="0">
            <a:spAutoFit/>
          </a:bodyPr>
          <a:lstStyle/>
          <a:p>
            <a:endParaRPr lang="en-US"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3576" y="15539154"/>
            <a:ext cx="6237406" cy="4335278"/>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68841" y="23742075"/>
            <a:ext cx="8686800" cy="5055989"/>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838" y="9031316"/>
            <a:ext cx="8521262" cy="7218534"/>
          </a:xfrm>
          <a:prstGeom prst="rect">
            <a:avLst/>
          </a:prstGeom>
        </p:spPr>
      </p:pic>
      <p:sp>
        <p:nvSpPr>
          <p:cNvPr id="17" name="TextBox 16"/>
          <p:cNvSpPr txBox="1"/>
          <p:nvPr/>
        </p:nvSpPr>
        <p:spPr>
          <a:xfrm>
            <a:off x="25679399" y="25316005"/>
            <a:ext cx="12382500" cy="3939540"/>
          </a:xfrm>
          <a:prstGeom prst="rect">
            <a:avLst/>
          </a:prstGeom>
          <a:noFill/>
        </p:spPr>
        <p:txBody>
          <a:bodyPr wrap="square" rtlCol="0">
            <a:spAutoFit/>
          </a:bodyPr>
          <a:lstStyle/>
          <a:p>
            <a:pPr algn="ctr"/>
            <a:r>
              <a:rPr lang="en-US" sz="3200" b="1" dirty="0" smtClean="0"/>
              <a:t>Works Cited</a:t>
            </a:r>
          </a:p>
          <a:p>
            <a:endParaRPr lang="en-US" sz="2200" dirty="0"/>
          </a:p>
          <a:p>
            <a:r>
              <a:rPr lang="en-US" sz="1400" dirty="0" smtClean="0"/>
              <a:t>"</a:t>
            </a:r>
            <a:r>
              <a:rPr lang="en-US" sz="1400" dirty="0"/>
              <a:t>Hemlock Woolly </a:t>
            </a:r>
            <a:r>
              <a:rPr lang="en-US" sz="1400" dirty="0" err="1"/>
              <a:t>Adelgid</a:t>
            </a:r>
            <a:r>
              <a:rPr lang="en-US" sz="1400" dirty="0"/>
              <a:t> - Forest Disturbance Processes - Northern Research Station - USDA Forest Service." </a:t>
            </a:r>
            <a:r>
              <a:rPr lang="en-US" sz="1400" i="1" dirty="0"/>
              <a:t>Hemlock Woolly </a:t>
            </a:r>
            <a:r>
              <a:rPr lang="en-US" sz="1400" i="1" dirty="0" err="1"/>
              <a:t>Adelgid</a:t>
            </a:r>
            <a:r>
              <a:rPr lang="en-US" sz="1400" i="1" dirty="0"/>
              <a:t> - Forest Disturbance Processes - Northern Research Station - USDA Forest Service</a:t>
            </a:r>
            <a:r>
              <a:rPr lang="en-US" sz="1400" dirty="0"/>
              <a:t>. United States Department of Agriculture, 20 July 2010. Web. 13 Nov. 2013. &lt;http://www.nrs.fs.fed.us/disturbance/invasive_species/hwa/&gt;. </a:t>
            </a:r>
            <a:endParaRPr lang="en-US" sz="1400" dirty="0" smtClean="0"/>
          </a:p>
          <a:p>
            <a:endParaRPr lang="en-US" sz="1400" dirty="0"/>
          </a:p>
          <a:p>
            <a:r>
              <a:rPr lang="en-US" sz="1400" dirty="0"/>
              <a:t>"Hemlock Woolly </a:t>
            </a:r>
            <a:r>
              <a:rPr lang="en-US" sz="1400" dirty="0" err="1"/>
              <a:t>Adelgid</a:t>
            </a:r>
            <a:r>
              <a:rPr lang="en-US" sz="1400" dirty="0"/>
              <a:t>." (2004): 1-5. </a:t>
            </a:r>
            <a:r>
              <a:rPr lang="en-US" sz="1400" i="1" dirty="0"/>
              <a:t>Extension.unh.edu</a:t>
            </a:r>
            <a:r>
              <a:rPr lang="en-US" sz="1400" dirty="0"/>
              <a:t>. UNH Cooperative Extension, 2004. Web. 12 Nov. 2013. &lt;https://extension.unh.edu/resources/files/Resource000550_Rep572.pdf&gt;. </a:t>
            </a:r>
            <a:endParaRPr lang="en-US" sz="1400" dirty="0" smtClean="0"/>
          </a:p>
          <a:p>
            <a:endParaRPr lang="en-US" sz="1400" dirty="0"/>
          </a:p>
          <a:p>
            <a:r>
              <a:rPr lang="en-US" sz="1400" dirty="0"/>
              <a:t>"Maine Forest Service: Maine ACF." </a:t>
            </a:r>
            <a:r>
              <a:rPr lang="en-US" sz="1400" i="1" dirty="0"/>
              <a:t>Maine Forest Service: Maine ACF</a:t>
            </a:r>
            <a:r>
              <a:rPr lang="en-US" sz="1400" dirty="0"/>
              <a:t>. Department of Agriculture, Conservation and Forestry, 2005. Web. 12 Nov. 2013. &lt;http://www.state.me.us/doc/mfs/HWAOverview.htm&gt;. </a:t>
            </a:r>
            <a:endParaRPr lang="en-US" sz="1400" dirty="0" smtClean="0"/>
          </a:p>
          <a:p>
            <a:endParaRPr lang="en-US" sz="1400" dirty="0"/>
          </a:p>
          <a:p>
            <a:r>
              <a:rPr lang="en-US" sz="1400" dirty="0"/>
              <a:t>Young, Shields, and Graeme "Hemlock Woolly </a:t>
            </a:r>
            <a:r>
              <a:rPr lang="en-US" sz="1400" dirty="0" err="1"/>
              <a:t>Adelgid</a:t>
            </a:r>
            <a:r>
              <a:rPr lang="en-US" sz="1400" dirty="0"/>
              <a:t> (</a:t>
            </a:r>
            <a:r>
              <a:rPr lang="en-US" sz="1400" dirty="0" err="1"/>
              <a:t>Homoptera</a:t>
            </a:r>
            <a:r>
              <a:rPr lang="en-US" sz="1400" dirty="0"/>
              <a:t>: </a:t>
            </a:r>
            <a:r>
              <a:rPr lang="en-US" sz="1400" dirty="0" err="1"/>
              <a:t>Adelgidae</a:t>
            </a:r>
            <a:r>
              <a:rPr lang="en-US" sz="1400" dirty="0"/>
              <a:t>): </a:t>
            </a:r>
            <a:r>
              <a:rPr lang="en-US" sz="1400" dirty="0" err="1"/>
              <a:t>Stylet</a:t>
            </a:r>
            <a:r>
              <a:rPr lang="en-US" sz="1400" dirty="0"/>
              <a:t> Bundle Insertion and Feeding Sites." </a:t>
            </a:r>
            <a:r>
              <a:rPr lang="en-US" sz="1400" i="1" dirty="0"/>
              <a:t>MORPHOLOGY, HISTOLOGY, AND FINE STRUCTURE</a:t>
            </a:r>
            <a:r>
              <a:rPr lang="en-US" sz="1400" dirty="0"/>
              <a:t> 88.6 (1995): 828-35. Web. 12 Nov. 2013. &lt;http://www.nrs.fs.fed.us/pubs/jrnl/1995/nrs_1995_young-r_001.pdf&gt;. </a:t>
            </a:r>
          </a:p>
          <a:p>
            <a:endParaRPr lang="en-US" sz="2800" dirty="0"/>
          </a:p>
        </p:txBody>
      </p:sp>
      <p:sp>
        <p:nvSpPr>
          <p:cNvPr id="18" name="TextBox 17"/>
          <p:cNvSpPr txBox="1"/>
          <p:nvPr/>
        </p:nvSpPr>
        <p:spPr>
          <a:xfrm>
            <a:off x="660837" y="8661984"/>
            <a:ext cx="936667" cy="369332"/>
          </a:xfrm>
          <a:prstGeom prst="rect">
            <a:avLst/>
          </a:prstGeom>
          <a:noFill/>
        </p:spPr>
        <p:txBody>
          <a:bodyPr wrap="none" rtlCol="0">
            <a:spAutoFit/>
          </a:bodyPr>
          <a:lstStyle/>
          <a:p>
            <a:r>
              <a:rPr lang="en-US" sz="1800" dirty="0" smtClean="0"/>
              <a:t>Figure 1</a:t>
            </a:r>
            <a:endParaRPr lang="en-US" sz="1800" dirty="0"/>
          </a:p>
        </p:txBody>
      </p:sp>
      <p:sp>
        <p:nvSpPr>
          <p:cNvPr id="19" name="TextBox 18"/>
          <p:cNvSpPr txBox="1"/>
          <p:nvPr/>
        </p:nvSpPr>
        <p:spPr>
          <a:xfrm>
            <a:off x="12710013" y="15242137"/>
            <a:ext cx="936667" cy="369332"/>
          </a:xfrm>
          <a:prstGeom prst="rect">
            <a:avLst/>
          </a:prstGeom>
          <a:noFill/>
        </p:spPr>
        <p:txBody>
          <a:bodyPr wrap="none" rtlCol="0">
            <a:spAutoFit/>
          </a:bodyPr>
          <a:lstStyle/>
          <a:p>
            <a:r>
              <a:rPr lang="en-US" sz="1800" dirty="0" smtClean="0"/>
              <a:t>Figure 2</a:t>
            </a:r>
            <a:endParaRPr lang="en-US" sz="1800" dirty="0"/>
          </a:p>
        </p:txBody>
      </p:sp>
      <p:sp>
        <p:nvSpPr>
          <p:cNvPr id="20" name="TextBox 19"/>
          <p:cNvSpPr txBox="1"/>
          <p:nvPr/>
        </p:nvSpPr>
        <p:spPr>
          <a:xfrm>
            <a:off x="18995855" y="15242137"/>
            <a:ext cx="936667" cy="369332"/>
          </a:xfrm>
          <a:prstGeom prst="rect">
            <a:avLst/>
          </a:prstGeom>
          <a:noFill/>
        </p:spPr>
        <p:txBody>
          <a:bodyPr wrap="none" rtlCol="0">
            <a:spAutoFit/>
          </a:bodyPr>
          <a:lstStyle/>
          <a:p>
            <a:r>
              <a:rPr lang="en-US" sz="1800" dirty="0" smtClean="0"/>
              <a:t>Figure 3</a:t>
            </a:r>
            <a:endParaRPr lang="en-US" sz="1800" dirty="0"/>
          </a:p>
        </p:txBody>
      </p:sp>
      <p:sp>
        <p:nvSpPr>
          <p:cNvPr id="21" name="TextBox 20"/>
          <p:cNvSpPr txBox="1"/>
          <p:nvPr/>
        </p:nvSpPr>
        <p:spPr>
          <a:xfrm>
            <a:off x="14568841" y="23396384"/>
            <a:ext cx="936667" cy="369332"/>
          </a:xfrm>
          <a:prstGeom prst="rect">
            <a:avLst/>
          </a:prstGeom>
          <a:noFill/>
        </p:spPr>
        <p:txBody>
          <a:bodyPr wrap="none" rtlCol="0">
            <a:spAutoFit/>
          </a:bodyPr>
          <a:lstStyle/>
          <a:p>
            <a:r>
              <a:rPr lang="en-US" sz="1800" dirty="0" smtClean="0"/>
              <a:t>Figure 4</a:t>
            </a:r>
            <a:endParaRPr lang="en-US" sz="1800"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944240" y="15539154"/>
            <a:ext cx="6313277" cy="4335278"/>
          </a:xfrm>
          <a:prstGeom prst="rect">
            <a:avLst/>
          </a:prstGeom>
        </p:spPr>
      </p:pic>
      <p:sp>
        <p:nvSpPr>
          <p:cNvPr id="6" name="TextBox 5"/>
          <p:cNvSpPr txBox="1"/>
          <p:nvPr/>
        </p:nvSpPr>
        <p:spPr>
          <a:xfrm>
            <a:off x="25679400" y="4678234"/>
            <a:ext cx="12382499" cy="20467141"/>
          </a:xfrm>
          <a:prstGeom prst="rect">
            <a:avLst/>
          </a:prstGeom>
          <a:noFill/>
        </p:spPr>
        <p:txBody>
          <a:bodyPr wrap="square" rtlCol="0">
            <a:spAutoFit/>
          </a:bodyPr>
          <a:lstStyle/>
          <a:p>
            <a:r>
              <a:rPr lang="en-US" sz="4000" b="1" dirty="0" smtClean="0"/>
              <a:t>Discussion</a:t>
            </a:r>
          </a:p>
          <a:p>
            <a:r>
              <a:rPr lang="en-US" sz="2800" dirty="0" smtClean="0"/>
              <a:t>Analysis of  these reflectance curves tells me that stress from HWA infestation is possibly detectable by looking at the shapes of the curves, but is not unique from other forms of stress. This means that the detection of HWA infestations using remote sensing may be possible, but ground truthing any results would be a necessity until further research has been done. None of the sampled hemlock demonstrated obvious damage to their remaining needles by observation. Each tree had an NIR of between .9 and 1, indicating a slowed growth due to either age or the presence of HWA. Five out of the six trees are not entirely healthy. </a:t>
            </a:r>
          </a:p>
          <a:p>
            <a:endParaRPr lang="en-US" sz="2800" dirty="0" smtClean="0"/>
          </a:p>
          <a:p>
            <a:endParaRPr lang="en-US" sz="4000" b="1" dirty="0" smtClean="0"/>
          </a:p>
          <a:p>
            <a:endParaRPr lang="en-US" sz="4000" b="1" dirty="0"/>
          </a:p>
          <a:p>
            <a:endParaRPr lang="en-US" sz="4000" b="1" dirty="0" smtClean="0"/>
          </a:p>
          <a:p>
            <a:endParaRPr lang="en-US" sz="4000" b="1" dirty="0"/>
          </a:p>
          <a:p>
            <a:endParaRPr lang="en-US" sz="4000" b="1" dirty="0" smtClean="0"/>
          </a:p>
          <a:p>
            <a:endParaRPr lang="en-US" sz="4000" b="1" dirty="0"/>
          </a:p>
          <a:p>
            <a:endParaRPr lang="en-US" sz="4000" b="1" dirty="0" smtClean="0"/>
          </a:p>
          <a:p>
            <a:endParaRPr lang="en-US" sz="4000" b="1" dirty="0"/>
          </a:p>
          <a:p>
            <a:endParaRPr lang="en-US" sz="4000" b="1" dirty="0" smtClean="0"/>
          </a:p>
          <a:p>
            <a:endParaRPr lang="en-US" sz="4000" b="1" dirty="0"/>
          </a:p>
          <a:p>
            <a:endParaRPr lang="en-US" sz="4000" b="1" dirty="0" smtClean="0"/>
          </a:p>
          <a:p>
            <a:endParaRPr lang="en-US" sz="4000" b="1" dirty="0"/>
          </a:p>
          <a:p>
            <a:endParaRPr lang="en-US" sz="4000" b="1" dirty="0" smtClean="0"/>
          </a:p>
          <a:p>
            <a:endParaRPr lang="en-US" sz="4000" b="1" dirty="0"/>
          </a:p>
          <a:p>
            <a:endParaRPr lang="en-US" sz="4000" b="1" dirty="0" smtClean="0"/>
          </a:p>
          <a:p>
            <a:endParaRPr lang="en-US" sz="4000" b="1" dirty="0"/>
          </a:p>
          <a:p>
            <a:endParaRPr lang="en-US" sz="4000" b="1" dirty="0"/>
          </a:p>
          <a:p>
            <a:endParaRPr lang="en-US" sz="4000" b="1" dirty="0" smtClean="0"/>
          </a:p>
          <a:p>
            <a:endParaRPr lang="en-US" sz="4000" b="1" dirty="0"/>
          </a:p>
          <a:p>
            <a:endParaRPr lang="en-US" sz="4000" b="1" dirty="0" smtClean="0"/>
          </a:p>
          <a:p>
            <a:endParaRPr lang="en-US" sz="4000" b="1" dirty="0" smtClean="0"/>
          </a:p>
          <a:p>
            <a:r>
              <a:rPr lang="en-US" sz="4000" b="1" dirty="0" smtClean="0"/>
              <a:t>Conclusion</a:t>
            </a:r>
          </a:p>
          <a:p>
            <a:pPr marL="457200" indent="-457200">
              <a:buFont typeface="Arial" pitchFamily="34" charset="0"/>
              <a:buChar char="•"/>
            </a:pPr>
            <a:r>
              <a:rPr lang="en-US" sz="2800" dirty="0" smtClean="0"/>
              <a:t>It may be possible to see a difference in the spectral curves of trees infested with HWA and truly healthy hemlocks.</a:t>
            </a:r>
          </a:p>
          <a:p>
            <a:pPr marL="457200" indent="-457200">
              <a:buFont typeface="Arial" pitchFamily="34" charset="0"/>
              <a:buChar char="•"/>
            </a:pPr>
            <a:r>
              <a:rPr lang="en-US" sz="2800" dirty="0" smtClean="0"/>
              <a:t>Stress from HWA damage may resemble other tree stressors.</a:t>
            </a:r>
          </a:p>
          <a:p>
            <a:pPr marL="457200" indent="-457200">
              <a:buFont typeface="Arial" pitchFamily="34" charset="0"/>
              <a:buChar char="•"/>
            </a:pPr>
            <a:endParaRPr lang="en-US" sz="2800" dirty="0"/>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800787" y="10279761"/>
            <a:ext cx="5960189" cy="4470142"/>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760976" y="10279761"/>
            <a:ext cx="5960188" cy="4470143"/>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274502" y="15242137"/>
            <a:ext cx="6915151" cy="5186363"/>
          </a:xfrm>
          <a:prstGeom prst="rect">
            <a:avLst/>
          </a:prstGeom>
        </p:spPr>
      </p:pic>
      <p:sp>
        <p:nvSpPr>
          <p:cNvPr id="25" name="TextBox 24"/>
          <p:cNvSpPr txBox="1"/>
          <p:nvPr/>
        </p:nvSpPr>
        <p:spPr>
          <a:xfrm>
            <a:off x="31760976" y="9910429"/>
            <a:ext cx="936667" cy="369332"/>
          </a:xfrm>
          <a:prstGeom prst="rect">
            <a:avLst/>
          </a:prstGeom>
          <a:noFill/>
        </p:spPr>
        <p:txBody>
          <a:bodyPr wrap="none" rtlCol="0">
            <a:spAutoFit/>
          </a:bodyPr>
          <a:lstStyle/>
          <a:p>
            <a:r>
              <a:rPr lang="en-US" sz="1800" dirty="0" smtClean="0"/>
              <a:t>Figure 6</a:t>
            </a:r>
            <a:endParaRPr lang="en-US" sz="1800" dirty="0"/>
          </a:p>
        </p:txBody>
      </p:sp>
      <p:sp>
        <p:nvSpPr>
          <p:cNvPr id="26" name="TextBox 25"/>
          <p:cNvSpPr txBox="1"/>
          <p:nvPr/>
        </p:nvSpPr>
        <p:spPr>
          <a:xfrm>
            <a:off x="25800787" y="9906000"/>
            <a:ext cx="936667" cy="369332"/>
          </a:xfrm>
          <a:prstGeom prst="rect">
            <a:avLst/>
          </a:prstGeom>
          <a:noFill/>
        </p:spPr>
        <p:txBody>
          <a:bodyPr wrap="none" rtlCol="0">
            <a:spAutoFit/>
          </a:bodyPr>
          <a:lstStyle/>
          <a:p>
            <a:r>
              <a:rPr lang="en-US" sz="1800" dirty="0" smtClean="0"/>
              <a:t>Figure 5</a:t>
            </a:r>
            <a:endParaRPr lang="en-US" sz="1800" dirty="0"/>
          </a:p>
        </p:txBody>
      </p:sp>
      <p:sp>
        <p:nvSpPr>
          <p:cNvPr id="27" name="TextBox 26"/>
          <p:cNvSpPr txBox="1"/>
          <p:nvPr/>
        </p:nvSpPr>
        <p:spPr>
          <a:xfrm>
            <a:off x="28274502" y="14847332"/>
            <a:ext cx="936667" cy="369332"/>
          </a:xfrm>
          <a:prstGeom prst="rect">
            <a:avLst/>
          </a:prstGeom>
          <a:noFill/>
        </p:spPr>
        <p:txBody>
          <a:bodyPr wrap="none" rtlCol="0">
            <a:spAutoFit/>
          </a:bodyPr>
          <a:lstStyle/>
          <a:p>
            <a:r>
              <a:rPr lang="en-US" sz="1800" dirty="0" smtClean="0"/>
              <a:t>Figure 7</a:t>
            </a:r>
            <a:endParaRPr lang="en-US" sz="1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2263</TotalTime>
  <Words>1097</Words>
  <Application>Microsoft Office PowerPoint</Application>
  <PresentationFormat>Custom</PresentationFormat>
  <Paragraphs>106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Brian T. Godbois</dc:creator>
  <cp:lastModifiedBy>Cole</cp:lastModifiedBy>
  <cp:revision>113</cp:revision>
  <dcterms:created xsi:type="dcterms:W3CDTF">2013-06-03T16:57:20Z</dcterms:created>
  <dcterms:modified xsi:type="dcterms:W3CDTF">2013-12-04T20:03:20Z</dcterms:modified>
</cp:coreProperties>
</file>