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
  </p:notesMasterIdLst>
  <p:sldIdLst>
    <p:sldId id="256" r:id="rId2"/>
  </p:sldIdLst>
  <p:sldSz cx="43891200" cy="32918400"/>
  <p:notesSz cx="6858000" cy="9144000"/>
  <p:defaultTextStyle>
    <a:defPPr>
      <a:defRPr lang="en-US"/>
    </a:defPPr>
    <a:lvl1pPr marL="0" algn="l" defTabSz="4387718" rtl="0" eaLnBrk="1" latinLnBrk="0" hangingPunct="1">
      <a:defRPr sz="8600" kern="1200">
        <a:solidFill>
          <a:schemeClr val="tx1"/>
        </a:solidFill>
        <a:latin typeface="+mn-lt"/>
        <a:ea typeface="+mn-ea"/>
        <a:cs typeface="+mn-cs"/>
      </a:defRPr>
    </a:lvl1pPr>
    <a:lvl2pPr marL="2193859" algn="l" defTabSz="4387718" rtl="0" eaLnBrk="1" latinLnBrk="0" hangingPunct="1">
      <a:defRPr sz="8600" kern="1200">
        <a:solidFill>
          <a:schemeClr val="tx1"/>
        </a:solidFill>
        <a:latin typeface="+mn-lt"/>
        <a:ea typeface="+mn-ea"/>
        <a:cs typeface="+mn-cs"/>
      </a:defRPr>
    </a:lvl2pPr>
    <a:lvl3pPr marL="4387718" algn="l" defTabSz="4387718" rtl="0" eaLnBrk="1" latinLnBrk="0" hangingPunct="1">
      <a:defRPr sz="8600" kern="1200">
        <a:solidFill>
          <a:schemeClr val="tx1"/>
        </a:solidFill>
        <a:latin typeface="+mn-lt"/>
        <a:ea typeface="+mn-ea"/>
        <a:cs typeface="+mn-cs"/>
      </a:defRPr>
    </a:lvl3pPr>
    <a:lvl4pPr marL="6581578" algn="l" defTabSz="4387718" rtl="0" eaLnBrk="1" latinLnBrk="0" hangingPunct="1">
      <a:defRPr sz="8600" kern="1200">
        <a:solidFill>
          <a:schemeClr val="tx1"/>
        </a:solidFill>
        <a:latin typeface="+mn-lt"/>
        <a:ea typeface="+mn-ea"/>
        <a:cs typeface="+mn-cs"/>
      </a:defRPr>
    </a:lvl4pPr>
    <a:lvl5pPr marL="8775432" algn="l" defTabSz="4387718" rtl="0" eaLnBrk="1" latinLnBrk="0" hangingPunct="1">
      <a:defRPr sz="8600" kern="1200">
        <a:solidFill>
          <a:schemeClr val="tx1"/>
        </a:solidFill>
        <a:latin typeface="+mn-lt"/>
        <a:ea typeface="+mn-ea"/>
        <a:cs typeface="+mn-cs"/>
      </a:defRPr>
    </a:lvl5pPr>
    <a:lvl6pPr marL="10969286" algn="l" defTabSz="4387718" rtl="0" eaLnBrk="1" latinLnBrk="0" hangingPunct="1">
      <a:defRPr sz="8600" kern="1200">
        <a:solidFill>
          <a:schemeClr val="tx1"/>
        </a:solidFill>
        <a:latin typeface="+mn-lt"/>
        <a:ea typeface="+mn-ea"/>
        <a:cs typeface="+mn-cs"/>
      </a:defRPr>
    </a:lvl6pPr>
    <a:lvl7pPr marL="13163146" algn="l" defTabSz="4387718" rtl="0" eaLnBrk="1" latinLnBrk="0" hangingPunct="1">
      <a:defRPr sz="8600" kern="1200">
        <a:solidFill>
          <a:schemeClr val="tx1"/>
        </a:solidFill>
        <a:latin typeface="+mn-lt"/>
        <a:ea typeface="+mn-ea"/>
        <a:cs typeface="+mn-cs"/>
      </a:defRPr>
    </a:lvl7pPr>
    <a:lvl8pPr marL="15357005" algn="l" defTabSz="4387718" rtl="0" eaLnBrk="1" latinLnBrk="0" hangingPunct="1">
      <a:defRPr sz="8600" kern="1200">
        <a:solidFill>
          <a:schemeClr val="tx1"/>
        </a:solidFill>
        <a:latin typeface="+mn-lt"/>
        <a:ea typeface="+mn-ea"/>
        <a:cs typeface="+mn-cs"/>
      </a:defRPr>
    </a:lvl8pPr>
    <a:lvl9pPr marL="17550864" algn="l" defTabSz="4387718" rtl="0" eaLnBrk="1" latinLnBrk="0" hangingPunct="1">
      <a:defRPr sz="86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aul Pellissier" initials="Paul P." lastIdx="2"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67FF2A"/>
    <a:srgbClr val="FFCE65"/>
    <a:srgbClr val="F8DD6C"/>
    <a:srgbClr val="FBEBA7"/>
    <a:srgbClr val="F9F68A"/>
    <a:srgbClr val="FBF6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3688" autoAdjust="0"/>
    <p:restoredTop sz="98086" autoAdjust="0"/>
  </p:normalViewPr>
  <p:slideViewPr>
    <p:cSldViewPr snapToObjects="1">
      <p:cViewPr varScale="1">
        <p:scale>
          <a:sx n="21" d="100"/>
          <a:sy n="21" d="100"/>
        </p:scale>
        <p:origin x="-2112" y="-184"/>
      </p:cViewPr>
      <p:guideLst>
        <p:guide orient="horz" pos="10368"/>
        <p:guide pos="13824"/>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114" d="100"/>
          <a:sy n="114" d="100"/>
        </p:scale>
        <p:origin x="-1616" y="-10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commentAuthors" Target="commentAuthors.xml"/><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oleObject" Target="Macintosh%20HD:Users:paulanthonymorris:Desktop:Monitor%20forest%20%20health:BBD%20tree%20ring%20measurements%201-5.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paulanthonymorris:Desktop:Monitor%20forest%20%20health:BBD%20tree%20ring%20measurements%201-5.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Macintosh%20HD:Users:paulanthonymorris:Desktop:Monitor%20forest%20%20health:BBD%20tree%20ring%20measurements%201-5.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title>
      <c:tx>
        <c:rich>
          <a:bodyPr lIns="2">
            <a:spAutoFit/>
          </a:bodyPr>
          <a:lstStyle/>
          <a:p>
            <a:pPr>
              <a:defRPr sz="2800"/>
            </a:pPr>
            <a:r>
              <a:rPr lang="en-US" sz="2800" dirty="0"/>
              <a:t>Figure 2</a:t>
            </a:r>
            <a:r>
              <a:rPr lang="en-US" sz="2800" dirty="0" smtClean="0"/>
              <a:t>. </a:t>
            </a:r>
            <a:r>
              <a:rPr lang="en-US" sz="2800" dirty="0"/>
              <a:t>Tree Ring Width Measurements of Beech </a:t>
            </a:r>
            <a:r>
              <a:rPr lang="en-US" sz="2800" dirty="0" smtClean="0"/>
              <a:t>Tree</a:t>
            </a:r>
            <a:r>
              <a:rPr lang="en-US" sz="2800" baseline="0" dirty="0" smtClean="0"/>
              <a:t> Cores</a:t>
            </a:r>
            <a:r>
              <a:rPr lang="en-US" sz="2800" dirty="0" smtClean="0"/>
              <a:t> </a:t>
            </a:r>
            <a:r>
              <a:rPr lang="en-US" sz="2800" dirty="0"/>
              <a:t>i</a:t>
            </a:r>
            <a:r>
              <a:rPr lang="en-US" sz="2800" dirty="0" smtClean="0"/>
              <a:t>n </a:t>
            </a:r>
            <a:r>
              <a:rPr lang="en-US" sz="2800" dirty="0"/>
              <a:t>College </a:t>
            </a:r>
            <a:r>
              <a:rPr lang="en-US" sz="2800" dirty="0" smtClean="0"/>
              <a:t>Woods Durham, NH 2013..</a:t>
            </a:r>
            <a:endParaRPr lang="en-US" sz="2800" dirty="0"/>
          </a:p>
        </c:rich>
      </c:tx>
      <c:layout>
        <c:manualLayout>
          <c:xMode val="edge"/>
          <c:yMode val="edge"/>
          <c:x val="0.0859432615148222"/>
          <c:y val="0.0"/>
        </c:manualLayout>
      </c:layout>
      <c:overlay val="0"/>
    </c:title>
    <c:autoTitleDeleted val="0"/>
    <c:plotArea>
      <c:layout>
        <c:manualLayout>
          <c:layoutTarget val="inner"/>
          <c:xMode val="edge"/>
          <c:yMode val="edge"/>
          <c:x val="0.132490518788674"/>
          <c:y val="0.223914010901149"/>
          <c:w val="0.717869968279475"/>
          <c:h val="0.574715370366065"/>
        </c:manualLayout>
      </c:layout>
      <c:lineChart>
        <c:grouping val="standard"/>
        <c:varyColors val="0"/>
        <c:ser>
          <c:idx val="0"/>
          <c:order val="0"/>
          <c:tx>
            <c:strRef>
              <c:f>'tree rings'!$C$1</c:f>
              <c:strCache>
                <c:ptCount val="1"/>
                <c:pt idx="0">
                  <c:v>BBD #1</c:v>
                </c:pt>
              </c:strCache>
            </c:strRef>
          </c:tx>
          <c:spPr>
            <a:ln w="76200" cmpd="sng">
              <a:solidFill>
                <a:srgbClr val="FF6600"/>
              </a:solidFill>
            </a:ln>
          </c:spPr>
          <c:marker>
            <c:symbol val="none"/>
          </c:marker>
          <c:dPt>
            <c:idx val="32"/>
            <c:marker>
              <c:symbol val="x"/>
              <c:size val="20"/>
              <c:spPr>
                <a:solidFill>
                  <a:srgbClr val="FF6600"/>
                </a:solidFill>
                <a:ln w="63500">
                  <a:solidFill>
                    <a:sysClr val="windowText" lastClr="000000"/>
                  </a:solidFill>
                </a:ln>
              </c:spPr>
            </c:marker>
            <c:bubble3D val="0"/>
          </c:dPt>
          <c:dLbls>
            <c:dLbl>
              <c:idx val="0"/>
              <c:showLegendKey val="0"/>
              <c:showVal val="1"/>
              <c:showCatName val="0"/>
              <c:showSerName val="0"/>
              <c:showPercent val="0"/>
              <c:showBubbleSize val="0"/>
            </c:dLbl>
            <c:dLbl>
              <c:idx val="32"/>
              <c:layout>
                <c:manualLayout>
                  <c:x val="-0.0548343648401974"/>
                  <c:y val="-0.111412618912155"/>
                </c:manualLayout>
              </c:layout>
              <c:showLegendKey val="0"/>
              <c:showVal val="1"/>
              <c:showCatName val="1"/>
              <c:showSerName val="0"/>
              <c:showPercent val="0"/>
              <c:showBubbleSize val="0"/>
              <c:separator>
</c:separator>
            </c:dLbl>
            <c:numFmt formatCode="#,##0.00" sourceLinked="0"/>
            <c:txPr>
              <a:bodyPr/>
              <a:lstStyle/>
              <a:p>
                <a:pPr>
                  <a:defRPr sz="2000" b="1" i="0" baseline="0"/>
                </a:pPr>
                <a:endParaRPr lang="en-US"/>
              </a:p>
            </c:txPr>
            <c:showLegendKey val="0"/>
            <c:showVal val="0"/>
            <c:showCatName val="0"/>
            <c:showSerName val="0"/>
            <c:showPercent val="0"/>
            <c:showBubbleSize val="0"/>
          </c:dLbls>
          <c:cat>
            <c:numRef>
              <c:f>'tree rings'!$A$2:$A$81</c:f>
              <c:numCache>
                <c:formatCode>General</c:formatCode>
                <c:ptCount val="80"/>
                <c:pt idx="0">
                  <c:v>1933.0</c:v>
                </c:pt>
                <c:pt idx="1">
                  <c:v>1934.0</c:v>
                </c:pt>
                <c:pt idx="2">
                  <c:v>1935.0</c:v>
                </c:pt>
                <c:pt idx="3">
                  <c:v>1936.0</c:v>
                </c:pt>
                <c:pt idx="4">
                  <c:v>1937.0</c:v>
                </c:pt>
                <c:pt idx="5">
                  <c:v>1938.0</c:v>
                </c:pt>
                <c:pt idx="6">
                  <c:v>1939.0</c:v>
                </c:pt>
                <c:pt idx="7">
                  <c:v>1940.0</c:v>
                </c:pt>
                <c:pt idx="8">
                  <c:v>1941.0</c:v>
                </c:pt>
                <c:pt idx="9">
                  <c:v>1942.0</c:v>
                </c:pt>
                <c:pt idx="10">
                  <c:v>1943.0</c:v>
                </c:pt>
                <c:pt idx="11">
                  <c:v>1944.0</c:v>
                </c:pt>
                <c:pt idx="12">
                  <c:v>1945.0</c:v>
                </c:pt>
                <c:pt idx="13">
                  <c:v>1946.0</c:v>
                </c:pt>
                <c:pt idx="14">
                  <c:v>1947.0</c:v>
                </c:pt>
                <c:pt idx="15">
                  <c:v>1948.0</c:v>
                </c:pt>
                <c:pt idx="16">
                  <c:v>1949.0</c:v>
                </c:pt>
                <c:pt idx="17">
                  <c:v>1950.0</c:v>
                </c:pt>
                <c:pt idx="18">
                  <c:v>1951.0</c:v>
                </c:pt>
                <c:pt idx="19">
                  <c:v>1952.0</c:v>
                </c:pt>
                <c:pt idx="20">
                  <c:v>1953.0</c:v>
                </c:pt>
                <c:pt idx="21">
                  <c:v>1954.0</c:v>
                </c:pt>
                <c:pt idx="22">
                  <c:v>1955.0</c:v>
                </c:pt>
                <c:pt idx="23">
                  <c:v>1956.0</c:v>
                </c:pt>
                <c:pt idx="24">
                  <c:v>1957.0</c:v>
                </c:pt>
                <c:pt idx="25">
                  <c:v>1958.0</c:v>
                </c:pt>
                <c:pt idx="26">
                  <c:v>1959.0</c:v>
                </c:pt>
                <c:pt idx="27">
                  <c:v>1960.0</c:v>
                </c:pt>
                <c:pt idx="28">
                  <c:v>1961.0</c:v>
                </c:pt>
                <c:pt idx="29">
                  <c:v>1962.0</c:v>
                </c:pt>
                <c:pt idx="30">
                  <c:v>1963.0</c:v>
                </c:pt>
                <c:pt idx="31">
                  <c:v>1964.0</c:v>
                </c:pt>
                <c:pt idx="32">
                  <c:v>1965.0</c:v>
                </c:pt>
                <c:pt idx="33">
                  <c:v>1966.0</c:v>
                </c:pt>
                <c:pt idx="34">
                  <c:v>1967.0</c:v>
                </c:pt>
                <c:pt idx="35">
                  <c:v>1968.0</c:v>
                </c:pt>
                <c:pt idx="36">
                  <c:v>1969.0</c:v>
                </c:pt>
                <c:pt idx="37">
                  <c:v>1970.0</c:v>
                </c:pt>
                <c:pt idx="38">
                  <c:v>1971.0</c:v>
                </c:pt>
                <c:pt idx="39">
                  <c:v>1972.0</c:v>
                </c:pt>
                <c:pt idx="40">
                  <c:v>1973.0</c:v>
                </c:pt>
                <c:pt idx="41">
                  <c:v>1974.0</c:v>
                </c:pt>
                <c:pt idx="42">
                  <c:v>1975.0</c:v>
                </c:pt>
                <c:pt idx="43">
                  <c:v>1976.0</c:v>
                </c:pt>
                <c:pt idx="44">
                  <c:v>1977.0</c:v>
                </c:pt>
                <c:pt idx="45">
                  <c:v>1978.0</c:v>
                </c:pt>
                <c:pt idx="46">
                  <c:v>1979.0</c:v>
                </c:pt>
                <c:pt idx="47">
                  <c:v>1980.0</c:v>
                </c:pt>
                <c:pt idx="48">
                  <c:v>1981.0</c:v>
                </c:pt>
                <c:pt idx="49">
                  <c:v>1982.0</c:v>
                </c:pt>
                <c:pt idx="50">
                  <c:v>1983.0</c:v>
                </c:pt>
                <c:pt idx="51">
                  <c:v>1984.0</c:v>
                </c:pt>
                <c:pt idx="52">
                  <c:v>1985.0</c:v>
                </c:pt>
                <c:pt idx="53">
                  <c:v>1986.0</c:v>
                </c:pt>
                <c:pt idx="54">
                  <c:v>1987.0</c:v>
                </c:pt>
                <c:pt idx="55">
                  <c:v>1988.0</c:v>
                </c:pt>
                <c:pt idx="56">
                  <c:v>1989.0</c:v>
                </c:pt>
                <c:pt idx="57">
                  <c:v>1990.0</c:v>
                </c:pt>
                <c:pt idx="58">
                  <c:v>1991.0</c:v>
                </c:pt>
                <c:pt idx="59">
                  <c:v>1992.0</c:v>
                </c:pt>
                <c:pt idx="60">
                  <c:v>1993.0</c:v>
                </c:pt>
                <c:pt idx="61">
                  <c:v>1994.0</c:v>
                </c:pt>
                <c:pt idx="62">
                  <c:v>1995.0</c:v>
                </c:pt>
                <c:pt idx="63">
                  <c:v>1996.0</c:v>
                </c:pt>
                <c:pt idx="64">
                  <c:v>1997.0</c:v>
                </c:pt>
                <c:pt idx="65">
                  <c:v>1998.0</c:v>
                </c:pt>
                <c:pt idx="66">
                  <c:v>1999.0</c:v>
                </c:pt>
                <c:pt idx="67">
                  <c:v>2000.0</c:v>
                </c:pt>
                <c:pt idx="68">
                  <c:v>2001.0</c:v>
                </c:pt>
                <c:pt idx="69">
                  <c:v>2002.0</c:v>
                </c:pt>
                <c:pt idx="70">
                  <c:v>2003.0</c:v>
                </c:pt>
                <c:pt idx="71">
                  <c:v>2004.0</c:v>
                </c:pt>
                <c:pt idx="72">
                  <c:v>2005.0</c:v>
                </c:pt>
                <c:pt idx="73">
                  <c:v>2006.0</c:v>
                </c:pt>
                <c:pt idx="74">
                  <c:v>2007.0</c:v>
                </c:pt>
                <c:pt idx="75">
                  <c:v>2008.0</c:v>
                </c:pt>
                <c:pt idx="76">
                  <c:v>2009.0</c:v>
                </c:pt>
                <c:pt idx="77">
                  <c:v>2010.0</c:v>
                </c:pt>
                <c:pt idx="78">
                  <c:v>2011.0</c:v>
                </c:pt>
                <c:pt idx="79">
                  <c:v>2012.0</c:v>
                </c:pt>
              </c:numCache>
            </c:numRef>
          </c:cat>
          <c:val>
            <c:numRef>
              <c:f>'tree rings'!$C$2:$C$81</c:f>
              <c:numCache>
                <c:formatCode>General</c:formatCode>
                <c:ptCount val="80"/>
                <c:pt idx="20">
                  <c:v>2.194</c:v>
                </c:pt>
                <c:pt idx="21">
                  <c:v>2.04</c:v>
                </c:pt>
                <c:pt idx="22">
                  <c:v>2.221</c:v>
                </c:pt>
                <c:pt idx="23">
                  <c:v>2.756</c:v>
                </c:pt>
                <c:pt idx="24">
                  <c:v>2.388</c:v>
                </c:pt>
                <c:pt idx="25">
                  <c:v>3.579</c:v>
                </c:pt>
                <c:pt idx="26">
                  <c:v>1.809</c:v>
                </c:pt>
                <c:pt idx="27">
                  <c:v>1.187</c:v>
                </c:pt>
                <c:pt idx="28">
                  <c:v>2.294</c:v>
                </c:pt>
                <c:pt idx="29">
                  <c:v>1.942</c:v>
                </c:pt>
                <c:pt idx="30">
                  <c:v>1.156</c:v>
                </c:pt>
                <c:pt idx="31">
                  <c:v>1.36</c:v>
                </c:pt>
                <c:pt idx="32">
                  <c:v>3.038</c:v>
                </c:pt>
                <c:pt idx="33">
                  <c:v>2.628</c:v>
                </c:pt>
                <c:pt idx="34">
                  <c:v>1.384</c:v>
                </c:pt>
                <c:pt idx="35">
                  <c:v>1.87</c:v>
                </c:pt>
                <c:pt idx="36">
                  <c:v>1.565</c:v>
                </c:pt>
                <c:pt idx="37">
                  <c:v>0.67</c:v>
                </c:pt>
                <c:pt idx="38">
                  <c:v>0.858</c:v>
                </c:pt>
                <c:pt idx="39">
                  <c:v>1.573</c:v>
                </c:pt>
                <c:pt idx="40">
                  <c:v>1.811</c:v>
                </c:pt>
                <c:pt idx="41">
                  <c:v>2.228</c:v>
                </c:pt>
                <c:pt idx="42">
                  <c:v>2.653</c:v>
                </c:pt>
                <c:pt idx="43">
                  <c:v>2.084</c:v>
                </c:pt>
                <c:pt idx="44">
                  <c:v>1.559</c:v>
                </c:pt>
                <c:pt idx="45">
                  <c:v>1.25</c:v>
                </c:pt>
                <c:pt idx="46">
                  <c:v>1.2</c:v>
                </c:pt>
                <c:pt idx="47">
                  <c:v>0.819</c:v>
                </c:pt>
                <c:pt idx="48">
                  <c:v>1.195</c:v>
                </c:pt>
                <c:pt idx="49">
                  <c:v>1.421</c:v>
                </c:pt>
                <c:pt idx="50">
                  <c:v>0.9</c:v>
                </c:pt>
                <c:pt idx="51">
                  <c:v>1.104</c:v>
                </c:pt>
                <c:pt idx="52">
                  <c:v>1.168</c:v>
                </c:pt>
                <c:pt idx="53">
                  <c:v>0.874</c:v>
                </c:pt>
                <c:pt idx="54">
                  <c:v>1.256</c:v>
                </c:pt>
                <c:pt idx="55">
                  <c:v>1.086</c:v>
                </c:pt>
                <c:pt idx="56">
                  <c:v>1.238</c:v>
                </c:pt>
                <c:pt idx="57">
                  <c:v>1.319</c:v>
                </c:pt>
                <c:pt idx="58">
                  <c:v>1.132</c:v>
                </c:pt>
                <c:pt idx="59">
                  <c:v>1.121</c:v>
                </c:pt>
                <c:pt idx="60">
                  <c:v>1.493</c:v>
                </c:pt>
                <c:pt idx="61">
                  <c:v>1.064</c:v>
                </c:pt>
                <c:pt idx="62">
                  <c:v>1.358</c:v>
                </c:pt>
                <c:pt idx="63">
                  <c:v>0.911</c:v>
                </c:pt>
                <c:pt idx="64">
                  <c:v>0.748</c:v>
                </c:pt>
                <c:pt idx="65">
                  <c:v>0.882</c:v>
                </c:pt>
                <c:pt idx="66">
                  <c:v>1.438</c:v>
                </c:pt>
                <c:pt idx="67">
                  <c:v>1.589</c:v>
                </c:pt>
                <c:pt idx="68">
                  <c:v>1.467</c:v>
                </c:pt>
                <c:pt idx="69">
                  <c:v>1.483</c:v>
                </c:pt>
                <c:pt idx="70">
                  <c:v>1.643</c:v>
                </c:pt>
                <c:pt idx="71">
                  <c:v>1.524</c:v>
                </c:pt>
                <c:pt idx="72">
                  <c:v>1.183</c:v>
                </c:pt>
                <c:pt idx="73">
                  <c:v>1.129</c:v>
                </c:pt>
                <c:pt idx="74">
                  <c:v>0.733</c:v>
                </c:pt>
                <c:pt idx="75">
                  <c:v>0.8930001</c:v>
                </c:pt>
                <c:pt idx="76">
                  <c:v>0.912</c:v>
                </c:pt>
                <c:pt idx="77">
                  <c:v>1.026</c:v>
                </c:pt>
                <c:pt idx="78">
                  <c:v>0.743</c:v>
                </c:pt>
                <c:pt idx="79">
                  <c:v>0.2</c:v>
                </c:pt>
              </c:numCache>
            </c:numRef>
          </c:val>
          <c:smooth val="0"/>
        </c:ser>
        <c:ser>
          <c:idx val="2"/>
          <c:order val="1"/>
          <c:tx>
            <c:strRef>
              <c:f>'tree rings'!$E$1</c:f>
              <c:strCache>
                <c:ptCount val="1"/>
                <c:pt idx="0">
                  <c:v>NO BBD #2</c:v>
                </c:pt>
              </c:strCache>
            </c:strRef>
          </c:tx>
          <c:spPr>
            <a:ln>
              <a:solidFill>
                <a:srgbClr val="008000"/>
              </a:solidFill>
            </a:ln>
          </c:spPr>
          <c:marker>
            <c:symbol val="none"/>
          </c:marker>
          <c:dPt>
            <c:idx val="60"/>
            <c:marker>
              <c:symbol val="x"/>
              <c:size val="20"/>
              <c:spPr>
                <a:solidFill>
                  <a:srgbClr val="008000"/>
                </a:solidFill>
                <a:ln w="63500">
                  <a:solidFill>
                    <a:sysClr val="windowText" lastClr="000000"/>
                  </a:solidFill>
                </a:ln>
              </c:spPr>
            </c:marker>
            <c:bubble3D val="0"/>
          </c:dPt>
          <c:dPt>
            <c:idx val="71"/>
            <c:marker>
              <c:symbol val="x"/>
              <c:size val="20"/>
              <c:spPr>
                <a:solidFill>
                  <a:srgbClr val="008000"/>
                </a:solidFill>
                <a:ln w="63500">
                  <a:solidFill>
                    <a:sysClr val="windowText" lastClr="000000"/>
                  </a:solidFill>
                </a:ln>
              </c:spPr>
            </c:marker>
            <c:bubble3D val="0"/>
          </c:dPt>
          <c:dLbls>
            <c:dLbl>
              <c:idx val="0"/>
              <c:showLegendKey val="0"/>
              <c:showVal val="1"/>
              <c:showCatName val="0"/>
              <c:showSerName val="0"/>
              <c:showPercent val="0"/>
              <c:showBubbleSize val="0"/>
            </c:dLbl>
            <c:dLbl>
              <c:idx val="60"/>
              <c:layout>
                <c:manualLayout>
                  <c:x val="-0.0498111964399512"/>
                  <c:y val="-0.231905785608792"/>
                </c:manualLayout>
              </c:layout>
              <c:dLblPos val="r"/>
              <c:showLegendKey val="0"/>
              <c:showVal val="1"/>
              <c:showCatName val="1"/>
              <c:showSerName val="0"/>
              <c:showPercent val="0"/>
              <c:showBubbleSize val="0"/>
              <c:separator>
</c:separator>
            </c:dLbl>
            <c:dLbl>
              <c:idx val="71"/>
              <c:layout/>
              <c:showLegendKey val="0"/>
              <c:showVal val="1"/>
              <c:showCatName val="1"/>
              <c:showSerName val="0"/>
              <c:showPercent val="0"/>
              <c:showBubbleSize val="0"/>
            </c:dLbl>
            <c:numFmt formatCode="#,##0.00" sourceLinked="0"/>
            <c:txPr>
              <a:bodyPr/>
              <a:lstStyle/>
              <a:p>
                <a:pPr>
                  <a:defRPr sz="2000" b="1" i="0" u="none" baseline="0"/>
                </a:pPr>
                <a:endParaRPr lang="en-US"/>
              </a:p>
            </c:txPr>
            <c:showLegendKey val="0"/>
            <c:showVal val="0"/>
            <c:showCatName val="0"/>
            <c:showSerName val="0"/>
            <c:showPercent val="0"/>
            <c:showBubbleSize val="0"/>
          </c:dLbls>
          <c:cat>
            <c:numRef>
              <c:f>'tree rings'!$A$2:$A$81</c:f>
              <c:numCache>
                <c:formatCode>General</c:formatCode>
                <c:ptCount val="80"/>
                <c:pt idx="0">
                  <c:v>1933.0</c:v>
                </c:pt>
                <c:pt idx="1">
                  <c:v>1934.0</c:v>
                </c:pt>
                <c:pt idx="2">
                  <c:v>1935.0</c:v>
                </c:pt>
                <c:pt idx="3">
                  <c:v>1936.0</c:v>
                </c:pt>
                <c:pt idx="4">
                  <c:v>1937.0</c:v>
                </c:pt>
                <c:pt idx="5">
                  <c:v>1938.0</c:v>
                </c:pt>
                <c:pt idx="6">
                  <c:v>1939.0</c:v>
                </c:pt>
                <c:pt idx="7">
                  <c:v>1940.0</c:v>
                </c:pt>
                <c:pt idx="8">
                  <c:v>1941.0</c:v>
                </c:pt>
                <c:pt idx="9">
                  <c:v>1942.0</c:v>
                </c:pt>
                <c:pt idx="10">
                  <c:v>1943.0</c:v>
                </c:pt>
                <c:pt idx="11">
                  <c:v>1944.0</c:v>
                </c:pt>
                <c:pt idx="12">
                  <c:v>1945.0</c:v>
                </c:pt>
                <c:pt idx="13">
                  <c:v>1946.0</c:v>
                </c:pt>
                <c:pt idx="14">
                  <c:v>1947.0</c:v>
                </c:pt>
                <c:pt idx="15">
                  <c:v>1948.0</c:v>
                </c:pt>
                <c:pt idx="16">
                  <c:v>1949.0</c:v>
                </c:pt>
                <c:pt idx="17">
                  <c:v>1950.0</c:v>
                </c:pt>
                <c:pt idx="18">
                  <c:v>1951.0</c:v>
                </c:pt>
                <c:pt idx="19">
                  <c:v>1952.0</c:v>
                </c:pt>
                <c:pt idx="20">
                  <c:v>1953.0</c:v>
                </c:pt>
                <c:pt idx="21">
                  <c:v>1954.0</c:v>
                </c:pt>
                <c:pt idx="22">
                  <c:v>1955.0</c:v>
                </c:pt>
                <c:pt idx="23">
                  <c:v>1956.0</c:v>
                </c:pt>
                <c:pt idx="24">
                  <c:v>1957.0</c:v>
                </c:pt>
                <c:pt idx="25">
                  <c:v>1958.0</c:v>
                </c:pt>
                <c:pt idx="26">
                  <c:v>1959.0</c:v>
                </c:pt>
                <c:pt idx="27">
                  <c:v>1960.0</c:v>
                </c:pt>
                <c:pt idx="28">
                  <c:v>1961.0</c:v>
                </c:pt>
                <c:pt idx="29">
                  <c:v>1962.0</c:v>
                </c:pt>
                <c:pt idx="30">
                  <c:v>1963.0</c:v>
                </c:pt>
                <c:pt idx="31">
                  <c:v>1964.0</c:v>
                </c:pt>
                <c:pt idx="32">
                  <c:v>1965.0</c:v>
                </c:pt>
                <c:pt idx="33">
                  <c:v>1966.0</c:v>
                </c:pt>
                <c:pt idx="34">
                  <c:v>1967.0</c:v>
                </c:pt>
                <c:pt idx="35">
                  <c:v>1968.0</c:v>
                </c:pt>
                <c:pt idx="36">
                  <c:v>1969.0</c:v>
                </c:pt>
                <c:pt idx="37">
                  <c:v>1970.0</c:v>
                </c:pt>
                <c:pt idx="38">
                  <c:v>1971.0</c:v>
                </c:pt>
                <c:pt idx="39">
                  <c:v>1972.0</c:v>
                </c:pt>
                <c:pt idx="40">
                  <c:v>1973.0</c:v>
                </c:pt>
                <c:pt idx="41">
                  <c:v>1974.0</c:v>
                </c:pt>
                <c:pt idx="42">
                  <c:v>1975.0</c:v>
                </c:pt>
                <c:pt idx="43">
                  <c:v>1976.0</c:v>
                </c:pt>
                <c:pt idx="44">
                  <c:v>1977.0</c:v>
                </c:pt>
                <c:pt idx="45">
                  <c:v>1978.0</c:v>
                </c:pt>
                <c:pt idx="46">
                  <c:v>1979.0</c:v>
                </c:pt>
                <c:pt idx="47">
                  <c:v>1980.0</c:v>
                </c:pt>
                <c:pt idx="48">
                  <c:v>1981.0</c:v>
                </c:pt>
                <c:pt idx="49">
                  <c:v>1982.0</c:v>
                </c:pt>
                <c:pt idx="50">
                  <c:v>1983.0</c:v>
                </c:pt>
                <c:pt idx="51">
                  <c:v>1984.0</c:v>
                </c:pt>
                <c:pt idx="52">
                  <c:v>1985.0</c:v>
                </c:pt>
                <c:pt idx="53">
                  <c:v>1986.0</c:v>
                </c:pt>
                <c:pt idx="54">
                  <c:v>1987.0</c:v>
                </c:pt>
                <c:pt idx="55">
                  <c:v>1988.0</c:v>
                </c:pt>
                <c:pt idx="56">
                  <c:v>1989.0</c:v>
                </c:pt>
                <c:pt idx="57">
                  <c:v>1990.0</c:v>
                </c:pt>
                <c:pt idx="58">
                  <c:v>1991.0</c:v>
                </c:pt>
                <c:pt idx="59">
                  <c:v>1992.0</c:v>
                </c:pt>
                <c:pt idx="60">
                  <c:v>1993.0</c:v>
                </c:pt>
                <c:pt idx="61">
                  <c:v>1994.0</c:v>
                </c:pt>
                <c:pt idx="62">
                  <c:v>1995.0</c:v>
                </c:pt>
                <c:pt idx="63">
                  <c:v>1996.0</c:v>
                </c:pt>
                <c:pt idx="64">
                  <c:v>1997.0</c:v>
                </c:pt>
                <c:pt idx="65">
                  <c:v>1998.0</c:v>
                </c:pt>
                <c:pt idx="66">
                  <c:v>1999.0</c:v>
                </c:pt>
                <c:pt idx="67">
                  <c:v>2000.0</c:v>
                </c:pt>
                <c:pt idx="68">
                  <c:v>2001.0</c:v>
                </c:pt>
                <c:pt idx="69">
                  <c:v>2002.0</c:v>
                </c:pt>
                <c:pt idx="70">
                  <c:v>2003.0</c:v>
                </c:pt>
                <c:pt idx="71">
                  <c:v>2004.0</c:v>
                </c:pt>
                <c:pt idx="72">
                  <c:v>2005.0</c:v>
                </c:pt>
                <c:pt idx="73">
                  <c:v>2006.0</c:v>
                </c:pt>
                <c:pt idx="74">
                  <c:v>2007.0</c:v>
                </c:pt>
                <c:pt idx="75">
                  <c:v>2008.0</c:v>
                </c:pt>
                <c:pt idx="76">
                  <c:v>2009.0</c:v>
                </c:pt>
                <c:pt idx="77">
                  <c:v>2010.0</c:v>
                </c:pt>
                <c:pt idx="78">
                  <c:v>2011.0</c:v>
                </c:pt>
                <c:pt idx="79">
                  <c:v>2012.0</c:v>
                </c:pt>
              </c:numCache>
            </c:numRef>
          </c:cat>
          <c:val>
            <c:numRef>
              <c:f>'tree rings'!$E$2:$E$81</c:f>
              <c:numCache>
                <c:formatCode>General</c:formatCode>
                <c:ptCount val="80"/>
                <c:pt idx="40">
                  <c:v>1.154</c:v>
                </c:pt>
                <c:pt idx="41">
                  <c:v>3.18</c:v>
                </c:pt>
                <c:pt idx="42">
                  <c:v>3.009</c:v>
                </c:pt>
                <c:pt idx="43">
                  <c:v>2.949</c:v>
                </c:pt>
                <c:pt idx="44">
                  <c:v>2.79</c:v>
                </c:pt>
                <c:pt idx="45">
                  <c:v>3.894</c:v>
                </c:pt>
                <c:pt idx="46">
                  <c:v>3.232</c:v>
                </c:pt>
                <c:pt idx="47">
                  <c:v>3.586</c:v>
                </c:pt>
                <c:pt idx="48">
                  <c:v>3.451</c:v>
                </c:pt>
                <c:pt idx="49">
                  <c:v>3.333</c:v>
                </c:pt>
                <c:pt idx="50">
                  <c:v>2.351999999999998</c:v>
                </c:pt>
                <c:pt idx="51">
                  <c:v>2.194</c:v>
                </c:pt>
                <c:pt idx="52">
                  <c:v>2.154</c:v>
                </c:pt>
                <c:pt idx="53">
                  <c:v>2.768</c:v>
                </c:pt>
                <c:pt idx="54">
                  <c:v>4.14</c:v>
                </c:pt>
                <c:pt idx="55">
                  <c:v>3.408</c:v>
                </c:pt>
                <c:pt idx="56">
                  <c:v>3.234</c:v>
                </c:pt>
                <c:pt idx="57">
                  <c:v>3.347</c:v>
                </c:pt>
                <c:pt idx="58">
                  <c:v>3.009</c:v>
                </c:pt>
                <c:pt idx="59">
                  <c:v>2.337</c:v>
                </c:pt>
                <c:pt idx="60">
                  <c:v>1.577</c:v>
                </c:pt>
                <c:pt idx="61">
                  <c:v>2.03</c:v>
                </c:pt>
                <c:pt idx="62">
                  <c:v>2.27</c:v>
                </c:pt>
                <c:pt idx="63">
                  <c:v>2.706</c:v>
                </c:pt>
                <c:pt idx="64">
                  <c:v>3.451</c:v>
                </c:pt>
                <c:pt idx="65">
                  <c:v>3.044</c:v>
                </c:pt>
                <c:pt idx="66">
                  <c:v>2.763</c:v>
                </c:pt>
                <c:pt idx="67">
                  <c:v>2.254</c:v>
                </c:pt>
                <c:pt idx="68">
                  <c:v>2.04</c:v>
                </c:pt>
                <c:pt idx="69">
                  <c:v>1.855</c:v>
                </c:pt>
                <c:pt idx="70">
                  <c:v>2.318</c:v>
                </c:pt>
                <c:pt idx="71">
                  <c:v>1.521</c:v>
                </c:pt>
                <c:pt idx="72">
                  <c:v>2.286</c:v>
                </c:pt>
                <c:pt idx="73">
                  <c:v>2.241</c:v>
                </c:pt>
                <c:pt idx="74">
                  <c:v>2.148</c:v>
                </c:pt>
                <c:pt idx="75">
                  <c:v>2.57</c:v>
                </c:pt>
                <c:pt idx="76">
                  <c:v>2.567</c:v>
                </c:pt>
                <c:pt idx="77">
                  <c:v>3.173</c:v>
                </c:pt>
                <c:pt idx="78">
                  <c:v>3.273</c:v>
                </c:pt>
                <c:pt idx="79">
                  <c:v>2.368</c:v>
                </c:pt>
              </c:numCache>
            </c:numRef>
          </c:val>
          <c:smooth val="0"/>
        </c:ser>
        <c:ser>
          <c:idx val="3"/>
          <c:order val="2"/>
          <c:tx>
            <c:strRef>
              <c:f>'tree rings'!$D$1</c:f>
              <c:strCache>
                <c:ptCount val="1"/>
                <c:pt idx="0">
                  <c:v>NO BBD #3</c:v>
                </c:pt>
              </c:strCache>
            </c:strRef>
          </c:tx>
          <c:spPr>
            <a:ln w="57150">
              <a:solidFill>
                <a:srgbClr val="67FF2A"/>
              </a:solidFill>
              <a:prstDash val="solid"/>
            </a:ln>
          </c:spPr>
          <c:marker>
            <c:symbol val="none"/>
          </c:marker>
          <c:dPt>
            <c:idx val="60"/>
            <c:marker>
              <c:symbol val="x"/>
              <c:size val="20"/>
              <c:spPr>
                <a:solidFill>
                  <a:srgbClr val="67FF2A"/>
                </a:solidFill>
                <a:ln w="63500">
                  <a:solidFill>
                    <a:sysClr val="windowText" lastClr="000000"/>
                  </a:solidFill>
                </a:ln>
              </c:spPr>
            </c:marker>
            <c:bubble3D val="0"/>
          </c:dPt>
          <c:dPt>
            <c:idx val="71"/>
            <c:marker>
              <c:symbol val="x"/>
              <c:size val="20"/>
              <c:spPr>
                <a:solidFill>
                  <a:srgbClr val="67FF2A"/>
                </a:solidFill>
                <a:ln w="63500">
                  <a:solidFill>
                    <a:sysClr val="windowText" lastClr="000000"/>
                  </a:solidFill>
                </a:ln>
              </c:spPr>
            </c:marker>
            <c:bubble3D val="0"/>
          </c:dPt>
          <c:dLbls>
            <c:dLbl>
              <c:idx val="60"/>
              <c:layout>
                <c:manualLayout>
                  <c:x val="-0.118920948910081"/>
                  <c:y val="0.044368289926396"/>
                </c:manualLayout>
              </c:layout>
              <c:numFmt formatCode="#,##0.00" sourceLinked="0"/>
              <c:spPr/>
              <c:txPr>
                <a:bodyPr/>
                <a:lstStyle/>
                <a:p>
                  <a:pPr>
                    <a:defRPr sz="2000" b="1" i="0" u="none"/>
                  </a:pPr>
                  <a:endParaRPr lang="en-US"/>
                </a:p>
              </c:txPr>
              <c:dLblPos val="r"/>
              <c:showLegendKey val="0"/>
              <c:showVal val="1"/>
              <c:showCatName val="1"/>
              <c:showSerName val="0"/>
              <c:showPercent val="0"/>
              <c:showBubbleSize val="0"/>
              <c:separator>, </c:separator>
            </c:dLbl>
            <c:dLbl>
              <c:idx val="71"/>
              <c:layout>
                <c:manualLayout>
                  <c:x val="0.00391820374448195"/>
                  <c:y val="0.0309842119940564"/>
                </c:manualLayout>
              </c:layout>
              <c:numFmt formatCode="#,##0.00" sourceLinked="0"/>
              <c:spPr/>
              <c:txPr>
                <a:bodyPr/>
                <a:lstStyle/>
                <a:p>
                  <a:pPr>
                    <a:defRPr sz="2000" b="1" i="0" u="none"/>
                  </a:pPr>
                  <a:endParaRPr lang="en-US"/>
                </a:p>
              </c:txPr>
              <c:showLegendKey val="0"/>
              <c:showVal val="1"/>
              <c:showCatName val="1"/>
              <c:showSerName val="0"/>
              <c:showPercent val="0"/>
              <c:showBubbleSize val="0"/>
            </c:dLbl>
            <c:numFmt formatCode="#,##0.00" sourceLinked="0"/>
            <c:txPr>
              <a:bodyPr/>
              <a:lstStyle/>
              <a:p>
                <a:pPr>
                  <a:defRPr sz="2000" u="none"/>
                </a:pPr>
                <a:endParaRPr lang="en-US"/>
              </a:p>
            </c:txPr>
            <c:showLegendKey val="0"/>
            <c:showVal val="0"/>
            <c:showCatName val="0"/>
            <c:showSerName val="0"/>
            <c:showPercent val="0"/>
            <c:showBubbleSize val="0"/>
          </c:dLbls>
          <c:cat>
            <c:numRef>
              <c:f>'tree rings'!$A$2:$A$81</c:f>
              <c:numCache>
                <c:formatCode>General</c:formatCode>
                <c:ptCount val="80"/>
                <c:pt idx="0">
                  <c:v>1933.0</c:v>
                </c:pt>
                <c:pt idx="1">
                  <c:v>1934.0</c:v>
                </c:pt>
                <c:pt idx="2">
                  <c:v>1935.0</c:v>
                </c:pt>
                <c:pt idx="3">
                  <c:v>1936.0</c:v>
                </c:pt>
                <c:pt idx="4">
                  <c:v>1937.0</c:v>
                </c:pt>
                <c:pt idx="5">
                  <c:v>1938.0</c:v>
                </c:pt>
                <c:pt idx="6">
                  <c:v>1939.0</c:v>
                </c:pt>
                <c:pt idx="7">
                  <c:v>1940.0</c:v>
                </c:pt>
                <c:pt idx="8">
                  <c:v>1941.0</c:v>
                </c:pt>
                <c:pt idx="9">
                  <c:v>1942.0</c:v>
                </c:pt>
                <c:pt idx="10">
                  <c:v>1943.0</c:v>
                </c:pt>
                <c:pt idx="11">
                  <c:v>1944.0</c:v>
                </c:pt>
                <c:pt idx="12">
                  <c:v>1945.0</c:v>
                </c:pt>
                <c:pt idx="13">
                  <c:v>1946.0</c:v>
                </c:pt>
                <c:pt idx="14">
                  <c:v>1947.0</c:v>
                </c:pt>
                <c:pt idx="15">
                  <c:v>1948.0</c:v>
                </c:pt>
                <c:pt idx="16">
                  <c:v>1949.0</c:v>
                </c:pt>
                <c:pt idx="17">
                  <c:v>1950.0</c:v>
                </c:pt>
                <c:pt idx="18">
                  <c:v>1951.0</c:v>
                </c:pt>
                <c:pt idx="19">
                  <c:v>1952.0</c:v>
                </c:pt>
                <c:pt idx="20">
                  <c:v>1953.0</c:v>
                </c:pt>
                <c:pt idx="21">
                  <c:v>1954.0</c:v>
                </c:pt>
                <c:pt idx="22">
                  <c:v>1955.0</c:v>
                </c:pt>
                <c:pt idx="23">
                  <c:v>1956.0</c:v>
                </c:pt>
                <c:pt idx="24">
                  <c:v>1957.0</c:v>
                </c:pt>
                <c:pt idx="25">
                  <c:v>1958.0</c:v>
                </c:pt>
                <c:pt idx="26">
                  <c:v>1959.0</c:v>
                </c:pt>
                <c:pt idx="27">
                  <c:v>1960.0</c:v>
                </c:pt>
                <c:pt idx="28">
                  <c:v>1961.0</c:v>
                </c:pt>
                <c:pt idx="29">
                  <c:v>1962.0</c:v>
                </c:pt>
                <c:pt idx="30">
                  <c:v>1963.0</c:v>
                </c:pt>
                <c:pt idx="31">
                  <c:v>1964.0</c:v>
                </c:pt>
                <c:pt idx="32">
                  <c:v>1965.0</c:v>
                </c:pt>
                <c:pt idx="33">
                  <c:v>1966.0</c:v>
                </c:pt>
                <c:pt idx="34">
                  <c:v>1967.0</c:v>
                </c:pt>
                <c:pt idx="35">
                  <c:v>1968.0</c:v>
                </c:pt>
                <c:pt idx="36">
                  <c:v>1969.0</c:v>
                </c:pt>
                <c:pt idx="37">
                  <c:v>1970.0</c:v>
                </c:pt>
                <c:pt idx="38">
                  <c:v>1971.0</c:v>
                </c:pt>
                <c:pt idx="39">
                  <c:v>1972.0</c:v>
                </c:pt>
                <c:pt idx="40">
                  <c:v>1973.0</c:v>
                </c:pt>
                <c:pt idx="41">
                  <c:v>1974.0</c:v>
                </c:pt>
                <c:pt idx="42">
                  <c:v>1975.0</c:v>
                </c:pt>
                <c:pt idx="43">
                  <c:v>1976.0</c:v>
                </c:pt>
                <c:pt idx="44">
                  <c:v>1977.0</c:v>
                </c:pt>
                <c:pt idx="45">
                  <c:v>1978.0</c:v>
                </c:pt>
                <c:pt idx="46">
                  <c:v>1979.0</c:v>
                </c:pt>
                <c:pt idx="47">
                  <c:v>1980.0</c:v>
                </c:pt>
                <c:pt idx="48">
                  <c:v>1981.0</c:v>
                </c:pt>
                <c:pt idx="49">
                  <c:v>1982.0</c:v>
                </c:pt>
                <c:pt idx="50">
                  <c:v>1983.0</c:v>
                </c:pt>
                <c:pt idx="51">
                  <c:v>1984.0</c:v>
                </c:pt>
                <c:pt idx="52">
                  <c:v>1985.0</c:v>
                </c:pt>
                <c:pt idx="53">
                  <c:v>1986.0</c:v>
                </c:pt>
                <c:pt idx="54">
                  <c:v>1987.0</c:v>
                </c:pt>
                <c:pt idx="55">
                  <c:v>1988.0</c:v>
                </c:pt>
                <c:pt idx="56">
                  <c:v>1989.0</c:v>
                </c:pt>
                <c:pt idx="57">
                  <c:v>1990.0</c:v>
                </c:pt>
                <c:pt idx="58">
                  <c:v>1991.0</c:v>
                </c:pt>
                <c:pt idx="59">
                  <c:v>1992.0</c:v>
                </c:pt>
                <c:pt idx="60">
                  <c:v>1993.0</c:v>
                </c:pt>
                <c:pt idx="61">
                  <c:v>1994.0</c:v>
                </c:pt>
                <c:pt idx="62">
                  <c:v>1995.0</c:v>
                </c:pt>
                <c:pt idx="63">
                  <c:v>1996.0</c:v>
                </c:pt>
                <c:pt idx="64">
                  <c:v>1997.0</c:v>
                </c:pt>
                <c:pt idx="65">
                  <c:v>1998.0</c:v>
                </c:pt>
                <c:pt idx="66">
                  <c:v>1999.0</c:v>
                </c:pt>
                <c:pt idx="67">
                  <c:v>2000.0</c:v>
                </c:pt>
                <c:pt idx="68">
                  <c:v>2001.0</c:v>
                </c:pt>
                <c:pt idx="69">
                  <c:v>2002.0</c:v>
                </c:pt>
                <c:pt idx="70">
                  <c:v>2003.0</c:v>
                </c:pt>
                <c:pt idx="71">
                  <c:v>2004.0</c:v>
                </c:pt>
                <c:pt idx="72">
                  <c:v>2005.0</c:v>
                </c:pt>
                <c:pt idx="73">
                  <c:v>2006.0</c:v>
                </c:pt>
                <c:pt idx="74">
                  <c:v>2007.0</c:v>
                </c:pt>
                <c:pt idx="75">
                  <c:v>2008.0</c:v>
                </c:pt>
                <c:pt idx="76">
                  <c:v>2009.0</c:v>
                </c:pt>
                <c:pt idx="77">
                  <c:v>2010.0</c:v>
                </c:pt>
                <c:pt idx="78">
                  <c:v>2011.0</c:v>
                </c:pt>
                <c:pt idx="79">
                  <c:v>2012.0</c:v>
                </c:pt>
              </c:numCache>
            </c:numRef>
          </c:cat>
          <c:val>
            <c:numRef>
              <c:f>'tree rings'!$D$2:$D$81</c:f>
              <c:numCache>
                <c:formatCode>General</c:formatCode>
                <c:ptCount val="80"/>
                <c:pt idx="0">
                  <c:v>1.147</c:v>
                </c:pt>
                <c:pt idx="1">
                  <c:v>0.539</c:v>
                </c:pt>
                <c:pt idx="2">
                  <c:v>0.598</c:v>
                </c:pt>
                <c:pt idx="3">
                  <c:v>1.183</c:v>
                </c:pt>
                <c:pt idx="4">
                  <c:v>1.224</c:v>
                </c:pt>
                <c:pt idx="5">
                  <c:v>0.874</c:v>
                </c:pt>
                <c:pt idx="6">
                  <c:v>0.564</c:v>
                </c:pt>
                <c:pt idx="7">
                  <c:v>1.062</c:v>
                </c:pt>
                <c:pt idx="8">
                  <c:v>0.393</c:v>
                </c:pt>
                <c:pt idx="9">
                  <c:v>0.688</c:v>
                </c:pt>
                <c:pt idx="10">
                  <c:v>0.42</c:v>
                </c:pt>
                <c:pt idx="11">
                  <c:v>0.636</c:v>
                </c:pt>
                <c:pt idx="12">
                  <c:v>0.333</c:v>
                </c:pt>
                <c:pt idx="13">
                  <c:v>0.355</c:v>
                </c:pt>
                <c:pt idx="14">
                  <c:v>0.432</c:v>
                </c:pt>
                <c:pt idx="15">
                  <c:v>0.963</c:v>
                </c:pt>
                <c:pt idx="16">
                  <c:v>1.134</c:v>
                </c:pt>
                <c:pt idx="17">
                  <c:v>0.67</c:v>
                </c:pt>
                <c:pt idx="18">
                  <c:v>1.67</c:v>
                </c:pt>
                <c:pt idx="19">
                  <c:v>1.534</c:v>
                </c:pt>
                <c:pt idx="20">
                  <c:v>1.504</c:v>
                </c:pt>
                <c:pt idx="21">
                  <c:v>2.36</c:v>
                </c:pt>
                <c:pt idx="22">
                  <c:v>2.723</c:v>
                </c:pt>
                <c:pt idx="23">
                  <c:v>2.592</c:v>
                </c:pt>
                <c:pt idx="24">
                  <c:v>1.815</c:v>
                </c:pt>
                <c:pt idx="25">
                  <c:v>1.364</c:v>
                </c:pt>
                <c:pt idx="26">
                  <c:v>1.728</c:v>
                </c:pt>
                <c:pt idx="27">
                  <c:v>2.477</c:v>
                </c:pt>
                <c:pt idx="28">
                  <c:v>2.296</c:v>
                </c:pt>
                <c:pt idx="29">
                  <c:v>2.101</c:v>
                </c:pt>
                <c:pt idx="30">
                  <c:v>3.067</c:v>
                </c:pt>
                <c:pt idx="31">
                  <c:v>2.981</c:v>
                </c:pt>
                <c:pt idx="32">
                  <c:v>1.648</c:v>
                </c:pt>
                <c:pt idx="33">
                  <c:v>2.134</c:v>
                </c:pt>
                <c:pt idx="34">
                  <c:v>3.145</c:v>
                </c:pt>
                <c:pt idx="35">
                  <c:v>2.567</c:v>
                </c:pt>
                <c:pt idx="36">
                  <c:v>3.324</c:v>
                </c:pt>
                <c:pt idx="37">
                  <c:v>3.34</c:v>
                </c:pt>
                <c:pt idx="38">
                  <c:v>2.484</c:v>
                </c:pt>
                <c:pt idx="39">
                  <c:v>2.075</c:v>
                </c:pt>
                <c:pt idx="40">
                  <c:v>2.064</c:v>
                </c:pt>
                <c:pt idx="41">
                  <c:v>2.129</c:v>
                </c:pt>
                <c:pt idx="42">
                  <c:v>2.321</c:v>
                </c:pt>
                <c:pt idx="43">
                  <c:v>2.427</c:v>
                </c:pt>
                <c:pt idx="44">
                  <c:v>2.482</c:v>
                </c:pt>
                <c:pt idx="45">
                  <c:v>1.766</c:v>
                </c:pt>
                <c:pt idx="46">
                  <c:v>2.063</c:v>
                </c:pt>
                <c:pt idx="47">
                  <c:v>1.726</c:v>
                </c:pt>
                <c:pt idx="48">
                  <c:v>1.925</c:v>
                </c:pt>
                <c:pt idx="49">
                  <c:v>2.505</c:v>
                </c:pt>
                <c:pt idx="50">
                  <c:v>2.27</c:v>
                </c:pt>
                <c:pt idx="51">
                  <c:v>2.031</c:v>
                </c:pt>
                <c:pt idx="52">
                  <c:v>1.768</c:v>
                </c:pt>
                <c:pt idx="53">
                  <c:v>2.371</c:v>
                </c:pt>
                <c:pt idx="54">
                  <c:v>1.8</c:v>
                </c:pt>
                <c:pt idx="55">
                  <c:v>1.069</c:v>
                </c:pt>
                <c:pt idx="56">
                  <c:v>1.372</c:v>
                </c:pt>
                <c:pt idx="57">
                  <c:v>1.626</c:v>
                </c:pt>
                <c:pt idx="58">
                  <c:v>1.846</c:v>
                </c:pt>
                <c:pt idx="59">
                  <c:v>1.384</c:v>
                </c:pt>
                <c:pt idx="60">
                  <c:v>0.8430001</c:v>
                </c:pt>
                <c:pt idx="61">
                  <c:v>1.569</c:v>
                </c:pt>
                <c:pt idx="62">
                  <c:v>1.875</c:v>
                </c:pt>
                <c:pt idx="63">
                  <c:v>1.852</c:v>
                </c:pt>
                <c:pt idx="64">
                  <c:v>1.255</c:v>
                </c:pt>
                <c:pt idx="65">
                  <c:v>1.136</c:v>
                </c:pt>
                <c:pt idx="66">
                  <c:v>0.958</c:v>
                </c:pt>
                <c:pt idx="67">
                  <c:v>0.831</c:v>
                </c:pt>
                <c:pt idx="68">
                  <c:v>1.642</c:v>
                </c:pt>
                <c:pt idx="69">
                  <c:v>0.888</c:v>
                </c:pt>
                <c:pt idx="70">
                  <c:v>0.936</c:v>
                </c:pt>
                <c:pt idx="71">
                  <c:v>0.647</c:v>
                </c:pt>
                <c:pt idx="72">
                  <c:v>0.894</c:v>
                </c:pt>
                <c:pt idx="73">
                  <c:v>1.793</c:v>
                </c:pt>
                <c:pt idx="74">
                  <c:v>3.226</c:v>
                </c:pt>
                <c:pt idx="75">
                  <c:v>3.394</c:v>
                </c:pt>
                <c:pt idx="76">
                  <c:v>2.228</c:v>
                </c:pt>
                <c:pt idx="77">
                  <c:v>1.754</c:v>
                </c:pt>
                <c:pt idx="78">
                  <c:v>5.061999999999998</c:v>
                </c:pt>
                <c:pt idx="79">
                  <c:v>2.295</c:v>
                </c:pt>
              </c:numCache>
            </c:numRef>
          </c:val>
          <c:smooth val="0"/>
        </c:ser>
        <c:ser>
          <c:idx val="4"/>
          <c:order val="3"/>
          <c:tx>
            <c:strRef>
              <c:f>'tree rings'!$B$1</c:f>
              <c:strCache>
                <c:ptCount val="1"/>
                <c:pt idx="0">
                  <c:v> BBD #4</c:v>
                </c:pt>
              </c:strCache>
            </c:strRef>
          </c:tx>
          <c:spPr>
            <a:ln w="63500">
              <a:solidFill>
                <a:srgbClr val="FF0000"/>
              </a:solidFill>
              <a:prstDash val="solid"/>
            </a:ln>
          </c:spPr>
          <c:marker>
            <c:symbol val="none"/>
          </c:marker>
          <c:dPt>
            <c:idx val="0"/>
            <c:marker>
              <c:symbol val="x"/>
              <c:size val="20"/>
              <c:spPr>
                <a:ln w="63500">
                  <a:solidFill>
                    <a:sysClr val="windowText" lastClr="000000"/>
                  </a:solidFill>
                </a:ln>
              </c:spPr>
            </c:marker>
            <c:bubble3D val="0"/>
          </c:dPt>
          <c:dPt>
            <c:idx val="33"/>
            <c:marker>
              <c:symbol val="x"/>
              <c:size val="20"/>
              <c:spPr>
                <a:solidFill>
                  <a:srgbClr val="FF0000"/>
                </a:solidFill>
                <a:ln w="63500">
                  <a:solidFill>
                    <a:sysClr val="windowText" lastClr="000000"/>
                  </a:solidFill>
                </a:ln>
              </c:spPr>
            </c:marker>
            <c:bubble3D val="0"/>
          </c:dPt>
          <c:dPt>
            <c:idx val="70"/>
            <c:bubble3D val="0"/>
          </c:dPt>
          <c:dLbls>
            <c:dLbl>
              <c:idx val="0"/>
              <c:showLegendKey val="0"/>
              <c:showVal val="1"/>
              <c:showCatName val="0"/>
              <c:showSerName val="0"/>
              <c:showPercent val="0"/>
              <c:showBubbleSize val="0"/>
            </c:dLbl>
            <c:dLbl>
              <c:idx val="33"/>
              <c:layout>
                <c:manualLayout>
                  <c:x val="-0.0534332913807355"/>
                  <c:y val="0.140986358361729"/>
                </c:manualLayout>
              </c:layout>
              <c:numFmt formatCode="#,##0.00" sourceLinked="0"/>
              <c:spPr/>
              <c:txPr>
                <a:bodyPr/>
                <a:lstStyle/>
                <a:p>
                  <a:pPr>
                    <a:defRPr sz="2000" b="1" i="0"/>
                  </a:pPr>
                  <a:endParaRPr lang="en-US"/>
                </a:p>
              </c:txPr>
              <c:showLegendKey val="0"/>
              <c:showVal val="1"/>
              <c:showCatName val="1"/>
              <c:showSerName val="0"/>
              <c:showPercent val="0"/>
              <c:showBubbleSize val="0"/>
              <c:separator>
</c:separator>
            </c:dLbl>
            <c:numFmt formatCode="#,##0.00" sourceLinked="0"/>
            <c:txPr>
              <a:bodyPr/>
              <a:lstStyle/>
              <a:p>
                <a:pPr>
                  <a:defRPr sz="2000"/>
                </a:pPr>
                <a:endParaRPr lang="en-US"/>
              </a:p>
            </c:txPr>
            <c:showLegendKey val="0"/>
            <c:showVal val="0"/>
            <c:showCatName val="0"/>
            <c:showSerName val="0"/>
            <c:showPercent val="0"/>
            <c:showBubbleSize val="0"/>
          </c:dLbls>
          <c:cat>
            <c:numRef>
              <c:f>'tree rings'!$A$2:$A$81</c:f>
              <c:numCache>
                <c:formatCode>General</c:formatCode>
                <c:ptCount val="80"/>
                <c:pt idx="0">
                  <c:v>1933.0</c:v>
                </c:pt>
                <c:pt idx="1">
                  <c:v>1934.0</c:v>
                </c:pt>
                <c:pt idx="2">
                  <c:v>1935.0</c:v>
                </c:pt>
                <c:pt idx="3">
                  <c:v>1936.0</c:v>
                </c:pt>
                <c:pt idx="4">
                  <c:v>1937.0</c:v>
                </c:pt>
                <c:pt idx="5">
                  <c:v>1938.0</c:v>
                </c:pt>
                <c:pt idx="6">
                  <c:v>1939.0</c:v>
                </c:pt>
                <c:pt idx="7">
                  <c:v>1940.0</c:v>
                </c:pt>
                <c:pt idx="8">
                  <c:v>1941.0</c:v>
                </c:pt>
                <c:pt idx="9">
                  <c:v>1942.0</c:v>
                </c:pt>
                <c:pt idx="10">
                  <c:v>1943.0</c:v>
                </c:pt>
                <c:pt idx="11">
                  <c:v>1944.0</c:v>
                </c:pt>
                <c:pt idx="12">
                  <c:v>1945.0</c:v>
                </c:pt>
                <c:pt idx="13">
                  <c:v>1946.0</c:v>
                </c:pt>
                <c:pt idx="14">
                  <c:v>1947.0</c:v>
                </c:pt>
                <c:pt idx="15">
                  <c:v>1948.0</c:v>
                </c:pt>
                <c:pt idx="16">
                  <c:v>1949.0</c:v>
                </c:pt>
                <c:pt idx="17">
                  <c:v>1950.0</c:v>
                </c:pt>
                <c:pt idx="18">
                  <c:v>1951.0</c:v>
                </c:pt>
                <c:pt idx="19">
                  <c:v>1952.0</c:v>
                </c:pt>
                <c:pt idx="20">
                  <c:v>1953.0</c:v>
                </c:pt>
                <c:pt idx="21">
                  <c:v>1954.0</c:v>
                </c:pt>
                <c:pt idx="22">
                  <c:v>1955.0</c:v>
                </c:pt>
                <c:pt idx="23">
                  <c:v>1956.0</c:v>
                </c:pt>
                <c:pt idx="24">
                  <c:v>1957.0</c:v>
                </c:pt>
                <c:pt idx="25">
                  <c:v>1958.0</c:v>
                </c:pt>
                <c:pt idx="26">
                  <c:v>1959.0</c:v>
                </c:pt>
                <c:pt idx="27">
                  <c:v>1960.0</c:v>
                </c:pt>
                <c:pt idx="28">
                  <c:v>1961.0</c:v>
                </c:pt>
                <c:pt idx="29">
                  <c:v>1962.0</c:v>
                </c:pt>
                <c:pt idx="30">
                  <c:v>1963.0</c:v>
                </c:pt>
                <c:pt idx="31">
                  <c:v>1964.0</c:v>
                </c:pt>
                <c:pt idx="32">
                  <c:v>1965.0</c:v>
                </c:pt>
                <c:pt idx="33">
                  <c:v>1966.0</c:v>
                </c:pt>
                <c:pt idx="34">
                  <c:v>1967.0</c:v>
                </c:pt>
                <c:pt idx="35">
                  <c:v>1968.0</c:v>
                </c:pt>
                <c:pt idx="36">
                  <c:v>1969.0</c:v>
                </c:pt>
                <c:pt idx="37">
                  <c:v>1970.0</c:v>
                </c:pt>
                <c:pt idx="38">
                  <c:v>1971.0</c:v>
                </c:pt>
                <c:pt idx="39">
                  <c:v>1972.0</c:v>
                </c:pt>
                <c:pt idx="40">
                  <c:v>1973.0</c:v>
                </c:pt>
                <c:pt idx="41">
                  <c:v>1974.0</c:v>
                </c:pt>
                <c:pt idx="42">
                  <c:v>1975.0</c:v>
                </c:pt>
                <c:pt idx="43">
                  <c:v>1976.0</c:v>
                </c:pt>
                <c:pt idx="44">
                  <c:v>1977.0</c:v>
                </c:pt>
                <c:pt idx="45">
                  <c:v>1978.0</c:v>
                </c:pt>
                <c:pt idx="46">
                  <c:v>1979.0</c:v>
                </c:pt>
                <c:pt idx="47">
                  <c:v>1980.0</c:v>
                </c:pt>
                <c:pt idx="48">
                  <c:v>1981.0</c:v>
                </c:pt>
                <c:pt idx="49">
                  <c:v>1982.0</c:v>
                </c:pt>
                <c:pt idx="50">
                  <c:v>1983.0</c:v>
                </c:pt>
                <c:pt idx="51">
                  <c:v>1984.0</c:v>
                </c:pt>
                <c:pt idx="52">
                  <c:v>1985.0</c:v>
                </c:pt>
                <c:pt idx="53">
                  <c:v>1986.0</c:v>
                </c:pt>
                <c:pt idx="54">
                  <c:v>1987.0</c:v>
                </c:pt>
                <c:pt idx="55">
                  <c:v>1988.0</c:v>
                </c:pt>
                <c:pt idx="56">
                  <c:v>1989.0</c:v>
                </c:pt>
                <c:pt idx="57">
                  <c:v>1990.0</c:v>
                </c:pt>
                <c:pt idx="58">
                  <c:v>1991.0</c:v>
                </c:pt>
                <c:pt idx="59">
                  <c:v>1992.0</c:v>
                </c:pt>
                <c:pt idx="60">
                  <c:v>1993.0</c:v>
                </c:pt>
                <c:pt idx="61">
                  <c:v>1994.0</c:v>
                </c:pt>
                <c:pt idx="62">
                  <c:v>1995.0</c:v>
                </c:pt>
                <c:pt idx="63">
                  <c:v>1996.0</c:v>
                </c:pt>
                <c:pt idx="64">
                  <c:v>1997.0</c:v>
                </c:pt>
                <c:pt idx="65">
                  <c:v>1998.0</c:v>
                </c:pt>
                <c:pt idx="66">
                  <c:v>1999.0</c:v>
                </c:pt>
                <c:pt idx="67">
                  <c:v>2000.0</c:v>
                </c:pt>
                <c:pt idx="68">
                  <c:v>2001.0</c:v>
                </c:pt>
                <c:pt idx="69">
                  <c:v>2002.0</c:v>
                </c:pt>
                <c:pt idx="70">
                  <c:v>2003.0</c:v>
                </c:pt>
                <c:pt idx="71">
                  <c:v>2004.0</c:v>
                </c:pt>
                <c:pt idx="72">
                  <c:v>2005.0</c:v>
                </c:pt>
                <c:pt idx="73">
                  <c:v>2006.0</c:v>
                </c:pt>
                <c:pt idx="74">
                  <c:v>2007.0</c:v>
                </c:pt>
                <c:pt idx="75">
                  <c:v>2008.0</c:v>
                </c:pt>
                <c:pt idx="76">
                  <c:v>2009.0</c:v>
                </c:pt>
                <c:pt idx="77">
                  <c:v>2010.0</c:v>
                </c:pt>
                <c:pt idx="78">
                  <c:v>2011.0</c:v>
                </c:pt>
                <c:pt idx="79">
                  <c:v>2012.0</c:v>
                </c:pt>
              </c:numCache>
            </c:numRef>
          </c:cat>
          <c:val>
            <c:numRef>
              <c:f>'tree rings'!$B$2:$B$81</c:f>
              <c:numCache>
                <c:formatCode>General</c:formatCode>
                <c:ptCount val="80"/>
                <c:pt idx="6">
                  <c:v>2.825</c:v>
                </c:pt>
                <c:pt idx="7">
                  <c:v>3.556</c:v>
                </c:pt>
                <c:pt idx="8">
                  <c:v>2.486</c:v>
                </c:pt>
                <c:pt idx="9">
                  <c:v>3.026</c:v>
                </c:pt>
                <c:pt idx="10">
                  <c:v>2.017</c:v>
                </c:pt>
                <c:pt idx="11">
                  <c:v>2.184</c:v>
                </c:pt>
                <c:pt idx="12">
                  <c:v>1.507</c:v>
                </c:pt>
                <c:pt idx="13">
                  <c:v>1.861</c:v>
                </c:pt>
                <c:pt idx="14">
                  <c:v>0.868</c:v>
                </c:pt>
                <c:pt idx="15">
                  <c:v>1.485</c:v>
                </c:pt>
                <c:pt idx="16">
                  <c:v>0.688</c:v>
                </c:pt>
                <c:pt idx="17">
                  <c:v>1.058</c:v>
                </c:pt>
                <c:pt idx="18">
                  <c:v>0.913</c:v>
                </c:pt>
                <c:pt idx="19">
                  <c:v>0.681</c:v>
                </c:pt>
                <c:pt idx="20">
                  <c:v>0.808</c:v>
                </c:pt>
                <c:pt idx="21">
                  <c:v>0.686</c:v>
                </c:pt>
                <c:pt idx="22">
                  <c:v>0.554</c:v>
                </c:pt>
                <c:pt idx="23">
                  <c:v>0.519</c:v>
                </c:pt>
                <c:pt idx="24">
                  <c:v>0.231</c:v>
                </c:pt>
                <c:pt idx="25">
                  <c:v>0.447</c:v>
                </c:pt>
                <c:pt idx="26">
                  <c:v>0.327</c:v>
                </c:pt>
                <c:pt idx="27">
                  <c:v>0.561</c:v>
                </c:pt>
                <c:pt idx="28">
                  <c:v>0.396</c:v>
                </c:pt>
                <c:pt idx="29">
                  <c:v>0.5280001</c:v>
                </c:pt>
                <c:pt idx="30">
                  <c:v>1.07</c:v>
                </c:pt>
                <c:pt idx="31">
                  <c:v>1.849</c:v>
                </c:pt>
                <c:pt idx="32">
                  <c:v>1.339</c:v>
                </c:pt>
                <c:pt idx="33">
                  <c:v>2.043</c:v>
                </c:pt>
                <c:pt idx="34">
                  <c:v>1.609</c:v>
                </c:pt>
                <c:pt idx="35">
                  <c:v>1.067</c:v>
                </c:pt>
                <c:pt idx="36">
                  <c:v>0.964</c:v>
                </c:pt>
                <c:pt idx="37">
                  <c:v>0.798</c:v>
                </c:pt>
                <c:pt idx="38">
                  <c:v>1.129</c:v>
                </c:pt>
                <c:pt idx="39">
                  <c:v>1.336</c:v>
                </c:pt>
                <c:pt idx="40">
                  <c:v>0.717</c:v>
                </c:pt>
                <c:pt idx="41">
                  <c:v>1.256</c:v>
                </c:pt>
                <c:pt idx="42">
                  <c:v>1.247</c:v>
                </c:pt>
                <c:pt idx="43">
                  <c:v>1.092</c:v>
                </c:pt>
                <c:pt idx="44">
                  <c:v>1.39</c:v>
                </c:pt>
                <c:pt idx="45">
                  <c:v>1.965</c:v>
                </c:pt>
                <c:pt idx="46">
                  <c:v>1.335</c:v>
                </c:pt>
                <c:pt idx="47">
                  <c:v>1.345</c:v>
                </c:pt>
                <c:pt idx="48">
                  <c:v>1.38</c:v>
                </c:pt>
                <c:pt idx="49">
                  <c:v>1.367</c:v>
                </c:pt>
                <c:pt idx="50">
                  <c:v>1.363</c:v>
                </c:pt>
                <c:pt idx="51">
                  <c:v>1.021</c:v>
                </c:pt>
                <c:pt idx="52">
                  <c:v>0.646</c:v>
                </c:pt>
                <c:pt idx="53">
                  <c:v>1.032</c:v>
                </c:pt>
                <c:pt idx="54">
                  <c:v>0.94</c:v>
                </c:pt>
                <c:pt idx="55">
                  <c:v>0.823</c:v>
                </c:pt>
                <c:pt idx="56">
                  <c:v>0.773</c:v>
                </c:pt>
                <c:pt idx="57">
                  <c:v>0.846</c:v>
                </c:pt>
                <c:pt idx="58">
                  <c:v>0.7550001</c:v>
                </c:pt>
                <c:pt idx="59">
                  <c:v>0.752</c:v>
                </c:pt>
                <c:pt idx="60">
                  <c:v>0.655</c:v>
                </c:pt>
                <c:pt idx="61">
                  <c:v>0.696</c:v>
                </c:pt>
                <c:pt idx="62">
                  <c:v>0.912</c:v>
                </c:pt>
                <c:pt idx="63">
                  <c:v>0.662</c:v>
                </c:pt>
                <c:pt idx="64">
                  <c:v>0.974</c:v>
                </c:pt>
                <c:pt idx="65">
                  <c:v>0.617</c:v>
                </c:pt>
                <c:pt idx="66">
                  <c:v>0.699</c:v>
                </c:pt>
                <c:pt idx="67">
                  <c:v>0.9720001</c:v>
                </c:pt>
                <c:pt idx="68">
                  <c:v>0.9260001</c:v>
                </c:pt>
                <c:pt idx="69">
                  <c:v>1.009</c:v>
                </c:pt>
                <c:pt idx="70">
                  <c:v>0.741</c:v>
                </c:pt>
                <c:pt idx="71">
                  <c:v>0.853</c:v>
                </c:pt>
                <c:pt idx="72">
                  <c:v>0.759</c:v>
                </c:pt>
                <c:pt idx="73">
                  <c:v>0.888</c:v>
                </c:pt>
                <c:pt idx="74">
                  <c:v>0.803</c:v>
                </c:pt>
                <c:pt idx="75">
                  <c:v>0.9260001</c:v>
                </c:pt>
                <c:pt idx="76">
                  <c:v>0.736</c:v>
                </c:pt>
                <c:pt idx="77">
                  <c:v>0.49</c:v>
                </c:pt>
                <c:pt idx="78">
                  <c:v>0.765</c:v>
                </c:pt>
                <c:pt idx="79">
                  <c:v>0.899</c:v>
                </c:pt>
              </c:numCache>
            </c:numRef>
          </c:val>
          <c:smooth val="0"/>
        </c:ser>
        <c:dLbls>
          <c:showLegendKey val="0"/>
          <c:showVal val="0"/>
          <c:showCatName val="0"/>
          <c:showSerName val="0"/>
          <c:showPercent val="0"/>
          <c:showBubbleSize val="0"/>
        </c:dLbls>
        <c:marker val="1"/>
        <c:smooth val="0"/>
        <c:axId val="2098677656"/>
        <c:axId val="2098683368"/>
      </c:lineChart>
      <c:catAx>
        <c:axId val="2098677656"/>
        <c:scaling>
          <c:orientation val="minMax"/>
        </c:scaling>
        <c:delete val="0"/>
        <c:axPos val="b"/>
        <c:title>
          <c:tx>
            <c:rich>
              <a:bodyPr/>
              <a:lstStyle/>
              <a:p>
                <a:pPr>
                  <a:defRPr sz="2400"/>
                </a:pPr>
                <a:r>
                  <a:rPr lang="en-US" sz="2400" dirty="0"/>
                  <a:t>Year</a:t>
                </a:r>
              </a:p>
            </c:rich>
          </c:tx>
          <c:layout/>
          <c:overlay val="0"/>
        </c:title>
        <c:numFmt formatCode="General" sourceLinked="1"/>
        <c:majorTickMark val="out"/>
        <c:minorTickMark val="none"/>
        <c:tickLblPos val="nextTo"/>
        <c:spPr>
          <a:ln w="63500">
            <a:solidFill>
              <a:sysClr val="windowText" lastClr="000000"/>
            </a:solidFill>
          </a:ln>
        </c:spPr>
        <c:txPr>
          <a:bodyPr anchor="ctr" anchorCtr="1"/>
          <a:lstStyle/>
          <a:p>
            <a:pPr>
              <a:defRPr sz="2400"/>
            </a:pPr>
            <a:endParaRPr lang="en-US"/>
          </a:p>
        </c:txPr>
        <c:crossAx val="2098683368"/>
        <c:crosses val="autoZero"/>
        <c:auto val="1"/>
        <c:lblAlgn val="ctr"/>
        <c:lblOffset val="100"/>
        <c:tickLblSkip val="10"/>
        <c:tickMarkSkip val="5"/>
        <c:noMultiLvlLbl val="0"/>
      </c:catAx>
      <c:valAx>
        <c:axId val="2098683368"/>
        <c:scaling>
          <c:orientation val="minMax"/>
        </c:scaling>
        <c:delete val="0"/>
        <c:axPos val="l"/>
        <c:majorGridlines>
          <c:spPr>
            <a:ln w="6350">
              <a:solidFill>
                <a:sysClr val="window" lastClr="FFFFFF">
                  <a:lumMod val="95000"/>
                </a:sysClr>
              </a:solidFill>
            </a:ln>
          </c:spPr>
        </c:majorGridlines>
        <c:title>
          <c:tx>
            <c:rich>
              <a:bodyPr rot="-5400000" vert="horz"/>
              <a:lstStyle/>
              <a:p>
                <a:pPr>
                  <a:defRPr sz="2400"/>
                </a:pPr>
                <a:r>
                  <a:rPr lang="en-US" sz="2400" dirty="0"/>
                  <a:t>Tree Ring Width (mm)</a:t>
                </a:r>
              </a:p>
            </c:rich>
          </c:tx>
          <c:layout>
            <c:manualLayout>
              <c:xMode val="edge"/>
              <c:yMode val="edge"/>
              <c:x val="0.0"/>
              <c:y val="0.265068532018949"/>
            </c:manualLayout>
          </c:layout>
          <c:overlay val="0"/>
        </c:title>
        <c:numFmt formatCode="General" sourceLinked="1"/>
        <c:majorTickMark val="out"/>
        <c:minorTickMark val="none"/>
        <c:tickLblPos val="nextTo"/>
        <c:spPr>
          <a:ln w="60325">
            <a:solidFill>
              <a:sysClr val="windowText" lastClr="000000"/>
            </a:solidFill>
          </a:ln>
        </c:spPr>
        <c:txPr>
          <a:bodyPr/>
          <a:lstStyle/>
          <a:p>
            <a:pPr>
              <a:defRPr sz="2800"/>
            </a:pPr>
            <a:endParaRPr lang="en-US"/>
          </a:p>
        </c:txPr>
        <c:crossAx val="2098677656"/>
        <c:crossesAt val="1.0"/>
        <c:crossBetween val="between"/>
      </c:valAx>
    </c:plotArea>
    <c:legend>
      <c:legendPos val="r"/>
      <c:layout>
        <c:manualLayout>
          <c:xMode val="edge"/>
          <c:yMode val="edge"/>
          <c:x val="0.849797298606275"/>
          <c:y val="0.325679744652387"/>
          <c:w val="0.148561441751498"/>
          <c:h val="0.186072980106371"/>
        </c:manualLayout>
      </c:layout>
      <c:overlay val="0"/>
      <c:txPr>
        <a:bodyPr/>
        <a:lstStyle/>
        <a:p>
          <a:pPr>
            <a:defRPr sz="1400" b="1"/>
          </a:pPr>
          <a:endParaRPr lang="en-US"/>
        </a:p>
      </c:txPr>
    </c:legend>
    <c:plotVisOnly val="1"/>
    <c:dispBlanksAs val="span"/>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2800"/>
            </a:pPr>
            <a:r>
              <a:rPr lang="en-US" sz="2800" dirty="0"/>
              <a:t>Figure </a:t>
            </a:r>
            <a:r>
              <a:rPr lang="en-US" sz="2800" dirty="0" smtClean="0"/>
              <a:t>10. </a:t>
            </a:r>
            <a:r>
              <a:rPr lang="en-US" sz="2800" dirty="0"/>
              <a:t>Annual Precipitation Totals in Durham, </a:t>
            </a:r>
            <a:r>
              <a:rPr lang="en-US" sz="2800" dirty="0" smtClean="0"/>
              <a:t>NH. </a:t>
            </a:r>
            <a:endParaRPr lang="en-US" sz="2800" dirty="0"/>
          </a:p>
        </c:rich>
      </c:tx>
      <c:layout>
        <c:manualLayout>
          <c:xMode val="edge"/>
          <c:yMode val="edge"/>
          <c:x val="0.122347440742783"/>
          <c:y val="0.00153513853891967"/>
        </c:manualLayout>
      </c:layout>
      <c:overlay val="0"/>
    </c:title>
    <c:autoTitleDeleted val="0"/>
    <c:plotArea>
      <c:layout>
        <c:manualLayout>
          <c:layoutTarget val="inner"/>
          <c:xMode val="edge"/>
          <c:yMode val="edge"/>
          <c:x val="0.198834704501022"/>
          <c:y val="0.216356558903852"/>
          <c:w val="0.708905746877515"/>
          <c:h val="0.569493570507349"/>
        </c:manualLayout>
      </c:layout>
      <c:lineChart>
        <c:grouping val="standard"/>
        <c:varyColors val="0"/>
        <c:ser>
          <c:idx val="0"/>
          <c:order val="0"/>
          <c:tx>
            <c:strRef>
              <c:f>'Weather data'!$F$2</c:f>
              <c:strCache>
                <c:ptCount val="1"/>
                <c:pt idx="0">
                  <c:v>ANN_SUM_PRECIP (in) </c:v>
                </c:pt>
              </c:strCache>
            </c:strRef>
          </c:tx>
          <c:marker>
            <c:symbol val="none"/>
          </c:marker>
          <c:dPt>
            <c:idx val="8"/>
            <c:marker>
              <c:symbol val="x"/>
              <c:size val="20"/>
              <c:spPr>
                <a:ln w="63500">
                  <a:solidFill>
                    <a:schemeClr val="bg1"/>
                  </a:solidFill>
                </a:ln>
              </c:spPr>
            </c:marker>
            <c:bubble3D val="0"/>
            <c:spPr>
              <a:ln w="63500"/>
            </c:spPr>
          </c:dPt>
          <c:dPt>
            <c:idx val="21"/>
            <c:marker>
              <c:symbol val="x"/>
              <c:size val="20"/>
              <c:spPr>
                <a:ln w="63500">
                  <a:solidFill>
                    <a:schemeClr val="bg1"/>
                  </a:solidFill>
                </a:ln>
              </c:spPr>
            </c:marker>
            <c:bubble3D val="0"/>
          </c:dPt>
          <c:dPt>
            <c:idx val="68"/>
            <c:marker>
              <c:symbol val="x"/>
              <c:size val="20"/>
              <c:spPr>
                <a:ln w="63500">
                  <a:solidFill>
                    <a:schemeClr val="bg1"/>
                  </a:solidFill>
                </a:ln>
              </c:spPr>
            </c:marker>
            <c:bubble3D val="0"/>
            <c:spPr>
              <a:ln w="63500"/>
            </c:spPr>
          </c:dPt>
          <c:dLbls>
            <c:dLbl>
              <c:idx val="8"/>
              <c:layout>
                <c:manualLayout>
                  <c:x val="-0.0826466294910356"/>
                  <c:y val="0.0822568296553565"/>
                </c:manualLayout>
              </c:layout>
              <c:spPr/>
              <c:txPr>
                <a:bodyPr/>
                <a:lstStyle/>
                <a:p>
                  <a:pPr>
                    <a:defRPr sz="2400" b="1" i="0" baseline="0"/>
                  </a:pPr>
                  <a:endParaRPr lang="en-US"/>
                </a:p>
              </c:txPr>
              <c:showLegendKey val="0"/>
              <c:showVal val="1"/>
              <c:showCatName val="1"/>
              <c:showSerName val="0"/>
              <c:showPercent val="0"/>
              <c:showBubbleSize val="0"/>
              <c:separator>, </c:separator>
            </c:dLbl>
            <c:dLbl>
              <c:idx val="21"/>
              <c:layout>
                <c:manualLayout>
                  <c:x val="-0.100215158426504"/>
                  <c:y val="-0.0738434882258785"/>
                </c:manualLayout>
              </c:layout>
              <c:spPr/>
              <c:txPr>
                <a:bodyPr/>
                <a:lstStyle/>
                <a:p>
                  <a:pPr>
                    <a:defRPr sz="2400" b="1" i="0" baseline="0"/>
                  </a:pPr>
                  <a:endParaRPr lang="en-US"/>
                </a:p>
              </c:txPr>
              <c:showLegendKey val="0"/>
              <c:showVal val="1"/>
              <c:showCatName val="1"/>
              <c:showSerName val="0"/>
              <c:showPercent val="0"/>
              <c:showBubbleSize val="0"/>
              <c:separator>, </c:separator>
            </c:dLbl>
            <c:dLbl>
              <c:idx val="68"/>
              <c:layout>
                <c:manualLayout>
                  <c:x val="-0.0646135376563422"/>
                  <c:y val="0.121938974076699"/>
                </c:manualLayout>
              </c:layout>
              <c:spPr/>
              <c:txPr>
                <a:bodyPr/>
                <a:lstStyle/>
                <a:p>
                  <a:pPr>
                    <a:defRPr sz="2400" b="1" i="0"/>
                  </a:pPr>
                  <a:endParaRPr lang="en-US"/>
                </a:p>
              </c:txPr>
              <c:dLblPos val="r"/>
              <c:showLegendKey val="0"/>
              <c:showVal val="1"/>
              <c:showCatName val="1"/>
              <c:showSerName val="0"/>
              <c:showPercent val="0"/>
              <c:showBubbleSize val="0"/>
              <c:separator>, </c:separator>
            </c:dLbl>
            <c:dLbl>
              <c:idx val="75"/>
              <c:layout>
                <c:manualLayout>
                  <c:x val="-0.0359550667848756"/>
                  <c:y val="-0.0769915978054363"/>
                </c:manualLayout>
              </c:layout>
              <c:spPr/>
              <c:txPr>
                <a:bodyPr/>
                <a:lstStyle/>
                <a:p>
                  <a:pPr>
                    <a:defRPr sz="2400" b="1" i="0"/>
                  </a:pPr>
                  <a:endParaRPr lang="en-US"/>
                </a:p>
              </c:txPr>
              <c:showLegendKey val="0"/>
              <c:showVal val="1"/>
              <c:showCatName val="1"/>
              <c:showSerName val="0"/>
              <c:showPercent val="0"/>
              <c:showBubbleSize val="0"/>
              <c:separator>, </c:separator>
            </c:dLbl>
            <c:txPr>
              <a:bodyPr/>
              <a:lstStyle/>
              <a:p>
                <a:pPr>
                  <a:defRPr sz="2400"/>
                </a:pPr>
                <a:endParaRPr lang="en-US"/>
              </a:p>
            </c:txPr>
            <c:showLegendKey val="0"/>
            <c:showVal val="0"/>
            <c:showCatName val="0"/>
            <c:showSerName val="0"/>
            <c:showPercent val="0"/>
            <c:showBubbleSize val="0"/>
            <c:separator>, </c:separator>
          </c:dLbls>
          <c:cat>
            <c:numRef>
              <c:f>'Weather data'!$B$3:$B$82</c:f>
              <c:numCache>
                <c:formatCode>General</c:formatCode>
                <c:ptCount val="80"/>
                <c:pt idx="0">
                  <c:v>1933.0</c:v>
                </c:pt>
                <c:pt idx="1">
                  <c:v>1934.0</c:v>
                </c:pt>
                <c:pt idx="2">
                  <c:v>1935.0</c:v>
                </c:pt>
                <c:pt idx="3">
                  <c:v>1936.0</c:v>
                </c:pt>
                <c:pt idx="4">
                  <c:v>1937.0</c:v>
                </c:pt>
                <c:pt idx="5">
                  <c:v>1938.0</c:v>
                </c:pt>
                <c:pt idx="6">
                  <c:v>1939.0</c:v>
                </c:pt>
                <c:pt idx="7">
                  <c:v>1940.0</c:v>
                </c:pt>
                <c:pt idx="8">
                  <c:v>1941.0</c:v>
                </c:pt>
                <c:pt idx="9">
                  <c:v>1942.0</c:v>
                </c:pt>
                <c:pt idx="10">
                  <c:v>1943.0</c:v>
                </c:pt>
                <c:pt idx="11">
                  <c:v>1944.0</c:v>
                </c:pt>
                <c:pt idx="12">
                  <c:v>1945.0</c:v>
                </c:pt>
                <c:pt idx="13">
                  <c:v>1946.0</c:v>
                </c:pt>
                <c:pt idx="14">
                  <c:v>1947.0</c:v>
                </c:pt>
                <c:pt idx="15">
                  <c:v>1948.0</c:v>
                </c:pt>
                <c:pt idx="16">
                  <c:v>1949.0</c:v>
                </c:pt>
                <c:pt idx="17">
                  <c:v>1950.0</c:v>
                </c:pt>
                <c:pt idx="18">
                  <c:v>1951.0</c:v>
                </c:pt>
                <c:pt idx="19">
                  <c:v>1952.0</c:v>
                </c:pt>
                <c:pt idx="20">
                  <c:v>1953.0</c:v>
                </c:pt>
                <c:pt idx="21">
                  <c:v>1954.0</c:v>
                </c:pt>
                <c:pt idx="22">
                  <c:v>1955.0</c:v>
                </c:pt>
                <c:pt idx="23">
                  <c:v>1956.0</c:v>
                </c:pt>
                <c:pt idx="24">
                  <c:v>1957.0</c:v>
                </c:pt>
                <c:pt idx="25">
                  <c:v>1958.0</c:v>
                </c:pt>
                <c:pt idx="26">
                  <c:v>1959.0</c:v>
                </c:pt>
                <c:pt idx="27">
                  <c:v>1960.0</c:v>
                </c:pt>
                <c:pt idx="28">
                  <c:v>1961.0</c:v>
                </c:pt>
                <c:pt idx="29">
                  <c:v>1962.0</c:v>
                </c:pt>
                <c:pt idx="30">
                  <c:v>1963.0</c:v>
                </c:pt>
                <c:pt idx="31">
                  <c:v>1964.0</c:v>
                </c:pt>
                <c:pt idx="32">
                  <c:v>1965.0</c:v>
                </c:pt>
                <c:pt idx="33">
                  <c:v>1966.0</c:v>
                </c:pt>
                <c:pt idx="34">
                  <c:v>1967.0</c:v>
                </c:pt>
                <c:pt idx="35">
                  <c:v>1968.0</c:v>
                </c:pt>
                <c:pt idx="36">
                  <c:v>1969.0</c:v>
                </c:pt>
                <c:pt idx="37">
                  <c:v>1970.0</c:v>
                </c:pt>
                <c:pt idx="38">
                  <c:v>1971.0</c:v>
                </c:pt>
                <c:pt idx="39">
                  <c:v>1972.0</c:v>
                </c:pt>
                <c:pt idx="40">
                  <c:v>1973.0</c:v>
                </c:pt>
                <c:pt idx="41">
                  <c:v>1974.0</c:v>
                </c:pt>
                <c:pt idx="42">
                  <c:v>1975.0</c:v>
                </c:pt>
                <c:pt idx="43">
                  <c:v>1976.0</c:v>
                </c:pt>
                <c:pt idx="44">
                  <c:v>1977.0</c:v>
                </c:pt>
                <c:pt idx="45">
                  <c:v>1978.0</c:v>
                </c:pt>
                <c:pt idx="46">
                  <c:v>1979.0</c:v>
                </c:pt>
                <c:pt idx="47">
                  <c:v>1980.0</c:v>
                </c:pt>
                <c:pt idx="48">
                  <c:v>1981.0</c:v>
                </c:pt>
                <c:pt idx="49">
                  <c:v>1982.0</c:v>
                </c:pt>
                <c:pt idx="50">
                  <c:v>1983.0</c:v>
                </c:pt>
                <c:pt idx="51">
                  <c:v>1984.0</c:v>
                </c:pt>
                <c:pt idx="52">
                  <c:v>1985.0</c:v>
                </c:pt>
                <c:pt idx="53">
                  <c:v>1986.0</c:v>
                </c:pt>
                <c:pt idx="54">
                  <c:v>1987.0</c:v>
                </c:pt>
                <c:pt idx="55">
                  <c:v>1988.0</c:v>
                </c:pt>
                <c:pt idx="56">
                  <c:v>1989.0</c:v>
                </c:pt>
                <c:pt idx="57">
                  <c:v>1990.0</c:v>
                </c:pt>
                <c:pt idx="58">
                  <c:v>1991.0</c:v>
                </c:pt>
                <c:pt idx="59">
                  <c:v>1992.0</c:v>
                </c:pt>
                <c:pt idx="60">
                  <c:v>1993.0</c:v>
                </c:pt>
                <c:pt idx="61">
                  <c:v>1994.0</c:v>
                </c:pt>
                <c:pt idx="62">
                  <c:v>1995.0</c:v>
                </c:pt>
                <c:pt idx="63">
                  <c:v>1996.0</c:v>
                </c:pt>
                <c:pt idx="64">
                  <c:v>1997.0</c:v>
                </c:pt>
                <c:pt idx="65">
                  <c:v>1998.0</c:v>
                </c:pt>
                <c:pt idx="66">
                  <c:v>1999.0</c:v>
                </c:pt>
                <c:pt idx="67">
                  <c:v>2000.0</c:v>
                </c:pt>
                <c:pt idx="68">
                  <c:v>2001.0</c:v>
                </c:pt>
                <c:pt idx="69">
                  <c:v>2002.0</c:v>
                </c:pt>
                <c:pt idx="70">
                  <c:v>2003.0</c:v>
                </c:pt>
                <c:pt idx="71">
                  <c:v>2004.0</c:v>
                </c:pt>
                <c:pt idx="72">
                  <c:v>2005.0</c:v>
                </c:pt>
                <c:pt idx="73">
                  <c:v>2006.0</c:v>
                </c:pt>
                <c:pt idx="74">
                  <c:v>2007.0</c:v>
                </c:pt>
                <c:pt idx="75">
                  <c:v>2008.0</c:v>
                </c:pt>
                <c:pt idx="76">
                  <c:v>2009.0</c:v>
                </c:pt>
                <c:pt idx="77">
                  <c:v>2010.0</c:v>
                </c:pt>
                <c:pt idx="78">
                  <c:v>2011.0</c:v>
                </c:pt>
                <c:pt idx="79">
                  <c:v>2012.0</c:v>
                </c:pt>
              </c:numCache>
            </c:numRef>
          </c:cat>
          <c:val>
            <c:numRef>
              <c:f>'Weather data'!$F$3:$F$82</c:f>
              <c:numCache>
                <c:formatCode>General</c:formatCode>
                <c:ptCount val="80"/>
                <c:pt idx="0">
                  <c:v>49.44</c:v>
                </c:pt>
                <c:pt idx="1">
                  <c:v>37.7</c:v>
                </c:pt>
                <c:pt idx="2">
                  <c:v>37.37</c:v>
                </c:pt>
                <c:pt idx="3">
                  <c:v>45.22</c:v>
                </c:pt>
                <c:pt idx="4">
                  <c:v>52.03</c:v>
                </c:pt>
                <c:pt idx="5">
                  <c:v>53.55</c:v>
                </c:pt>
                <c:pt idx="6">
                  <c:v>33.3</c:v>
                </c:pt>
                <c:pt idx="7">
                  <c:v>43.8</c:v>
                </c:pt>
                <c:pt idx="8">
                  <c:v>23.95</c:v>
                </c:pt>
                <c:pt idx="9">
                  <c:v>44.07</c:v>
                </c:pt>
                <c:pt idx="10">
                  <c:v>36.58</c:v>
                </c:pt>
                <c:pt idx="11">
                  <c:v>43.67</c:v>
                </c:pt>
                <c:pt idx="12">
                  <c:v>48.47</c:v>
                </c:pt>
                <c:pt idx="13">
                  <c:v>39.6</c:v>
                </c:pt>
                <c:pt idx="14">
                  <c:v>37.54</c:v>
                </c:pt>
                <c:pt idx="15">
                  <c:v>36.42</c:v>
                </c:pt>
                <c:pt idx="16">
                  <c:v>30.97</c:v>
                </c:pt>
                <c:pt idx="17">
                  <c:v>39.07</c:v>
                </c:pt>
                <c:pt idx="18">
                  <c:v>49.42</c:v>
                </c:pt>
                <c:pt idx="19">
                  <c:v>46.53</c:v>
                </c:pt>
                <c:pt idx="20">
                  <c:v>49.2</c:v>
                </c:pt>
                <c:pt idx="21">
                  <c:v>60.21</c:v>
                </c:pt>
                <c:pt idx="22">
                  <c:v>40.17</c:v>
                </c:pt>
                <c:pt idx="23">
                  <c:v>41.84</c:v>
                </c:pt>
                <c:pt idx="24">
                  <c:v>29.48</c:v>
                </c:pt>
                <c:pt idx="25">
                  <c:v>44.4</c:v>
                </c:pt>
                <c:pt idx="26">
                  <c:v>45.39</c:v>
                </c:pt>
                <c:pt idx="27">
                  <c:v>47.89</c:v>
                </c:pt>
                <c:pt idx="28">
                  <c:v>43.38</c:v>
                </c:pt>
                <c:pt idx="29">
                  <c:v>46.59</c:v>
                </c:pt>
                <c:pt idx="30">
                  <c:v>39.62</c:v>
                </c:pt>
                <c:pt idx="31">
                  <c:v>34.64</c:v>
                </c:pt>
                <c:pt idx="32">
                  <c:v>30.39</c:v>
                </c:pt>
                <c:pt idx="33">
                  <c:v>44.09</c:v>
                </c:pt>
                <c:pt idx="34">
                  <c:v>38.73</c:v>
                </c:pt>
                <c:pt idx="35">
                  <c:v>41.95</c:v>
                </c:pt>
                <c:pt idx="36">
                  <c:v>45.99</c:v>
                </c:pt>
                <c:pt idx="37">
                  <c:v>37.99</c:v>
                </c:pt>
                <c:pt idx="38">
                  <c:v>36.87</c:v>
                </c:pt>
                <c:pt idx="39">
                  <c:v>57.51</c:v>
                </c:pt>
                <c:pt idx="40">
                  <c:v>52.69</c:v>
                </c:pt>
                <c:pt idx="41">
                  <c:v>38.37</c:v>
                </c:pt>
                <c:pt idx="42">
                  <c:v>53.33</c:v>
                </c:pt>
                <c:pt idx="43">
                  <c:v>33.03</c:v>
                </c:pt>
                <c:pt idx="44">
                  <c:v>50.57</c:v>
                </c:pt>
                <c:pt idx="45">
                  <c:v>31.76</c:v>
                </c:pt>
                <c:pt idx="46">
                  <c:v>45.06</c:v>
                </c:pt>
                <c:pt idx="47">
                  <c:v>31.59</c:v>
                </c:pt>
                <c:pt idx="48">
                  <c:v>44.1</c:v>
                </c:pt>
                <c:pt idx="49">
                  <c:v>36.55</c:v>
                </c:pt>
                <c:pt idx="50">
                  <c:v>56.07</c:v>
                </c:pt>
                <c:pt idx="51">
                  <c:v>44.91</c:v>
                </c:pt>
                <c:pt idx="52">
                  <c:v>29.89</c:v>
                </c:pt>
                <c:pt idx="53">
                  <c:v>41.4</c:v>
                </c:pt>
                <c:pt idx="54">
                  <c:v>42.41</c:v>
                </c:pt>
                <c:pt idx="55">
                  <c:v>45.03</c:v>
                </c:pt>
                <c:pt idx="56">
                  <c:v>43.09</c:v>
                </c:pt>
                <c:pt idx="57">
                  <c:v>46.19</c:v>
                </c:pt>
                <c:pt idx="58">
                  <c:v>46.86</c:v>
                </c:pt>
                <c:pt idx="59">
                  <c:v>37.42</c:v>
                </c:pt>
                <c:pt idx="60">
                  <c:v>36.37</c:v>
                </c:pt>
                <c:pt idx="61">
                  <c:v>41.8</c:v>
                </c:pt>
                <c:pt idx="62">
                  <c:v>41.25</c:v>
                </c:pt>
                <c:pt idx="63">
                  <c:v>49.49</c:v>
                </c:pt>
                <c:pt idx="64">
                  <c:v>38.99</c:v>
                </c:pt>
                <c:pt idx="65">
                  <c:v>43.17</c:v>
                </c:pt>
                <c:pt idx="66">
                  <c:v>38.72</c:v>
                </c:pt>
                <c:pt idx="67">
                  <c:v>43.71</c:v>
                </c:pt>
                <c:pt idx="68">
                  <c:v>24.66</c:v>
                </c:pt>
                <c:pt idx="69">
                  <c:v>40.11</c:v>
                </c:pt>
                <c:pt idx="70">
                  <c:v>44.95</c:v>
                </c:pt>
                <c:pt idx="71">
                  <c:v>45.22</c:v>
                </c:pt>
                <c:pt idx="72">
                  <c:v>51.87</c:v>
                </c:pt>
                <c:pt idx="73">
                  <c:v>57.73</c:v>
                </c:pt>
                <c:pt idx="74">
                  <c:v>46.88</c:v>
                </c:pt>
                <c:pt idx="75">
                  <c:v>68.66999999999998</c:v>
                </c:pt>
                <c:pt idx="76">
                  <c:v>50.83</c:v>
                </c:pt>
                <c:pt idx="77">
                  <c:v>45.42</c:v>
                </c:pt>
                <c:pt idx="78">
                  <c:v>49.0</c:v>
                </c:pt>
                <c:pt idx="79">
                  <c:v>34.52</c:v>
                </c:pt>
              </c:numCache>
            </c:numRef>
          </c:val>
          <c:smooth val="0"/>
        </c:ser>
        <c:ser>
          <c:idx val="1"/>
          <c:order val="1"/>
          <c:tx>
            <c:v>Average</c:v>
          </c:tx>
          <c:spPr>
            <a:ln w="19050" cmpd="sng">
              <a:solidFill>
                <a:schemeClr val="bg1"/>
              </a:solidFill>
              <a:prstDash val="sysDash"/>
            </a:ln>
          </c:spPr>
          <c:marker>
            <c:symbol val="none"/>
          </c:marker>
          <c:dLbls>
            <c:dLbl>
              <c:idx val="76"/>
              <c:layout>
                <c:manualLayout>
                  <c:x val="0.0237139185113948"/>
                  <c:y val="0.00245172380413197"/>
                </c:manualLayout>
              </c:layout>
              <c:spPr/>
              <c:txPr>
                <a:bodyPr/>
                <a:lstStyle/>
                <a:p>
                  <a:pPr>
                    <a:defRPr sz="2400" b="1" i="0"/>
                  </a:pPr>
                  <a:endParaRPr lang="en-US"/>
                </a:p>
              </c:txPr>
              <c:showLegendKey val="0"/>
              <c:showVal val="1"/>
              <c:showCatName val="0"/>
              <c:showSerName val="0"/>
              <c:showPercent val="0"/>
              <c:showBubbleSize val="0"/>
            </c:dLbl>
            <c:dLbl>
              <c:idx val="78"/>
              <c:layout>
                <c:manualLayout>
                  <c:x val="0.0"/>
                  <c:y val="-0.0823051327405938"/>
                </c:manualLayout>
              </c:layout>
              <c:spPr/>
              <c:txPr>
                <a:bodyPr/>
                <a:lstStyle/>
                <a:p>
                  <a:pPr>
                    <a:defRPr sz="2400" b="1" i="0"/>
                  </a:pPr>
                  <a:endParaRPr lang="en-US"/>
                </a:p>
              </c:txPr>
              <c:showLegendKey val="0"/>
              <c:showVal val="0"/>
              <c:showCatName val="0"/>
              <c:showSerName val="1"/>
              <c:showPercent val="0"/>
              <c:showBubbleSize val="0"/>
            </c:dLbl>
            <c:txPr>
              <a:bodyPr/>
              <a:lstStyle/>
              <a:p>
                <a:pPr>
                  <a:defRPr sz="2400"/>
                </a:pPr>
                <a:endParaRPr lang="en-US"/>
              </a:p>
            </c:txPr>
            <c:showLegendKey val="0"/>
            <c:showVal val="0"/>
            <c:showCatName val="0"/>
            <c:showSerName val="0"/>
            <c:showPercent val="0"/>
            <c:showBubbleSize val="0"/>
          </c:dLbls>
          <c:cat>
            <c:numRef>
              <c:f>'Weather data'!$B$3:$B$82</c:f>
              <c:numCache>
                <c:formatCode>General</c:formatCode>
                <c:ptCount val="80"/>
                <c:pt idx="0">
                  <c:v>1933.0</c:v>
                </c:pt>
                <c:pt idx="1">
                  <c:v>1934.0</c:v>
                </c:pt>
                <c:pt idx="2">
                  <c:v>1935.0</c:v>
                </c:pt>
                <c:pt idx="3">
                  <c:v>1936.0</c:v>
                </c:pt>
                <c:pt idx="4">
                  <c:v>1937.0</c:v>
                </c:pt>
                <c:pt idx="5">
                  <c:v>1938.0</c:v>
                </c:pt>
                <c:pt idx="6">
                  <c:v>1939.0</c:v>
                </c:pt>
                <c:pt idx="7">
                  <c:v>1940.0</c:v>
                </c:pt>
                <c:pt idx="8">
                  <c:v>1941.0</c:v>
                </c:pt>
                <c:pt idx="9">
                  <c:v>1942.0</c:v>
                </c:pt>
                <c:pt idx="10">
                  <c:v>1943.0</c:v>
                </c:pt>
                <c:pt idx="11">
                  <c:v>1944.0</c:v>
                </c:pt>
                <c:pt idx="12">
                  <c:v>1945.0</c:v>
                </c:pt>
                <c:pt idx="13">
                  <c:v>1946.0</c:v>
                </c:pt>
                <c:pt idx="14">
                  <c:v>1947.0</c:v>
                </c:pt>
                <c:pt idx="15">
                  <c:v>1948.0</c:v>
                </c:pt>
                <c:pt idx="16">
                  <c:v>1949.0</c:v>
                </c:pt>
                <c:pt idx="17">
                  <c:v>1950.0</c:v>
                </c:pt>
                <c:pt idx="18">
                  <c:v>1951.0</c:v>
                </c:pt>
                <c:pt idx="19">
                  <c:v>1952.0</c:v>
                </c:pt>
                <c:pt idx="20">
                  <c:v>1953.0</c:v>
                </c:pt>
                <c:pt idx="21">
                  <c:v>1954.0</c:v>
                </c:pt>
                <c:pt idx="22">
                  <c:v>1955.0</c:v>
                </c:pt>
                <c:pt idx="23">
                  <c:v>1956.0</c:v>
                </c:pt>
                <c:pt idx="24">
                  <c:v>1957.0</c:v>
                </c:pt>
                <c:pt idx="25">
                  <c:v>1958.0</c:v>
                </c:pt>
                <c:pt idx="26">
                  <c:v>1959.0</c:v>
                </c:pt>
                <c:pt idx="27">
                  <c:v>1960.0</c:v>
                </c:pt>
                <c:pt idx="28">
                  <c:v>1961.0</c:v>
                </c:pt>
                <c:pt idx="29">
                  <c:v>1962.0</c:v>
                </c:pt>
                <c:pt idx="30">
                  <c:v>1963.0</c:v>
                </c:pt>
                <c:pt idx="31">
                  <c:v>1964.0</c:v>
                </c:pt>
                <c:pt idx="32">
                  <c:v>1965.0</c:v>
                </c:pt>
                <c:pt idx="33">
                  <c:v>1966.0</c:v>
                </c:pt>
                <c:pt idx="34">
                  <c:v>1967.0</c:v>
                </c:pt>
                <c:pt idx="35">
                  <c:v>1968.0</c:v>
                </c:pt>
                <c:pt idx="36">
                  <c:v>1969.0</c:v>
                </c:pt>
                <c:pt idx="37">
                  <c:v>1970.0</c:v>
                </c:pt>
                <c:pt idx="38">
                  <c:v>1971.0</c:v>
                </c:pt>
                <c:pt idx="39">
                  <c:v>1972.0</c:v>
                </c:pt>
                <c:pt idx="40">
                  <c:v>1973.0</c:v>
                </c:pt>
                <c:pt idx="41">
                  <c:v>1974.0</c:v>
                </c:pt>
                <c:pt idx="42">
                  <c:v>1975.0</c:v>
                </c:pt>
                <c:pt idx="43">
                  <c:v>1976.0</c:v>
                </c:pt>
                <c:pt idx="44">
                  <c:v>1977.0</c:v>
                </c:pt>
                <c:pt idx="45">
                  <c:v>1978.0</c:v>
                </c:pt>
                <c:pt idx="46">
                  <c:v>1979.0</c:v>
                </c:pt>
                <c:pt idx="47">
                  <c:v>1980.0</c:v>
                </c:pt>
                <c:pt idx="48">
                  <c:v>1981.0</c:v>
                </c:pt>
                <c:pt idx="49">
                  <c:v>1982.0</c:v>
                </c:pt>
                <c:pt idx="50">
                  <c:v>1983.0</c:v>
                </c:pt>
                <c:pt idx="51">
                  <c:v>1984.0</c:v>
                </c:pt>
                <c:pt idx="52">
                  <c:v>1985.0</c:v>
                </c:pt>
                <c:pt idx="53">
                  <c:v>1986.0</c:v>
                </c:pt>
                <c:pt idx="54">
                  <c:v>1987.0</c:v>
                </c:pt>
                <c:pt idx="55">
                  <c:v>1988.0</c:v>
                </c:pt>
                <c:pt idx="56">
                  <c:v>1989.0</c:v>
                </c:pt>
                <c:pt idx="57">
                  <c:v>1990.0</c:v>
                </c:pt>
                <c:pt idx="58">
                  <c:v>1991.0</c:v>
                </c:pt>
                <c:pt idx="59">
                  <c:v>1992.0</c:v>
                </c:pt>
                <c:pt idx="60">
                  <c:v>1993.0</c:v>
                </c:pt>
                <c:pt idx="61">
                  <c:v>1994.0</c:v>
                </c:pt>
                <c:pt idx="62">
                  <c:v>1995.0</c:v>
                </c:pt>
                <c:pt idx="63">
                  <c:v>1996.0</c:v>
                </c:pt>
                <c:pt idx="64">
                  <c:v>1997.0</c:v>
                </c:pt>
                <c:pt idx="65">
                  <c:v>1998.0</c:v>
                </c:pt>
                <c:pt idx="66">
                  <c:v>1999.0</c:v>
                </c:pt>
                <c:pt idx="67">
                  <c:v>2000.0</c:v>
                </c:pt>
                <c:pt idx="68">
                  <c:v>2001.0</c:v>
                </c:pt>
                <c:pt idx="69">
                  <c:v>2002.0</c:v>
                </c:pt>
                <c:pt idx="70">
                  <c:v>2003.0</c:v>
                </c:pt>
                <c:pt idx="71">
                  <c:v>2004.0</c:v>
                </c:pt>
                <c:pt idx="72">
                  <c:v>2005.0</c:v>
                </c:pt>
                <c:pt idx="73">
                  <c:v>2006.0</c:v>
                </c:pt>
                <c:pt idx="74">
                  <c:v>2007.0</c:v>
                </c:pt>
                <c:pt idx="75">
                  <c:v>2008.0</c:v>
                </c:pt>
                <c:pt idx="76">
                  <c:v>2009.0</c:v>
                </c:pt>
                <c:pt idx="77">
                  <c:v>2010.0</c:v>
                </c:pt>
                <c:pt idx="78">
                  <c:v>2011.0</c:v>
                </c:pt>
                <c:pt idx="79">
                  <c:v>2012.0</c:v>
                </c:pt>
              </c:numCache>
            </c:numRef>
          </c:cat>
          <c:val>
            <c:numRef>
              <c:f>'Weather data'!$G$3:$G$82</c:f>
              <c:numCache>
                <c:formatCode>0.00</c:formatCode>
                <c:ptCount val="80"/>
                <c:pt idx="0" formatCode="General">
                  <c:v>42.858875</c:v>
                </c:pt>
                <c:pt idx="1">
                  <c:v>42.858875</c:v>
                </c:pt>
                <c:pt idx="2">
                  <c:v>42.858875</c:v>
                </c:pt>
                <c:pt idx="3">
                  <c:v>42.858875</c:v>
                </c:pt>
                <c:pt idx="4">
                  <c:v>42.858875</c:v>
                </c:pt>
                <c:pt idx="5">
                  <c:v>42.858875</c:v>
                </c:pt>
                <c:pt idx="6">
                  <c:v>42.858875</c:v>
                </c:pt>
                <c:pt idx="7">
                  <c:v>42.858875</c:v>
                </c:pt>
                <c:pt idx="8">
                  <c:v>42.858875</c:v>
                </c:pt>
                <c:pt idx="9">
                  <c:v>42.858875</c:v>
                </c:pt>
                <c:pt idx="10">
                  <c:v>42.858875</c:v>
                </c:pt>
                <c:pt idx="11">
                  <c:v>42.858875</c:v>
                </c:pt>
                <c:pt idx="12">
                  <c:v>42.858875</c:v>
                </c:pt>
                <c:pt idx="13">
                  <c:v>42.858875</c:v>
                </c:pt>
                <c:pt idx="14">
                  <c:v>42.858875</c:v>
                </c:pt>
                <c:pt idx="15">
                  <c:v>42.858875</c:v>
                </c:pt>
                <c:pt idx="16">
                  <c:v>42.858875</c:v>
                </c:pt>
                <c:pt idx="17">
                  <c:v>42.858875</c:v>
                </c:pt>
                <c:pt idx="18">
                  <c:v>42.858875</c:v>
                </c:pt>
                <c:pt idx="19">
                  <c:v>42.858875</c:v>
                </c:pt>
                <c:pt idx="20">
                  <c:v>42.858875</c:v>
                </c:pt>
                <c:pt idx="21">
                  <c:v>42.858875</c:v>
                </c:pt>
                <c:pt idx="22">
                  <c:v>42.858875</c:v>
                </c:pt>
                <c:pt idx="23">
                  <c:v>42.858875</c:v>
                </c:pt>
                <c:pt idx="24">
                  <c:v>42.858875</c:v>
                </c:pt>
                <c:pt idx="25">
                  <c:v>42.858875</c:v>
                </c:pt>
                <c:pt idx="26">
                  <c:v>42.858875</c:v>
                </c:pt>
                <c:pt idx="27">
                  <c:v>42.858875</c:v>
                </c:pt>
                <c:pt idx="28">
                  <c:v>42.858875</c:v>
                </c:pt>
                <c:pt idx="29">
                  <c:v>42.858875</c:v>
                </c:pt>
                <c:pt idx="30">
                  <c:v>42.858875</c:v>
                </c:pt>
                <c:pt idx="31">
                  <c:v>42.858875</c:v>
                </c:pt>
                <c:pt idx="32">
                  <c:v>42.858875</c:v>
                </c:pt>
                <c:pt idx="33">
                  <c:v>42.858875</c:v>
                </c:pt>
                <c:pt idx="34">
                  <c:v>42.858875</c:v>
                </c:pt>
                <c:pt idx="35">
                  <c:v>42.858875</c:v>
                </c:pt>
                <c:pt idx="36">
                  <c:v>42.858875</c:v>
                </c:pt>
                <c:pt idx="37">
                  <c:v>42.858875</c:v>
                </c:pt>
                <c:pt idx="38">
                  <c:v>42.858875</c:v>
                </c:pt>
                <c:pt idx="39">
                  <c:v>42.858875</c:v>
                </c:pt>
                <c:pt idx="40">
                  <c:v>42.858875</c:v>
                </c:pt>
                <c:pt idx="41">
                  <c:v>42.858875</c:v>
                </c:pt>
                <c:pt idx="42">
                  <c:v>42.858875</c:v>
                </c:pt>
                <c:pt idx="43">
                  <c:v>42.858875</c:v>
                </c:pt>
                <c:pt idx="44">
                  <c:v>42.858875</c:v>
                </c:pt>
                <c:pt idx="45">
                  <c:v>42.858875</c:v>
                </c:pt>
                <c:pt idx="46">
                  <c:v>42.858875</c:v>
                </c:pt>
                <c:pt idx="47">
                  <c:v>42.858875</c:v>
                </c:pt>
                <c:pt idx="48">
                  <c:v>42.858875</c:v>
                </c:pt>
                <c:pt idx="49">
                  <c:v>42.858875</c:v>
                </c:pt>
                <c:pt idx="50">
                  <c:v>42.858875</c:v>
                </c:pt>
                <c:pt idx="51">
                  <c:v>42.858875</c:v>
                </c:pt>
                <c:pt idx="52">
                  <c:v>42.858875</c:v>
                </c:pt>
                <c:pt idx="53">
                  <c:v>42.858875</c:v>
                </c:pt>
                <c:pt idx="54">
                  <c:v>42.858875</c:v>
                </c:pt>
                <c:pt idx="55">
                  <c:v>42.858875</c:v>
                </c:pt>
                <c:pt idx="56">
                  <c:v>42.858875</c:v>
                </c:pt>
                <c:pt idx="57">
                  <c:v>42.858875</c:v>
                </c:pt>
                <c:pt idx="58">
                  <c:v>42.858875</c:v>
                </c:pt>
                <c:pt idx="59">
                  <c:v>42.858875</c:v>
                </c:pt>
                <c:pt idx="60">
                  <c:v>42.858875</c:v>
                </c:pt>
                <c:pt idx="61">
                  <c:v>42.858875</c:v>
                </c:pt>
                <c:pt idx="62">
                  <c:v>42.858875</c:v>
                </c:pt>
                <c:pt idx="63">
                  <c:v>42.858875</c:v>
                </c:pt>
                <c:pt idx="64">
                  <c:v>42.858875</c:v>
                </c:pt>
                <c:pt idx="65">
                  <c:v>42.858875</c:v>
                </c:pt>
                <c:pt idx="66">
                  <c:v>42.858875</c:v>
                </c:pt>
                <c:pt idx="67">
                  <c:v>42.858875</c:v>
                </c:pt>
                <c:pt idx="68">
                  <c:v>42.858875</c:v>
                </c:pt>
                <c:pt idx="69">
                  <c:v>42.858875</c:v>
                </c:pt>
                <c:pt idx="70">
                  <c:v>42.858875</c:v>
                </c:pt>
                <c:pt idx="71">
                  <c:v>42.858875</c:v>
                </c:pt>
                <c:pt idx="72">
                  <c:v>42.858875</c:v>
                </c:pt>
                <c:pt idx="73">
                  <c:v>42.858875</c:v>
                </c:pt>
                <c:pt idx="74">
                  <c:v>42.858875</c:v>
                </c:pt>
                <c:pt idx="75">
                  <c:v>42.858875</c:v>
                </c:pt>
                <c:pt idx="76">
                  <c:v>42.858875</c:v>
                </c:pt>
                <c:pt idx="77">
                  <c:v>42.858875</c:v>
                </c:pt>
                <c:pt idx="78">
                  <c:v>42.858875</c:v>
                </c:pt>
                <c:pt idx="79">
                  <c:v>42.858875</c:v>
                </c:pt>
              </c:numCache>
            </c:numRef>
          </c:val>
          <c:smooth val="0"/>
        </c:ser>
        <c:dLbls>
          <c:showLegendKey val="0"/>
          <c:showVal val="0"/>
          <c:showCatName val="0"/>
          <c:showSerName val="0"/>
          <c:showPercent val="0"/>
          <c:showBubbleSize val="0"/>
        </c:dLbls>
        <c:marker val="1"/>
        <c:smooth val="0"/>
        <c:axId val="2098786264"/>
        <c:axId val="2098791976"/>
      </c:lineChart>
      <c:catAx>
        <c:axId val="2098786264"/>
        <c:scaling>
          <c:orientation val="minMax"/>
        </c:scaling>
        <c:delete val="0"/>
        <c:axPos val="b"/>
        <c:title>
          <c:tx>
            <c:rich>
              <a:bodyPr/>
              <a:lstStyle/>
              <a:p>
                <a:pPr>
                  <a:defRPr sz="2400"/>
                </a:pPr>
                <a:r>
                  <a:rPr lang="en-US" sz="2400" dirty="0"/>
                  <a:t>Year</a:t>
                </a:r>
              </a:p>
            </c:rich>
          </c:tx>
          <c:layout>
            <c:manualLayout>
              <c:xMode val="edge"/>
              <c:yMode val="edge"/>
              <c:x val="0.483112770305947"/>
              <c:y val="0.90094324022374"/>
            </c:manualLayout>
          </c:layout>
          <c:overlay val="0"/>
        </c:title>
        <c:numFmt formatCode="General" sourceLinked="1"/>
        <c:majorTickMark val="out"/>
        <c:minorTickMark val="none"/>
        <c:tickLblPos val="low"/>
        <c:spPr>
          <a:ln w="63500">
            <a:solidFill>
              <a:schemeClr val="bg1"/>
            </a:solidFill>
          </a:ln>
        </c:spPr>
        <c:txPr>
          <a:bodyPr/>
          <a:lstStyle/>
          <a:p>
            <a:pPr>
              <a:defRPr sz="2400" b="0" i="0"/>
            </a:pPr>
            <a:endParaRPr lang="en-US"/>
          </a:p>
        </c:txPr>
        <c:crossAx val="2098791976"/>
        <c:crosses val="autoZero"/>
        <c:auto val="1"/>
        <c:lblAlgn val="ctr"/>
        <c:lblOffset val="100"/>
        <c:tickLblSkip val="10"/>
        <c:tickMarkSkip val="5"/>
        <c:noMultiLvlLbl val="0"/>
      </c:catAx>
      <c:valAx>
        <c:axId val="2098791976"/>
        <c:scaling>
          <c:orientation val="minMax"/>
          <c:max val="70.0"/>
        </c:scaling>
        <c:delete val="0"/>
        <c:axPos val="l"/>
        <c:majorGridlines>
          <c:spPr>
            <a:ln w="3175">
              <a:solidFill>
                <a:schemeClr val="tx1">
                  <a:lumMod val="95000"/>
                </a:schemeClr>
              </a:solidFill>
            </a:ln>
          </c:spPr>
        </c:majorGridlines>
        <c:title>
          <c:tx>
            <c:rich>
              <a:bodyPr rot="-5400000" vert="horz"/>
              <a:lstStyle/>
              <a:p>
                <a:pPr>
                  <a:defRPr sz="2400"/>
                </a:pPr>
                <a:r>
                  <a:rPr lang="en-US" sz="2400" dirty="0"/>
                  <a:t>Precipitation (in)</a:t>
                </a:r>
              </a:p>
            </c:rich>
          </c:tx>
          <c:layout>
            <c:manualLayout>
              <c:xMode val="edge"/>
              <c:yMode val="edge"/>
              <c:x val="0.0410914751988929"/>
              <c:y val="0.261049232968518"/>
            </c:manualLayout>
          </c:layout>
          <c:overlay val="0"/>
        </c:title>
        <c:numFmt formatCode="General" sourceLinked="1"/>
        <c:majorTickMark val="out"/>
        <c:minorTickMark val="none"/>
        <c:tickLblPos val="nextTo"/>
        <c:spPr>
          <a:ln w="63500">
            <a:solidFill>
              <a:schemeClr val="bg1"/>
            </a:solidFill>
          </a:ln>
        </c:spPr>
        <c:txPr>
          <a:bodyPr/>
          <a:lstStyle/>
          <a:p>
            <a:pPr>
              <a:defRPr sz="2800"/>
            </a:pPr>
            <a:endParaRPr lang="en-US"/>
          </a:p>
        </c:txPr>
        <c:crossAx val="2098786264"/>
        <c:crossesAt val="1.0"/>
        <c:crossBetween val="between"/>
        <c:majorUnit val="10.0"/>
      </c:valAx>
      <c:spPr>
        <a:ln w="38100" cmpd="sng">
          <a:noFill/>
        </a:ln>
      </c:spPr>
    </c:plotArea>
    <c:plotVisOnly val="1"/>
    <c:dispBlanksAs val="gap"/>
    <c:showDLblsOverMax val="0"/>
  </c:chart>
  <c:txPr>
    <a:bodyPr/>
    <a:lstStyle/>
    <a:p>
      <a:pPr>
        <a:defRPr>
          <a:solidFill>
            <a:srgbClr val="000000"/>
          </a:solidFill>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2800" b="1" i="0" u="none" strike="noStrike" kern="1200" baseline="0">
                <a:solidFill>
                  <a:sysClr val="windowText" lastClr="000000"/>
                </a:solidFill>
                <a:latin typeface="+mn-lt"/>
                <a:ea typeface="+mn-ea"/>
                <a:cs typeface="+mn-cs"/>
              </a:defRPr>
            </a:pPr>
            <a:r>
              <a:rPr lang="en-US" sz="2400" b="1" i="0" baseline="0" dirty="0">
                <a:effectLst/>
              </a:rPr>
              <a:t>Figure 1. Average Annual Tree Ring Width For Trees Infected &amp; Uninfected With Beech Bark Disease (BBD) in College Woods Durham, NH 2013</a:t>
            </a:r>
            <a:r>
              <a:rPr lang="en-US" sz="2800" b="1" i="0" baseline="0" dirty="0">
                <a:effectLst/>
              </a:rPr>
              <a:t>.</a:t>
            </a:r>
            <a:endParaRPr lang="en-US" sz="2800" dirty="0">
              <a:effectLst/>
            </a:endParaRPr>
          </a:p>
        </c:rich>
      </c:tx>
      <c:layout>
        <c:manualLayout>
          <c:xMode val="edge"/>
          <c:yMode val="edge"/>
          <c:x val="0.160098522167488"/>
          <c:y val="0.00408837653625979"/>
        </c:manualLayout>
      </c:layout>
      <c:overlay val="0"/>
    </c:title>
    <c:autoTitleDeleted val="0"/>
    <c:plotArea>
      <c:layout/>
      <c:barChart>
        <c:barDir val="col"/>
        <c:grouping val="clustered"/>
        <c:varyColors val="0"/>
        <c:ser>
          <c:idx val="0"/>
          <c:order val="0"/>
          <c:tx>
            <c:strRef>
              <c:f>'tree rings'!$A$90</c:f>
              <c:strCache>
                <c:ptCount val="1"/>
                <c:pt idx="0">
                  <c:v>mean</c:v>
                </c:pt>
              </c:strCache>
            </c:strRef>
          </c:tx>
          <c:invertIfNegative val="0"/>
          <c:dPt>
            <c:idx val="0"/>
            <c:invertIfNegative val="0"/>
            <c:bubble3D val="0"/>
            <c:spPr>
              <a:solidFill>
                <a:srgbClr val="FF6600"/>
              </a:solidFill>
            </c:spPr>
          </c:dPt>
          <c:dPt>
            <c:idx val="1"/>
            <c:invertIfNegative val="0"/>
            <c:bubble3D val="0"/>
            <c:spPr>
              <a:solidFill>
                <a:srgbClr val="FF6600"/>
              </a:solidFill>
            </c:spPr>
          </c:dPt>
          <c:dPt>
            <c:idx val="2"/>
            <c:invertIfNegative val="0"/>
            <c:bubble3D val="0"/>
            <c:spPr>
              <a:solidFill>
                <a:srgbClr val="008000"/>
              </a:solidFill>
            </c:spPr>
          </c:dPt>
          <c:dPt>
            <c:idx val="3"/>
            <c:invertIfNegative val="0"/>
            <c:bubble3D val="0"/>
            <c:spPr>
              <a:solidFill>
                <a:srgbClr val="008000"/>
              </a:solidFill>
            </c:spPr>
          </c:dPt>
          <c:dLbls>
            <c:dLbl>
              <c:idx val="0"/>
              <c:layout>
                <c:manualLayout>
                  <c:x val="-0.0232738328523414"/>
                  <c:y val="-0.0465006152684768"/>
                </c:manualLayout>
              </c:layout>
              <c:showLegendKey val="1"/>
              <c:showVal val="1"/>
              <c:showCatName val="0"/>
              <c:showSerName val="0"/>
              <c:showPercent val="0"/>
              <c:showBubbleSize val="0"/>
            </c:dLbl>
            <c:dLbl>
              <c:idx val="1"/>
              <c:layout>
                <c:manualLayout>
                  <c:x val="-0.0144885452666832"/>
                  <c:y val="-0.0544848605324387"/>
                </c:manualLayout>
              </c:layout>
              <c:showLegendKey val="1"/>
              <c:showVal val="1"/>
              <c:showCatName val="0"/>
              <c:showSerName val="0"/>
              <c:showPercent val="0"/>
              <c:showBubbleSize val="0"/>
            </c:dLbl>
            <c:dLbl>
              <c:idx val="2"/>
              <c:layout>
                <c:manualLayout>
                  <c:x val="-0.0129841688340994"/>
                  <c:y val="-0.0573076108992255"/>
                </c:manualLayout>
              </c:layout>
              <c:showLegendKey val="1"/>
              <c:showVal val="1"/>
              <c:showCatName val="0"/>
              <c:showSerName val="0"/>
              <c:showPercent val="0"/>
              <c:showBubbleSize val="0"/>
            </c:dLbl>
            <c:dLbl>
              <c:idx val="3"/>
              <c:layout>
                <c:manualLayout>
                  <c:x val="-0.0135569648816522"/>
                  <c:y val="-0.0484588510535215"/>
                </c:manualLayout>
              </c:layout>
              <c:dLblPos val="outEnd"/>
              <c:showLegendKey val="1"/>
              <c:showVal val="1"/>
              <c:showCatName val="0"/>
              <c:showSerName val="0"/>
              <c:showPercent val="0"/>
              <c:showBubbleSize val="0"/>
            </c:dLbl>
            <c:txPr>
              <a:bodyPr/>
              <a:lstStyle/>
              <a:p>
                <a:pPr>
                  <a:defRPr sz="2400">
                    <a:solidFill>
                      <a:srgbClr val="000000"/>
                    </a:solidFill>
                  </a:defRPr>
                </a:pPr>
                <a:endParaRPr lang="en-US"/>
              </a:p>
            </c:txPr>
            <c:showLegendKey val="1"/>
            <c:showVal val="1"/>
            <c:showCatName val="0"/>
            <c:showSerName val="0"/>
            <c:showPercent val="0"/>
            <c:showBubbleSize val="0"/>
            <c:showLeaderLines val="0"/>
          </c:dLbls>
          <c:errBars>
            <c:errBarType val="both"/>
            <c:errValType val="cust"/>
            <c:noEndCap val="0"/>
            <c:plus>
              <c:numLit>
                <c:formatCode>General</c:formatCode>
                <c:ptCount val="1"/>
                <c:pt idx="0">
                  <c:v>0.5</c:v>
                </c:pt>
              </c:numLit>
            </c:plus>
            <c:minus>
              <c:numRef>
                <c:f>'tree rings'!$B$91:$E$91</c:f>
                <c:numCache>
                  <c:formatCode>General</c:formatCode>
                  <c:ptCount val="4"/>
                  <c:pt idx="0">
                    <c:v>0.617127544678198</c:v>
                  </c:pt>
                  <c:pt idx="1">
                    <c:v>0.648330114577551</c:v>
                  </c:pt>
                  <c:pt idx="2">
                    <c:v>0.880954779071011</c:v>
                  </c:pt>
                  <c:pt idx="3">
                    <c:v>0.657446802076772</c:v>
                  </c:pt>
                </c:numCache>
              </c:numRef>
            </c:minus>
            <c:spPr>
              <a:ln w="38100">
                <a:solidFill>
                  <a:srgbClr val="000000"/>
                </a:solidFill>
              </a:ln>
            </c:spPr>
          </c:errBars>
          <c:cat>
            <c:multiLvlStrRef>
              <c:f>'tree rings'!$B$88:$E$89</c:f>
              <c:multiLvlStrCache>
                <c:ptCount val="4"/>
                <c:lvl>
                  <c:pt idx="0">
                    <c:v># 4</c:v>
                  </c:pt>
                  <c:pt idx="1">
                    <c:v># 1</c:v>
                  </c:pt>
                  <c:pt idx="2">
                    <c:v># 3</c:v>
                  </c:pt>
                  <c:pt idx="3">
                    <c:v># 2</c:v>
                  </c:pt>
                </c:lvl>
                <c:lvl>
                  <c:pt idx="0">
                    <c:v>BBD</c:v>
                  </c:pt>
                  <c:pt idx="2">
                    <c:v>NO BBD</c:v>
                  </c:pt>
                </c:lvl>
              </c:multiLvlStrCache>
            </c:multiLvlStrRef>
          </c:cat>
          <c:val>
            <c:numRef>
              <c:f>'tree rings'!$B$90:$E$90</c:f>
              <c:numCache>
                <c:formatCode>0.00</c:formatCode>
                <c:ptCount val="4"/>
                <c:pt idx="0">
                  <c:v>1.094426673333333</c:v>
                </c:pt>
                <c:pt idx="1">
                  <c:v>1.455836067213115</c:v>
                </c:pt>
                <c:pt idx="2">
                  <c:v>1.735777779012346</c:v>
                </c:pt>
                <c:pt idx="3">
                  <c:v>2.696951219512195</c:v>
                </c:pt>
              </c:numCache>
            </c:numRef>
          </c:val>
        </c:ser>
        <c:dLbls>
          <c:showLegendKey val="0"/>
          <c:showVal val="0"/>
          <c:showCatName val="0"/>
          <c:showSerName val="0"/>
          <c:showPercent val="0"/>
          <c:showBubbleSize val="0"/>
        </c:dLbls>
        <c:gapWidth val="100"/>
        <c:axId val="2098829848"/>
        <c:axId val="2098835624"/>
      </c:barChart>
      <c:catAx>
        <c:axId val="2098829848"/>
        <c:scaling>
          <c:orientation val="minMax"/>
        </c:scaling>
        <c:delete val="0"/>
        <c:axPos val="b"/>
        <c:title>
          <c:tx>
            <c:rich>
              <a:bodyPr/>
              <a:lstStyle/>
              <a:p>
                <a:pPr>
                  <a:defRPr sz="2400">
                    <a:solidFill>
                      <a:srgbClr val="000000"/>
                    </a:solidFill>
                  </a:defRPr>
                </a:pPr>
                <a:r>
                  <a:rPr lang="en-US" sz="2400" dirty="0">
                    <a:solidFill>
                      <a:srgbClr val="000000"/>
                    </a:solidFill>
                  </a:rPr>
                  <a:t>Tree Sample #</a:t>
                </a:r>
              </a:p>
            </c:rich>
          </c:tx>
          <c:layout>
            <c:manualLayout>
              <c:xMode val="edge"/>
              <c:yMode val="edge"/>
              <c:x val="0.454252614974852"/>
              <c:y val="0.92272968346469"/>
            </c:manualLayout>
          </c:layout>
          <c:overlay val="0"/>
        </c:title>
        <c:majorTickMark val="out"/>
        <c:minorTickMark val="none"/>
        <c:tickLblPos val="nextTo"/>
        <c:spPr>
          <a:ln w="63500">
            <a:solidFill>
              <a:srgbClr val="000000"/>
            </a:solidFill>
          </a:ln>
        </c:spPr>
        <c:txPr>
          <a:bodyPr rot="0" vert="horz"/>
          <a:lstStyle/>
          <a:p>
            <a:pPr>
              <a:defRPr sz="2800" kern="1000" spc="0" baseline="0">
                <a:solidFill>
                  <a:srgbClr val="000000"/>
                </a:solidFill>
              </a:defRPr>
            </a:pPr>
            <a:endParaRPr lang="en-US"/>
          </a:p>
        </c:txPr>
        <c:crossAx val="2098835624"/>
        <c:crosses val="autoZero"/>
        <c:auto val="1"/>
        <c:lblAlgn val="ctr"/>
        <c:lblOffset val="100"/>
        <c:noMultiLvlLbl val="0"/>
      </c:catAx>
      <c:valAx>
        <c:axId val="2098835624"/>
        <c:scaling>
          <c:orientation val="minMax"/>
        </c:scaling>
        <c:delete val="0"/>
        <c:axPos val="l"/>
        <c:majorGridlines>
          <c:spPr>
            <a:ln w="3175">
              <a:solidFill>
                <a:schemeClr val="tx1">
                  <a:lumMod val="95000"/>
                </a:schemeClr>
              </a:solidFill>
            </a:ln>
          </c:spPr>
        </c:majorGridlines>
        <c:title>
          <c:tx>
            <c:rich>
              <a:bodyPr rot="-5400000" vert="horz" anchor="b" anchorCtr="1"/>
              <a:lstStyle/>
              <a:p>
                <a:pPr marL="0" marR="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sysClr val="windowText" lastClr="000000"/>
                    </a:solidFill>
                    <a:latin typeface="+mn-lt"/>
                    <a:ea typeface="+mn-ea"/>
                    <a:cs typeface="+mn-cs"/>
                  </a:defRPr>
                </a:pPr>
                <a:r>
                  <a:rPr lang="en-US" sz="2400" b="1" i="0" baseline="0" dirty="0">
                    <a:effectLst/>
                  </a:rPr>
                  <a:t>Average Annual Growth Ring Size  (mm)</a:t>
                </a:r>
                <a:endParaRPr lang="en-US" sz="2400" dirty="0">
                  <a:effectLst/>
                </a:endParaRPr>
              </a:p>
            </c:rich>
          </c:tx>
          <c:layout>
            <c:manualLayout>
              <c:xMode val="edge"/>
              <c:yMode val="edge"/>
              <c:x val="0.0"/>
              <c:y val="0.152702151306953"/>
            </c:manualLayout>
          </c:layout>
          <c:overlay val="0"/>
        </c:title>
        <c:numFmt formatCode="0.00" sourceLinked="1"/>
        <c:majorTickMark val="out"/>
        <c:minorTickMark val="none"/>
        <c:tickLblPos val="nextTo"/>
        <c:spPr>
          <a:ln w="63500">
            <a:solidFill>
              <a:srgbClr val="000000"/>
            </a:solidFill>
          </a:ln>
        </c:spPr>
        <c:txPr>
          <a:bodyPr/>
          <a:lstStyle/>
          <a:p>
            <a:pPr>
              <a:defRPr sz="2400">
                <a:solidFill>
                  <a:srgbClr val="000000"/>
                </a:solidFill>
              </a:defRPr>
            </a:pPr>
            <a:endParaRPr lang="en-US"/>
          </a:p>
        </c:txPr>
        <c:crossAx val="2098829848"/>
        <c:crosses val="autoZero"/>
        <c:crossBetween val="between"/>
      </c:valAx>
    </c:plotArea>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68720B-5F30-3D42-B958-38092BB13508}" type="datetimeFigureOut">
              <a:rPr lang="en-US" smtClean="0"/>
              <a:t>12/5/13</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5EB4ACA-721A-E54B-AB92-C200CB27A4B4}" type="slidenum">
              <a:rPr lang="en-US" smtClean="0"/>
              <a:t>‹#›</a:t>
            </a:fld>
            <a:endParaRPr lang="en-US" dirty="0"/>
          </a:p>
        </p:txBody>
      </p:sp>
    </p:spTree>
    <p:extLst>
      <p:ext uri="{BB962C8B-B14F-4D97-AF65-F5344CB8AC3E}">
        <p14:creationId xmlns:p14="http://schemas.microsoft.com/office/powerpoint/2010/main" val="2132491590"/>
      </p:ext>
    </p:extLst>
  </p:cSld>
  <p:clrMap bg1="lt1" tx1="dk1" bg2="lt2" tx2="dk2" accent1="accent1" accent2="accent2" accent3="accent3" accent4="accent4" accent5="accent5" accent6="accent6" hlink="hlink" folHlink="folHlink"/>
  <p:notesStyle>
    <a:lvl1pPr marL="0" algn="l" defTabSz="457056" rtl="0" eaLnBrk="1" latinLnBrk="0" hangingPunct="1">
      <a:defRPr sz="1000" kern="1200">
        <a:solidFill>
          <a:schemeClr val="tx1"/>
        </a:solidFill>
        <a:latin typeface="+mn-lt"/>
        <a:ea typeface="+mn-ea"/>
        <a:cs typeface="+mn-cs"/>
      </a:defRPr>
    </a:lvl1pPr>
    <a:lvl2pPr marL="457056" algn="l" defTabSz="457056" rtl="0" eaLnBrk="1" latinLnBrk="0" hangingPunct="1">
      <a:defRPr sz="1000" kern="1200">
        <a:solidFill>
          <a:schemeClr val="tx1"/>
        </a:solidFill>
        <a:latin typeface="+mn-lt"/>
        <a:ea typeface="+mn-ea"/>
        <a:cs typeface="+mn-cs"/>
      </a:defRPr>
    </a:lvl2pPr>
    <a:lvl3pPr marL="914112" algn="l" defTabSz="457056" rtl="0" eaLnBrk="1" latinLnBrk="0" hangingPunct="1">
      <a:defRPr sz="1000" kern="1200">
        <a:solidFill>
          <a:schemeClr val="tx1"/>
        </a:solidFill>
        <a:latin typeface="+mn-lt"/>
        <a:ea typeface="+mn-ea"/>
        <a:cs typeface="+mn-cs"/>
      </a:defRPr>
    </a:lvl3pPr>
    <a:lvl4pPr marL="1371158" algn="l" defTabSz="457056" rtl="0" eaLnBrk="1" latinLnBrk="0" hangingPunct="1">
      <a:defRPr sz="1000" kern="1200">
        <a:solidFill>
          <a:schemeClr val="tx1"/>
        </a:solidFill>
        <a:latin typeface="+mn-lt"/>
        <a:ea typeface="+mn-ea"/>
        <a:cs typeface="+mn-cs"/>
      </a:defRPr>
    </a:lvl4pPr>
    <a:lvl5pPr marL="1828214" algn="l" defTabSz="457056" rtl="0" eaLnBrk="1" latinLnBrk="0" hangingPunct="1">
      <a:defRPr sz="1000" kern="1200">
        <a:solidFill>
          <a:schemeClr val="tx1"/>
        </a:solidFill>
        <a:latin typeface="+mn-lt"/>
        <a:ea typeface="+mn-ea"/>
        <a:cs typeface="+mn-cs"/>
      </a:defRPr>
    </a:lvl5pPr>
    <a:lvl6pPr marL="2285270" algn="l" defTabSz="457056" rtl="0" eaLnBrk="1" latinLnBrk="0" hangingPunct="1">
      <a:defRPr sz="1000" kern="1200">
        <a:solidFill>
          <a:schemeClr val="tx1"/>
        </a:solidFill>
        <a:latin typeface="+mn-lt"/>
        <a:ea typeface="+mn-ea"/>
        <a:cs typeface="+mn-cs"/>
      </a:defRPr>
    </a:lvl6pPr>
    <a:lvl7pPr marL="2742326" algn="l" defTabSz="457056" rtl="0" eaLnBrk="1" latinLnBrk="0" hangingPunct="1">
      <a:defRPr sz="1000" kern="1200">
        <a:solidFill>
          <a:schemeClr val="tx1"/>
        </a:solidFill>
        <a:latin typeface="+mn-lt"/>
        <a:ea typeface="+mn-ea"/>
        <a:cs typeface="+mn-cs"/>
      </a:defRPr>
    </a:lvl7pPr>
    <a:lvl8pPr marL="3199373" algn="l" defTabSz="457056" rtl="0" eaLnBrk="1" latinLnBrk="0" hangingPunct="1">
      <a:defRPr sz="1000" kern="1200">
        <a:solidFill>
          <a:schemeClr val="tx1"/>
        </a:solidFill>
        <a:latin typeface="+mn-lt"/>
        <a:ea typeface="+mn-ea"/>
        <a:cs typeface="+mn-cs"/>
      </a:defRPr>
    </a:lvl8pPr>
    <a:lvl9pPr marL="3656429" algn="l" defTabSz="457056"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smtClean="0">
                <a:solidFill>
                  <a:schemeClr val="bg1"/>
                </a:solidFill>
              </a:rPr>
              <a:t>omething that is much harder to see is the internal effects of the disease which is why I have decided to examine what impacts on internal growth. </a:t>
            </a:r>
          </a:p>
          <a:p>
            <a:r>
              <a:rPr lang="en-US" sz="1000" dirty="0" smtClean="0">
                <a:solidFill>
                  <a:schemeClr val="bg1"/>
                </a:solidFill>
              </a:rPr>
              <a:t>Could precipitation patterns be involved that could explain variation in year to year tree ring growth? Could tree ring growth trends be used to pinpoint when the disease invaded College Woods?</a:t>
            </a:r>
            <a:r>
              <a:rPr lang="en-US" sz="1050" b="1" kern="1200" dirty="0" smtClean="0">
                <a:solidFill>
                  <a:schemeClr val="bg1"/>
                </a:solidFill>
                <a:latin typeface="+mn-lt"/>
                <a:ea typeface="+mn-ea"/>
                <a:cs typeface="+mn-cs"/>
              </a:rPr>
              <a:t> </a:t>
            </a:r>
            <a:r>
              <a:rPr lang="en-US" sz="1000" dirty="0" smtClean="0">
                <a:solidFill>
                  <a:schemeClr val="bg1"/>
                </a:solidFill>
              </a:rPr>
              <a:t>Beech bark disease has become and epidemic that has infected American beech trees across the eastern United States over the last century. </a:t>
            </a:r>
          </a:p>
          <a:p>
            <a:pPr marL="0" marR="0" indent="0" algn="l" defTabSz="457056" rtl="0" eaLnBrk="1" fontAlgn="auto" latinLnBrk="0" hangingPunct="1">
              <a:lnSpc>
                <a:spcPct val="100000"/>
              </a:lnSpc>
              <a:spcBef>
                <a:spcPts val="0"/>
              </a:spcBef>
              <a:spcAft>
                <a:spcPts val="0"/>
              </a:spcAft>
              <a:buClrTx/>
              <a:buSzTx/>
              <a:buFontTx/>
              <a:buNone/>
              <a:tabLst/>
              <a:defRPr/>
            </a:pPr>
            <a:r>
              <a:rPr lang="en-US" sz="1000" dirty="0" smtClean="0">
                <a:solidFill>
                  <a:schemeClr val="bg1"/>
                </a:solidFill>
              </a:rPr>
              <a:t>(summarize findings)</a:t>
            </a:r>
          </a:p>
          <a:p>
            <a:endParaRPr lang="en-US" dirty="0"/>
          </a:p>
        </p:txBody>
      </p:sp>
      <p:sp>
        <p:nvSpPr>
          <p:cNvPr id="4" name="Slide Number Placeholder 3"/>
          <p:cNvSpPr>
            <a:spLocks noGrp="1"/>
          </p:cNvSpPr>
          <p:nvPr>
            <p:ph type="sldNum" sz="quarter" idx="10"/>
          </p:nvPr>
        </p:nvSpPr>
        <p:spPr/>
        <p:txBody>
          <a:bodyPr/>
          <a:lstStyle/>
          <a:p>
            <a:fld id="{85EB4ACA-721A-E54B-AB92-C200CB27A4B4}" type="slidenum">
              <a:rPr lang="en-US" smtClean="0"/>
              <a:t>1</a:t>
            </a:fld>
            <a:endParaRPr lang="en-US" dirty="0"/>
          </a:p>
        </p:txBody>
      </p:sp>
    </p:spTree>
    <p:extLst>
      <p:ext uri="{BB962C8B-B14F-4D97-AF65-F5344CB8AC3E}">
        <p14:creationId xmlns:p14="http://schemas.microsoft.com/office/powerpoint/2010/main" val="15423867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2560320" y="6583680"/>
            <a:ext cx="37687910" cy="8778240"/>
          </a:xfrm>
          <a:ln>
            <a:noFill/>
          </a:ln>
        </p:spPr>
        <p:txBody>
          <a:bodyPr vert="horz" tIns="0" rIns="87782"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269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2560320" y="15496973"/>
            <a:ext cx="37702541" cy="8412480"/>
          </a:xfrm>
        </p:spPr>
        <p:txBody>
          <a:bodyPr lIns="0" rIns="87782"/>
          <a:lstStyle>
            <a:lvl1pPr marL="0" marR="219456" indent="0" algn="r">
              <a:buNone/>
              <a:defRPr>
                <a:solidFill>
                  <a:schemeClr val="tx1"/>
                </a:solidFill>
              </a:defRPr>
            </a:lvl1pPr>
            <a:lvl2pPr marL="2194560" indent="0" algn="ctr">
              <a:buNone/>
            </a:lvl2pPr>
            <a:lvl3pPr marL="4389120" indent="0" algn="ctr">
              <a:buNone/>
            </a:lvl3pPr>
            <a:lvl4pPr marL="6583680" indent="0" algn="ctr">
              <a:buNone/>
            </a:lvl4pPr>
            <a:lvl5pPr marL="8778240" indent="0" algn="ctr">
              <a:buNone/>
            </a:lvl5pPr>
            <a:lvl6pPr marL="10972800" indent="0" algn="ctr">
              <a:buNone/>
            </a:lvl6pPr>
            <a:lvl7pPr marL="13167360" indent="0" algn="ctr">
              <a:buNone/>
            </a:lvl7pPr>
            <a:lvl8pPr marL="15361920" indent="0" algn="ctr">
              <a:buNone/>
            </a:lvl8pPr>
            <a:lvl9pPr marL="1755648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9B2C6248-205F-4D17-A4E9-A0D4DEF0A514}" type="datetimeFigureOut">
              <a:rPr lang="en-US" smtClean="0"/>
              <a:pPr/>
              <a:t>12/5/13</a:t>
            </a:fld>
            <a:endParaRPr lang="en-US" dirty="0"/>
          </a:p>
        </p:txBody>
      </p:sp>
      <p:sp>
        <p:nvSpPr>
          <p:cNvPr id="19" name="Footer Placeholder 18"/>
          <p:cNvSpPr>
            <a:spLocks noGrp="1"/>
          </p:cNvSpPr>
          <p:nvPr>
            <p:ph type="ftr" sz="quarter" idx="11"/>
          </p:nvPr>
        </p:nvSpPr>
        <p:spPr/>
        <p:txBody>
          <a:bodyPr/>
          <a:lstStyle/>
          <a:p>
            <a:endParaRPr lang="en-US" dirty="0"/>
          </a:p>
        </p:txBody>
      </p:sp>
      <p:sp>
        <p:nvSpPr>
          <p:cNvPr id="27" name="Slide Number Placeholder 26"/>
          <p:cNvSpPr>
            <a:spLocks noGrp="1"/>
          </p:cNvSpPr>
          <p:nvPr>
            <p:ph type="sldNum" sz="quarter" idx="12"/>
          </p:nvPr>
        </p:nvSpPr>
        <p:spPr/>
        <p:txBody>
          <a:bodyPr/>
          <a:lstStyle/>
          <a:p>
            <a:fld id="{2A221836-E0A3-41EF-8C16-8AA4860B7644}"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B2C6248-205F-4D17-A4E9-A0D4DEF0A514}" type="datetimeFigureOut">
              <a:rPr lang="en-US" smtClean="0"/>
              <a:pPr/>
              <a:t>12/5/13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A221836-E0A3-41EF-8C16-8AA4860B7644}"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545690" y="6320333"/>
            <a:ext cx="37307520" cy="6539789"/>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269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545690" y="12982387"/>
            <a:ext cx="37307520" cy="7246618"/>
          </a:xfrm>
        </p:spPr>
        <p:txBody>
          <a:bodyPr lIns="219456" rIns="219456" anchor="t"/>
          <a:lstStyle>
            <a:lvl1pPr marL="0" indent="0">
              <a:buNone/>
              <a:defRPr sz="10600">
                <a:solidFill>
                  <a:schemeClr val="tx1"/>
                </a:solidFill>
              </a:defRPr>
            </a:lvl1pPr>
            <a:lvl2pPr>
              <a:buNone/>
              <a:defRPr sz="8600">
                <a:solidFill>
                  <a:schemeClr val="tx1">
                    <a:tint val="75000"/>
                  </a:schemeClr>
                </a:solidFill>
              </a:defRPr>
            </a:lvl2pPr>
            <a:lvl3pPr>
              <a:buNone/>
              <a:defRPr sz="7700">
                <a:solidFill>
                  <a:schemeClr val="tx1">
                    <a:tint val="75000"/>
                  </a:schemeClr>
                </a:solidFill>
              </a:defRPr>
            </a:lvl3pPr>
            <a:lvl4pPr>
              <a:buNone/>
              <a:defRPr sz="6700">
                <a:solidFill>
                  <a:schemeClr val="tx1">
                    <a:tint val="75000"/>
                  </a:schemeClr>
                </a:solidFill>
              </a:defRPr>
            </a:lvl4pPr>
            <a:lvl5pPr>
              <a:buNone/>
              <a:defRPr sz="67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B2C6248-205F-4D17-A4E9-A0D4DEF0A514}" type="datetimeFigureOut">
              <a:rPr lang="en-US" smtClean="0"/>
              <a:pPr/>
              <a:t>12/5/13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A221836-E0A3-41EF-8C16-8AA4860B7644}"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194560" y="3379622"/>
            <a:ext cx="39502080" cy="54864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2194560" y="9216408"/>
            <a:ext cx="19385280" cy="21287232"/>
          </a:xfrm>
        </p:spPr>
        <p:txBody>
          <a:bodyPr/>
          <a:lstStyle>
            <a:lvl1pPr>
              <a:defRPr sz="12500"/>
            </a:lvl1pPr>
            <a:lvl2pPr>
              <a:defRPr sz="11500"/>
            </a:lvl2pPr>
            <a:lvl3pPr>
              <a:defRPr sz="9600"/>
            </a:lvl3pPr>
            <a:lvl4pPr>
              <a:defRPr sz="8600"/>
            </a:lvl4pPr>
            <a:lvl5pPr>
              <a:defRPr sz="8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22311360" y="9216408"/>
            <a:ext cx="19385280" cy="21287232"/>
          </a:xfrm>
        </p:spPr>
        <p:txBody>
          <a:bodyPr/>
          <a:lstStyle>
            <a:lvl1pPr>
              <a:defRPr sz="12500"/>
            </a:lvl1pPr>
            <a:lvl2pPr>
              <a:defRPr sz="11500"/>
            </a:lvl2pPr>
            <a:lvl3pPr>
              <a:defRPr sz="9600"/>
            </a:lvl3pPr>
            <a:lvl4pPr>
              <a:defRPr sz="8600"/>
            </a:lvl4pPr>
            <a:lvl5pPr>
              <a:defRPr sz="8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B2C6248-205F-4D17-A4E9-A0D4DEF0A514}" type="datetimeFigureOut">
              <a:rPr lang="en-US" smtClean="0"/>
              <a:pPr/>
              <a:t>12/5/13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A221836-E0A3-41EF-8C16-8AA4860B7644}"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3379622"/>
            <a:ext cx="39502080" cy="5486400"/>
          </a:xfrm>
        </p:spPr>
        <p:txBody>
          <a:bodyPr tIns="219456"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194560" y="8905190"/>
            <a:ext cx="19392902" cy="3164890"/>
          </a:xfrm>
        </p:spPr>
        <p:txBody>
          <a:bodyPr lIns="219456" tIns="0" rIns="219456" bIns="0" anchor="ctr">
            <a:noAutofit/>
          </a:bodyPr>
          <a:lstStyle>
            <a:lvl1pPr marL="0" indent="0">
              <a:buNone/>
              <a:defRPr sz="11500" b="1" cap="none" baseline="0">
                <a:solidFill>
                  <a:schemeClr val="tx2"/>
                </a:solidFill>
                <a:effectLst/>
              </a:defRPr>
            </a:lvl1pPr>
            <a:lvl2pPr>
              <a:buNone/>
              <a:defRPr sz="9600" b="1"/>
            </a:lvl2pPr>
            <a:lvl3pPr>
              <a:buNone/>
              <a:defRPr sz="8600" b="1"/>
            </a:lvl3pPr>
            <a:lvl4pPr>
              <a:buNone/>
              <a:defRPr sz="7700" b="1"/>
            </a:lvl4pPr>
            <a:lvl5pPr>
              <a:buNone/>
              <a:defRPr sz="77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22296122" y="8926836"/>
            <a:ext cx="19400520" cy="3143246"/>
          </a:xfrm>
        </p:spPr>
        <p:txBody>
          <a:bodyPr lIns="219456" tIns="0" rIns="219456" bIns="0" anchor="ctr"/>
          <a:lstStyle>
            <a:lvl1pPr marL="0" indent="0">
              <a:buNone/>
              <a:defRPr sz="11500" b="1" cap="none" baseline="0">
                <a:solidFill>
                  <a:schemeClr val="tx2"/>
                </a:solidFill>
                <a:effectLst/>
              </a:defRPr>
            </a:lvl1pPr>
            <a:lvl2pPr>
              <a:buNone/>
              <a:defRPr sz="9600" b="1"/>
            </a:lvl2pPr>
            <a:lvl3pPr>
              <a:buNone/>
              <a:defRPr sz="8600" b="1"/>
            </a:lvl3pPr>
            <a:lvl4pPr>
              <a:buNone/>
              <a:defRPr sz="7700" b="1"/>
            </a:lvl4pPr>
            <a:lvl5pPr>
              <a:buNone/>
              <a:defRPr sz="77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194560" y="12070080"/>
            <a:ext cx="19392902" cy="18459456"/>
          </a:xfrm>
        </p:spPr>
        <p:txBody>
          <a:bodyPr tIns="0"/>
          <a:lstStyle>
            <a:lvl1pPr>
              <a:defRPr sz="10600"/>
            </a:lvl1pPr>
            <a:lvl2pPr>
              <a:defRPr sz="9600"/>
            </a:lvl2pPr>
            <a:lvl3pPr>
              <a:defRPr sz="8600"/>
            </a:lvl3pPr>
            <a:lvl4pPr>
              <a:defRPr sz="7700"/>
            </a:lvl4pPr>
            <a:lvl5pPr>
              <a:defRPr sz="77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2296122" y="12070080"/>
            <a:ext cx="19400520" cy="18459456"/>
          </a:xfrm>
        </p:spPr>
        <p:txBody>
          <a:bodyPr tIns="0"/>
          <a:lstStyle>
            <a:lvl1pPr>
              <a:defRPr sz="10600"/>
            </a:lvl1pPr>
            <a:lvl2pPr>
              <a:defRPr sz="9600"/>
            </a:lvl2pPr>
            <a:lvl3pPr>
              <a:defRPr sz="8600"/>
            </a:lvl3pPr>
            <a:lvl4pPr>
              <a:defRPr sz="7700"/>
            </a:lvl4pPr>
            <a:lvl5pPr>
              <a:defRPr sz="77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9B2C6248-205F-4D17-A4E9-A0D4DEF0A514}" type="datetimeFigureOut">
              <a:rPr lang="en-US" smtClean="0"/>
              <a:pPr/>
              <a:t>12/5/13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A221836-E0A3-41EF-8C16-8AA4860B7644}"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194560" y="3379622"/>
            <a:ext cx="39867840" cy="5486400"/>
          </a:xfrm>
        </p:spPr>
        <p:txBody>
          <a:bodyPr vert="horz" tIns="219456"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24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B2C6248-205F-4D17-A4E9-A0D4DEF0A514}" type="datetimeFigureOut">
              <a:rPr lang="en-US" smtClean="0"/>
              <a:pPr/>
              <a:t>12/5/13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A221836-E0A3-41EF-8C16-8AA4860B7644}"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2C6248-205F-4D17-A4E9-A0D4DEF0A514}" type="datetimeFigureOut">
              <a:rPr lang="en-US" smtClean="0"/>
              <a:pPr/>
              <a:t>12/5/13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A221836-E0A3-41EF-8C16-8AA4860B7644}"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291840" y="2468890"/>
            <a:ext cx="13167360" cy="5577840"/>
          </a:xfrm>
        </p:spPr>
        <p:txBody>
          <a:bodyPr lIns="0" anchor="b">
            <a:noAutofit/>
          </a:bodyPr>
          <a:lstStyle>
            <a:lvl1pPr algn="l" rtl="0">
              <a:spcBef>
                <a:spcPct val="0"/>
              </a:spcBef>
              <a:buNone/>
              <a:defRPr sz="125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291840" y="8046720"/>
            <a:ext cx="13167360" cy="21945600"/>
          </a:xfrm>
        </p:spPr>
        <p:txBody>
          <a:bodyPr lIns="87782" rIns="87782"/>
          <a:lstStyle>
            <a:lvl1pPr marL="0" indent="0" algn="l">
              <a:buNone/>
              <a:defRPr sz="6700"/>
            </a:lvl1pPr>
            <a:lvl2pPr indent="0" algn="l">
              <a:buNone/>
              <a:defRPr sz="5800"/>
            </a:lvl2pPr>
            <a:lvl3pPr indent="0" algn="l">
              <a:buNone/>
              <a:defRPr sz="4800"/>
            </a:lvl3pPr>
            <a:lvl4pPr indent="0" algn="l">
              <a:buNone/>
              <a:defRPr sz="4300"/>
            </a:lvl4pPr>
            <a:lvl5pPr indent="0" algn="l">
              <a:buNone/>
              <a:defRPr sz="43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7160240" y="8046720"/>
            <a:ext cx="24536400" cy="21945600"/>
          </a:xfrm>
        </p:spPr>
        <p:txBody>
          <a:bodyPr tIns="0"/>
          <a:lstStyle>
            <a:lvl1pPr>
              <a:defRPr sz="13400"/>
            </a:lvl1pPr>
            <a:lvl2pPr>
              <a:defRPr sz="12500"/>
            </a:lvl2pPr>
            <a:lvl3pPr>
              <a:defRPr sz="11500"/>
            </a:lvl3pPr>
            <a:lvl4pPr>
              <a:defRPr sz="9600"/>
            </a:lvl4pPr>
            <a:lvl5pPr>
              <a:defRPr sz="8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B2C6248-205F-4D17-A4E9-A0D4DEF0A514}" type="datetimeFigureOut">
              <a:rPr lang="en-US" smtClean="0"/>
              <a:pPr/>
              <a:t>12/5/13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A221836-E0A3-41EF-8C16-8AA4860B7644}"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15195614" y="5318770"/>
            <a:ext cx="25237440" cy="1975104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lIns="438912" tIns="219456" rIns="438912" bIns="219456" rtlCol="0" anchor="ctr"/>
          <a:lstStyle/>
          <a:p>
            <a:pPr algn="ctr" eaLnBrk="1" latinLnBrk="0" hangingPunct="1"/>
            <a:endParaRPr kumimoji="0" lang="en-US" dirty="0"/>
          </a:p>
        </p:txBody>
      </p:sp>
      <p:sp>
        <p:nvSpPr>
          <p:cNvPr id="12" name="Right Triangle 11"/>
          <p:cNvSpPr/>
          <p:nvPr/>
        </p:nvSpPr>
        <p:spPr>
          <a:xfrm rot="420000" flipV="1">
            <a:off x="38419843" y="25726891"/>
            <a:ext cx="746150" cy="746150"/>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lIns="438912" tIns="219456" rIns="438912" bIns="219456" rtlCol="0" anchor="ctr"/>
          <a:lstStyle/>
          <a:p>
            <a:pPr algn="ctr" eaLnBrk="1" latinLnBrk="0" hangingPunct="1"/>
            <a:endParaRPr kumimoji="0" lang="en-US" dirty="0"/>
          </a:p>
        </p:txBody>
      </p:sp>
      <p:sp>
        <p:nvSpPr>
          <p:cNvPr id="2" name="Title 1"/>
          <p:cNvSpPr>
            <a:spLocks noGrp="1"/>
          </p:cNvSpPr>
          <p:nvPr>
            <p:ph type="title"/>
          </p:nvPr>
        </p:nvSpPr>
        <p:spPr>
          <a:xfrm>
            <a:off x="2926080" y="5649583"/>
            <a:ext cx="10621670" cy="7596581"/>
          </a:xfrm>
        </p:spPr>
        <p:txBody>
          <a:bodyPr vert="horz" lIns="219456" tIns="219456" rIns="219456" bIns="219456" anchor="b"/>
          <a:lstStyle>
            <a:lvl1pPr algn="l">
              <a:buNone/>
              <a:defRPr sz="96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2926080" y="13578168"/>
            <a:ext cx="10607040" cy="10460736"/>
          </a:xfrm>
        </p:spPr>
        <p:txBody>
          <a:bodyPr lIns="307238" rIns="219456" bIns="219456" anchor="t"/>
          <a:lstStyle>
            <a:lvl1pPr marL="0" indent="0" algn="l">
              <a:spcBef>
                <a:spcPts val="1200"/>
              </a:spcBef>
              <a:buFontTx/>
              <a:buNone/>
              <a:defRPr sz="6200"/>
            </a:lvl1pPr>
            <a:lvl2pPr>
              <a:defRPr sz="5800"/>
            </a:lvl2pPr>
            <a:lvl3pPr>
              <a:defRPr sz="4800"/>
            </a:lvl3pPr>
            <a:lvl4pPr>
              <a:defRPr sz="4300"/>
            </a:lvl4pPr>
            <a:lvl5pPr>
              <a:defRPr sz="43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B2C6248-205F-4D17-A4E9-A0D4DEF0A514}" type="datetimeFigureOut">
              <a:rPr lang="en-US" smtClean="0"/>
              <a:pPr/>
              <a:t>12/5/13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38770560" y="30510482"/>
            <a:ext cx="2926080" cy="1752600"/>
          </a:xfrm>
        </p:spPr>
        <p:txBody>
          <a:bodyPr/>
          <a:lstStyle/>
          <a:p>
            <a:fld id="{2A221836-E0A3-41EF-8C16-8AA4860B7644}" type="slidenum">
              <a:rPr lang="en-US" smtClean="0"/>
              <a:pPr/>
              <a:t>‹#›</a:t>
            </a:fld>
            <a:endParaRPr lang="en-US" dirty="0"/>
          </a:p>
        </p:txBody>
      </p:sp>
      <p:sp>
        <p:nvSpPr>
          <p:cNvPr id="3" name="Picture Placeholder 2"/>
          <p:cNvSpPr>
            <a:spLocks noGrp="1"/>
          </p:cNvSpPr>
          <p:nvPr>
            <p:ph type="pic" idx="1"/>
          </p:nvPr>
        </p:nvSpPr>
        <p:spPr>
          <a:xfrm rot="420000">
            <a:off x="16731806" y="5757682"/>
            <a:ext cx="22165056" cy="18873216"/>
          </a:xfrm>
          <a:prstGeom prst="rect">
            <a:avLst/>
          </a:prstGeom>
          <a:solidFill>
            <a:schemeClr val="bg2"/>
          </a:solidFill>
          <a:ln w="3000" cap="rnd">
            <a:solidFill>
              <a:srgbClr val="C0C0C0"/>
            </a:solidFill>
            <a:round/>
          </a:ln>
          <a:effectLst/>
        </p:spPr>
        <p:txBody>
          <a:bodyPr/>
          <a:lstStyle>
            <a:lvl1pPr marL="0" indent="0">
              <a:buNone/>
              <a:defRPr sz="15400"/>
            </a:lvl1pPr>
          </a:lstStyle>
          <a:p>
            <a:r>
              <a:rPr kumimoji="0" lang="en-US" dirty="0" smtClean="0"/>
              <a:t>Click icon to add picture</a:t>
            </a:r>
            <a:endParaRPr kumimoji="0" lang="en-US" dirty="0"/>
          </a:p>
        </p:txBody>
      </p:sp>
      <p:sp>
        <p:nvSpPr>
          <p:cNvPr id="10" name="Freeform 9"/>
          <p:cNvSpPr>
            <a:spLocks/>
          </p:cNvSpPr>
          <p:nvPr/>
        </p:nvSpPr>
        <p:spPr bwMode="auto">
          <a:xfrm flipV="1">
            <a:off x="-45720" y="27919680"/>
            <a:ext cx="43982640" cy="499872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438912" tIns="219456" rIns="438912" bIns="219456" anchor="t" compatLnSpc="1"/>
          <a:lstStyle/>
          <a:p>
            <a:pPr marL="0" algn="l" rtl="0" eaLnBrk="1" latinLnBrk="0" hangingPunct="1"/>
            <a:endParaRPr kumimoji="0" lang="en-US" dirty="0">
              <a:solidFill>
                <a:schemeClr val="tx1"/>
              </a:solidFill>
              <a:latin typeface="+mn-lt"/>
              <a:ea typeface="+mn-ea"/>
              <a:cs typeface="+mn-cs"/>
            </a:endParaRPr>
          </a:p>
        </p:txBody>
      </p:sp>
      <p:sp>
        <p:nvSpPr>
          <p:cNvPr id="11" name="Freeform 10"/>
          <p:cNvSpPr>
            <a:spLocks/>
          </p:cNvSpPr>
          <p:nvPr/>
        </p:nvSpPr>
        <p:spPr bwMode="auto">
          <a:xfrm flipV="1">
            <a:off x="21031200" y="29855162"/>
            <a:ext cx="22860000" cy="3063240"/>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438912" tIns="219456" rIns="438912" bIns="219456" anchor="t" compatLnSpc="1"/>
          <a:lstStyle/>
          <a:p>
            <a:pPr marL="0" algn="l" rtl="0" eaLnBrk="1" latinLnBrk="0" hangingPunct="1"/>
            <a:endParaRPr kumimoji="0" lang="en-US" dirty="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B2C6248-205F-4D17-A4E9-A0D4DEF0A514}" type="datetimeFigureOut">
              <a:rPr lang="en-US" smtClean="0"/>
              <a:pPr/>
              <a:t>12/5/13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A221836-E0A3-41EF-8C16-8AA4860B7644}"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4389127"/>
            <a:ext cx="9875520" cy="25016462"/>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2194560" y="4389127"/>
            <a:ext cx="28895040" cy="25016462"/>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B2C6248-205F-4D17-A4E9-A0D4DEF0A514}" type="datetimeFigureOut">
              <a:rPr lang="en-US" smtClean="0"/>
              <a:pPr/>
              <a:t>12/5/13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A221836-E0A3-41EF-8C16-8AA4860B7644}"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45720" y="-34291"/>
            <a:ext cx="43982640" cy="499872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438912" tIns="219456" rIns="438912" bIns="219456" anchor="t" compatLnSpc="1"/>
          <a:lstStyle/>
          <a:p>
            <a:pPr marL="0" algn="l" rtl="0" eaLnBrk="1" latinLnBrk="0" hangingPunct="1"/>
            <a:endParaRPr kumimoji="0" lang="en-US" dirty="0">
              <a:solidFill>
                <a:schemeClr val="tx1"/>
              </a:solidFill>
              <a:latin typeface="+mn-lt"/>
              <a:ea typeface="+mn-ea"/>
              <a:cs typeface="+mn-cs"/>
            </a:endParaRPr>
          </a:p>
        </p:txBody>
      </p:sp>
      <p:sp>
        <p:nvSpPr>
          <p:cNvPr id="8" name="Freeform 7"/>
          <p:cNvSpPr>
            <a:spLocks/>
          </p:cNvSpPr>
          <p:nvPr/>
        </p:nvSpPr>
        <p:spPr bwMode="auto">
          <a:xfrm>
            <a:off x="21031200" y="-34289"/>
            <a:ext cx="22860000" cy="3063240"/>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438912" tIns="219456" rIns="438912" bIns="219456" anchor="t" compatLnSpc="1"/>
          <a:lstStyle/>
          <a:p>
            <a:pPr marL="0" algn="l" rtl="0" eaLnBrk="1" latinLnBrk="0" hangingPunct="1"/>
            <a:endParaRPr kumimoji="0" lang="en-US" dirty="0">
              <a:solidFill>
                <a:schemeClr val="tx1"/>
              </a:solidFill>
              <a:latin typeface="+mn-lt"/>
              <a:ea typeface="+mn-ea"/>
              <a:cs typeface="+mn-cs"/>
            </a:endParaRPr>
          </a:p>
        </p:txBody>
      </p:sp>
      <p:sp>
        <p:nvSpPr>
          <p:cNvPr id="9" name="Title Placeholder 8"/>
          <p:cNvSpPr>
            <a:spLocks noGrp="1"/>
          </p:cNvSpPr>
          <p:nvPr>
            <p:ph type="title"/>
          </p:nvPr>
        </p:nvSpPr>
        <p:spPr>
          <a:xfrm>
            <a:off x="2194560" y="3379622"/>
            <a:ext cx="39502080" cy="5486400"/>
          </a:xfrm>
          <a:prstGeom prst="rect">
            <a:avLst/>
          </a:prstGeom>
        </p:spPr>
        <p:txBody>
          <a:bodyPr vert="horz" lIns="0" tIns="219456"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2194560" y="9290304"/>
            <a:ext cx="39502080" cy="21067776"/>
          </a:xfrm>
          <a:prstGeom prst="rect">
            <a:avLst/>
          </a:prstGeom>
        </p:spPr>
        <p:txBody>
          <a:bodyPr vert="horz" lIns="438912" tIns="219456" rIns="438912" bIns="219456">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2194560" y="30510482"/>
            <a:ext cx="10241280" cy="1752600"/>
          </a:xfrm>
          <a:prstGeom prst="rect">
            <a:avLst/>
          </a:prstGeom>
        </p:spPr>
        <p:txBody>
          <a:bodyPr vert="horz" lIns="0" tIns="0" rIns="0" bIns="0" anchor="b"/>
          <a:lstStyle>
            <a:lvl1pPr algn="l" eaLnBrk="1" latinLnBrk="0" hangingPunct="1">
              <a:defRPr kumimoji="0" sz="5800">
                <a:solidFill>
                  <a:schemeClr val="tx2">
                    <a:shade val="90000"/>
                  </a:schemeClr>
                </a:solidFill>
              </a:defRPr>
            </a:lvl1pPr>
          </a:lstStyle>
          <a:p>
            <a:fld id="{9B2C6248-205F-4D17-A4E9-A0D4DEF0A514}" type="datetimeFigureOut">
              <a:rPr lang="en-US" smtClean="0"/>
              <a:pPr/>
              <a:t>12/5/13</a:t>
            </a:fld>
            <a:endParaRPr lang="en-US" dirty="0"/>
          </a:p>
        </p:txBody>
      </p:sp>
      <p:sp>
        <p:nvSpPr>
          <p:cNvPr id="22" name="Footer Placeholder 21"/>
          <p:cNvSpPr>
            <a:spLocks noGrp="1"/>
          </p:cNvSpPr>
          <p:nvPr>
            <p:ph type="ftr" sz="quarter" idx="3"/>
          </p:nvPr>
        </p:nvSpPr>
        <p:spPr>
          <a:xfrm>
            <a:off x="12801600" y="30510482"/>
            <a:ext cx="16093440" cy="1752600"/>
          </a:xfrm>
          <a:prstGeom prst="rect">
            <a:avLst/>
          </a:prstGeom>
        </p:spPr>
        <p:txBody>
          <a:bodyPr vert="horz" lIns="0" tIns="0" rIns="0" bIns="0" anchor="b"/>
          <a:lstStyle>
            <a:lvl1pPr algn="l" eaLnBrk="1" latinLnBrk="0" hangingPunct="1">
              <a:defRPr kumimoji="0" sz="5800">
                <a:solidFill>
                  <a:schemeClr val="tx2">
                    <a:shade val="90000"/>
                  </a:schemeClr>
                </a:solidFill>
              </a:defRPr>
            </a:lvl1pPr>
          </a:lstStyle>
          <a:p>
            <a:endParaRPr lang="en-US" dirty="0"/>
          </a:p>
        </p:txBody>
      </p:sp>
      <p:sp>
        <p:nvSpPr>
          <p:cNvPr id="18" name="Slide Number Placeholder 17"/>
          <p:cNvSpPr>
            <a:spLocks noGrp="1"/>
          </p:cNvSpPr>
          <p:nvPr>
            <p:ph type="sldNum" sz="quarter" idx="4"/>
          </p:nvPr>
        </p:nvSpPr>
        <p:spPr>
          <a:xfrm>
            <a:off x="38039040" y="30510482"/>
            <a:ext cx="3657600" cy="1752600"/>
          </a:xfrm>
          <a:prstGeom prst="rect">
            <a:avLst/>
          </a:prstGeom>
        </p:spPr>
        <p:txBody>
          <a:bodyPr vert="horz" lIns="0" tIns="0" rIns="0" bIns="0" anchor="b"/>
          <a:lstStyle>
            <a:lvl1pPr algn="r" eaLnBrk="1" latinLnBrk="0" hangingPunct="1">
              <a:defRPr kumimoji="0" sz="5800">
                <a:solidFill>
                  <a:schemeClr val="tx2">
                    <a:shade val="90000"/>
                  </a:schemeClr>
                </a:solidFill>
              </a:defRPr>
            </a:lvl1pPr>
          </a:lstStyle>
          <a:p>
            <a:fld id="{2A221836-E0A3-41EF-8C16-8AA4860B7644}" type="slidenum">
              <a:rPr lang="en-US" smtClean="0"/>
              <a:pPr/>
              <a:t>‹#›</a:t>
            </a:fld>
            <a:endParaRPr lang="en-US" dirty="0"/>
          </a:p>
        </p:txBody>
      </p:sp>
      <p:grpSp>
        <p:nvGrpSpPr>
          <p:cNvPr id="2" name="Group 1"/>
          <p:cNvGrpSpPr/>
          <p:nvPr/>
        </p:nvGrpSpPr>
        <p:grpSpPr>
          <a:xfrm>
            <a:off x="-91281" y="971559"/>
            <a:ext cx="44066630" cy="3116275"/>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24000" b="0" kern="1200">
          <a:ln>
            <a:noFill/>
          </a:ln>
          <a:solidFill>
            <a:schemeClr val="tx2"/>
          </a:solidFill>
          <a:effectLst/>
          <a:latin typeface="+mj-lt"/>
          <a:ea typeface="+mj-ea"/>
          <a:cs typeface="+mj-cs"/>
        </a:defRPr>
      </a:lvl1pPr>
    </p:titleStyle>
    <p:bodyStyle>
      <a:lvl1pPr marL="1316736" indent="-1316736" algn="l" rtl="0" eaLnBrk="1" latinLnBrk="0" hangingPunct="1">
        <a:spcBef>
          <a:spcPct val="20000"/>
        </a:spcBef>
        <a:buClr>
          <a:schemeClr val="accent3"/>
        </a:buClr>
        <a:buSzPct val="95000"/>
        <a:buFont typeface="Wingdings 2"/>
        <a:buChar char=""/>
        <a:defRPr kumimoji="0" sz="12500" kern="1200">
          <a:solidFill>
            <a:schemeClr val="tx1"/>
          </a:solidFill>
          <a:latin typeface="+mn-lt"/>
          <a:ea typeface="+mn-ea"/>
          <a:cs typeface="+mn-cs"/>
        </a:defRPr>
      </a:lvl1pPr>
      <a:lvl2pPr marL="3072384" indent="-1185062" algn="l" rtl="0" eaLnBrk="1" latinLnBrk="0" hangingPunct="1">
        <a:spcBef>
          <a:spcPct val="20000"/>
        </a:spcBef>
        <a:buClr>
          <a:schemeClr val="accent1"/>
        </a:buClr>
        <a:buSzPct val="85000"/>
        <a:buFont typeface="Wingdings 2"/>
        <a:buChar char=""/>
        <a:defRPr kumimoji="0" sz="11500" kern="1200">
          <a:solidFill>
            <a:schemeClr val="tx1"/>
          </a:solidFill>
          <a:latin typeface="+mn-lt"/>
          <a:ea typeface="+mn-ea"/>
          <a:cs typeface="+mn-cs"/>
        </a:defRPr>
      </a:lvl2pPr>
      <a:lvl3pPr marL="4389120" indent="-1185062" algn="l" rtl="0" eaLnBrk="1" latinLnBrk="0" hangingPunct="1">
        <a:spcBef>
          <a:spcPct val="20000"/>
        </a:spcBef>
        <a:buClr>
          <a:schemeClr val="accent2"/>
        </a:buClr>
        <a:buSzPct val="70000"/>
        <a:buFont typeface="Wingdings 2"/>
        <a:buChar char=""/>
        <a:defRPr kumimoji="0" sz="10100" kern="1200">
          <a:solidFill>
            <a:schemeClr val="tx1"/>
          </a:solidFill>
          <a:latin typeface="+mn-lt"/>
          <a:ea typeface="+mn-ea"/>
          <a:cs typeface="+mn-cs"/>
        </a:defRPr>
      </a:lvl3pPr>
      <a:lvl4pPr marL="5705856" indent="-1009498" algn="l" rtl="0" eaLnBrk="1" latinLnBrk="0" hangingPunct="1">
        <a:spcBef>
          <a:spcPct val="20000"/>
        </a:spcBef>
        <a:buClr>
          <a:schemeClr val="accent3"/>
        </a:buClr>
        <a:buSzPct val="65000"/>
        <a:buFont typeface="Wingdings 2"/>
        <a:buChar char=""/>
        <a:defRPr kumimoji="0" sz="9600" kern="1200">
          <a:solidFill>
            <a:schemeClr val="tx1"/>
          </a:solidFill>
          <a:latin typeface="+mn-lt"/>
          <a:ea typeface="+mn-ea"/>
          <a:cs typeface="+mn-cs"/>
        </a:defRPr>
      </a:lvl4pPr>
      <a:lvl5pPr marL="7022592" indent="-1009498" algn="l" rtl="0" eaLnBrk="1" latinLnBrk="0" hangingPunct="1">
        <a:spcBef>
          <a:spcPct val="20000"/>
        </a:spcBef>
        <a:buClr>
          <a:schemeClr val="accent4"/>
        </a:buClr>
        <a:buSzPct val="65000"/>
        <a:buFont typeface="Wingdings 2"/>
        <a:buChar char=""/>
        <a:defRPr kumimoji="0" sz="9600" kern="1200">
          <a:solidFill>
            <a:schemeClr val="tx1"/>
          </a:solidFill>
          <a:latin typeface="+mn-lt"/>
          <a:ea typeface="+mn-ea"/>
          <a:cs typeface="+mn-cs"/>
        </a:defRPr>
      </a:lvl5pPr>
      <a:lvl6pPr marL="8339328" indent="-1009498" algn="l" rtl="0" eaLnBrk="1" latinLnBrk="0" hangingPunct="1">
        <a:spcBef>
          <a:spcPct val="20000"/>
        </a:spcBef>
        <a:buClr>
          <a:schemeClr val="accent5"/>
        </a:buClr>
        <a:buSzPct val="80000"/>
        <a:buFont typeface="Wingdings 2"/>
        <a:buChar char=""/>
        <a:defRPr kumimoji="0" sz="8600" kern="1200">
          <a:solidFill>
            <a:schemeClr val="tx1"/>
          </a:solidFill>
          <a:latin typeface="+mn-lt"/>
          <a:ea typeface="+mn-ea"/>
          <a:cs typeface="+mn-cs"/>
        </a:defRPr>
      </a:lvl6pPr>
      <a:lvl7pPr marL="9217152" indent="-877824" algn="l" rtl="0" eaLnBrk="1" latinLnBrk="0" hangingPunct="1">
        <a:spcBef>
          <a:spcPct val="20000"/>
        </a:spcBef>
        <a:buClr>
          <a:schemeClr val="accent6"/>
        </a:buClr>
        <a:buSzPct val="80000"/>
        <a:buFont typeface="Wingdings 2"/>
        <a:buChar char=""/>
        <a:defRPr kumimoji="0" sz="7700" kern="1200" baseline="0">
          <a:solidFill>
            <a:schemeClr val="tx1"/>
          </a:solidFill>
          <a:latin typeface="+mn-lt"/>
          <a:ea typeface="+mn-ea"/>
          <a:cs typeface="+mn-cs"/>
        </a:defRPr>
      </a:lvl7pPr>
      <a:lvl8pPr marL="10533888" indent="-877824" algn="l" rtl="0" eaLnBrk="1" latinLnBrk="0" hangingPunct="1">
        <a:spcBef>
          <a:spcPct val="20000"/>
        </a:spcBef>
        <a:buClr>
          <a:schemeClr val="tx2"/>
        </a:buClr>
        <a:buChar char="•"/>
        <a:defRPr kumimoji="0" sz="7700" kern="1200">
          <a:solidFill>
            <a:schemeClr val="tx1"/>
          </a:solidFill>
          <a:latin typeface="+mn-lt"/>
          <a:ea typeface="+mn-ea"/>
          <a:cs typeface="+mn-cs"/>
        </a:defRPr>
      </a:lvl8pPr>
      <a:lvl9pPr marL="11850624" indent="-877824" algn="l" rtl="0" eaLnBrk="1" latinLnBrk="0" hangingPunct="1">
        <a:spcBef>
          <a:spcPct val="20000"/>
        </a:spcBef>
        <a:buClr>
          <a:schemeClr val="tx2"/>
        </a:buClr>
        <a:buFontTx/>
        <a:buChar char="•"/>
        <a:defRPr kumimoji="0" sz="67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2194560" algn="l" rtl="0" eaLnBrk="1" latinLnBrk="0" hangingPunct="1">
        <a:defRPr kumimoji="0" kern="1200">
          <a:solidFill>
            <a:schemeClr val="tx1"/>
          </a:solidFill>
          <a:latin typeface="+mn-lt"/>
          <a:ea typeface="+mn-ea"/>
          <a:cs typeface="+mn-cs"/>
        </a:defRPr>
      </a:lvl2pPr>
      <a:lvl3pPr marL="4389120" algn="l" rtl="0" eaLnBrk="1" latinLnBrk="0" hangingPunct="1">
        <a:defRPr kumimoji="0" kern="1200">
          <a:solidFill>
            <a:schemeClr val="tx1"/>
          </a:solidFill>
          <a:latin typeface="+mn-lt"/>
          <a:ea typeface="+mn-ea"/>
          <a:cs typeface="+mn-cs"/>
        </a:defRPr>
      </a:lvl3pPr>
      <a:lvl4pPr marL="6583680" algn="l" rtl="0" eaLnBrk="1" latinLnBrk="0" hangingPunct="1">
        <a:defRPr kumimoji="0" kern="1200">
          <a:solidFill>
            <a:schemeClr val="tx1"/>
          </a:solidFill>
          <a:latin typeface="+mn-lt"/>
          <a:ea typeface="+mn-ea"/>
          <a:cs typeface="+mn-cs"/>
        </a:defRPr>
      </a:lvl4pPr>
      <a:lvl5pPr marL="8778240" algn="l" rtl="0" eaLnBrk="1" latinLnBrk="0" hangingPunct="1">
        <a:defRPr kumimoji="0" kern="1200">
          <a:solidFill>
            <a:schemeClr val="tx1"/>
          </a:solidFill>
          <a:latin typeface="+mn-lt"/>
          <a:ea typeface="+mn-ea"/>
          <a:cs typeface="+mn-cs"/>
        </a:defRPr>
      </a:lvl5pPr>
      <a:lvl6pPr marL="10972800" algn="l" rtl="0" eaLnBrk="1" latinLnBrk="0" hangingPunct="1">
        <a:defRPr kumimoji="0" kern="1200">
          <a:solidFill>
            <a:schemeClr val="tx1"/>
          </a:solidFill>
          <a:latin typeface="+mn-lt"/>
          <a:ea typeface="+mn-ea"/>
          <a:cs typeface="+mn-cs"/>
        </a:defRPr>
      </a:lvl6pPr>
      <a:lvl7pPr marL="13167360" algn="l" rtl="0" eaLnBrk="1" latinLnBrk="0" hangingPunct="1">
        <a:defRPr kumimoji="0" kern="1200">
          <a:solidFill>
            <a:schemeClr val="tx1"/>
          </a:solidFill>
          <a:latin typeface="+mn-lt"/>
          <a:ea typeface="+mn-ea"/>
          <a:cs typeface="+mn-cs"/>
        </a:defRPr>
      </a:lvl7pPr>
      <a:lvl8pPr marL="15361920" algn="l" rtl="0" eaLnBrk="1" latinLnBrk="0" hangingPunct="1">
        <a:defRPr kumimoji="0" kern="1200">
          <a:solidFill>
            <a:schemeClr val="tx1"/>
          </a:solidFill>
          <a:latin typeface="+mn-lt"/>
          <a:ea typeface="+mn-ea"/>
          <a:cs typeface="+mn-cs"/>
        </a:defRPr>
      </a:lvl8pPr>
      <a:lvl9pPr marL="1755648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microsoft.com/office/2007/relationships/hdphoto" Target="../media/hdphoto2.wdp"/><Relationship Id="rId12" Type="http://schemas.openxmlformats.org/officeDocument/2006/relationships/image" Target="../media/image6.jpeg"/><Relationship Id="rId13" Type="http://schemas.openxmlformats.org/officeDocument/2006/relationships/image" Target="../media/image7.jpeg"/><Relationship Id="rId14" Type="http://schemas.microsoft.com/office/2007/relationships/hdphoto" Target="../media/hdphoto3.wdp"/><Relationship Id="rId15" Type="http://schemas.openxmlformats.org/officeDocument/2006/relationships/image" Target="../media/image8.jp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eg"/><Relationship Id="rId4" Type="http://schemas.microsoft.com/office/2007/relationships/hdphoto" Target="../media/hdphoto1.wdp"/><Relationship Id="rId5" Type="http://schemas.openxmlformats.org/officeDocument/2006/relationships/chart" Target="../charts/chart1.xml"/><Relationship Id="rId6" Type="http://schemas.openxmlformats.org/officeDocument/2006/relationships/chart" Target="../charts/chart2.xml"/><Relationship Id="rId7" Type="http://schemas.openxmlformats.org/officeDocument/2006/relationships/chart" Target="../charts/chart3.xml"/><Relationship Id="rId8" Type="http://schemas.openxmlformats.org/officeDocument/2006/relationships/image" Target="../media/image3.jpeg"/><Relationship Id="rId9" Type="http://schemas.openxmlformats.org/officeDocument/2006/relationships/image" Target="../media/image4.png"/><Relationship Id="rId10"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alphaModFix amt="82000"/>
            <a:extLst>
              <a:ext uri="{BEBA8EAE-BF5A-486C-A8C5-ECC9F3942E4B}">
                <a14:imgProps xmlns:a14="http://schemas.microsoft.com/office/drawing/2010/main">
                  <a14:imgLayer r:embed="rId4">
                    <a14:imgEffect>
                      <a14:brightnessContrast bright="-50000"/>
                    </a14:imgEffect>
                  </a14:imgLayer>
                </a14:imgProps>
              </a:ext>
            </a:extLst>
          </a:blip>
          <a:stretch>
            <a:fillRect/>
          </a:stretch>
        </a:blipFill>
        <a:effectLst/>
      </p:bgPr>
    </p:bg>
    <p:spTree>
      <p:nvGrpSpPr>
        <p:cNvPr id="1" name=""/>
        <p:cNvGrpSpPr/>
        <p:nvPr/>
      </p:nvGrpSpPr>
      <p:grpSpPr>
        <a:xfrm>
          <a:off x="0" y="0"/>
          <a:ext cx="0" cy="0"/>
          <a:chOff x="0" y="0"/>
          <a:chExt cx="0" cy="0"/>
        </a:xfrm>
      </p:grpSpPr>
      <p:grpSp>
        <p:nvGrpSpPr>
          <p:cNvPr id="91" name="Group 90"/>
          <p:cNvGrpSpPr/>
          <p:nvPr/>
        </p:nvGrpSpPr>
        <p:grpSpPr>
          <a:xfrm>
            <a:off x="792830" y="4553750"/>
            <a:ext cx="42519600" cy="28033478"/>
            <a:chOff x="685800" y="5334000"/>
            <a:chExt cx="42519600" cy="26441400"/>
          </a:xfrm>
        </p:grpSpPr>
        <p:sp>
          <p:nvSpPr>
            <p:cNvPr id="56" name="Rounded Rectangle 55"/>
            <p:cNvSpPr/>
            <p:nvPr/>
          </p:nvSpPr>
          <p:spPr>
            <a:xfrm>
              <a:off x="685800" y="5334000"/>
              <a:ext cx="13639800" cy="26365200"/>
            </a:xfrm>
            <a:prstGeom prst="roundRect">
              <a:avLst>
                <a:gd name="adj" fmla="val 5879"/>
              </a:avLst>
            </a:prstGeom>
            <a:ln/>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balanced" dir="t">
                  <a:rot lat="0" lon="0" rev="2100000"/>
                </a:lightRig>
              </a:scene3d>
              <a:sp3d extrusionH="57150" prstMaterial="metal">
                <a:bevelT w="38100" h="25400"/>
                <a:contourClr>
                  <a:schemeClr val="bg2"/>
                </a:contourClr>
              </a:sp3d>
            </a:bodyPr>
            <a:lstStyle/>
            <a:p>
              <a:pPr algn="ctr"/>
              <a:endParaRPr lang="en-US" sz="2400" b="1" dirty="0">
                <a:ln w="50800"/>
                <a:solidFill>
                  <a:schemeClr val="bg1">
                    <a:shade val="50000"/>
                  </a:schemeClr>
                </a:solidFill>
              </a:endParaRPr>
            </a:p>
          </p:txBody>
        </p:sp>
        <p:sp>
          <p:nvSpPr>
            <p:cNvPr id="90" name="Rounded Rectangle 89"/>
            <p:cNvSpPr/>
            <p:nvPr/>
          </p:nvSpPr>
          <p:spPr>
            <a:xfrm>
              <a:off x="29565600" y="5334000"/>
              <a:ext cx="13639800" cy="26441400"/>
            </a:xfrm>
            <a:prstGeom prst="roundRect">
              <a:avLst>
                <a:gd name="adj" fmla="val 5879"/>
              </a:avLst>
            </a:prstGeom>
            <a:ln/>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balanced" dir="t">
                  <a:rot lat="0" lon="0" rev="2100000"/>
                </a:lightRig>
              </a:scene3d>
              <a:sp3d extrusionH="57150" prstMaterial="metal">
                <a:bevelT w="38100" h="25400"/>
                <a:contourClr>
                  <a:schemeClr val="bg2"/>
                </a:contourClr>
              </a:sp3d>
            </a:bodyPr>
            <a:lstStyle/>
            <a:p>
              <a:pPr algn="ctr"/>
              <a:endParaRPr lang="en-US" sz="2400" b="1" dirty="0">
                <a:ln w="50800"/>
                <a:solidFill>
                  <a:schemeClr val="bg1">
                    <a:shade val="50000"/>
                  </a:schemeClr>
                </a:solidFill>
              </a:endParaRPr>
            </a:p>
          </p:txBody>
        </p:sp>
        <p:sp>
          <p:nvSpPr>
            <p:cNvPr id="89" name="Rounded Rectangle 88"/>
            <p:cNvSpPr/>
            <p:nvPr/>
          </p:nvSpPr>
          <p:spPr>
            <a:xfrm>
              <a:off x="15125700" y="5334000"/>
              <a:ext cx="13639800" cy="26441400"/>
            </a:xfrm>
            <a:prstGeom prst="roundRect">
              <a:avLst>
                <a:gd name="adj" fmla="val 5879"/>
              </a:avLst>
            </a:prstGeom>
            <a:ln/>
          </p:spPr>
          <p:style>
            <a:lnRef idx="0">
              <a:schemeClr val="accent6"/>
            </a:lnRef>
            <a:fillRef idx="3">
              <a:schemeClr val="accent6"/>
            </a:fillRef>
            <a:effectRef idx="3">
              <a:schemeClr val="accent6"/>
            </a:effectRef>
            <a:fontRef idx="minor">
              <a:schemeClr val="lt1"/>
            </a:fontRef>
          </p:style>
          <p:txBody>
            <a:bodyPr rtlCol="0" anchor="ctr">
              <a:scene3d>
                <a:camera prst="orthographicFront"/>
                <a:lightRig rig="balanced" dir="t">
                  <a:rot lat="0" lon="0" rev="2100000"/>
                </a:lightRig>
              </a:scene3d>
              <a:sp3d extrusionH="57150" prstMaterial="metal">
                <a:bevelT w="38100" h="25400"/>
                <a:contourClr>
                  <a:schemeClr val="bg2"/>
                </a:contourClr>
              </a:sp3d>
            </a:bodyPr>
            <a:lstStyle/>
            <a:p>
              <a:pPr algn="ctr"/>
              <a:endParaRPr lang="en-US" sz="2400" b="1" dirty="0">
                <a:ln w="50800"/>
                <a:solidFill>
                  <a:schemeClr val="bg1">
                    <a:shade val="50000"/>
                  </a:schemeClr>
                </a:solidFill>
              </a:endParaRPr>
            </a:p>
          </p:txBody>
        </p:sp>
      </p:grpSp>
      <p:sp>
        <p:nvSpPr>
          <p:cNvPr id="58" name="TextBox 57"/>
          <p:cNvSpPr txBox="1"/>
          <p:nvPr/>
        </p:nvSpPr>
        <p:spPr>
          <a:xfrm>
            <a:off x="747906" y="11277600"/>
            <a:ext cx="13639800" cy="1015624"/>
          </a:xfrm>
          <a:prstGeom prst="rect">
            <a:avLst/>
          </a:prstGeom>
          <a:noFill/>
        </p:spPr>
        <p:txBody>
          <a:bodyPr wrap="square" lIns="91411" tIns="45701" rIns="91411" bIns="45701"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n-US" sz="6000" b="1" u="sng" dirty="0">
                <a:ln w="50800"/>
                <a:solidFill>
                  <a:schemeClr val="bg1">
                    <a:shade val="50000"/>
                  </a:schemeClr>
                </a:solidFill>
                <a:latin typeface="+mj-lt"/>
              </a:rPr>
              <a:t>--Introduction--</a:t>
            </a:r>
          </a:p>
        </p:txBody>
      </p:sp>
      <p:sp>
        <p:nvSpPr>
          <p:cNvPr id="60" name="TextBox 59"/>
          <p:cNvSpPr txBox="1"/>
          <p:nvPr/>
        </p:nvSpPr>
        <p:spPr>
          <a:xfrm>
            <a:off x="17678400" y="11582400"/>
            <a:ext cx="8922121" cy="1015624"/>
          </a:xfrm>
          <a:prstGeom prst="rect">
            <a:avLst/>
          </a:prstGeom>
          <a:noFill/>
        </p:spPr>
        <p:txBody>
          <a:bodyPr wrap="square" lIns="91411" tIns="45701" rIns="91411" bIns="45701"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n-US" sz="6000" b="1" u="sng" dirty="0">
                <a:ln w="50800"/>
                <a:solidFill>
                  <a:schemeClr val="bg1">
                    <a:shade val="50000"/>
                  </a:schemeClr>
                </a:solidFill>
                <a:latin typeface="+mj-lt"/>
              </a:rPr>
              <a:t>--Results--  </a:t>
            </a:r>
          </a:p>
        </p:txBody>
      </p:sp>
      <p:sp>
        <p:nvSpPr>
          <p:cNvPr id="68" name="TextBox 67"/>
          <p:cNvSpPr txBox="1"/>
          <p:nvPr/>
        </p:nvSpPr>
        <p:spPr>
          <a:xfrm>
            <a:off x="881904" y="12420600"/>
            <a:ext cx="13639800" cy="12156189"/>
          </a:xfrm>
          <a:prstGeom prst="rect">
            <a:avLst/>
          </a:prstGeom>
          <a:noFill/>
        </p:spPr>
        <p:txBody>
          <a:bodyPr wrap="square" lIns="91411" tIns="45701" rIns="91411" bIns="45701" rtlCol="0">
            <a:noAutofit/>
          </a:bodyPr>
          <a:lstStyle/>
          <a:p>
            <a:pPr defTabSz="1371158"/>
            <a:r>
              <a:rPr lang="en-US" sz="2800" dirty="0" smtClean="0">
                <a:solidFill>
                  <a:schemeClr val="bg1"/>
                </a:solidFill>
              </a:rPr>
              <a:t>The initial signs of the disease are onset by biotic stress caused by the beech scale insect (</a:t>
            </a:r>
            <a:r>
              <a:rPr lang="en-US" sz="2800" i="1" dirty="0" smtClean="0">
                <a:solidFill>
                  <a:schemeClr val="bg1"/>
                </a:solidFill>
              </a:rPr>
              <a:t>Cryptococcus fagisuga</a:t>
            </a:r>
            <a:r>
              <a:rPr lang="en-US" sz="2800" dirty="0" smtClean="0">
                <a:solidFill>
                  <a:schemeClr val="bg1"/>
                </a:solidFill>
              </a:rPr>
              <a:t>) that eats, lives, and reproduces within the bark and cambium of American beech trees </a:t>
            </a:r>
            <a:r>
              <a:rPr lang="en-US" sz="2800" dirty="0" smtClean="0">
                <a:solidFill>
                  <a:schemeClr val="bg1"/>
                </a:solidFill>
              </a:rPr>
              <a:t>as seen in figure 5 (</a:t>
            </a:r>
            <a:r>
              <a:rPr lang="en-US" sz="2800" dirty="0" smtClean="0">
                <a:solidFill>
                  <a:schemeClr val="bg1"/>
                </a:solidFill>
              </a:rPr>
              <a:t>Houston and O’Brien 1983). This subsequently exposes the vascular cambium to 3 types of pathogenic Nectria fungi including </a:t>
            </a:r>
            <a:r>
              <a:rPr lang="en-US" sz="2800" i="1" dirty="0" smtClean="0">
                <a:solidFill>
                  <a:schemeClr val="bg1"/>
                </a:solidFill>
              </a:rPr>
              <a:t>Nectria coccinea var. fagnita, Nectria galligena, and Nectria ochroleuca</a:t>
            </a:r>
            <a:r>
              <a:rPr lang="en-US" sz="2800" dirty="0" smtClean="0">
                <a:solidFill>
                  <a:schemeClr val="bg1"/>
                </a:solidFill>
              </a:rPr>
              <a:t> (Edmonds </a:t>
            </a:r>
            <a:r>
              <a:rPr lang="en-US" sz="2800" i="1" dirty="0" smtClean="0">
                <a:solidFill>
                  <a:schemeClr val="bg1"/>
                </a:solidFill>
              </a:rPr>
              <a:t>et al</a:t>
            </a:r>
            <a:r>
              <a:rPr lang="en-US" sz="2800" dirty="0" smtClean="0">
                <a:solidFill>
                  <a:schemeClr val="bg1"/>
                </a:solidFill>
              </a:rPr>
              <a:t>. 2011). The fungi damage the exposed cambium and bark resulting in cankers and tar colored decay of stems and bole of the trees over a number of years (Houston, D.R. 1994). The damage from both the beech scale and Nectria fungus results in the symptomology of beech bark </a:t>
            </a:r>
            <a:r>
              <a:rPr lang="en-US" sz="2800" dirty="0" smtClean="0">
                <a:solidFill>
                  <a:schemeClr val="bg1"/>
                </a:solidFill>
              </a:rPr>
              <a:t>disease. </a:t>
            </a:r>
            <a:r>
              <a:rPr lang="en-US" sz="2800" dirty="0" smtClean="0">
                <a:solidFill>
                  <a:schemeClr val="bg1"/>
                </a:solidFill>
              </a:rPr>
              <a:t>The disease has rapidly spread and has swept over the majority of the beech tree range across the eastern U.S. over the course of a century and often results in the mortality of these trees (Houston and O’Brien 1983). The external symptoms of the disease have been heavily studied and well documented but information on internal growth effects have been studied much less so. One of the few exceptions is a 1993 study conducted in the Hubbard Brook Forest within New Hampshire that had proven the disease can be linked to reductions in annual radial growth of </a:t>
            </a:r>
            <a:r>
              <a:rPr lang="en-US" sz="2800" dirty="0">
                <a:solidFill>
                  <a:schemeClr val="bg1"/>
                </a:solidFill>
              </a:rPr>
              <a:t>beech (Gavin </a:t>
            </a:r>
            <a:r>
              <a:rPr lang="en-US" sz="2800" i="1" dirty="0">
                <a:solidFill>
                  <a:schemeClr val="bg1"/>
                </a:solidFill>
              </a:rPr>
              <a:t>et al</a:t>
            </a:r>
            <a:r>
              <a:rPr lang="en-US" sz="2800" dirty="0">
                <a:solidFill>
                  <a:schemeClr val="bg1"/>
                </a:solidFill>
              </a:rPr>
              <a:t>. 1993). </a:t>
            </a:r>
            <a:r>
              <a:rPr lang="en-US" sz="2800" dirty="0" smtClean="0">
                <a:solidFill>
                  <a:schemeClr val="bg1"/>
                </a:solidFill>
              </a:rPr>
              <a:t>Based on these findings conducted within close proximity to my study site within College Woods of Durham, New Hampshire, I have reason to believe beech bark disease causes a reduction in annual growth as a result of the damage inflicted (Gavin </a:t>
            </a:r>
            <a:r>
              <a:rPr lang="en-US" sz="2800" i="1" dirty="0" smtClean="0">
                <a:solidFill>
                  <a:schemeClr val="bg1"/>
                </a:solidFill>
              </a:rPr>
              <a:t>et al</a:t>
            </a:r>
            <a:r>
              <a:rPr lang="en-US" sz="2800" dirty="0" smtClean="0">
                <a:solidFill>
                  <a:schemeClr val="bg1"/>
                </a:solidFill>
              </a:rPr>
              <a:t>. 1993). I </a:t>
            </a:r>
            <a:r>
              <a:rPr lang="en-US" sz="2800" dirty="0">
                <a:solidFill>
                  <a:schemeClr val="bg1"/>
                </a:solidFill>
              </a:rPr>
              <a:t>am testing to determine if the effects of beech bark disease in infected beech trees result in a reduction in size of the average annual growth rings in comparison to the average annual growth rings of uninfected beech trees. </a:t>
            </a:r>
            <a:r>
              <a:rPr lang="en-US" sz="2800" dirty="0" smtClean="0">
                <a:solidFill>
                  <a:schemeClr val="bg1"/>
                </a:solidFill>
              </a:rPr>
              <a:t>I also intend to determine if annual growth ring patterns can be used as indicators of when the disease arrived in College Woods. Correlations between annual growth patterns and precipitation will be analyzed to deduce involvement of this variable within my data results. My 3 main objectives I plan on accomplishing during this study are:</a:t>
            </a:r>
            <a:endParaRPr lang="en-US" sz="2800" b="1" dirty="0">
              <a:solidFill>
                <a:schemeClr val="bg1"/>
              </a:solidFill>
            </a:endParaRPr>
          </a:p>
          <a:p>
            <a:pPr marL="514186" indent="-514186" defTabSz="1371158">
              <a:buFont typeface="+mj-lt"/>
              <a:buAutoNum type="arabicPeriod"/>
            </a:pPr>
            <a:r>
              <a:rPr lang="en-US" sz="2800" dirty="0">
                <a:solidFill>
                  <a:schemeClr val="bg1"/>
                </a:solidFill>
              </a:rPr>
              <a:t>To measure tree core samples of beech infected with beech bark disease.</a:t>
            </a:r>
          </a:p>
          <a:p>
            <a:pPr marL="514186" indent="-514186" defTabSz="1371158">
              <a:buFont typeface="+mj-lt"/>
              <a:buAutoNum type="arabicPeriod"/>
            </a:pPr>
            <a:r>
              <a:rPr lang="en-US" sz="2800" dirty="0">
                <a:solidFill>
                  <a:schemeClr val="bg1"/>
                </a:solidFill>
              </a:rPr>
              <a:t>To measure tree core samples of control beech that are free of disease.</a:t>
            </a:r>
          </a:p>
          <a:p>
            <a:pPr marL="514186" indent="-514186" defTabSz="1371158">
              <a:buFont typeface="+mj-lt"/>
              <a:buAutoNum type="arabicPeriod"/>
            </a:pPr>
            <a:r>
              <a:rPr lang="en-US" sz="2800" dirty="0">
                <a:solidFill>
                  <a:schemeClr val="bg1"/>
                </a:solidFill>
              </a:rPr>
              <a:t>Analyze the </a:t>
            </a:r>
            <a:r>
              <a:rPr lang="en-US" sz="2800" dirty="0" smtClean="0">
                <a:solidFill>
                  <a:schemeClr val="bg1"/>
                </a:solidFill>
              </a:rPr>
              <a:t>patterns in annual growth rings to find significant correlations in both infected and uninfected tree samples over time	.</a:t>
            </a:r>
            <a:endParaRPr lang="en-US" sz="2800" b="1" dirty="0">
              <a:solidFill>
                <a:schemeClr val="bg1"/>
              </a:solidFill>
            </a:endParaRPr>
          </a:p>
          <a:p>
            <a:pPr defTabSz="1371158"/>
            <a:endParaRPr lang="en-US" sz="2800" dirty="0" smtClean="0">
              <a:solidFill>
                <a:schemeClr val="bg1"/>
              </a:solidFill>
            </a:endParaRPr>
          </a:p>
          <a:p>
            <a:pPr defTabSz="1371158"/>
            <a:r>
              <a:rPr lang="en-US" sz="2800" dirty="0" smtClean="0">
                <a:solidFill>
                  <a:schemeClr val="bg1"/>
                </a:solidFill>
              </a:rPr>
              <a:t>	</a:t>
            </a:r>
            <a:endParaRPr lang="en-US" sz="2800" dirty="0">
              <a:solidFill>
                <a:schemeClr val="bg1"/>
              </a:solidFill>
            </a:endParaRPr>
          </a:p>
          <a:p>
            <a:pPr defTabSz="1371158"/>
            <a:endParaRPr lang="en-US" sz="2800" dirty="0">
              <a:solidFill>
                <a:schemeClr val="bg1"/>
              </a:solidFill>
            </a:endParaRPr>
          </a:p>
        </p:txBody>
      </p:sp>
      <p:sp>
        <p:nvSpPr>
          <p:cNvPr id="70" name="TextBox 69"/>
          <p:cNvSpPr txBox="1"/>
          <p:nvPr/>
        </p:nvSpPr>
        <p:spPr>
          <a:xfrm>
            <a:off x="1034304" y="25831800"/>
            <a:ext cx="13519896" cy="7174235"/>
          </a:xfrm>
          <a:prstGeom prst="rect">
            <a:avLst/>
          </a:prstGeom>
          <a:noFill/>
        </p:spPr>
        <p:txBody>
          <a:bodyPr wrap="square" lIns="91411" tIns="45701" rIns="91411" bIns="45701" rtlCol="0">
            <a:spAutoFit/>
          </a:bodyPr>
          <a:lstStyle/>
          <a:p>
            <a:r>
              <a:rPr lang="en-US" sz="2800" b="1" dirty="0">
                <a:solidFill>
                  <a:srgbClr val="000000"/>
                </a:solidFill>
                <a:latin typeface="+mj-lt"/>
              </a:rPr>
              <a:t>Tools</a:t>
            </a:r>
            <a:r>
              <a:rPr lang="en-US" sz="2800" b="1" dirty="0" smtClean="0">
                <a:solidFill>
                  <a:srgbClr val="000000"/>
                </a:solidFill>
                <a:latin typeface="+mj-lt"/>
              </a:rPr>
              <a:t>:		</a:t>
            </a:r>
            <a:endParaRPr lang="en-US" sz="2800" dirty="0">
              <a:solidFill>
                <a:srgbClr val="000000"/>
              </a:solidFill>
              <a:latin typeface="+mj-lt"/>
            </a:endParaRPr>
          </a:p>
          <a:p>
            <a:pPr defTabSz="685579"/>
            <a:r>
              <a:rPr lang="en-US" sz="2800" b="1" u="sng" dirty="0">
                <a:solidFill>
                  <a:schemeClr val="bg1"/>
                </a:solidFill>
                <a:latin typeface="+mj-lt"/>
              </a:rPr>
              <a:t>Increment </a:t>
            </a:r>
            <a:r>
              <a:rPr lang="en-US" sz="2800" b="1" u="sng" dirty="0" smtClean="0">
                <a:solidFill>
                  <a:schemeClr val="bg1"/>
                </a:solidFill>
                <a:latin typeface="+mj-lt"/>
              </a:rPr>
              <a:t>Corer </a:t>
            </a:r>
            <a:r>
              <a:rPr lang="en-US" sz="2800" dirty="0" smtClean="0">
                <a:solidFill>
                  <a:schemeClr val="bg1"/>
                </a:solidFill>
                <a:latin typeface="+mj-lt"/>
              </a:rPr>
              <a:t>– </a:t>
            </a:r>
            <a:r>
              <a:rPr lang="en-US" sz="2800" dirty="0">
                <a:solidFill>
                  <a:schemeClr val="bg1"/>
                </a:solidFill>
                <a:latin typeface="+mj-lt"/>
              </a:rPr>
              <a:t>A</a:t>
            </a:r>
            <a:r>
              <a:rPr lang="en-US" sz="2800" dirty="0" smtClean="0">
                <a:solidFill>
                  <a:schemeClr val="bg1"/>
                </a:solidFill>
                <a:latin typeface="+mj-lt"/>
              </a:rPr>
              <a:t> hand tool that is used to drill and extract core samples from trees.</a:t>
            </a:r>
            <a:endParaRPr lang="en-US" sz="2800" dirty="0">
              <a:solidFill>
                <a:schemeClr val="bg1"/>
              </a:solidFill>
              <a:latin typeface="+mj-lt"/>
            </a:endParaRPr>
          </a:p>
          <a:p>
            <a:pPr defTabSz="685579"/>
            <a:r>
              <a:rPr lang="en-US" sz="2800" b="1" u="sng" dirty="0">
                <a:solidFill>
                  <a:schemeClr val="bg1"/>
                </a:solidFill>
                <a:latin typeface="+mj-lt"/>
              </a:rPr>
              <a:t>Velmex Digital </a:t>
            </a:r>
            <a:r>
              <a:rPr lang="en-US" sz="2800" b="1" u="sng" dirty="0" smtClean="0">
                <a:solidFill>
                  <a:schemeClr val="bg1"/>
                </a:solidFill>
                <a:latin typeface="+mj-lt"/>
              </a:rPr>
              <a:t>Readout </a:t>
            </a:r>
            <a:r>
              <a:rPr lang="en-US" sz="2800" dirty="0" smtClean="0">
                <a:solidFill>
                  <a:schemeClr val="bg1"/>
                </a:solidFill>
                <a:latin typeface="+mj-lt"/>
              </a:rPr>
              <a:t>– Hardware used to record of tree ring measurements with fine precision. </a:t>
            </a:r>
            <a:endParaRPr lang="en-US" sz="2800" dirty="0">
              <a:solidFill>
                <a:schemeClr val="bg1"/>
              </a:solidFill>
              <a:latin typeface="+mj-lt"/>
            </a:endParaRPr>
          </a:p>
          <a:p>
            <a:pPr defTabSz="685579"/>
            <a:r>
              <a:rPr lang="en-US" sz="2800" b="1" u="sng" dirty="0">
                <a:solidFill>
                  <a:schemeClr val="bg1"/>
                </a:solidFill>
                <a:latin typeface="+mj-lt"/>
              </a:rPr>
              <a:t>Rapid Advance UniSlide </a:t>
            </a:r>
            <a:r>
              <a:rPr lang="en-US" sz="2800" dirty="0" smtClean="0">
                <a:solidFill>
                  <a:schemeClr val="bg1"/>
                </a:solidFill>
                <a:latin typeface="+mj-lt"/>
              </a:rPr>
              <a:t>– A mechanical hand crank sliding mount used for small and precise incremental measurements of tree core samples</a:t>
            </a:r>
          </a:p>
          <a:p>
            <a:pPr defTabSz="685579"/>
            <a:r>
              <a:rPr lang="en-US" sz="2800" b="1" u="sng" dirty="0" smtClean="0">
                <a:solidFill>
                  <a:schemeClr val="bg1"/>
                </a:solidFill>
                <a:latin typeface="+mj-lt"/>
              </a:rPr>
              <a:t>Measure J2.6X software </a:t>
            </a:r>
            <a:r>
              <a:rPr lang="en-US" sz="2800" dirty="0" smtClean="0">
                <a:solidFill>
                  <a:schemeClr val="bg1"/>
                </a:solidFill>
                <a:latin typeface="+mj-lt"/>
              </a:rPr>
              <a:t>– The program that records the measurement data input from the Velmex into a spreadsheet on a PC.</a:t>
            </a:r>
          </a:p>
          <a:p>
            <a:pPr defTabSz="685579"/>
            <a:r>
              <a:rPr lang="en-US" sz="2800" b="1" u="sng" dirty="0" smtClean="0">
                <a:solidFill>
                  <a:schemeClr val="bg1"/>
                </a:solidFill>
                <a:latin typeface="+mj-lt"/>
              </a:rPr>
              <a:t>Light Microscope </a:t>
            </a:r>
            <a:r>
              <a:rPr lang="en-US" sz="2800" dirty="0" smtClean="0">
                <a:solidFill>
                  <a:schemeClr val="bg1"/>
                </a:solidFill>
                <a:latin typeface="+mj-lt"/>
              </a:rPr>
              <a:t>– A magnification tool used to determine size of growth rings as seen through an eyepiece on the scope</a:t>
            </a:r>
          </a:p>
          <a:p>
            <a:pPr>
              <a:lnSpc>
                <a:spcPct val="90000"/>
              </a:lnSpc>
            </a:pPr>
            <a:r>
              <a:rPr lang="en-US" sz="2800" b="1" u="sng" dirty="0">
                <a:solidFill>
                  <a:srgbClr val="000000"/>
                </a:solidFill>
                <a:latin typeface="+mj-lt"/>
              </a:rPr>
              <a:t>Study Site &amp; Experimental Design</a:t>
            </a:r>
            <a:endParaRPr lang="en-US" sz="2800" u="sng" dirty="0">
              <a:solidFill>
                <a:srgbClr val="000000"/>
              </a:solidFill>
              <a:latin typeface="+mj-lt"/>
            </a:endParaRPr>
          </a:p>
          <a:p>
            <a:pPr>
              <a:lnSpc>
                <a:spcPct val="90000"/>
              </a:lnSpc>
            </a:pPr>
            <a:r>
              <a:rPr lang="en-US" sz="2800" dirty="0" smtClean="0">
                <a:solidFill>
                  <a:srgbClr val="000000"/>
                </a:solidFill>
                <a:latin typeface="+mj-lt"/>
              </a:rPr>
              <a:t>For my study sight I chose a 100-meter </a:t>
            </a:r>
            <a:r>
              <a:rPr lang="en-US" sz="2800" dirty="0">
                <a:solidFill>
                  <a:srgbClr val="000000"/>
                </a:solidFill>
                <a:latin typeface="+mj-lt"/>
              </a:rPr>
              <a:t>plot in College </a:t>
            </a:r>
            <a:r>
              <a:rPr lang="en-US" sz="2800" dirty="0" smtClean="0">
                <a:solidFill>
                  <a:srgbClr val="000000"/>
                </a:solidFill>
                <a:latin typeface="+mj-lt"/>
              </a:rPr>
              <a:t>Woods of Durham, New Hampshire. For my sample size, I </a:t>
            </a:r>
            <a:r>
              <a:rPr lang="en-US" sz="2800" dirty="0">
                <a:solidFill>
                  <a:srgbClr val="000000"/>
                </a:solidFill>
                <a:latin typeface="+mj-lt"/>
              </a:rPr>
              <a:t>c</a:t>
            </a:r>
            <a:r>
              <a:rPr lang="en-US" sz="2800" dirty="0" smtClean="0">
                <a:solidFill>
                  <a:srgbClr val="000000"/>
                </a:solidFill>
                <a:latin typeface="+mj-lt"/>
              </a:rPr>
              <a:t>hose 4  beech trees; 2 </a:t>
            </a:r>
            <a:r>
              <a:rPr lang="en-US" sz="2800" dirty="0">
                <a:solidFill>
                  <a:srgbClr val="000000"/>
                </a:solidFill>
                <a:latin typeface="+mj-lt"/>
              </a:rPr>
              <a:t>infected beech bark </a:t>
            </a:r>
            <a:r>
              <a:rPr lang="en-US" sz="2800" dirty="0" smtClean="0">
                <a:solidFill>
                  <a:srgbClr val="000000"/>
                </a:solidFill>
                <a:latin typeface="+mj-lt"/>
              </a:rPr>
              <a:t>disease and </a:t>
            </a:r>
            <a:r>
              <a:rPr lang="en-US" sz="2800" dirty="0">
                <a:solidFill>
                  <a:srgbClr val="000000"/>
                </a:solidFill>
                <a:latin typeface="+mj-lt"/>
              </a:rPr>
              <a:t>2 uninfected control with no visible </a:t>
            </a:r>
            <a:r>
              <a:rPr lang="en-US" sz="2800" dirty="0" smtClean="0">
                <a:solidFill>
                  <a:srgbClr val="000000"/>
                </a:solidFill>
                <a:latin typeface="+mj-lt"/>
              </a:rPr>
              <a:t>disease. From each of  the 4 sample trees, I extracted 1 core per tree at DBH. After the 4 cores were extracted, they were mounted onto wooden trays for analysis of tree rings in a laboratory. </a:t>
            </a:r>
            <a:endParaRPr lang="en-US" sz="2800" dirty="0">
              <a:solidFill>
                <a:srgbClr val="000000"/>
              </a:solidFill>
              <a:latin typeface="+mj-lt"/>
            </a:endParaRPr>
          </a:p>
          <a:p>
            <a:pPr defTabSz="685579"/>
            <a:endParaRPr lang="en-US" sz="2900" dirty="0">
              <a:solidFill>
                <a:schemeClr val="bg1"/>
              </a:solidFill>
              <a:latin typeface="+mj-lt"/>
            </a:endParaRPr>
          </a:p>
        </p:txBody>
      </p:sp>
      <p:sp>
        <p:nvSpPr>
          <p:cNvPr id="46" name="TextBox 45"/>
          <p:cNvSpPr txBox="1"/>
          <p:nvPr/>
        </p:nvSpPr>
        <p:spPr>
          <a:xfrm>
            <a:off x="22970930" y="19583400"/>
            <a:ext cx="5756470" cy="12801600"/>
          </a:xfrm>
          <a:prstGeom prst="rect">
            <a:avLst/>
          </a:prstGeom>
          <a:noFill/>
        </p:spPr>
        <p:txBody>
          <a:bodyPr wrap="square" lIns="91411" tIns="45701" rIns="91411" bIns="45701" rtlCol="0">
            <a:noAutofit/>
            <a:scene3d>
              <a:camera prst="orthographicFront">
                <a:rot lat="0" lon="0" rev="0"/>
              </a:camera>
              <a:lightRig rig="threePt" dir="t"/>
            </a:scene3d>
          </a:bodyPr>
          <a:lstStyle/>
          <a:p>
            <a:r>
              <a:rPr lang="en-US" sz="2800" dirty="0" smtClean="0">
                <a:solidFill>
                  <a:srgbClr val="000000"/>
                </a:solidFill>
                <a:cs typeface="Cambria"/>
              </a:rPr>
              <a:t>As seen in figure 1., the trees that have been infected with beech bark disease have shown a reduction in average annual tree ring size compared to the uninfected trees. Figure 2 indicates the growth patterns by year as determined by measurements of annual tree rings sizes from the 4 tree cores collected. Significant correlations can be seen beginning in 1965 to 1966 in both of the diseased trees (#1 and #4) showing a dramatic decline in annual growth thereafter. Looking at the annual growth trends of the uninfected trees (#2 and #3), significant reductions in growth were recorded in 1993 and again in 2004 showing annual growth that is almost half of the average growth as seen in figure 2. Figure 10 shows annual precipitation accumulation totals with an average of 42.86 inches a year. 1941 and 2001 marked the driest years, 1954 and 2008 were the wettest years in terms  of precipitation totals as seen in figure 10.</a:t>
            </a:r>
            <a:endParaRPr lang="en-US" sz="2800" dirty="0">
              <a:solidFill>
                <a:srgbClr val="000000"/>
              </a:solidFill>
              <a:cs typeface="Cambria"/>
            </a:endParaRPr>
          </a:p>
        </p:txBody>
      </p:sp>
      <p:sp>
        <p:nvSpPr>
          <p:cNvPr id="75" name="TextBox 74"/>
          <p:cNvSpPr txBox="1"/>
          <p:nvPr/>
        </p:nvSpPr>
        <p:spPr>
          <a:xfrm>
            <a:off x="29794201" y="31248619"/>
            <a:ext cx="13518229" cy="1593581"/>
          </a:xfrm>
          <a:prstGeom prst="rect">
            <a:avLst/>
          </a:prstGeom>
          <a:noFill/>
        </p:spPr>
        <p:txBody>
          <a:bodyPr wrap="square" lIns="91411" tIns="45701" rIns="91411" bIns="45701" rtlCol="0">
            <a:normAutofit/>
          </a:bodyPr>
          <a:lstStyle/>
          <a:p>
            <a:r>
              <a:rPr lang="en-US" sz="1200" b="1" dirty="0">
                <a:solidFill>
                  <a:schemeClr val="bg1"/>
                </a:solidFill>
                <a:latin typeface="+mj-lt"/>
              </a:rPr>
              <a:t>References</a:t>
            </a:r>
            <a:endParaRPr lang="en-US" sz="1200" dirty="0">
              <a:solidFill>
                <a:schemeClr val="bg1"/>
              </a:solidFill>
              <a:latin typeface="+mj-lt"/>
            </a:endParaRPr>
          </a:p>
          <a:p>
            <a:pPr marL="342792" indent="-342792" algn="just" defTabSz="685579">
              <a:buFont typeface="Arial"/>
              <a:buChar char="•"/>
            </a:pPr>
            <a:r>
              <a:rPr lang="en-US" sz="1200" dirty="0" smtClean="0">
                <a:solidFill>
                  <a:schemeClr val="bg1"/>
                </a:solidFill>
                <a:latin typeface="+mj-lt"/>
              </a:rPr>
              <a:t>Edmonds, Agee, and Gara 2005. “Forest Health and Protection”. Waveland Press. Long Grove, Illinois.</a:t>
            </a:r>
          </a:p>
          <a:p>
            <a:pPr marL="342792" indent="-342792" algn="just" defTabSz="685579">
              <a:buFont typeface="Arial"/>
              <a:buChar char="•"/>
            </a:pPr>
            <a:r>
              <a:rPr lang="en-US" sz="1200" dirty="0" smtClean="0">
                <a:solidFill>
                  <a:schemeClr val="bg1"/>
                </a:solidFill>
                <a:latin typeface="+mj-lt"/>
              </a:rPr>
              <a:t>Gavin, D.G., and Peart, D.R. 1993. Effects of beech bark disease on the growth of American beech (Fagus grandifolia). Can. J. For. Res. 23: 1566-1575</a:t>
            </a:r>
          </a:p>
          <a:p>
            <a:pPr marL="342792" indent="-342792" algn="just" defTabSz="685579">
              <a:buFont typeface="Arial"/>
              <a:buChar char="•"/>
            </a:pPr>
            <a:r>
              <a:rPr lang="en-US" sz="1200" dirty="0" smtClean="0">
                <a:solidFill>
                  <a:schemeClr val="bg1"/>
                </a:solidFill>
                <a:latin typeface="+mj-lt"/>
              </a:rPr>
              <a:t>Houston, D.R. 1994. Major new tree disease epidemics: beech bark disease. Annual Review of Phytopathology. 32: 75-87.</a:t>
            </a:r>
          </a:p>
          <a:p>
            <a:pPr marL="342792" indent="-342792" algn="just" defTabSz="685579">
              <a:buFont typeface="Arial"/>
              <a:buChar char="•"/>
            </a:pPr>
            <a:r>
              <a:rPr lang="en-US" sz="1200" dirty="0" smtClean="0">
                <a:solidFill>
                  <a:schemeClr val="bg1"/>
                </a:solidFill>
                <a:latin typeface="+mj-lt"/>
              </a:rPr>
              <a:t>Houston, and O’Brien 1983. Beech Bark Disease. US Department of Agriculture, Forest Service. http://www.na.fs.fed.us/spfo/pubs/fidls/beechbark/fidl-beech.htm. Accessed November 27, 2013.</a:t>
            </a:r>
          </a:p>
          <a:p>
            <a:pPr marL="342792" indent="-342792" algn="just" defTabSz="685579">
              <a:buFont typeface="Arial"/>
              <a:buChar char="•"/>
            </a:pPr>
            <a:r>
              <a:rPr lang="en-US" sz="1200" dirty="0">
                <a:solidFill>
                  <a:schemeClr val="bg1"/>
                </a:solidFill>
                <a:latin typeface="+mj-lt"/>
              </a:rPr>
              <a:t>US Department of Energy 2013. “US Historical Climatology Network” http://cdiac.ornl.gov/epubs/ndp/ushcn/</a:t>
            </a:r>
            <a:r>
              <a:rPr lang="en-US" sz="1200" dirty="0" smtClean="0">
                <a:solidFill>
                  <a:schemeClr val="bg1"/>
                </a:solidFill>
                <a:latin typeface="+mj-lt"/>
              </a:rPr>
              <a:t>ushcn_map_interface.html. Accessed November 20, 2013.</a:t>
            </a:r>
            <a:endParaRPr lang="en-US" sz="1200" dirty="0">
              <a:solidFill>
                <a:schemeClr val="bg1"/>
              </a:solidFill>
              <a:latin typeface="+mj-lt"/>
            </a:endParaRPr>
          </a:p>
          <a:p>
            <a:pPr marL="342792" indent="-342792" algn="just" defTabSz="685579">
              <a:buFont typeface="Arial"/>
              <a:buChar char="•"/>
            </a:pPr>
            <a:endParaRPr lang="en-US" sz="1200" dirty="0" smtClean="0">
              <a:solidFill>
                <a:schemeClr val="bg1"/>
              </a:solidFill>
              <a:latin typeface="Cambria" pitchFamily="18" charset="0"/>
            </a:endParaRPr>
          </a:p>
          <a:p>
            <a:pPr algn="just" defTabSz="685579"/>
            <a:endParaRPr lang="en-US" sz="1200" dirty="0">
              <a:solidFill>
                <a:schemeClr val="bg1"/>
              </a:solidFill>
              <a:latin typeface="Cambria" pitchFamily="18" charset="0"/>
            </a:endParaRPr>
          </a:p>
        </p:txBody>
      </p:sp>
      <p:sp>
        <p:nvSpPr>
          <p:cNvPr id="92" name="TextBox 91"/>
          <p:cNvSpPr txBox="1"/>
          <p:nvPr/>
        </p:nvSpPr>
        <p:spPr>
          <a:xfrm>
            <a:off x="2478262" y="4419600"/>
            <a:ext cx="10668000" cy="1015624"/>
          </a:xfrm>
          <a:prstGeom prst="rect">
            <a:avLst/>
          </a:prstGeom>
          <a:noFill/>
        </p:spPr>
        <p:txBody>
          <a:bodyPr wrap="square" lIns="91411" tIns="45701" rIns="91411" bIns="45701"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n-US" sz="6000" b="1" u="sng" dirty="0">
                <a:ln w="50800"/>
                <a:solidFill>
                  <a:schemeClr val="bg1">
                    <a:shade val="50000"/>
                  </a:schemeClr>
                </a:solidFill>
                <a:latin typeface="+mj-lt"/>
              </a:rPr>
              <a:t>--Abstract--</a:t>
            </a:r>
          </a:p>
        </p:txBody>
      </p:sp>
      <p:sp>
        <p:nvSpPr>
          <p:cNvPr id="93" name="TextBox 92"/>
          <p:cNvSpPr txBox="1"/>
          <p:nvPr/>
        </p:nvSpPr>
        <p:spPr>
          <a:xfrm>
            <a:off x="1066800" y="5410200"/>
            <a:ext cx="13411193" cy="5975700"/>
          </a:xfrm>
          <a:prstGeom prst="rect">
            <a:avLst/>
          </a:prstGeom>
          <a:noFill/>
        </p:spPr>
        <p:txBody>
          <a:bodyPr wrap="square" lIns="91411" tIns="45701" rIns="91411" bIns="45701" rtlCol="0">
            <a:spAutoFit/>
          </a:bodyPr>
          <a:lstStyle/>
          <a:p>
            <a:pPr>
              <a:lnSpc>
                <a:spcPct val="110000"/>
              </a:lnSpc>
            </a:pPr>
            <a:r>
              <a:rPr lang="en-US" sz="2900" dirty="0" smtClean="0">
                <a:solidFill>
                  <a:schemeClr val="bg1"/>
                </a:solidFill>
              </a:rPr>
              <a:t>The external damage symptoms of beech bark disease is easy to find on many American Beech trees (</a:t>
            </a:r>
            <a:r>
              <a:rPr lang="en-US" sz="2900" i="1" dirty="0" smtClean="0">
                <a:solidFill>
                  <a:schemeClr val="bg1"/>
                </a:solidFill>
              </a:rPr>
              <a:t>Fagus grandifolia</a:t>
            </a:r>
            <a:r>
              <a:rPr lang="en-US" sz="2900" dirty="0" smtClean="0">
                <a:solidFill>
                  <a:schemeClr val="bg1"/>
                </a:solidFill>
              </a:rPr>
              <a:t>) across New England today. Its wide native range and dominance among other deciduous trees of North America is only paralleled to its importance for both wildlife and lumber industries alike for the region. For this reason, I have decided to peer deeper into our understanding of the effects the disease symptom complex. Specifically, I decided to study the annual radial growth of beech trees by extracting cores to examine the growth ring patterns within infected trees. Researching annual wood production of diseased beech during infection can prove an important indicator of how beech trees respond to the disease as well as indicating when the disease infected the tree. From my analysis of growth rings of sample trees, I have found that beech bark disease can reduce the annual radial growth of American beech trees. </a:t>
            </a:r>
            <a:endParaRPr lang="en-US" sz="2900" dirty="0">
              <a:solidFill>
                <a:schemeClr val="bg1"/>
              </a:solidFill>
            </a:endParaRPr>
          </a:p>
        </p:txBody>
      </p:sp>
      <p:graphicFrame>
        <p:nvGraphicFramePr>
          <p:cNvPr id="101" name="Chart 100"/>
          <p:cNvGraphicFramePr>
            <a:graphicFrameLocks/>
          </p:cNvGraphicFramePr>
          <p:nvPr>
            <p:extLst>
              <p:ext uri="{D42A27DB-BD31-4B8C-83A1-F6EECF244321}">
                <p14:modId xmlns:p14="http://schemas.microsoft.com/office/powerpoint/2010/main" val="2432291281"/>
              </p:ext>
            </p:extLst>
          </p:nvPr>
        </p:nvGraphicFramePr>
        <p:xfrm>
          <a:off x="15124906" y="19857290"/>
          <a:ext cx="7846024" cy="6150361"/>
        </p:xfrm>
        <a:graphic>
          <a:graphicData uri="http://schemas.openxmlformats.org/drawingml/2006/chart">
            <c:chart xmlns:c="http://schemas.openxmlformats.org/drawingml/2006/chart" xmlns:r="http://schemas.openxmlformats.org/officeDocument/2006/relationships" r:id="rId5"/>
          </a:graphicData>
        </a:graphic>
      </p:graphicFrame>
      <p:sp>
        <p:nvSpPr>
          <p:cNvPr id="41" name="TextBox 40"/>
          <p:cNvSpPr txBox="1"/>
          <p:nvPr/>
        </p:nvSpPr>
        <p:spPr>
          <a:xfrm>
            <a:off x="32637327" y="5562600"/>
            <a:ext cx="10734351" cy="18189550"/>
          </a:xfrm>
          <a:prstGeom prst="rect">
            <a:avLst/>
          </a:prstGeom>
          <a:noFill/>
        </p:spPr>
        <p:txBody>
          <a:bodyPr wrap="square" lIns="91411" tIns="45701" rIns="91411" bIns="45701" rtlCol="0">
            <a:spAutoFit/>
          </a:bodyPr>
          <a:lstStyle/>
          <a:p>
            <a:r>
              <a:rPr lang="en-US" sz="2800" dirty="0" smtClean="0">
                <a:solidFill>
                  <a:srgbClr val="000000"/>
                </a:solidFill>
              </a:rPr>
              <a:t>The trends and patterns found during this study could have a number of explanations. figure 1 has proven my hypothesis relating disease to a reduction in radial growth, but this data must be examined critically. Looking closer at this figure, it is clear that that all samples have large standard deviations. Samples #1 and #3 have very similar average growth rates and have close overlapping in standard deviations. In hopes of understanding this trend, figure 2 shows that both control samples (#2 and #3) have </a:t>
            </a:r>
            <a:r>
              <a:rPr lang="en-US" sz="2800" dirty="0">
                <a:solidFill>
                  <a:srgbClr val="000000"/>
                </a:solidFill>
              </a:rPr>
              <a:t>steep reduction in growth to nearly half of the average growth of both the healthy trees in 1993 and again in 2004 </a:t>
            </a:r>
            <a:r>
              <a:rPr lang="en-US" sz="2800" dirty="0" smtClean="0">
                <a:solidFill>
                  <a:srgbClr val="000000"/>
                </a:solidFill>
              </a:rPr>
              <a:t>. </a:t>
            </a:r>
            <a:r>
              <a:rPr lang="en-US" sz="2800" dirty="0">
                <a:solidFill>
                  <a:srgbClr val="000000"/>
                </a:solidFill>
              </a:rPr>
              <a:t>These outlying years widened standard deviation in average growth rate data from figure 1 and </a:t>
            </a:r>
            <a:r>
              <a:rPr lang="en-US" sz="2800" dirty="0" smtClean="0">
                <a:solidFill>
                  <a:srgbClr val="000000"/>
                </a:solidFill>
              </a:rPr>
              <a:t>is one of the main reasons why figure 1 shows overlapping </a:t>
            </a:r>
            <a:r>
              <a:rPr lang="en-US" sz="2800" dirty="0">
                <a:solidFill>
                  <a:srgbClr val="000000"/>
                </a:solidFill>
              </a:rPr>
              <a:t>deviations between infected and uninfected tree samples</a:t>
            </a:r>
            <a:r>
              <a:rPr lang="en-US" sz="2800" dirty="0" smtClean="0">
                <a:solidFill>
                  <a:srgbClr val="000000"/>
                </a:solidFill>
              </a:rPr>
              <a:t>. This could also be due to normal growth variations year to year that occur in beech trees. </a:t>
            </a:r>
            <a:r>
              <a:rPr lang="en-US" sz="2800" dirty="0">
                <a:solidFill>
                  <a:srgbClr val="000000"/>
                </a:solidFill>
              </a:rPr>
              <a:t>Further research would be beneficial to discover </a:t>
            </a:r>
            <a:r>
              <a:rPr lang="en-US" sz="2800" dirty="0" smtClean="0">
                <a:solidFill>
                  <a:srgbClr val="000000"/>
                </a:solidFill>
              </a:rPr>
              <a:t>if other factors might explain </a:t>
            </a:r>
            <a:r>
              <a:rPr lang="en-US" sz="2800" dirty="0">
                <a:solidFill>
                  <a:srgbClr val="000000"/>
                </a:solidFill>
              </a:rPr>
              <a:t>this anomaly in the growth of the uninfected samples for 1993 and </a:t>
            </a:r>
            <a:r>
              <a:rPr lang="en-US" sz="2800" dirty="0" smtClean="0">
                <a:solidFill>
                  <a:srgbClr val="000000"/>
                </a:solidFill>
              </a:rPr>
              <a:t>2004.</a:t>
            </a:r>
            <a:endParaRPr lang="en-US" sz="2800" dirty="0">
              <a:solidFill>
                <a:srgbClr val="000000"/>
              </a:solidFill>
            </a:endParaRPr>
          </a:p>
          <a:p>
            <a:r>
              <a:rPr lang="en-US" sz="2800" dirty="0" smtClean="0">
                <a:solidFill>
                  <a:srgbClr val="000000"/>
                </a:solidFill>
              </a:rPr>
              <a:t>Though it cannot be confirmed with certainty, it would appear that annual radial growth patterns could be used indicators of when beech bark disease invaded College Woods. Similar declining trends are in  parallel between both of the diseased trees (#1 and #4) beginning  1964-65 followed by another decline 1976-78 as seen marked in figure 2. These patterns could be translated as the years the disease reached College Woods. Since the scale insect often must damage the tree before the Nectria fungus can colonize within the cambium, one scenario could be that the beech scale invasion was caused for the first decline in 1964-65. Deductive reasoning from this explanation would therefore suggest that the following decline in 1976-1978 could have been from an invasion of Nectria fungus during this time period. In a different scenario, it is possible that the beech scale and Nectria fungus came at the same times but in 2 separate intense waves between the lapse in time from 1965 to 1976. </a:t>
            </a:r>
            <a:endParaRPr lang="en-US" sz="2800" dirty="0">
              <a:solidFill>
                <a:srgbClr val="000000"/>
              </a:solidFill>
            </a:endParaRPr>
          </a:p>
          <a:p>
            <a:r>
              <a:rPr lang="en-US" sz="2800" dirty="0" smtClean="0">
                <a:solidFill>
                  <a:srgbClr val="000000"/>
                </a:solidFill>
              </a:rPr>
              <a:t>Looking at figure 10, though the greatest outliers unusually wet and unusually dry year are clearly marked, they do not seem to correlate with similar trends in annual growth as seen in figure 2. Therefore I have concluded that annual precipitation totals patterns are not related with annual growth patterns of the trees sampled. Possible reasoning could be due to a proven resilience to the abnormal variations in precipitation totals. It is also possible that the limited scope of this precipitation data is simply not enough information to link this weather data with annual tree growth. </a:t>
            </a:r>
            <a:endParaRPr lang="en-US" sz="2800" dirty="0">
              <a:solidFill>
                <a:srgbClr val="000000"/>
              </a:solidFill>
            </a:endParaRPr>
          </a:p>
        </p:txBody>
      </p:sp>
      <p:sp>
        <p:nvSpPr>
          <p:cNvPr id="47" name="Rectangle 46"/>
          <p:cNvSpPr/>
          <p:nvPr/>
        </p:nvSpPr>
        <p:spPr>
          <a:xfrm>
            <a:off x="0" y="0"/>
            <a:ext cx="43891200" cy="3970279"/>
          </a:xfrm>
          <a:prstGeom prst="rect">
            <a:avLst/>
          </a:prstGeom>
          <a:solidFill>
            <a:schemeClr val="dk1">
              <a:alpha val="81000"/>
            </a:schemeClr>
          </a:solidFill>
        </p:spPr>
        <p:style>
          <a:lnRef idx="3">
            <a:schemeClr val="lt1"/>
          </a:lnRef>
          <a:fillRef idx="1">
            <a:schemeClr val="dk1"/>
          </a:fillRef>
          <a:effectRef idx="1">
            <a:schemeClr val="dk1"/>
          </a:effectRef>
          <a:fontRef idx="minor">
            <a:schemeClr val="lt1"/>
          </a:fontRef>
        </p:style>
        <p:txBody>
          <a:bodyPr wrap="square" lIns="91411" tIns="45701" rIns="91411" bIns="45701">
            <a:spAutoFit/>
          </a:bodyPr>
          <a:lstStyle/>
          <a:p>
            <a:pPr algn="ctr"/>
            <a:r>
              <a:rPr lang="en-US" sz="9600" b="1" u="sng" spc="149" dirty="0">
                <a:ln w="11430">
                  <a:solidFill>
                    <a:schemeClr val="accent4"/>
                  </a:solidFill>
                </a:ln>
                <a:solidFill>
                  <a:srgbClr val="F8F8F8"/>
                </a:solidFill>
                <a:effectLst>
                  <a:outerShdw blurRad="25400" algn="tl" rotWithShape="0">
                    <a:srgbClr val="000000">
                      <a:alpha val="43000"/>
                    </a:srgbClr>
                  </a:outerShdw>
                </a:effectLst>
              </a:rPr>
              <a:t>The Effects of Beech Bark </a:t>
            </a:r>
            <a:r>
              <a:rPr lang="en-US" sz="9600" b="1" u="sng" dirty="0">
                <a:ln w="31550" cmpd="sng">
                  <a:solidFill>
                    <a:schemeClr val="accent4"/>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Disease</a:t>
            </a:r>
            <a:r>
              <a:rPr lang="en-US" sz="9600" b="1" u="sng" spc="149" dirty="0">
                <a:ln w="11430">
                  <a:solidFill>
                    <a:schemeClr val="accent4"/>
                  </a:solidFill>
                </a:ln>
                <a:solidFill>
                  <a:srgbClr val="F8F8F8"/>
                </a:solidFill>
                <a:effectLst>
                  <a:outerShdw blurRad="25400" algn="tl" rotWithShape="0">
                    <a:srgbClr val="000000">
                      <a:alpha val="43000"/>
                    </a:srgbClr>
                  </a:outerShdw>
                </a:effectLst>
              </a:rPr>
              <a:t> On Annual Tree Ring Growth </a:t>
            </a:r>
            <a:br>
              <a:rPr lang="en-US" sz="9600" b="1" u="sng" spc="149" dirty="0">
                <a:ln w="11430">
                  <a:solidFill>
                    <a:schemeClr val="accent4"/>
                  </a:solidFill>
                </a:ln>
                <a:solidFill>
                  <a:srgbClr val="F8F8F8"/>
                </a:solidFill>
                <a:effectLst>
                  <a:outerShdw blurRad="25400" algn="tl" rotWithShape="0">
                    <a:srgbClr val="000000">
                      <a:alpha val="43000"/>
                    </a:srgbClr>
                  </a:outerShdw>
                </a:effectLst>
              </a:rPr>
            </a:br>
            <a:r>
              <a:rPr lang="en-US" sz="9600" b="1" u="sng" spc="149" dirty="0">
                <a:ln w="11430">
                  <a:solidFill>
                    <a:schemeClr val="accent4"/>
                  </a:solidFill>
                </a:ln>
                <a:solidFill>
                  <a:srgbClr val="F8F8F8"/>
                </a:solidFill>
                <a:effectLst>
                  <a:outerShdw blurRad="25400" algn="tl" rotWithShape="0">
                    <a:srgbClr val="000000">
                      <a:alpha val="43000"/>
                    </a:srgbClr>
                  </a:outerShdw>
                </a:effectLst>
              </a:rPr>
              <a:t>in College Woods of Durham, New Hampshire.</a:t>
            </a:r>
          </a:p>
          <a:p>
            <a:pPr algn="ctr"/>
            <a:r>
              <a:rPr lang="en-US" sz="6000" spc="149" dirty="0">
                <a:ln w="11430"/>
                <a:solidFill>
                  <a:srgbClr val="F8F8F8"/>
                </a:solidFill>
                <a:effectLst>
                  <a:outerShdw blurRad="25400" algn="tl" rotWithShape="0">
                    <a:srgbClr val="000000">
                      <a:alpha val="43000"/>
                    </a:srgbClr>
                  </a:outerShdw>
                </a:effectLst>
              </a:rPr>
              <a:t>By: Paul Morris</a:t>
            </a:r>
            <a:r>
              <a:rPr lang="en-US" sz="6000" spc="149" dirty="0" smtClean="0">
                <a:ln w="11430"/>
                <a:solidFill>
                  <a:srgbClr val="F8F8F8"/>
                </a:solidFill>
                <a:effectLst>
                  <a:outerShdw blurRad="25400" algn="tl" rotWithShape="0">
                    <a:srgbClr val="000000">
                      <a:alpha val="43000"/>
                    </a:srgbClr>
                  </a:outerShdw>
                </a:effectLst>
              </a:rPr>
              <a:t>, Environmental Conservation Studies, Department of Natural Resources, pax36@wildcats.unh.edu</a:t>
            </a:r>
            <a:endParaRPr lang="en-US" sz="600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Rectangle 2"/>
          <p:cNvSpPr/>
          <p:nvPr/>
        </p:nvSpPr>
        <p:spPr>
          <a:xfrm>
            <a:off x="34820076" y="4419561"/>
            <a:ext cx="4472198" cy="1015663"/>
          </a:xfrm>
          <a:prstGeom prst="rect">
            <a:avLst/>
          </a:prstGeom>
        </p:spPr>
        <p:txBody>
          <a:bodyPr wrap="none">
            <a:spAutoFit/>
          </a:bodyPr>
          <a:lstStyle/>
          <a:p>
            <a:pPr algn="ctr"/>
            <a:r>
              <a:rPr lang="en-US" sz="6000" b="1" u="sng" dirty="0">
                <a:ln w="50800"/>
                <a:solidFill>
                  <a:schemeClr val="bg1">
                    <a:shade val="50000"/>
                  </a:schemeClr>
                </a:solidFill>
                <a:latin typeface="+mj-lt"/>
              </a:rPr>
              <a:t>-</a:t>
            </a:r>
            <a:r>
              <a:rPr lang="en-US" sz="6000" b="1" u="sng" dirty="0" smtClean="0">
                <a:ln w="50800"/>
                <a:solidFill>
                  <a:schemeClr val="bg1">
                    <a:shade val="50000"/>
                  </a:schemeClr>
                </a:solidFill>
                <a:latin typeface="+mj-lt"/>
              </a:rPr>
              <a:t>-Discussion-</a:t>
            </a:r>
            <a:r>
              <a:rPr lang="en-US" sz="6000" b="1" u="sng" dirty="0">
                <a:ln w="50800"/>
                <a:solidFill>
                  <a:schemeClr val="bg1">
                    <a:shade val="50000"/>
                  </a:schemeClr>
                </a:solidFill>
                <a:latin typeface="+mj-lt"/>
              </a:rPr>
              <a:t>-  </a:t>
            </a:r>
          </a:p>
        </p:txBody>
      </p:sp>
      <p:sp>
        <p:nvSpPr>
          <p:cNvPr id="4" name="Rectangle 3"/>
          <p:cNvSpPr/>
          <p:nvPr/>
        </p:nvSpPr>
        <p:spPr>
          <a:xfrm>
            <a:off x="34683763" y="23472281"/>
            <a:ext cx="4607075" cy="1015663"/>
          </a:xfrm>
          <a:prstGeom prst="rect">
            <a:avLst/>
          </a:prstGeom>
        </p:spPr>
        <p:txBody>
          <a:bodyPr wrap="none">
            <a:spAutoFit/>
          </a:bodyPr>
          <a:lstStyle/>
          <a:p>
            <a:pPr algn="ctr"/>
            <a:r>
              <a:rPr lang="en-US" sz="6000" b="1" u="sng" dirty="0">
                <a:ln w="50800"/>
                <a:solidFill>
                  <a:schemeClr val="bg1">
                    <a:shade val="50000"/>
                  </a:schemeClr>
                </a:solidFill>
                <a:latin typeface="+mj-lt"/>
              </a:rPr>
              <a:t>-</a:t>
            </a:r>
            <a:r>
              <a:rPr lang="en-US" sz="6000" b="1" u="sng" dirty="0" smtClean="0">
                <a:ln w="50800"/>
                <a:solidFill>
                  <a:schemeClr val="bg1">
                    <a:shade val="50000"/>
                  </a:schemeClr>
                </a:solidFill>
                <a:latin typeface="+mj-lt"/>
              </a:rPr>
              <a:t>-Conclusion-</a:t>
            </a:r>
            <a:r>
              <a:rPr lang="en-US" sz="6000" b="1" u="sng" dirty="0">
                <a:ln w="50800"/>
                <a:solidFill>
                  <a:schemeClr val="bg1">
                    <a:shade val="50000"/>
                  </a:schemeClr>
                </a:solidFill>
                <a:latin typeface="+mj-lt"/>
              </a:rPr>
              <a:t>-  </a:t>
            </a:r>
          </a:p>
        </p:txBody>
      </p:sp>
      <p:graphicFrame>
        <p:nvGraphicFramePr>
          <p:cNvPr id="54" name="Table 53"/>
          <p:cNvGraphicFramePr>
            <a:graphicFrameLocks noGrp="1"/>
          </p:cNvGraphicFramePr>
          <p:nvPr>
            <p:extLst>
              <p:ext uri="{D42A27DB-BD31-4B8C-83A1-F6EECF244321}">
                <p14:modId xmlns:p14="http://schemas.microsoft.com/office/powerpoint/2010/main" val="2459507751"/>
              </p:ext>
            </p:extLst>
          </p:nvPr>
        </p:nvGraphicFramePr>
        <p:xfrm>
          <a:off x="15468600" y="12877800"/>
          <a:ext cx="5257800" cy="6522720"/>
        </p:xfrm>
        <a:graphic>
          <a:graphicData uri="http://schemas.openxmlformats.org/drawingml/2006/table">
            <a:tbl>
              <a:tblPr firstRow="1">
                <a:tableStyleId>{1FECB4D8-DB02-4DC6-A0A2-4F2EBAE1DC90}</a:tableStyleId>
              </a:tblPr>
              <a:tblGrid>
                <a:gridCol w="1642743"/>
                <a:gridCol w="3615057"/>
              </a:tblGrid>
              <a:tr h="970419">
                <a:tc gridSpan="2">
                  <a:txBody>
                    <a:bodyPr/>
                    <a:lstStyle/>
                    <a:p>
                      <a:r>
                        <a:rPr lang="en-US" sz="2400" b="0" dirty="0" smtClean="0">
                          <a:solidFill>
                            <a:srgbClr val="000000"/>
                          </a:solidFill>
                        </a:rPr>
                        <a:t>Table 1. A timeline of the research study on beech bark disease in College Woods of Durham, NH,</a:t>
                      </a:r>
                      <a:r>
                        <a:rPr lang="en-US" sz="2400" b="0" baseline="0" dirty="0" smtClean="0">
                          <a:solidFill>
                            <a:srgbClr val="000000"/>
                          </a:solidFill>
                        </a:rPr>
                        <a:t> Fall 2013.</a:t>
                      </a:r>
                      <a:r>
                        <a:rPr lang="en-US" sz="2400" b="0" dirty="0" smtClean="0">
                          <a:solidFill>
                            <a:srgbClr val="000000"/>
                          </a:solidFill>
                        </a:rPr>
                        <a:t> </a:t>
                      </a:r>
                      <a:endParaRPr lang="en-US" sz="2400" b="0" dirty="0">
                        <a:solidFill>
                          <a:srgbClr val="000000"/>
                        </a:solidFill>
                      </a:endParaRPr>
                    </a:p>
                  </a:txBody>
                  <a:tcPr marL="45720" marR="45720"/>
                </a:tc>
                <a:tc hMerge="1">
                  <a:txBody>
                    <a:bodyPr/>
                    <a:lstStyle/>
                    <a:p>
                      <a:endParaRPr lang="en-US" dirty="0"/>
                    </a:p>
                  </a:txBody>
                  <a:tcPr/>
                </a:tc>
              </a:tr>
              <a:tr h="373238">
                <a:tc>
                  <a:txBody>
                    <a:bodyPr/>
                    <a:lstStyle/>
                    <a:p>
                      <a:r>
                        <a:rPr lang="en-US" sz="2400" b="0" dirty="0" smtClean="0">
                          <a:solidFill>
                            <a:srgbClr val="000000"/>
                          </a:solidFill>
                        </a:rPr>
                        <a:t>Date</a:t>
                      </a:r>
                      <a:endParaRPr lang="en-US" sz="2400" b="0" dirty="0">
                        <a:solidFill>
                          <a:srgbClr val="000000"/>
                        </a:solidFill>
                      </a:endParaRPr>
                    </a:p>
                  </a:txBody>
                  <a:tcPr marL="45720" marR="45720"/>
                </a:tc>
                <a:tc>
                  <a:txBody>
                    <a:bodyPr/>
                    <a:lstStyle/>
                    <a:p>
                      <a:r>
                        <a:rPr lang="en-US" sz="2400" b="0" dirty="0" smtClean="0">
                          <a:solidFill>
                            <a:srgbClr val="000000"/>
                          </a:solidFill>
                        </a:rPr>
                        <a:t>Activity</a:t>
                      </a:r>
                      <a:endParaRPr lang="en-US" sz="2400" b="0" dirty="0">
                        <a:solidFill>
                          <a:srgbClr val="000000"/>
                        </a:solidFill>
                      </a:endParaRPr>
                    </a:p>
                  </a:txBody>
                  <a:tcPr marL="45720" marR="45720"/>
                </a:tc>
              </a:tr>
              <a:tr h="671829">
                <a:tc>
                  <a:txBody>
                    <a:bodyPr/>
                    <a:lstStyle/>
                    <a:p>
                      <a:pPr algn="ctr"/>
                      <a:r>
                        <a:rPr lang="en-US" sz="2800" b="0" dirty="0" smtClean="0">
                          <a:solidFill>
                            <a:srgbClr val="000000"/>
                          </a:solidFill>
                        </a:rPr>
                        <a:t>9/4/2013</a:t>
                      </a:r>
                      <a:endParaRPr lang="en-US" sz="2800" b="0" dirty="0">
                        <a:solidFill>
                          <a:srgbClr val="000000"/>
                        </a:solidFill>
                      </a:endParaRPr>
                    </a:p>
                  </a:txBody>
                  <a:tcPr marL="45720" marR="45720"/>
                </a:tc>
                <a:tc>
                  <a:txBody>
                    <a:bodyPr/>
                    <a:lstStyle/>
                    <a:p>
                      <a:r>
                        <a:rPr lang="en-US" sz="2400" b="0" dirty="0" smtClean="0">
                          <a:solidFill>
                            <a:srgbClr val="000000"/>
                          </a:solidFill>
                        </a:rPr>
                        <a:t>Conducted</a:t>
                      </a:r>
                      <a:r>
                        <a:rPr lang="en-US" sz="2400" b="0" baseline="0" dirty="0" smtClean="0">
                          <a:solidFill>
                            <a:srgbClr val="000000"/>
                          </a:solidFill>
                        </a:rPr>
                        <a:t> survey of 100m plot in College Woods.</a:t>
                      </a:r>
                      <a:endParaRPr lang="en-US" sz="2400" b="0" dirty="0">
                        <a:solidFill>
                          <a:srgbClr val="000000"/>
                        </a:solidFill>
                      </a:endParaRPr>
                    </a:p>
                  </a:txBody>
                  <a:tcPr marL="45720" marR="45720"/>
                </a:tc>
              </a:tr>
              <a:tr h="866247">
                <a:tc>
                  <a:txBody>
                    <a:bodyPr/>
                    <a:lstStyle/>
                    <a:p>
                      <a:pPr algn="ctr"/>
                      <a:r>
                        <a:rPr lang="en-US" sz="2800" b="0" dirty="0" smtClean="0">
                          <a:solidFill>
                            <a:srgbClr val="000000"/>
                          </a:solidFill>
                        </a:rPr>
                        <a:t>9/17/2013-9/21/2013</a:t>
                      </a:r>
                      <a:endParaRPr lang="en-US" sz="2800" b="0" dirty="0">
                        <a:solidFill>
                          <a:srgbClr val="000000"/>
                        </a:solidFill>
                      </a:endParaRPr>
                    </a:p>
                  </a:txBody>
                  <a:tcPr marL="45720" marR="45720"/>
                </a:tc>
                <a:tc>
                  <a:txBody>
                    <a:bodyPr/>
                    <a:lstStyle/>
                    <a:p>
                      <a:r>
                        <a:rPr lang="en-US" sz="2400" b="0" dirty="0" smtClean="0">
                          <a:solidFill>
                            <a:srgbClr val="000000"/>
                          </a:solidFill>
                        </a:rPr>
                        <a:t>Extracted</a:t>
                      </a:r>
                      <a:r>
                        <a:rPr lang="en-US" sz="2400" b="0" baseline="0" dirty="0" smtClean="0">
                          <a:solidFill>
                            <a:srgbClr val="000000"/>
                          </a:solidFill>
                        </a:rPr>
                        <a:t> cores from 4 sample trees.</a:t>
                      </a:r>
                      <a:endParaRPr lang="en-US" sz="2400" b="0" dirty="0">
                        <a:solidFill>
                          <a:srgbClr val="000000"/>
                        </a:solidFill>
                      </a:endParaRPr>
                    </a:p>
                  </a:txBody>
                  <a:tcPr marL="45720" marR="45720"/>
                </a:tc>
              </a:tr>
              <a:tr h="970419">
                <a:tc>
                  <a:txBody>
                    <a:bodyPr/>
                    <a:lstStyle/>
                    <a:p>
                      <a:pPr algn="ctr"/>
                      <a:r>
                        <a:rPr lang="en-US" sz="2800" b="0" dirty="0" smtClean="0">
                          <a:solidFill>
                            <a:srgbClr val="000000"/>
                          </a:solidFill>
                        </a:rPr>
                        <a:t>9/24/2013</a:t>
                      </a:r>
                      <a:endParaRPr lang="en-US" sz="2800" b="0" dirty="0">
                        <a:solidFill>
                          <a:srgbClr val="000000"/>
                        </a:solidFill>
                      </a:endParaRPr>
                    </a:p>
                  </a:txBody>
                  <a:tcPr marL="45720" marR="45720"/>
                </a:tc>
                <a:tc>
                  <a:txBody>
                    <a:bodyPr/>
                    <a:lstStyle/>
                    <a:p>
                      <a:r>
                        <a:rPr lang="en-US" sz="2400" b="0" dirty="0" smtClean="0">
                          <a:solidFill>
                            <a:srgbClr val="000000"/>
                          </a:solidFill>
                        </a:rPr>
                        <a:t>Prepped</a:t>
                      </a:r>
                      <a:r>
                        <a:rPr lang="en-US" sz="2400" b="0" baseline="0" dirty="0" smtClean="0">
                          <a:solidFill>
                            <a:srgbClr val="000000"/>
                          </a:solidFill>
                        </a:rPr>
                        <a:t> and mounted tree core samples in laboratory.</a:t>
                      </a:r>
                      <a:endParaRPr lang="en-US" sz="2400" b="0" dirty="0">
                        <a:solidFill>
                          <a:srgbClr val="000000"/>
                        </a:solidFill>
                      </a:endParaRPr>
                    </a:p>
                  </a:txBody>
                  <a:tcPr marL="45720" marR="45720"/>
                </a:tc>
              </a:tr>
              <a:tr h="1567600">
                <a:tc>
                  <a:txBody>
                    <a:bodyPr/>
                    <a:lstStyle/>
                    <a:p>
                      <a:pPr algn="ctr"/>
                      <a:r>
                        <a:rPr lang="en-US" sz="2800" b="0" dirty="0" smtClean="0">
                          <a:solidFill>
                            <a:srgbClr val="000000"/>
                          </a:solidFill>
                        </a:rPr>
                        <a:t>11/18/2013</a:t>
                      </a:r>
                      <a:endParaRPr lang="en-US" sz="2800" b="0" dirty="0">
                        <a:solidFill>
                          <a:srgbClr val="000000"/>
                        </a:solidFill>
                      </a:endParaRPr>
                    </a:p>
                  </a:txBody>
                  <a:tcPr marL="45720" marR="45720"/>
                </a:tc>
                <a:tc>
                  <a:txBody>
                    <a:bodyPr/>
                    <a:lstStyle/>
                    <a:p>
                      <a:r>
                        <a:rPr lang="en-US" sz="2400" b="0" dirty="0" smtClean="0">
                          <a:solidFill>
                            <a:srgbClr val="000000"/>
                          </a:solidFill>
                        </a:rPr>
                        <a:t>Analyzed tree core samples with</a:t>
                      </a:r>
                      <a:r>
                        <a:rPr lang="en-US" sz="2400" b="0" baseline="0" dirty="0" smtClean="0">
                          <a:solidFill>
                            <a:srgbClr val="000000"/>
                          </a:solidFill>
                        </a:rPr>
                        <a:t> Velmex.</a:t>
                      </a:r>
                      <a:r>
                        <a:rPr lang="en-US" sz="2400" b="0" dirty="0" smtClean="0">
                          <a:solidFill>
                            <a:srgbClr val="000000"/>
                          </a:solidFill>
                        </a:rPr>
                        <a:t> Recorded</a:t>
                      </a:r>
                      <a:r>
                        <a:rPr lang="en-US" sz="2400" b="0" baseline="0" dirty="0" smtClean="0">
                          <a:solidFill>
                            <a:srgbClr val="000000"/>
                          </a:solidFill>
                        </a:rPr>
                        <a:t> measurements </a:t>
                      </a:r>
                      <a:r>
                        <a:rPr lang="en-US" sz="2400" b="0" dirty="0" smtClean="0">
                          <a:solidFill>
                            <a:srgbClr val="000000"/>
                          </a:solidFill>
                        </a:rPr>
                        <a:t>of each growth ring from bark to pith.</a:t>
                      </a:r>
                      <a:endParaRPr lang="en-US" sz="2400" b="0" dirty="0">
                        <a:solidFill>
                          <a:srgbClr val="000000"/>
                        </a:solidFill>
                      </a:endParaRPr>
                    </a:p>
                  </a:txBody>
                  <a:tcPr marL="45720" marR="45720"/>
                </a:tc>
              </a:tr>
            </a:tbl>
          </a:graphicData>
        </a:graphic>
      </p:graphicFrame>
      <p:graphicFrame>
        <p:nvGraphicFramePr>
          <p:cNvPr id="55" name="Chart 54"/>
          <p:cNvGraphicFramePr>
            <a:graphicFrameLocks noChangeAspect="1"/>
          </p:cNvGraphicFramePr>
          <p:nvPr>
            <p:extLst>
              <p:ext uri="{D42A27DB-BD31-4B8C-83A1-F6EECF244321}">
                <p14:modId xmlns:p14="http://schemas.microsoft.com/office/powerpoint/2010/main" val="541674923"/>
              </p:ext>
            </p:extLst>
          </p:nvPr>
        </p:nvGraphicFramePr>
        <p:xfrm>
          <a:off x="14946962" y="25842876"/>
          <a:ext cx="7628299" cy="511354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7" name="Chart 56"/>
          <p:cNvGraphicFramePr>
            <a:graphicFrameLocks/>
          </p:cNvGraphicFramePr>
          <p:nvPr>
            <p:extLst>
              <p:ext uri="{D42A27DB-BD31-4B8C-83A1-F6EECF244321}">
                <p14:modId xmlns:p14="http://schemas.microsoft.com/office/powerpoint/2010/main" val="4128367127"/>
              </p:ext>
            </p:extLst>
          </p:nvPr>
        </p:nvGraphicFramePr>
        <p:xfrm>
          <a:off x="20871530" y="13108462"/>
          <a:ext cx="8001000" cy="6212735"/>
        </p:xfrm>
        <a:graphic>
          <a:graphicData uri="http://schemas.openxmlformats.org/drawingml/2006/chart">
            <c:chart xmlns:c="http://schemas.openxmlformats.org/drawingml/2006/chart" xmlns:r="http://schemas.openxmlformats.org/officeDocument/2006/relationships" r:id="rId7"/>
          </a:graphicData>
        </a:graphic>
      </p:graphicFrame>
      <p:grpSp>
        <p:nvGrpSpPr>
          <p:cNvPr id="61" name="Group 60"/>
          <p:cNvGrpSpPr/>
          <p:nvPr/>
        </p:nvGrpSpPr>
        <p:grpSpPr>
          <a:xfrm>
            <a:off x="15544800" y="4740955"/>
            <a:ext cx="9601200" cy="7552269"/>
            <a:chOff x="16052703" y="18473934"/>
            <a:chExt cx="12522046" cy="11020644"/>
          </a:xfrm>
        </p:grpSpPr>
        <p:grpSp>
          <p:nvGrpSpPr>
            <p:cNvPr id="62" name="Group 61"/>
            <p:cNvGrpSpPr/>
            <p:nvPr/>
          </p:nvGrpSpPr>
          <p:grpSpPr>
            <a:xfrm>
              <a:off x="16052703" y="18473934"/>
              <a:ext cx="4622994" cy="11020644"/>
              <a:chOff x="22479000" y="5867400"/>
              <a:chExt cx="6096000" cy="12293205"/>
            </a:xfrm>
          </p:grpSpPr>
          <p:pic>
            <p:nvPicPr>
              <p:cNvPr id="74" name="Picture 73" descr="DSCF0328.JPG"/>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22479000" y="5867400"/>
                <a:ext cx="6079182" cy="10650270"/>
              </a:xfrm>
              <a:prstGeom prst="roundRect">
                <a:avLst>
                  <a:gd name="adj" fmla="val 8594"/>
                </a:avLst>
              </a:prstGeom>
              <a:solidFill>
                <a:srgbClr val="FFFFFF">
                  <a:shade val="85000"/>
                </a:srgbClr>
              </a:solidFill>
              <a:ln>
                <a:noFill/>
              </a:ln>
              <a:effectLst/>
            </p:spPr>
          </p:pic>
          <p:sp>
            <p:nvSpPr>
              <p:cNvPr id="76" name="TextBox 75"/>
              <p:cNvSpPr txBox="1"/>
              <p:nvPr/>
            </p:nvSpPr>
            <p:spPr>
              <a:xfrm>
                <a:off x="22555198" y="16535406"/>
                <a:ext cx="6019802" cy="1625199"/>
              </a:xfrm>
              <a:prstGeom prst="rect">
                <a:avLst/>
              </a:prstGeom>
              <a:noFill/>
            </p:spPr>
            <p:txBody>
              <a:bodyPr wrap="square" rtlCol="0">
                <a:spAutoFit/>
              </a:bodyPr>
              <a:lstStyle/>
              <a:p>
                <a:r>
                  <a:rPr lang="en-US" sz="1600" b="1" dirty="0">
                    <a:solidFill>
                      <a:srgbClr val="000000"/>
                    </a:solidFill>
                  </a:rPr>
                  <a:t>Figure 9</a:t>
                </a:r>
                <a:r>
                  <a:rPr lang="en-US" sz="1600" dirty="0">
                    <a:solidFill>
                      <a:srgbClr val="000000"/>
                    </a:solidFill>
                  </a:rPr>
                  <a:t>. The study site in College Woods of Durham, NH September 2013.</a:t>
                </a:r>
              </a:p>
            </p:txBody>
          </p:sp>
        </p:grpSp>
        <p:grpSp>
          <p:nvGrpSpPr>
            <p:cNvPr id="63" name="Group 62"/>
            <p:cNvGrpSpPr/>
            <p:nvPr/>
          </p:nvGrpSpPr>
          <p:grpSpPr>
            <a:xfrm>
              <a:off x="21716748" y="20065719"/>
              <a:ext cx="6858001" cy="8365582"/>
              <a:chOff x="21717000" y="19431000"/>
              <a:chExt cx="6858001" cy="8365582"/>
            </a:xfrm>
          </p:grpSpPr>
          <p:grpSp>
            <p:nvGrpSpPr>
              <p:cNvPr id="67" name="Group 66"/>
              <p:cNvGrpSpPr/>
              <p:nvPr/>
            </p:nvGrpSpPr>
            <p:grpSpPr>
              <a:xfrm>
                <a:off x="21717000" y="19431000"/>
                <a:ext cx="6858001" cy="8365582"/>
                <a:chOff x="15163800" y="15849600"/>
                <a:chExt cx="6858001" cy="8365582"/>
              </a:xfrm>
            </p:grpSpPr>
            <p:pic>
              <p:nvPicPr>
                <p:cNvPr id="72" name="Picture 71" descr="Screen Shot 2013-11-27 at 11.12.02 PM.png"/>
                <p:cNvPicPr>
                  <a:picLocks noChangeAspect="1"/>
                </p:cNvPicPr>
                <p:nvPr/>
              </p:nvPicPr>
              <p:blipFill rotWithShape="1">
                <a:blip r:embed="rId9" cstate="print">
                  <a:extLst>
                    <a:ext uri="{28A0092B-C50C-407E-A947-70E740481C1C}">
                      <a14:useLocalDpi xmlns:a14="http://schemas.microsoft.com/office/drawing/2010/main"/>
                    </a:ext>
                  </a:extLst>
                </a:blip>
                <a:srcRect/>
                <a:stretch/>
              </p:blipFill>
              <p:spPr>
                <a:xfrm>
                  <a:off x="15163800" y="15849600"/>
                  <a:ext cx="6857505" cy="7391400"/>
                </a:xfrm>
                <a:prstGeom prst="rect">
                  <a:avLst/>
                </a:prstGeom>
                <a:ln>
                  <a:noFill/>
                </a:ln>
                <a:effectLst>
                  <a:softEdge rad="112500"/>
                </a:effectLst>
              </p:spPr>
            </p:pic>
            <p:sp>
              <p:nvSpPr>
                <p:cNvPr id="73" name="TextBox 72"/>
                <p:cNvSpPr txBox="1"/>
                <p:nvPr/>
              </p:nvSpPr>
              <p:spPr>
                <a:xfrm>
                  <a:off x="15240001" y="23164800"/>
                  <a:ext cx="6781800" cy="1050382"/>
                </a:xfrm>
                <a:prstGeom prst="rect">
                  <a:avLst/>
                </a:prstGeom>
                <a:noFill/>
              </p:spPr>
              <p:txBody>
                <a:bodyPr wrap="square" rtlCol="0">
                  <a:noAutofit/>
                </a:bodyPr>
                <a:lstStyle/>
                <a:p>
                  <a:r>
                    <a:rPr lang="en-US" sz="1600" b="1" dirty="0">
                      <a:solidFill>
                        <a:srgbClr val="000000"/>
                      </a:solidFill>
                    </a:rPr>
                    <a:t>Figure 3</a:t>
                  </a:r>
                  <a:r>
                    <a:rPr lang="en-US" sz="1600" dirty="0">
                      <a:solidFill>
                        <a:srgbClr val="000000"/>
                      </a:solidFill>
                    </a:rPr>
                    <a:t>. The study site outlined in red in College Woods of Durham, NH. 2009 NAIP 1-meter - RGB (source: nhwetlandsmapper.unh.edu).  </a:t>
                  </a:r>
                </a:p>
              </p:txBody>
            </p:sp>
          </p:grpSp>
          <p:sp>
            <p:nvSpPr>
              <p:cNvPr id="71" name="Frame 70"/>
              <p:cNvSpPr/>
              <p:nvPr/>
            </p:nvSpPr>
            <p:spPr>
              <a:xfrm>
                <a:off x="25222200" y="22250400"/>
                <a:ext cx="838200" cy="914400"/>
              </a:xfrm>
              <a:prstGeom prst="frame">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grpSp>
        <p:cxnSp>
          <p:nvCxnSpPr>
            <p:cNvPr id="65" name="Straight Connector 64"/>
            <p:cNvCxnSpPr/>
            <p:nvPr/>
          </p:nvCxnSpPr>
          <p:spPr>
            <a:xfrm flipH="1">
              <a:off x="20736182" y="23799519"/>
              <a:ext cx="4485768" cy="3862905"/>
            </a:xfrm>
            <a:prstGeom prst="line">
              <a:avLst/>
            </a:prstGeom>
            <a:ln w="50800">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66" name="Straight Connector 65"/>
            <p:cNvCxnSpPr/>
            <p:nvPr/>
          </p:nvCxnSpPr>
          <p:spPr>
            <a:xfrm flipH="1" flipV="1">
              <a:off x="20713090" y="18726399"/>
              <a:ext cx="4508858" cy="4152139"/>
            </a:xfrm>
            <a:prstGeom prst="line">
              <a:avLst/>
            </a:prstGeom>
            <a:ln w="50800">
              <a:solidFill>
                <a:srgbClr val="FF0000"/>
              </a:solidFill>
            </a:ln>
          </p:spPr>
          <p:style>
            <a:lnRef idx="2">
              <a:schemeClr val="accent1"/>
            </a:lnRef>
            <a:fillRef idx="0">
              <a:schemeClr val="accent1"/>
            </a:fillRef>
            <a:effectRef idx="1">
              <a:schemeClr val="accent1"/>
            </a:effectRef>
            <a:fontRef idx="minor">
              <a:schemeClr val="tx1"/>
            </a:fontRef>
          </p:style>
        </p:cxnSp>
      </p:grpSp>
      <p:sp>
        <p:nvSpPr>
          <p:cNvPr id="2" name="Rectangle 1"/>
          <p:cNvSpPr/>
          <p:nvPr/>
        </p:nvSpPr>
        <p:spPr>
          <a:xfrm>
            <a:off x="29747098" y="24460200"/>
            <a:ext cx="13621549" cy="6986528"/>
          </a:xfrm>
          <a:prstGeom prst="rect">
            <a:avLst/>
          </a:prstGeom>
        </p:spPr>
        <p:txBody>
          <a:bodyPr wrap="square">
            <a:spAutoFit/>
          </a:bodyPr>
          <a:lstStyle/>
          <a:p>
            <a:r>
              <a:rPr lang="en-US" sz="2800" dirty="0" smtClean="0">
                <a:solidFill>
                  <a:srgbClr val="000000"/>
                </a:solidFill>
              </a:rPr>
              <a:t>Though this study has proven correlations between annual tree growth patterns and the symptoms of beech bark disease, there are </a:t>
            </a:r>
            <a:r>
              <a:rPr lang="en-US" sz="2800" dirty="0">
                <a:solidFill>
                  <a:srgbClr val="000000"/>
                </a:solidFill>
              </a:rPr>
              <a:t>many more variables </a:t>
            </a:r>
            <a:r>
              <a:rPr lang="en-US" sz="2800" dirty="0" smtClean="0">
                <a:solidFill>
                  <a:srgbClr val="000000"/>
                </a:solidFill>
              </a:rPr>
              <a:t>that could </a:t>
            </a:r>
            <a:r>
              <a:rPr lang="en-US" sz="2800" dirty="0">
                <a:solidFill>
                  <a:srgbClr val="000000"/>
                </a:solidFill>
              </a:rPr>
              <a:t>be </a:t>
            </a:r>
            <a:r>
              <a:rPr lang="en-US" sz="2800" dirty="0" smtClean="0">
                <a:solidFill>
                  <a:srgbClr val="000000"/>
                </a:solidFill>
              </a:rPr>
              <a:t>taking part in the explaining year </a:t>
            </a:r>
            <a:r>
              <a:rPr lang="en-US" sz="2800" dirty="0">
                <a:solidFill>
                  <a:srgbClr val="000000"/>
                </a:solidFill>
              </a:rPr>
              <a:t>to </a:t>
            </a:r>
            <a:r>
              <a:rPr lang="en-US" sz="2800" dirty="0" smtClean="0">
                <a:solidFill>
                  <a:srgbClr val="000000"/>
                </a:solidFill>
              </a:rPr>
              <a:t>year trends that were not analyzed in this study. The reputability of the data analyzed in this study is </a:t>
            </a:r>
            <a:r>
              <a:rPr lang="en-US" sz="2800" dirty="0">
                <a:solidFill>
                  <a:srgbClr val="000000"/>
                </a:solidFill>
              </a:rPr>
              <a:t>limited due to small sample </a:t>
            </a:r>
            <a:r>
              <a:rPr lang="en-US" sz="2800" dirty="0" smtClean="0">
                <a:solidFill>
                  <a:srgbClr val="000000"/>
                </a:solidFill>
              </a:rPr>
              <a:t>size analyzed of only </a:t>
            </a:r>
            <a:r>
              <a:rPr lang="en-US" sz="2800" dirty="0">
                <a:solidFill>
                  <a:srgbClr val="000000"/>
                </a:solidFill>
              </a:rPr>
              <a:t>4 trees. This was in part due to the difficulty of coring diseased trees as well as limited time to conduct study</a:t>
            </a:r>
            <a:r>
              <a:rPr lang="en-US" sz="2800" dirty="0" smtClean="0">
                <a:solidFill>
                  <a:srgbClr val="000000"/>
                </a:solidFill>
              </a:rPr>
              <a:t>. This study could have also benefited from more detailed climatic weather data in order to better understand correlations with annual growth in beech trees. Nevertheless, the information in this study can prove to give meaningful insight into the effects of beech bark disease on the growth of American beech trees. Collecting information on internal symptoms is just as important as for external symptoms when locating indicators to the extent that beech bark disease can damage beech trees. With no signs of the disease slowing its spread, research must continue in order help predict impacts on ecosystems and industries that find great value in the health and survival of beech trees. Perhaps findings from this study could lead to further testing that could draw further broaden our scope of understanding into the symptoms of beech bark disease.</a:t>
            </a:r>
            <a:endParaRPr lang="en-US" sz="2800" dirty="0">
              <a:solidFill>
                <a:srgbClr val="000000"/>
              </a:solidFill>
            </a:endParaRPr>
          </a:p>
        </p:txBody>
      </p:sp>
      <p:grpSp>
        <p:nvGrpSpPr>
          <p:cNvPr id="5" name="Group 4"/>
          <p:cNvGrpSpPr/>
          <p:nvPr/>
        </p:nvGrpSpPr>
        <p:grpSpPr>
          <a:xfrm>
            <a:off x="29775257" y="6123845"/>
            <a:ext cx="2990745" cy="18641155"/>
            <a:chOff x="29775257" y="4904645"/>
            <a:chExt cx="2990745" cy="18641155"/>
          </a:xfrm>
        </p:grpSpPr>
        <p:grpSp>
          <p:nvGrpSpPr>
            <p:cNvPr id="37" name="Group 36"/>
            <p:cNvGrpSpPr/>
            <p:nvPr/>
          </p:nvGrpSpPr>
          <p:grpSpPr>
            <a:xfrm>
              <a:off x="29794202" y="14401800"/>
              <a:ext cx="2971800" cy="9144000"/>
              <a:chOff x="10763741" y="18059400"/>
              <a:chExt cx="3733800" cy="13721847"/>
            </a:xfrm>
            <a:effectLst/>
          </p:grpSpPr>
          <p:pic>
            <p:nvPicPr>
              <p:cNvPr id="38" name="Picture 37" descr="DSCF0346.JPG"/>
              <p:cNvPicPr>
                <a:picLocks noChangeAspect="1"/>
              </p:cNvPicPr>
              <p:nvPr/>
            </p:nvPicPr>
            <p:blipFill>
              <a:blip r:embed="rId10" cstate="print">
                <a:extLst>
                  <a:ext uri="{BEBA8EAE-BF5A-486C-A8C5-ECC9F3942E4B}">
                    <a14:imgProps xmlns:a14="http://schemas.microsoft.com/office/drawing/2010/main">
                      <a14:imgLayer r:embed="rId11">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10820400" y="18059400"/>
                <a:ext cx="3212842" cy="12268200"/>
              </a:xfrm>
              <a:prstGeom prst="rect">
                <a:avLst/>
              </a:prstGeom>
              <a:ln>
                <a:noFill/>
              </a:ln>
              <a:effectLst>
                <a:softEdge rad="112500"/>
              </a:effectLst>
            </p:spPr>
          </p:pic>
          <p:sp>
            <p:nvSpPr>
              <p:cNvPr id="39" name="TextBox 38"/>
              <p:cNvSpPr txBox="1"/>
              <p:nvPr/>
            </p:nvSpPr>
            <p:spPr>
              <a:xfrm rot="10800000" flipV="1">
                <a:off x="10763741" y="30134354"/>
                <a:ext cx="3733800" cy="1646893"/>
              </a:xfrm>
              <a:prstGeom prst="rect">
                <a:avLst/>
              </a:prstGeom>
              <a:noFill/>
            </p:spPr>
            <p:txBody>
              <a:bodyPr wrap="square" rtlCol="0">
                <a:spAutoFit/>
              </a:bodyPr>
              <a:lstStyle/>
              <a:p>
                <a:r>
                  <a:rPr lang="en-US" sz="1600" b="1" dirty="0">
                    <a:solidFill>
                      <a:srgbClr val="000000"/>
                    </a:solidFill>
                  </a:rPr>
                  <a:t>Figure 6. </a:t>
                </a:r>
                <a:r>
                  <a:rPr lang="en-US" sz="1600" dirty="0">
                    <a:solidFill>
                      <a:srgbClr val="000000"/>
                    </a:solidFill>
                  </a:rPr>
                  <a:t>Sample #1 with visible exterior damage as a result of beech bark disease. </a:t>
                </a:r>
              </a:p>
            </p:txBody>
          </p:sp>
        </p:grpSp>
        <p:grpSp>
          <p:nvGrpSpPr>
            <p:cNvPr id="42" name="Group 41"/>
            <p:cNvGrpSpPr/>
            <p:nvPr/>
          </p:nvGrpSpPr>
          <p:grpSpPr>
            <a:xfrm>
              <a:off x="29775257" y="4904645"/>
              <a:ext cx="2736743" cy="9598755"/>
              <a:chOff x="15697200" y="17068800"/>
              <a:chExt cx="5638800" cy="11385237"/>
            </a:xfrm>
          </p:grpSpPr>
          <p:pic>
            <p:nvPicPr>
              <p:cNvPr id="43" name="Picture 42" descr="DSCF0308.JPG"/>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15697200" y="17068800"/>
                <a:ext cx="5614988" cy="9982200"/>
              </a:xfrm>
              <a:prstGeom prst="rect">
                <a:avLst/>
              </a:prstGeom>
              <a:ln>
                <a:noFill/>
              </a:ln>
              <a:effectLst>
                <a:softEdge rad="112500"/>
              </a:effectLst>
            </p:spPr>
          </p:pic>
          <p:sp>
            <p:nvSpPr>
              <p:cNvPr id="44" name="TextBox 43"/>
              <p:cNvSpPr txBox="1"/>
              <p:nvPr/>
            </p:nvSpPr>
            <p:spPr>
              <a:xfrm>
                <a:off x="15697200" y="27127199"/>
                <a:ext cx="5638800" cy="1326838"/>
              </a:xfrm>
              <a:prstGeom prst="rect">
                <a:avLst/>
              </a:prstGeom>
              <a:noFill/>
            </p:spPr>
            <p:txBody>
              <a:bodyPr wrap="square" rtlCol="0">
                <a:spAutoFit/>
              </a:bodyPr>
              <a:lstStyle/>
              <a:p>
                <a:r>
                  <a:rPr lang="en-US" sz="1600" b="1" dirty="0">
                    <a:solidFill>
                      <a:srgbClr val="000000"/>
                    </a:solidFill>
                  </a:rPr>
                  <a:t>Figure 8</a:t>
                </a:r>
                <a:r>
                  <a:rPr lang="en-US" sz="1600" dirty="0">
                    <a:solidFill>
                      <a:srgbClr val="000000"/>
                    </a:solidFill>
                  </a:rPr>
                  <a:t>. Sample tree #3 indicating healthy growth an no visible symptoms of beech bark disease.</a:t>
                </a:r>
                <a:endParaRPr lang="en-US" sz="1600" dirty="0">
                  <a:solidFill>
                    <a:srgbClr val="000000"/>
                  </a:solidFill>
                </a:endParaRPr>
              </a:p>
            </p:txBody>
          </p:sp>
        </p:grpSp>
      </p:grpSp>
      <p:sp>
        <p:nvSpPr>
          <p:cNvPr id="59" name="TextBox 58"/>
          <p:cNvSpPr txBox="1"/>
          <p:nvPr/>
        </p:nvSpPr>
        <p:spPr>
          <a:xfrm>
            <a:off x="3886200" y="25222200"/>
            <a:ext cx="7620000" cy="1015624"/>
          </a:xfrm>
          <a:prstGeom prst="rect">
            <a:avLst/>
          </a:prstGeom>
          <a:noFill/>
        </p:spPr>
        <p:txBody>
          <a:bodyPr wrap="square" lIns="91411" tIns="45701" rIns="91411" bIns="45701"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n-US" sz="6000" b="1" u="sng" dirty="0" smtClean="0">
                <a:ln w="57150" cmpd="sng"/>
                <a:solidFill>
                  <a:schemeClr val="bg1">
                    <a:shade val="50000"/>
                  </a:schemeClr>
                </a:solidFill>
                <a:latin typeface="+mj-lt"/>
              </a:rPr>
              <a:t>--Methods--</a:t>
            </a:r>
            <a:endParaRPr lang="en-US" sz="6000" b="1" u="sng" dirty="0">
              <a:ln w="57150" cmpd="sng"/>
              <a:solidFill>
                <a:schemeClr val="bg1">
                  <a:shade val="50000"/>
                </a:schemeClr>
              </a:solidFill>
              <a:latin typeface="+mj-lt"/>
            </a:endParaRPr>
          </a:p>
        </p:txBody>
      </p:sp>
      <p:grpSp>
        <p:nvGrpSpPr>
          <p:cNvPr id="11" name="Group 10"/>
          <p:cNvGrpSpPr/>
          <p:nvPr/>
        </p:nvGrpSpPr>
        <p:grpSpPr>
          <a:xfrm>
            <a:off x="16591843" y="30984054"/>
            <a:ext cx="4995217" cy="1586457"/>
            <a:chOff x="17400621" y="30946490"/>
            <a:chExt cx="4995217" cy="1586457"/>
          </a:xfrm>
        </p:grpSpPr>
        <p:pic>
          <p:nvPicPr>
            <p:cNvPr id="6" name="Picture 5" descr="IMG_1049.JPG"/>
            <p:cNvPicPr>
              <a:picLocks noChangeAspect="1"/>
            </p:cNvPicPr>
            <p:nvPr/>
          </p:nvPicPr>
          <p:blipFill rotWithShape="1">
            <a:blip r:embed="rId13">
              <a:extLst>
                <a:ext uri="{BEBA8EAE-BF5A-486C-A8C5-ECC9F3942E4B}">
                  <a14:imgProps xmlns:a14="http://schemas.microsoft.com/office/drawing/2010/main">
                    <a14:imgLayer r:embed="rId14">
                      <a14:imgEffect>
                        <a14:sharpenSoften amount="50000"/>
                      </a14:imgEffect>
                      <a14:imgEffect>
                        <a14:brightnessContrast bright="20000"/>
                      </a14:imgEffect>
                    </a14:imgLayer>
                  </a14:imgProps>
                </a:ext>
                <a:ext uri="{28A0092B-C50C-407E-A947-70E740481C1C}">
                  <a14:useLocalDpi xmlns:a14="http://schemas.microsoft.com/office/drawing/2010/main" val="0"/>
                </a:ext>
              </a:extLst>
            </a:blip>
            <a:srcRect l="12789" r="6468"/>
            <a:stretch/>
          </p:blipFill>
          <p:spPr>
            <a:xfrm>
              <a:off x="17528747" y="30946490"/>
              <a:ext cx="4867091" cy="1071400"/>
            </a:xfrm>
            <a:prstGeom prst="rect">
              <a:avLst/>
            </a:prstGeom>
            <a:ln>
              <a:noFill/>
            </a:ln>
            <a:effectLst>
              <a:softEdge rad="112500"/>
            </a:effectLst>
          </p:spPr>
        </p:pic>
        <p:sp>
          <p:nvSpPr>
            <p:cNvPr id="45" name="TextBox 44"/>
            <p:cNvSpPr txBox="1"/>
            <p:nvPr/>
          </p:nvSpPr>
          <p:spPr>
            <a:xfrm>
              <a:off x="17400621" y="31948171"/>
              <a:ext cx="4995217" cy="584776"/>
            </a:xfrm>
            <a:prstGeom prst="rect">
              <a:avLst/>
            </a:prstGeom>
            <a:noFill/>
          </p:spPr>
          <p:txBody>
            <a:bodyPr wrap="square" rtlCol="0">
              <a:spAutoFit/>
            </a:bodyPr>
            <a:lstStyle/>
            <a:p>
              <a:pPr algn="ctr"/>
              <a:r>
                <a:rPr lang="en-US" sz="1600" b="1" dirty="0">
                  <a:solidFill>
                    <a:srgbClr val="000000"/>
                  </a:solidFill>
                </a:rPr>
                <a:t>Figure </a:t>
              </a:r>
              <a:r>
                <a:rPr lang="en-US" sz="1600" b="1" dirty="0" smtClean="0">
                  <a:solidFill>
                    <a:srgbClr val="000000"/>
                  </a:solidFill>
                </a:rPr>
                <a:t>7</a:t>
              </a:r>
              <a:r>
                <a:rPr lang="en-US" sz="1600" dirty="0" smtClean="0">
                  <a:solidFill>
                    <a:srgbClr val="000000"/>
                  </a:solidFill>
                </a:rPr>
                <a:t>. A close up of the growth rings on the tree core from sample #1.</a:t>
              </a:r>
              <a:endParaRPr lang="en-US" sz="1600" dirty="0">
                <a:solidFill>
                  <a:srgbClr val="000000"/>
                </a:solidFill>
              </a:endParaRPr>
            </a:p>
          </p:txBody>
        </p:sp>
      </p:grpSp>
      <p:grpSp>
        <p:nvGrpSpPr>
          <p:cNvPr id="10" name="Group 9"/>
          <p:cNvGrpSpPr/>
          <p:nvPr/>
        </p:nvGrpSpPr>
        <p:grpSpPr>
          <a:xfrm>
            <a:off x="25679128" y="6398712"/>
            <a:ext cx="2920410" cy="4987188"/>
            <a:chOff x="25179714" y="6123845"/>
            <a:chExt cx="2920410" cy="4987188"/>
          </a:xfrm>
        </p:grpSpPr>
        <p:pic>
          <p:nvPicPr>
            <p:cNvPr id="8" name="Picture 7" descr="IMG_0947.jpg"/>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5179714" y="6123845"/>
              <a:ext cx="2920410" cy="3909970"/>
            </a:xfrm>
            <a:prstGeom prst="ellipse">
              <a:avLst/>
            </a:prstGeom>
            <a:ln>
              <a:noFill/>
            </a:ln>
            <a:effectLst>
              <a:softEdge rad="112500"/>
            </a:effectLst>
          </p:spPr>
        </p:pic>
        <p:sp>
          <p:nvSpPr>
            <p:cNvPr id="48" name="TextBox 47"/>
            <p:cNvSpPr txBox="1"/>
            <p:nvPr/>
          </p:nvSpPr>
          <p:spPr>
            <a:xfrm>
              <a:off x="25232149" y="10033815"/>
              <a:ext cx="2867975" cy="1077218"/>
            </a:xfrm>
            <a:prstGeom prst="rect">
              <a:avLst/>
            </a:prstGeom>
            <a:noFill/>
          </p:spPr>
          <p:txBody>
            <a:bodyPr wrap="square" rtlCol="0">
              <a:spAutoFit/>
            </a:bodyPr>
            <a:lstStyle/>
            <a:p>
              <a:r>
                <a:rPr lang="en-US" sz="1600" b="1" dirty="0">
                  <a:solidFill>
                    <a:srgbClr val="000000"/>
                  </a:solidFill>
                </a:rPr>
                <a:t>Figure 5</a:t>
              </a:r>
              <a:r>
                <a:rPr lang="en-US" sz="1600" dirty="0" smtClean="0">
                  <a:solidFill>
                    <a:srgbClr val="000000"/>
                  </a:solidFill>
                </a:rPr>
                <a:t>. The white wool-like wax excreted indicating the presence of beech scale in sample </a:t>
              </a:r>
              <a:r>
                <a:rPr lang="en-US" sz="1600" dirty="0">
                  <a:solidFill>
                    <a:srgbClr val="000000"/>
                  </a:solidFill>
                </a:rPr>
                <a:t>tree </a:t>
              </a:r>
              <a:r>
                <a:rPr lang="en-US" sz="1600" dirty="0" smtClean="0">
                  <a:solidFill>
                    <a:srgbClr val="000000"/>
                  </a:solidFill>
                </a:rPr>
                <a:t>#1.</a:t>
              </a:r>
              <a:endParaRPr lang="en-US" sz="1600" dirty="0">
                <a:solidFill>
                  <a:srgbClr val="000000"/>
                </a:solidFill>
              </a:endParaRPr>
            </a:p>
          </p:txBody>
        </p:sp>
        <p:sp>
          <p:nvSpPr>
            <p:cNvPr id="9" name="Left Arrow 8"/>
            <p:cNvSpPr/>
            <p:nvPr/>
          </p:nvSpPr>
          <p:spPr>
            <a:xfrm>
              <a:off x="26986992" y="7960042"/>
              <a:ext cx="978408" cy="484632"/>
            </a:xfrm>
            <a:prstGeom prst="leftArrow">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Tree>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txDef>
      <a:spPr>
        <a:noFill/>
      </a:spPr>
      <a:bodyPr wrap="square" lIns="91411" tIns="45701" rIns="91411" bIns="45701" rtlCol="0">
        <a:spAutoFit/>
      </a:bodyPr>
      <a:lstStyle>
        <a:defPPr>
          <a:lnSpc>
            <a:spcPct val="110000"/>
          </a:lnSpc>
          <a:defRPr sz="2900" dirty="0" smtClean="0">
            <a:solidFill>
              <a:schemeClr val="bg1"/>
            </a:solidFill>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2732</TotalTime>
  <Words>2131</Words>
  <Application>Microsoft Macintosh PowerPoint</Application>
  <PresentationFormat>Custom</PresentationFormat>
  <Paragraphs>80</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Flow</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Application of Camera Point </dc:title>
  <dc:creator>Paul Pellissier</dc:creator>
  <cp:lastModifiedBy>Paul</cp:lastModifiedBy>
  <cp:revision>187</cp:revision>
  <dcterms:created xsi:type="dcterms:W3CDTF">2012-04-04T00:06:56Z</dcterms:created>
  <dcterms:modified xsi:type="dcterms:W3CDTF">2013-12-05T20:54:41Z</dcterms:modified>
</cp:coreProperties>
</file>