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313863"/>
  <p:defaultTextStyle>
    <a:defPPr>
      <a:defRPr lang="en-US"/>
    </a:defPPr>
    <a:lvl1pPr marL="0" algn="l" defTabSz="4770279" rtl="0" eaLnBrk="1" latinLnBrk="0" hangingPunct="1">
      <a:defRPr sz="9400" kern="1200">
        <a:solidFill>
          <a:schemeClr val="tx1"/>
        </a:solidFill>
        <a:latin typeface="+mn-lt"/>
        <a:ea typeface="+mn-ea"/>
        <a:cs typeface="+mn-cs"/>
      </a:defRPr>
    </a:lvl1pPr>
    <a:lvl2pPr marL="2385139" algn="l" defTabSz="4770279" rtl="0" eaLnBrk="1" latinLnBrk="0" hangingPunct="1">
      <a:defRPr sz="9400" kern="1200">
        <a:solidFill>
          <a:schemeClr val="tx1"/>
        </a:solidFill>
        <a:latin typeface="+mn-lt"/>
        <a:ea typeface="+mn-ea"/>
        <a:cs typeface="+mn-cs"/>
      </a:defRPr>
    </a:lvl2pPr>
    <a:lvl3pPr marL="4770279" algn="l" defTabSz="4770279" rtl="0" eaLnBrk="1" latinLnBrk="0" hangingPunct="1">
      <a:defRPr sz="9400" kern="1200">
        <a:solidFill>
          <a:schemeClr val="tx1"/>
        </a:solidFill>
        <a:latin typeface="+mn-lt"/>
        <a:ea typeface="+mn-ea"/>
        <a:cs typeface="+mn-cs"/>
      </a:defRPr>
    </a:lvl3pPr>
    <a:lvl4pPr marL="7155420" algn="l" defTabSz="4770279" rtl="0" eaLnBrk="1" latinLnBrk="0" hangingPunct="1">
      <a:defRPr sz="9400" kern="1200">
        <a:solidFill>
          <a:schemeClr val="tx1"/>
        </a:solidFill>
        <a:latin typeface="+mn-lt"/>
        <a:ea typeface="+mn-ea"/>
        <a:cs typeface="+mn-cs"/>
      </a:defRPr>
    </a:lvl4pPr>
    <a:lvl5pPr marL="9540560" algn="l" defTabSz="4770279" rtl="0" eaLnBrk="1" latinLnBrk="0" hangingPunct="1">
      <a:defRPr sz="9400" kern="1200">
        <a:solidFill>
          <a:schemeClr val="tx1"/>
        </a:solidFill>
        <a:latin typeface="+mn-lt"/>
        <a:ea typeface="+mn-ea"/>
        <a:cs typeface="+mn-cs"/>
      </a:defRPr>
    </a:lvl5pPr>
    <a:lvl6pPr marL="11925699" algn="l" defTabSz="4770279" rtl="0" eaLnBrk="1" latinLnBrk="0" hangingPunct="1">
      <a:defRPr sz="9400" kern="1200">
        <a:solidFill>
          <a:schemeClr val="tx1"/>
        </a:solidFill>
        <a:latin typeface="+mn-lt"/>
        <a:ea typeface="+mn-ea"/>
        <a:cs typeface="+mn-cs"/>
      </a:defRPr>
    </a:lvl6pPr>
    <a:lvl7pPr marL="14310839" algn="l" defTabSz="4770279" rtl="0" eaLnBrk="1" latinLnBrk="0" hangingPunct="1">
      <a:defRPr sz="9400" kern="1200">
        <a:solidFill>
          <a:schemeClr val="tx1"/>
        </a:solidFill>
        <a:latin typeface="+mn-lt"/>
        <a:ea typeface="+mn-ea"/>
        <a:cs typeface="+mn-cs"/>
      </a:defRPr>
    </a:lvl7pPr>
    <a:lvl8pPr marL="16695979" algn="l" defTabSz="4770279" rtl="0" eaLnBrk="1" latinLnBrk="0" hangingPunct="1">
      <a:defRPr sz="9400" kern="1200">
        <a:solidFill>
          <a:schemeClr val="tx1"/>
        </a:solidFill>
        <a:latin typeface="+mn-lt"/>
        <a:ea typeface="+mn-ea"/>
        <a:cs typeface="+mn-cs"/>
      </a:defRPr>
    </a:lvl8pPr>
    <a:lvl9pPr marL="19081120" algn="l" defTabSz="4770279" rtl="0" eaLnBrk="1" latinLnBrk="0" hangingPunct="1">
      <a:defRPr sz="9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88" autoAdjust="0"/>
    <p:restoredTop sz="92941" autoAdjust="0"/>
  </p:normalViewPr>
  <p:slideViewPr>
    <p:cSldViewPr>
      <p:cViewPr>
        <p:scale>
          <a:sx n="20" d="100"/>
          <a:sy n="20" d="100"/>
        </p:scale>
        <p:origin x="444" y="378"/>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gridSpacing cx="75895" cy="75895"/>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69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65693"/>
          </a:xfrm>
          <a:prstGeom prst="rect">
            <a:avLst/>
          </a:prstGeom>
        </p:spPr>
        <p:txBody>
          <a:bodyPr vert="horz" lIns="91440" tIns="45720" rIns="91440" bIns="45720" rtlCol="0"/>
          <a:lstStyle>
            <a:lvl1pPr algn="r">
              <a:defRPr sz="1200"/>
            </a:lvl1pPr>
          </a:lstStyle>
          <a:p>
            <a:fld id="{0C47DB26-5ED2-4FD5-A5A4-0E497652EEBD}" type="datetimeFigureOut">
              <a:rPr lang="en-US" smtClean="0"/>
              <a:t>12/4/2013</a:t>
            </a:fld>
            <a:endParaRPr lang="en-US"/>
          </a:p>
        </p:txBody>
      </p:sp>
      <p:sp>
        <p:nvSpPr>
          <p:cNvPr id="4" name="Slide Image Placeholder 3"/>
          <p:cNvSpPr>
            <a:spLocks noGrp="1" noRot="1" noChangeAspect="1"/>
          </p:cNvSpPr>
          <p:nvPr>
            <p:ph type="sldImg" idx="2"/>
          </p:nvPr>
        </p:nvSpPr>
        <p:spPr>
          <a:xfrm>
            <a:off x="1101725" y="698500"/>
            <a:ext cx="4654550" cy="3492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24085"/>
            <a:ext cx="5486400" cy="41912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6553"/>
            <a:ext cx="2971800" cy="46569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46553"/>
            <a:ext cx="2971800" cy="465693"/>
          </a:xfrm>
          <a:prstGeom prst="rect">
            <a:avLst/>
          </a:prstGeom>
        </p:spPr>
        <p:txBody>
          <a:bodyPr vert="horz" lIns="91440" tIns="45720" rIns="91440" bIns="45720" rtlCol="0" anchor="b"/>
          <a:lstStyle>
            <a:lvl1pPr algn="r">
              <a:defRPr sz="1200"/>
            </a:lvl1pPr>
          </a:lstStyle>
          <a:p>
            <a:fld id="{E7DFFF25-B008-4967-8006-F985B78CF777}" type="slidenum">
              <a:rPr lang="en-US" smtClean="0"/>
              <a:t>‹#›</a:t>
            </a:fld>
            <a:endParaRPr lang="en-US"/>
          </a:p>
        </p:txBody>
      </p:sp>
    </p:spTree>
    <p:extLst>
      <p:ext uri="{BB962C8B-B14F-4D97-AF65-F5344CB8AC3E}">
        <p14:creationId xmlns:p14="http://schemas.microsoft.com/office/powerpoint/2010/main" val="3633170647"/>
      </p:ext>
    </p:extLst>
  </p:cSld>
  <p:clrMap bg1="lt1" tx1="dk1" bg2="lt2" tx2="dk2" accent1="accent1" accent2="accent2" accent3="accent3" accent4="accent4" accent5="accent5" accent6="accent6" hlink="hlink" folHlink="folHlink"/>
  <p:notesStyle>
    <a:lvl1pPr marL="0" algn="l" defTabSz="834812" rtl="0" eaLnBrk="1" latinLnBrk="0" hangingPunct="1">
      <a:defRPr sz="1100" kern="1200">
        <a:solidFill>
          <a:schemeClr val="tx1"/>
        </a:solidFill>
        <a:latin typeface="+mn-lt"/>
        <a:ea typeface="+mn-ea"/>
        <a:cs typeface="+mn-cs"/>
      </a:defRPr>
    </a:lvl1pPr>
    <a:lvl2pPr marL="417406" algn="l" defTabSz="834812" rtl="0" eaLnBrk="1" latinLnBrk="0" hangingPunct="1">
      <a:defRPr sz="1100" kern="1200">
        <a:solidFill>
          <a:schemeClr val="tx1"/>
        </a:solidFill>
        <a:latin typeface="+mn-lt"/>
        <a:ea typeface="+mn-ea"/>
        <a:cs typeface="+mn-cs"/>
      </a:defRPr>
    </a:lvl2pPr>
    <a:lvl3pPr marL="834812" algn="l" defTabSz="834812" rtl="0" eaLnBrk="1" latinLnBrk="0" hangingPunct="1">
      <a:defRPr sz="1100" kern="1200">
        <a:solidFill>
          <a:schemeClr val="tx1"/>
        </a:solidFill>
        <a:latin typeface="+mn-lt"/>
        <a:ea typeface="+mn-ea"/>
        <a:cs typeface="+mn-cs"/>
      </a:defRPr>
    </a:lvl3pPr>
    <a:lvl4pPr marL="1252217" algn="l" defTabSz="834812" rtl="0" eaLnBrk="1" latinLnBrk="0" hangingPunct="1">
      <a:defRPr sz="1100" kern="1200">
        <a:solidFill>
          <a:schemeClr val="tx1"/>
        </a:solidFill>
        <a:latin typeface="+mn-lt"/>
        <a:ea typeface="+mn-ea"/>
        <a:cs typeface="+mn-cs"/>
      </a:defRPr>
    </a:lvl4pPr>
    <a:lvl5pPr marL="1669623" algn="l" defTabSz="834812" rtl="0" eaLnBrk="1" latinLnBrk="0" hangingPunct="1">
      <a:defRPr sz="1100" kern="1200">
        <a:solidFill>
          <a:schemeClr val="tx1"/>
        </a:solidFill>
        <a:latin typeface="+mn-lt"/>
        <a:ea typeface="+mn-ea"/>
        <a:cs typeface="+mn-cs"/>
      </a:defRPr>
    </a:lvl5pPr>
    <a:lvl6pPr marL="2087029" algn="l" defTabSz="834812" rtl="0" eaLnBrk="1" latinLnBrk="0" hangingPunct="1">
      <a:defRPr sz="1100" kern="1200">
        <a:solidFill>
          <a:schemeClr val="tx1"/>
        </a:solidFill>
        <a:latin typeface="+mn-lt"/>
        <a:ea typeface="+mn-ea"/>
        <a:cs typeface="+mn-cs"/>
      </a:defRPr>
    </a:lvl6pPr>
    <a:lvl7pPr marL="2504435" algn="l" defTabSz="834812" rtl="0" eaLnBrk="1" latinLnBrk="0" hangingPunct="1">
      <a:defRPr sz="1100" kern="1200">
        <a:solidFill>
          <a:schemeClr val="tx1"/>
        </a:solidFill>
        <a:latin typeface="+mn-lt"/>
        <a:ea typeface="+mn-ea"/>
        <a:cs typeface="+mn-cs"/>
      </a:defRPr>
    </a:lvl7pPr>
    <a:lvl8pPr marL="2921840" algn="l" defTabSz="834812" rtl="0" eaLnBrk="1" latinLnBrk="0" hangingPunct="1">
      <a:defRPr sz="1100" kern="1200">
        <a:solidFill>
          <a:schemeClr val="tx1"/>
        </a:solidFill>
        <a:latin typeface="+mn-lt"/>
        <a:ea typeface="+mn-ea"/>
        <a:cs typeface="+mn-cs"/>
      </a:defRPr>
    </a:lvl8pPr>
    <a:lvl9pPr marL="3339246" algn="l" defTabSz="83481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1725" y="698500"/>
            <a:ext cx="4654550" cy="34925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DFFF25-B008-4967-8006-F985B78CF777}" type="slidenum">
              <a:rPr lang="en-US" smtClean="0"/>
              <a:t>1</a:t>
            </a:fld>
            <a:endParaRPr lang="en-US"/>
          </a:p>
        </p:txBody>
      </p:sp>
    </p:spTree>
    <p:extLst>
      <p:ext uri="{BB962C8B-B14F-4D97-AF65-F5344CB8AC3E}">
        <p14:creationId xmlns:p14="http://schemas.microsoft.com/office/powerpoint/2010/main" val="1304837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3"/>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385139" indent="0" algn="ctr">
              <a:buNone/>
              <a:defRPr>
                <a:solidFill>
                  <a:schemeClr val="tx1">
                    <a:tint val="75000"/>
                  </a:schemeClr>
                </a:solidFill>
              </a:defRPr>
            </a:lvl2pPr>
            <a:lvl3pPr marL="4770279" indent="0" algn="ctr">
              <a:buNone/>
              <a:defRPr>
                <a:solidFill>
                  <a:schemeClr val="tx1">
                    <a:tint val="75000"/>
                  </a:schemeClr>
                </a:solidFill>
              </a:defRPr>
            </a:lvl3pPr>
            <a:lvl4pPr marL="7155420" indent="0" algn="ctr">
              <a:buNone/>
              <a:defRPr>
                <a:solidFill>
                  <a:schemeClr val="tx1">
                    <a:tint val="75000"/>
                  </a:schemeClr>
                </a:solidFill>
              </a:defRPr>
            </a:lvl4pPr>
            <a:lvl5pPr marL="9540560" indent="0" algn="ctr">
              <a:buNone/>
              <a:defRPr>
                <a:solidFill>
                  <a:schemeClr val="tx1">
                    <a:tint val="75000"/>
                  </a:schemeClr>
                </a:solidFill>
              </a:defRPr>
            </a:lvl5pPr>
            <a:lvl6pPr marL="11925699" indent="0" algn="ctr">
              <a:buNone/>
              <a:defRPr>
                <a:solidFill>
                  <a:schemeClr val="tx1">
                    <a:tint val="75000"/>
                  </a:schemeClr>
                </a:solidFill>
              </a:defRPr>
            </a:lvl6pPr>
            <a:lvl7pPr marL="14310839" indent="0" algn="ctr">
              <a:buNone/>
              <a:defRPr>
                <a:solidFill>
                  <a:schemeClr val="tx1">
                    <a:tint val="75000"/>
                  </a:schemeClr>
                </a:solidFill>
              </a:defRPr>
            </a:lvl7pPr>
            <a:lvl8pPr marL="16695979" indent="0" algn="ctr">
              <a:buNone/>
              <a:defRPr>
                <a:solidFill>
                  <a:schemeClr val="tx1">
                    <a:tint val="75000"/>
                  </a:schemeClr>
                </a:solidFill>
              </a:defRPr>
            </a:lvl8pPr>
            <a:lvl9pPr marL="1908112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B81D49-6829-4BFF-BFF8-CC83C04F14D3}" type="datetimeFigureOut">
              <a:rPr lang="en-US" smtClean="0"/>
              <a:t>12/4/2013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1955817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B81D49-6829-4BFF-BFF8-CC83C04F14D3}" type="datetimeFigureOut">
              <a:rPr lang="en-US" smtClean="0"/>
              <a:t>12/4/2013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1669546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2"/>
            <a:ext cx="37307520" cy="6537960"/>
          </a:xfrm>
        </p:spPr>
        <p:txBody>
          <a:bodyPr anchor="t"/>
          <a:lstStyle>
            <a:lvl1pPr algn="l">
              <a:defRPr sz="209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3" y="13952225"/>
            <a:ext cx="37307520" cy="7200898"/>
          </a:xfrm>
        </p:spPr>
        <p:txBody>
          <a:bodyPr anchor="b"/>
          <a:lstStyle>
            <a:lvl1pPr marL="0" indent="0">
              <a:buNone/>
              <a:defRPr sz="10400">
                <a:solidFill>
                  <a:schemeClr val="tx1">
                    <a:tint val="75000"/>
                  </a:schemeClr>
                </a:solidFill>
              </a:defRPr>
            </a:lvl1pPr>
            <a:lvl2pPr marL="2385139" indent="0">
              <a:buNone/>
              <a:defRPr sz="9400">
                <a:solidFill>
                  <a:schemeClr val="tx1">
                    <a:tint val="75000"/>
                  </a:schemeClr>
                </a:solidFill>
              </a:defRPr>
            </a:lvl2pPr>
            <a:lvl3pPr marL="4770279" indent="0">
              <a:buNone/>
              <a:defRPr sz="8300">
                <a:solidFill>
                  <a:schemeClr val="tx1">
                    <a:tint val="75000"/>
                  </a:schemeClr>
                </a:solidFill>
              </a:defRPr>
            </a:lvl3pPr>
            <a:lvl4pPr marL="7155420" indent="0">
              <a:buNone/>
              <a:defRPr sz="7300">
                <a:solidFill>
                  <a:schemeClr val="tx1">
                    <a:tint val="75000"/>
                  </a:schemeClr>
                </a:solidFill>
              </a:defRPr>
            </a:lvl4pPr>
            <a:lvl5pPr marL="9540560" indent="0">
              <a:buNone/>
              <a:defRPr sz="7300">
                <a:solidFill>
                  <a:schemeClr val="tx1">
                    <a:tint val="75000"/>
                  </a:schemeClr>
                </a:solidFill>
              </a:defRPr>
            </a:lvl5pPr>
            <a:lvl6pPr marL="11925699" indent="0">
              <a:buNone/>
              <a:defRPr sz="7300">
                <a:solidFill>
                  <a:schemeClr val="tx1">
                    <a:tint val="75000"/>
                  </a:schemeClr>
                </a:solidFill>
              </a:defRPr>
            </a:lvl6pPr>
            <a:lvl7pPr marL="14310839" indent="0">
              <a:buNone/>
              <a:defRPr sz="7300">
                <a:solidFill>
                  <a:schemeClr val="tx1">
                    <a:tint val="75000"/>
                  </a:schemeClr>
                </a:solidFill>
              </a:defRPr>
            </a:lvl7pPr>
            <a:lvl8pPr marL="16695979" indent="0">
              <a:buNone/>
              <a:defRPr sz="7300">
                <a:solidFill>
                  <a:schemeClr val="tx1">
                    <a:tint val="75000"/>
                  </a:schemeClr>
                </a:solidFill>
              </a:defRPr>
            </a:lvl8pPr>
            <a:lvl9pPr marL="19081120" indent="0">
              <a:buNone/>
              <a:defRPr sz="73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B81D49-6829-4BFF-BFF8-CC83C04F14D3}" type="datetimeFigureOut">
              <a:rPr lang="en-US" smtClean="0"/>
              <a:t>12/4/2013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2968930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4"/>
            <a:ext cx="19385280" cy="21724622"/>
          </a:xfrm>
        </p:spPr>
        <p:txBody>
          <a:bodyPr/>
          <a:lstStyle>
            <a:lvl1pPr>
              <a:defRPr sz="14600"/>
            </a:lvl1pPr>
            <a:lvl2pPr>
              <a:defRPr sz="12500"/>
            </a:lvl2pPr>
            <a:lvl3pPr>
              <a:defRPr sz="104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4"/>
            <a:ext cx="19385280" cy="21724622"/>
          </a:xfrm>
        </p:spPr>
        <p:txBody>
          <a:bodyPr/>
          <a:lstStyle>
            <a:lvl1pPr>
              <a:defRPr sz="14600"/>
            </a:lvl1pPr>
            <a:lvl2pPr>
              <a:defRPr sz="12500"/>
            </a:lvl2pPr>
            <a:lvl3pPr>
              <a:defRPr sz="104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DB81D49-6829-4BFF-BFF8-CC83C04F14D3}" type="datetimeFigureOut">
              <a:rPr lang="en-US" smtClean="0"/>
              <a:t>12/4/2013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3189462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3"/>
            <a:ext cx="19392903" cy="3070859"/>
          </a:xfrm>
        </p:spPr>
        <p:txBody>
          <a:bodyPr anchor="b"/>
          <a:lstStyle>
            <a:lvl1pPr marL="0" indent="0">
              <a:buNone/>
              <a:defRPr sz="12500" b="1"/>
            </a:lvl1pPr>
            <a:lvl2pPr marL="2385139" indent="0">
              <a:buNone/>
              <a:defRPr sz="10400" b="1"/>
            </a:lvl2pPr>
            <a:lvl3pPr marL="4770279" indent="0">
              <a:buNone/>
              <a:defRPr sz="9400" b="1"/>
            </a:lvl3pPr>
            <a:lvl4pPr marL="7155420" indent="0">
              <a:buNone/>
              <a:defRPr sz="8300" b="1"/>
            </a:lvl4pPr>
            <a:lvl5pPr marL="9540560" indent="0">
              <a:buNone/>
              <a:defRPr sz="8300" b="1"/>
            </a:lvl5pPr>
            <a:lvl6pPr marL="11925699" indent="0">
              <a:buNone/>
              <a:defRPr sz="8300" b="1"/>
            </a:lvl6pPr>
            <a:lvl7pPr marL="14310839" indent="0">
              <a:buNone/>
              <a:defRPr sz="8300" b="1"/>
            </a:lvl7pPr>
            <a:lvl8pPr marL="16695979" indent="0">
              <a:buNone/>
              <a:defRPr sz="8300" b="1"/>
            </a:lvl8pPr>
            <a:lvl9pPr marL="19081120" indent="0">
              <a:buNone/>
              <a:defRPr sz="8300" b="1"/>
            </a:lvl9pPr>
          </a:lstStyle>
          <a:p>
            <a:pPr lvl="0"/>
            <a:r>
              <a:rPr lang="en-US" smtClean="0"/>
              <a:t>Click to edit Master text styles</a:t>
            </a:r>
          </a:p>
        </p:txBody>
      </p:sp>
      <p:sp>
        <p:nvSpPr>
          <p:cNvPr id="4" name="Content Placeholder 3"/>
          <p:cNvSpPr>
            <a:spLocks noGrp="1"/>
          </p:cNvSpPr>
          <p:nvPr>
            <p:ph sz="half" idx="2"/>
          </p:nvPr>
        </p:nvSpPr>
        <p:spPr>
          <a:xfrm>
            <a:off x="2194560" y="10439401"/>
            <a:ext cx="19392903" cy="18966182"/>
          </a:xfrm>
        </p:spPr>
        <p:txBody>
          <a:bodyPr/>
          <a:lstStyle>
            <a:lvl1pPr>
              <a:defRPr sz="12500"/>
            </a:lvl1pPr>
            <a:lvl2pPr>
              <a:defRPr sz="10400"/>
            </a:lvl2pPr>
            <a:lvl3pPr>
              <a:defRPr sz="9400"/>
            </a:lvl3pPr>
            <a:lvl4pPr>
              <a:defRPr sz="8300"/>
            </a:lvl4pPr>
            <a:lvl5pPr>
              <a:defRPr sz="8300"/>
            </a:lvl5pPr>
            <a:lvl6pPr>
              <a:defRPr sz="8300"/>
            </a:lvl6pPr>
            <a:lvl7pPr>
              <a:defRPr sz="8300"/>
            </a:lvl7pPr>
            <a:lvl8pPr>
              <a:defRPr sz="8300"/>
            </a:lvl8pPr>
            <a:lvl9pPr>
              <a:defRPr sz="8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3" y="7368543"/>
            <a:ext cx="19400520" cy="3070859"/>
          </a:xfrm>
        </p:spPr>
        <p:txBody>
          <a:bodyPr anchor="b"/>
          <a:lstStyle>
            <a:lvl1pPr marL="0" indent="0">
              <a:buNone/>
              <a:defRPr sz="12500" b="1"/>
            </a:lvl1pPr>
            <a:lvl2pPr marL="2385139" indent="0">
              <a:buNone/>
              <a:defRPr sz="10400" b="1"/>
            </a:lvl2pPr>
            <a:lvl3pPr marL="4770279" indent="0">
              <a:buNone/>
              <a:defRPr sz="9400" b="1"/>
            </a:lvl3pPr>
            <a:lvl4pPr marL="7155420" indent="0">
              <a:buNone/>
              <a:defRPr sz="8300" b="1"/>
            </a:lvl4pPr>
            <a:lvl5pPr marL="9540560" indent="0">
              <a:buNone/>
              <a:defRPr sz="8300" b="1"/>
            </a:lvl5pPr>
            <a:lvl6pPr marL="11925699" indent="0">
              <a:buNone/>
              <a:defRPr sz="8300" b="1"/>
            </a:lvl6pPr>
            <a:lvl7pPr marL="14310839" indent="0">
              <a:buNone/>
              <a:defRPr sz="8300" b="1"/>
            </a:lvl7pPr>
            <a:lvl8pPr marL="16695979" indent="0">
              <a:buNone/>
              <a:defRPr sz="8300" b="1"/>
            </a:lvl8pPr>
            <a:lvl9pPr marL="19081120" indent="0">
              <a:buNone/>
              <a:defRPr sz="8300" b="1"/>
            </a:lvl9pPr>
          </a:lstStyle>
          <a:p>
            <a:pPr lvl="0"/>
            <a:r>
              <a:rPr lang="en-US" smtClean="0"/>
              <a:t>Click to edit Master text styles</a:t>
            </a:r>
          </a:p>
        </p:txBody>
      </p:sp>
      <p:sp>
        <p:nvSpPr>
          <p:cNvPr id="6" name="Content Placeholder 5"/>
          <p:cNvSpPr>
            <a:spLocks noGrp="1"/>
          </p:cNvSpPr>
          <p:nvPr>
            <p:ph sz="quarter" idx="4"/>
          </p:nvPr>
        </p:nvSpPr>
        <p:spPr>
          <a:xfrm>
            <a:off x="22296123" y="10439401"/>
            <a:ext cx="19400520" cy="18966182"/>
          </a:xfrm>
        </p:spPr>
        <p:txBody>
          <a:bodyPr/>
          <a:lstStyle>
            <a:lvl1pPr>
              <a:defRPr sz="12500"/>
            </a:lvl1pPr>
            <a:lvl2pPr>
              <a:defRPr sz="10400"/>
            </a:lvl2pPr>
            <a:lvl3pPr>
              <a:defRPr sz="9400"/>
            </a:lvl3pPr>
            <a:lvl4pPr>
              <a:defRPr sz="8300"/>
            </a:lvl4pPr>
            <a:lvl5pPr>
              <a:defRPr sz="8300"/>
            </a:lvl5pPr>
            <a:lvl6pPr>
              <a:defRPr sz="8300"/>
            </a:lvl6pPr>
            <a:lvl7pPr>
              <a:defRPr sz="8300"/>
            </a:lvl7pPr>
            <a:lvl8pPr>
              <a:defRPr sz="8300"/>
            </a:lvl8pPr>
            <a:lvl9pPr>
              <a:defRPr sz="8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DB81D49-6829-4BFF-BFF8-CC83C04F14D3}" type="datetimeFigureOut">
              <a:rPr lang="en-US" smtClean="0"/>
              <a:t>12/4/2013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1871202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B81D49-6829-4BFF-BFF8-CC83C04F14D3}" type="datetimeFigureOut">
              <a:rPr lang="en-US" smtClean="0"/>
              <a:t>12/4/2013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2025937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B81D49-6829-4BFF-BFF8-CC83C04F14D3}" type="datetimeFigureOut">
              <a:rPr lang="en-US" smtClean="0"/>
              <a:t>12/4/2013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871140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3" cy="5577840"/>
          </a:xfrm>
        </p:spPr>
        <p:txBody>
          <a:bodyPr anchor="b"/>
          <a:lstStyle>
            <a:lvl1pPr algn="l">
              <a:defRPr sz="104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6700"/>
            </a:lvl1pPr>
            <a:lvl2pPr>
              <a:defRPr sz="14600"/>
            </a:lvl2pPr>
            <a:lvl3pPr>
              <a:defRPr sz="12500"/>
            </a:lvl3pPr>
            <a:lvl4pPr>
              <a:defRPr sz="10400"/>
            </a:lvl4pPr>
            <a:lvl5pPr>
              <a:defRPr sz="10400"/>
            </a:lvl5pPr>
            <a:lvl6pPr>
              <a:defRPr sz="10400"/>
            </a:lvl6pPr>
            <a:lvl7pPr>
              <a:defRPr sz="10400"/>
            </a:lvl7pPr>
            <a:lvl8pPr>
              <a:defRPr sz="10400"/>
            </a:lvl8pPr>
            <a:lvl9pPr>
              <a:defRPr sz="10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3" cy="22517102"/>
          </a:xfrm>
        </p:spPr>
        <p:txBody>
          <a:bodyPr/>
          <a:lstStyle>
            <a:lvl1pPr marL="0" indent="0">
              <a:buNone/>
              <a:defRPr sz="7300"/>
            </a:lvl1pPr>
            <a:lvl2pPr marL="2385139" indent="0">
              <a:buNone/>
              <a:defRPr sz="6200"/>
            </a:lvl2pPr>
            <a:lvl3pPr marL="4770279" indent="0">
              <a:buNone/>
              <a:defRPr sz="5200"/>
            </a:lvl3pPr>
            <a:lvl4pPr marL="7155420" indent="0">
              <a:buNone/>
              <a:defRPr sz="4700"/>
            </a:lvl4pPr>
            <a:lvl5pPr marL="9540560" indent="0">
              <a:buNone/>
              <a:defRPr sz="4700"/>
            </a:lvl5pPr>
            <a:lvl6pPr marL="11925699" indent="0">
              <a:buNone/>
              <a:defRPr sz="4700"/>
            </a:lvl6pPr>
            <a:lvl7pPr marL="14310839" indent="0">
              <a:buNone/>
              <a:defRPr sz="4700"/>
            </a:lvl7pPr>
            <a:lvl8pPr marL="16695979" indent="0">
              <a:buNone/>
              <a:defRPr sz="4700"/>
            </a:lvl8pPr>
            <a:lvl9pPr marL="19081120"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B81D49-6829-4BFF-BFF8-CC83C04F14D3}" type="datetimeFigureOut">
              <a:rPr lang="en-US" smtClean="0"/>
              <a:t>12/4/2013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1775595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1"/>
            <a:ext cx="26334720" cy="2720342"/>
          </a:xfrm>
        </p:spPr>
        <p:txBody>
          <a:bodyPr anchor="b"/>
          <a:lstStyle>
            <a:lvl1pPr algn="l">
              <a:defRPr sz="10400" b="1"/>
            </a:lvl1pPr>
          </a:lstStyle>
          <a:p>
            <a:r>
              <a:rPr lang="en-US" smtClean="0"/>
              <a:t>Click to edit Master title style</a:t>
            </a:r>
            <a:endParaRPr lang="en-US"/>
          </a:p>
        </p:txBody>
      </p:sp>
      <p:sp>
        <p:nvSpPr>
          <p:cNvPr id="3" name="Picture Placeholder 2"/>
          <p:cNvSpPr>
            <a:spLocks noGrp="1"/>
          </p:cNvSpPr>
          <p:nvPr>
            <p:ph type="pic" idx="1"/>
          </p:nvPr>
        </p:nvSpPr>
        <p:spPr>
          <a:xfrm>
            <a:off x="8602983" y="2941320"/>
            <a:ext cx="26334720" cy="19751040"/>
          </a:xfrm>
        </p:spPr>
        <p:txBody>
          <a:bodyPr/>
          <a:lstStyle>
            <a:lvl1pPr marL="0" indent="0">
              <a:buNone/>
              <a:defRPr sz="16700"/>
            </a:lvl1pPr>
            <a:lvl2pPr marL="2385139" indent="0">
              <a:buNone/>
              <a:defRPr sz="14600"/>
            </a:lvl2pPr>
            <a:lvl3pPr marL="4770279" indent="0">
              <a:buNone/>
              <a:defRPr sz="12500"/>
            </a:lvl3pPr>
            <a:lvl4pPr marL="7155420" indent="0">
              <a:buNone/>
              <a:defRPr sz="10400"/>
            </a:lvl4pPr>
            <a:lvl5pPr marL="9540560" indent="0">
              <a:buNone/>
              <a:defRPr sz="10400"/>
            </a:lvl5pPr>
            <a:lvl6pPr marL="11925699" indent="0">
              <a:buNone/>
              <a:defRPr sz="10400"/>
            </a:lvl6pPr>
            <a:lvl7pPr marL="14310839" indent="0">
              <a:buNone/>
              <a:defRPr sz="10400"/>
            </a:lvl7pPr>
            <a:lvl8pPr marL="16695979" indent="0">
              <a:buNone/>
              <a:defRPr sz="10400"/>
            </a:lvl8pPr>
            <a:lvl9pPr marL="19081120" indent="0">
              <a:buNone/>
              <a:defRPr sz="10400"/>
            </a:lvl9pPr>
          </a:lstStyle>
          <a:p>
            <a:endParaRPr lang="en-US"/>
          </a:p>
        </p:txBody>
      </p:sp>
      <p:sp>
        <p:nvSpPr>
          <p:cNvPr id="4" name="Text Placeholder 3"/>
          <p:cNvSpPr>
            <a:spLocks noGrp="1"/>
          </p:cNvSpPr>
          <p:nvPr>
            <p:ph type="body" sz="half" idx="2"/>
          </p:nvPr>
        </p:nvSpPr>
        <p:spPr>
          <a:xfrm>
            <a:off x="8602983" y="25763223"/>
            <a:ext cx="26334720" cy="3863338"/>
          </a:xfrm>
        </p:spPr>
        <p:txBody>
          <a:bodyPr/>
          <a:lstStyle>
            <a:lvl1pPr marL="0" indent="0">
              <a:buNone/>
              <a:defRPr sz="7300"/>
            </a:lvl1pPr>
            <a:lvl2pPr marL="2385139" indent="0">
              <a:buNone/>
              <a:defRPr sz="6200"/>
            </a:lvl2pPr>
            <a:lvl3pPr marL="4770279" indent="0">
              <a:buNone/>
              <a:defRPr sz="5200"/>
            </a:lvl3pPr>
            <a:lvl4pPr marL="7155420" indent="0">
              <a:buNone/>
              <a:defRPr sz="4700"/>
            </a:lvl4pPr>
            <a:lvl5pPr marL="9540560" indent="0">
              <a:buNone/>
              <a:defRPr sz="4700"/>
            </a:lvl5pPr>
            <a:lvl6pPr marL="11925699" indent="0">
              <a:buNone/>
              <a:defRPr sz="4700"/>
            </a:lvl6pPr>
            <a:lvl7pPr marL="14310839" indent="0">
              <a:buNone/>
              <a:defRPr sz="4700"/>
            </a:lvl7pPr>
            <a:lvl8pPr marL="16695979" indent="0">
              <a:buNone/>
              <a:defRPr sz="4700"/>
            </a:lvl8pPr>
            <a:lvl9pPr marL="19081120"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B81D49-6829-4BFF-BFF8-CC83C04F14D3}" type="datetimeFigureOut">
              <a:rPr lang="en-US" smtClean="0"/>
              <a:t>12/4/2013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3550073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B81D49-6829-4BFF-BFF8-CC83C04F14D3}" type="datetimeFigureOut">
              <a:rPr lang="en-US" smtClean="0"/>
              <a:t>12/4/2013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2352570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B81D49-6829-4BFF-BFF8-CC83C04F14D3}" type="datetimeFigureOut">
              <a:rPr lang="en-US" smtClean="0"/>
              <a:t>12/4/2013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3467549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77028" tIns="238514" rIns="477028" bIns="23851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4"/>
            <a:ext cx="39502080" cy="21724622"/>
          </a:xfrm>
          <a:prstGeom prst="rect">
            <a:avLst/>
          </a:prstGeom>
        </p:spPr>
        <p:txBody>
          <a:bodyPr vert="horz" lIns="477028" tIns="238514" rIns="477028" bIns="23851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77028" tIns="238514" rIns="477028" bIns="238514" rtlCol="0" anchor="ctr"/>
          <a:lstStyle>
            <a:lvl1pPr algn="l">
              <a:defRPr sz="6200">
                <a:solidFill>
                  <a:schemeClr val="tx1">
                    <a:tint val="75000"/>
                  </a:schemeClr>
                </a:solidFill>
              </a:defRPr>
            </a:lvl1pPr>
          </a:lstStyle>
          <a:p>
            <a:fld id="{FDB81D49-6829-4BFF-BFF8-CC83C04F14D3}" type="datetimeFigureOut">
              <a:rPr lang="en-US" smtClean="0"/>
              <a:t>12/4/2013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77028" tIns="238514" rIns="477028" bIns="238514" rtlCol="0" anchor="ctr"/>
          <a:lstStyle>
            <a:lvl1pPr algn="ctr">
              <a:defRPr sz="6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77028" tIns="238514" rIns="477028" bIns="238514" rtlCol="0" anchor="ctr"/>
          <a:lstStyle>
            <a:lvl1pPr algn="r">
              <a:defRPr sz="6200">
                <a:solidFill>
                  <a:schemeClr val="tx1">
                    <a:tint val="75000"/>
                  </a:schemeClr>
                </a:solidFill>
              </a:defRPr>
            </a:lvl1pPr>
          </a:lstStyle>
          <a:p>
            <a:fld id="{FD48A672-9AD0-4092-9DAF-2ADB3C963035}" type="slidenum">
              <a:rPr lang="en-US" smtClean="0"/>
              <a:t>‹#›</a:t>
            </a:fld>
            <a:endParaRPr lang="en-US"/>
          </a:p>
        </p:txBody>
      </p:sp>
    </p:spTree>
    <p:extLst>
      <p:ext uri="{BB962C8B-B14F-4D97-AF65-F5344CB8AC3E}">
        <p14:creationId xmlns:p14="http://schemas.microsoft.com/office/powerpoint/2010/main" val="15258006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770279" rtl="0" eaLnBrk="1" latinLnBrk="0" hangingPunct="1">
        <a:spcBef>
          <a:spcPct val="0"/>
        </a:spcBef>
        <a:buNone/>
        <a:defRPr sz="22900" kern="1200">
          <a:solidFill>
            <a:schemeClr val="tx1"/>
          </a:solidFill>
          <a:latin typeface="+mj-lt"/>
          <a:ea typeface="+mj-ea"/>
          <a:cs typeface="+mj-cs"/>
        </a:defRPr>
      </a:lvl1pPr>
    </p:titleStyle>
    <p:bodyStyle>
      <a:lvl1pPr marL="1788855" indent="-1788855" algn="l" defTabSz="4770279" rtl="0" eaLnBrk="1" latinLnBrk="0" hangingPunct="1">
        <a:spcBef>
          <a:spcPct val="20000"/>
        </a:spcBef>
        <a:buFont typeface="Arial" pitchFamily="34" charset="0"/>
        <a:buChar char="•"/>
        <a:defRPr sz="16700" kern="1200">
          <a:solidFill>
            <a:schemeClr val="tx1"/>
          </a:solidFill>
          <a:latin typeface="+mn-lt"/>
          <a:ea typeface="+mn-ea"/>
          <a:cs typeface="+mn-cs"/>
        </a:defRPr>
      </a:lvl1pPr>
      <a:lvl2pPr marL="3875852" indent="-1490713" algn="l" defTabSz="4770279" rtl="0" eaLnBrk="1" latinLnBrk="0" hangingPunct="1">
        <a:spcBef>
          <a:spcPct val="20000"/>
        </a:spcBef>
        <a:buFont typeface="Arial" pitchFamily="34" charset="0"/>
        <a:buChar char="–"/>
        <a:defRPr sz="14600" kern="1200">
          <a:solidFill>
            <a:schemeClr val="tx1"/>
          </a:solidFill>
          <a:latin typeface="+mn-lt"/>
          <a:ea typeface="+mn-ea"/>
          <a:cs typeface="+mn-cs"/>
        </a:defRPr>
      </a:lvl2pPr>
      <a:lvl3pPr marL="5962851" indent="-1192570" algn="l" defTabSz="4770279" rtl="0" eaLnBrk="1" latinLnBrk="0" hangingPunct="1">
        <a:spcBef>
          <a:spcPct val="20000"/>
        </a:spcBef>
        <a:buFont typeface="Arial" pitchFamily="34" charset="0"/>
        <a:buChar char="•"/>
        <a:defRPr sz="12500" kern="1200">
          <a:solidFill>
            <a:schemeClr val="tx1"/>
          </a:solidFill>
          <a:latin typeface="+mn-lt"/>
          <a:ea typeface="+mn-ea"/>
          <a:cs typeface="+mn-cs"/>
        </a:defRPr>
      </a:lvl3pPr>
      <a:lvl4pPr marL="8347990"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4pPr>
      <a:lvl5pPr marL="1073312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5pPr>
      <a:lvl6pPr marL="1311826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6pPr>
      <a:lvl7pPr marL="1550340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7pPr>
      <a:lvl8pPr marL="1788854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8pPr>
      <a:lvl9pPr marL="2027368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9pPr>
    </p:bodyStyle>
    <p:otherStyle>
      <a:defPPr>
        <a:defRPr lang="en-US"/>
      </a:defPPr>
      <a:lvl1pPr marL="0" algn="l" defTabSz="4770279" rtl="0" eaLnBrk="1" latinLnBrk="0" hangingPunct="1">
        <a:defRPr sz="9400" kern="1200">
          <a:solidFill>
            <a:schemeClr val="tx1"/>
          </a:solidFill>
          <a:latin typeface="+mn-lt"/>
          <a:ea typeface="+mn-ea"/>
          <a:cs typeface="+mn-cs"/>
        </a:defRPr>
      </a:lvl1pPr>
      <a:lvl2pPr marL="2385139" algn="l" defTabSz="4770279" rtl="0" eaLnBrk="1" latinLnBrk="0" hangingPunct="1">
        <a:defRPr sz="9400" kern="1200">
          <a:solidFill>
            <a:schemeClr val="tx1"/>
          </a:solidFill>
          <a:latin typeface="+mn-lt"/>
          <a:ea typeface="+mn-ea"/>
          <a:cs typeface="+mn-cs"/>
        </a:defRPr>
      </a:lvl2pPr>
      <a:lvl3pPr marL="4770279" algn="l" defTabSz="4770279" rtl="0" eaLnBrk="1" latinLnBrk="0" hangingPunct="1">
        <a:defRPr sz="9400" kern="1200">
          <a:solidFill>
            <a:schemeClr val="tx1"/>
          </a:solidFill>
          <a:latin typeface="+mn-lt"/>
          <a:ea typeface="+mn-ea"/>
          <a:cs typeface="+mn-cs"/>
        </a:defRPr>
      </a:lvl3pPr>
      <a:lvl4pPr marL="7155420" algn="l" defTabSz="4770279" rtl="0" eaLnBrk="1" latinLnBrk="0" hangingPunct="1">
        <a:defRPr sz="9400" kern="1200">
          <a:solidFill>
            <a:schemeClr val="tx1"/>
          </a:solidFill>
          <a:latin typeface="+mn-lt"/>
          <a:ea typeface="+mn-ea"/>
          <a:cs typeface="+mn-cs"/>
        </a:defRPr>
      </a:lvl4pPr>
      <a:lvl5pPr marL="9540560" algn="l" defTabSz="4770279" rtl="0" eaLnBrk="1" latinLnBrk="0" hangingPunct="1">
        <a:defRPr sz="9400" kern="1200">
          <a:solidFill>
            <a:schemeClr val="tx1"/>
          </a:solidFill>
          <a:latin typeface="+mn-lt"/>
          <a:ea typeface="+mn-ea"/>
          <a:cs typeface="+mn-cs"/>
        </a:defRPr>
      </a:lvl5pPr>
      <a:lvl6pPr marL="11925699" algn="l" defTabSz="4770279" rtl="0" eaLnBrk="1" latinLnBrk="0" hangingPunct="1">
        <a:defRPr sz="9400" kern="1200">
          <a:solidFill>
            <a:schemeClr val="tx1"/>
          </a:solidFill>
          <a:latin typeface="+mn-lt"/>
          <a:ea typeface="+mn-ea"/>
          <a:cs typeface="+mn-cs"/>
        </a:defRPr>
      </a:lvl6pPr>
      <a:lvl7pPr marL="14310839" algn="l" defTabSz="4770279" rtl="0" eaLnBrk="1" latinLnBrk="0" hangingPunct="1">
        <a:defRPr sz="9400" kern="1200">
          <a:solidFill>
            <a:schemeClr val="tx1"/>
          </a:solidFill>
          <a:latin typeface="+mn-lt"/>
          <a:ea typeface="+mn-ea"/>
          <a:cs typeface="+mn-cs"/>
        </a:defRPr>
      </a:lvl7pPr>
      <a:lvl8pPr marL="16695979" algn="l" defTabSz="4770279" rtl="0" eaLnBrk="1" latinLnBrk="0" hangingPunct="1">
        <a:defRPr sz="9400" kern="1200">
          <a:solidFill>
            <a:schemeClr val="tx1"/>
          </a:solidFill>
          <a:latin typeface="+mn-lt"/>
          <a:ea typeface="+mn-ea"/>
          <a:cs typeface="+mn-cs"/>
        </a:defRPr>
      </a:lvl8pPr>
      <a:lvl9pPr marL="19081120" algn="l" defTabSz="4770279" rtl="0" eaLnBrk="1" latinLnBrk="0" hangingPunct="1">
        <a:defRPr sz="9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notesSlide" Target="../notesSlides/notesSlide1.xml"/><Relationship Id="rId7" Type="http://schemas.openxmlformats.org/officeDocument/2006/relationships/package" Target="../embeddings/Microsoft_Excel_Worksheet1.xlsx"/><Relationship Id="rId12" Type="http://schemas.openxmlformats.org/officeDocument/2006/relationships/image" Target="../media/image8.e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4.png"/><Relationship Id="rId11" Type="http://schemas.openxmlformats.org/officeDocument/2006/relationships/image" Target="../media/image7.png"/><Relationship Id="rId5" Type="http://schemas.openxmlformats.org/officeDocument/2006/relationships/image" Target="../media/image3.png"/><Relationship Id="rId10" Type="http://schemas.openxmlformats.org/officeDocument/2006/relationships/image" Target="../media/image6.jpg"/><Relationship Id="rId4" Type="http://schemas.openxmlformats.org/officeDocument/2006/relationships/image" Target="../media/image2.png"/><Relationship Id="rId9"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7" name="Rectangle 36"/>
          <p:cNvSpPr/>
          <p:nvPr/>
        </p:nvSpPr>
        <p:spPr>
          <a:xfrm>
            <a:off x="5400490" y="2266835"/>
            <a:ext cx="33393800" cy="683055"/>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444114" y="1092133"/>
            <a:ext cx="33638574" cy="2946619"/>
          </a:xfrm>
          <a:prstGeom prst="rect">
            <a:avLst/>
          </a:prstGeom>
          <a:noFill/>
        </p:spPr>
        <p:txBody>
          <a:bodyPr wrap="square" lIns="83481" tIns="41741" rIns="83481" bIns="41741" rtlCol="0">
            <a:spAutoFit/>
          </a:bodyPr>
          <a:lstStyle/>
          <a:p>
            <a:pPr algn="ctr"/>
            <a:r>
              <a:rPr lang="en-US" sz="6600" b="1" dirty="0" smtClean="0"/>
              <a:t>The Effects of Emerald Ash Borer on White Ash Trees (</a:t>
            </a:r>
            <a:r>
              <a:rPr lang="en-US" sz="6600" b="1" dirty="0" err="1" smtClean="0"/>
              <a:t>Fraxinus</a:t>
            </a:r>
            <a:r>
              <a:rPr lang="en-US" sz="6600" b="1" dirty="0" smtClean="0"/>
              <a:t> </a:t>
            </a:r>
            <a:r>
              <a:rPr lang="en-US" sz="6600" b="1" smtClean="0"/>
              <a:t>americana</a:t>
            </a:r>
            <a:r>
              <a:rPr lang="en-US" sz="6600" b="1" dirty="0" smtClean="0"/>
              <a:t>) in New Hampshire. </a:t>
            </a:r>
            <a:endParaRPr lang="en-US" sz="6600" b="1" dirty="0"/>
          </a:p>
          <a:p>
            <a:pPr algn="ctr"/>
            <a:r>
              <a:rPr lang="en-US" sz="6000" b="1" i="1" dirty="0" smtClean="0"/>
              <a:t> </a:t>
            </a:r>
          </a:p>
          <a:p>
            <a:pPr algn="ctr"/>
            <a:r>
              <a:rPr lang="en-US" sz="6000" b="1" dirty="0" smtClean="0"/>
              <a:t>Elliot Doughty, Forestry, COLSA. ebq24@wildcats.unh.edu</a:t>
            </a:r>
            <a:r>
              <a:rPr lang="en-US" sz="6000" b="1" i="1" dirty="0" smtClean="0"/>
              <a:t> </a:t>
            </a:r>
            <a:endParaRPr lang="en-US" sz="6000" b="1" dirty="0"/>
          </a:p>
        </p:txBody>
      </p:sp>
      <p:sp>
        <p:nvSpPr>
          <p:cNvPr id="10" name="TextBox 9"/>
          <p:cNvSpPr txBox="1"/>
          <p:nvPr/>
        </p:nvSpPr>
        <p:spPr>
          <a:xfrm>
            <a:off x="775110" y="6365166"/>
            <a:ext cx="13996560" cy="3777616"/>
          </a:xfrm>
          <a:prstGeom prst="rect">
            <a:avLst/>
          </a:prstGeom>
          <a:noFill/>
        </p:spPr>
        <p:txBody>
          <a:bodyPr wrap="square" lIns="83481" tIns="41741" rIns="83481" bIns="41741" rtlCol="0">
            <a:spAutoFit/>
          </a:bodyPr>
          <a:lstStyle/>
          <a:p>
            <a:r>
              <a:rPr lang="en-US" sz="4000" dirty="0" smtClean="0"/>
              <a:t>          This project was designed to see if </a:t>
            </a:r>
            <a:r>
              <a:rPr lang="en-US" sz="4000" dirty="0" smtClean="0"/>
              <a:t>emerald </a:t>
            </a:r>
            <a:r>
              <a:rPr lang="en-US" sz="4000" dirty="0"/>
              <a:t>a</a:t>
            </a:r>
            <a:r>
              <a:rPr lang="en-US" sz="4000" dirty="0" smtClean="0"/>
              <a:t>sh </a:t>
            </a:r>
            <a:r>
              <a:rPr lang="en-US" sz="4000" dirty="0" smtClean="0"/>
              <a:t>borer could be found here in Durham, NH.  Comparisons were done between sites in Concord, NH and Durham, NH.  The results showed that the emerald ash borer was not found in any of the trees sampled from Concord, NH or Durham, NH.  There is however still a possibility that these trees will be infested in the future.</a:t>
            </a:r>
            <a:r>
              <a:rPr lang="en-US" sz="3400" dirty="0" smtClean="0"/>
              <a:t> </a:t>
            </a:r>
            <a:endParaRPr lang="en-US" sz="3900" dirty="0"/>
          </a:p>
        </p:txBody>
      </p:sp>
      <p:sp>
        <p:nvSpPr>
          <p:cNvPr id="11" name="TextBox 10"/>
          <p:cNvSpPr txBox="1"/>
          <p:nvPr/>
        </p:nvSpPr>
        <p:spPr>
          <a:xfrm>
            <a:off x="730750" y="4536650"/>
            <a:ext cx="3848314" cy="1746291"/>
          </a:xfrm>
          <a:prstGeom prst="rect">
            <a:avLst/>
          </a:prstGeom>
          <a:noFill/>
        </p:spPr>
        <p:txBody>
          <a:bodyPr wrap="square" lIns="83481" tIns="41741" rIns="83481" bIns="41741" rtlCol="0">
            <a:spAutoFit/>
          </a:bodyPr>
          <a:lstStyle/>
          <a:p>
            <a:endParaRPr lang="en-US" sz="5400" b="1" u="sng" dirty="0" smtClean="0">
              <a:effectLst>
                <a:outerShdw blurRad="38100" dist="38100" dir="2700000" algn="tl">
                  <a:srgbClr val="000000">
                    <a:alpha val="43137"/>
                  </a:srgbClr>
                </a:outerShdw>
              </a:effectLst>
            </a:endParaRPr>
          </a:p>
          <a:p>
            <a:r>
              <a:rPr lang="en-US" sz="5400" b="1" u="sng" dirty="0" smtClean="0">
                <a:effectLst>
                  <a:outerShdw blurRad="38100" dist="38100" dir="2700000" algn="tl">
                    <a:srgbClr val="000000">
                      <a:alpha val="43137"/>
                    </a:srgbClr>
                  </a:outerShdw>
                </a:effectLst>
              </a:rPr>
              <a:t>Abstract.</a:t>
            </a:r>
            <a:endParaRPr lang="en-US" sz="5400" b="1" u="sng" dirty="0">
              <a:effectLst>
                <a:outerShdw blurRad="38100" dist="38100" dir="2700000" algn="tl">
                  <a:srgbClr val="000000">
                    <a:alpha val="43137"/>
                  </a:srgbClr>
                </a:outerShdw>
              </a:effectLst>
            </a:endParaRPr>
          </a:p>
        </p:txBody>
      </p:sp>
      <p:sp>
        <p:nvSpPr>
          <p:cNvPr id="14" name="TextBox 13"/>
          <p:cNvSpPr txBox="1"/>
          <p:nvPr/>
        </p:nvSpPr>
        <p:spPr>
          <a:xfrm>
            <a:off x="946458" y="25407411"/>
            <a:ext cx="8424346" cy="853739"/>
          </a:xfrm>
          <a:prstGeom prst="rect">
            <a:avLst/>
          </a:prstGeom>
          <a:noFill/>
        </p:spPr>
        <p:txBody>
          <a:bodyPr wrap="square" lIns="83481" tIns="41741" rIns="83481" bIns="41741" rtlCol="0">
            <a:spAutoFit/>
          </a:bodyPr>
          <a:lstStyle/>
          <a:p>
            <a:r>
              <a:rPr lang="en-US" sz="5000" b="1" u="sng" dirty="0" smtClean="0">
                <a:effectLst>
                  <a:outerShdw blurRad="38100" dist="38100" dir="2700000" algn="tl">
                    <a:srgbClr val="000000">
                      <a:alpha val="43137"/>
                    </a:srgbClr>
                  </a:outerShdw>
                </a:effectLst>
              </a:rPr>
              <a:t>Methods</a:t>
            </a:r>
            <a:endParaRPr lang="en-US" sz="5000" b="1" u="sng" dirty="0">
              <a:effectLst>
                <a:outerShdw blurRad="38100" dist="38100" dir="2700000" algn="tl">
                  <a:srgbClr val="000000">
                    <a:alpha val="43137"/>
                  </a:srgbClr>
                </a:outerShdw>
              </a:effectLst>
            </a:endParaRPr>
          </a:p>
        </p:txBody>
      </p:sp>
      <p:sp>
        <p:nvSpPr>
          <p:cNvPr id="15" name="TextBox 14"/>
          <p:cNvSpPr txBox="1"/>
          <p:nvPr/>
        </p:nvSpPr>
        <p:spPr>
          <a:xfrm>
            <a:off x="800017" y="26553235"/>
            <a:ext cx="14135326" cy="5316499"/>
          </a:xfrm>
          <a:prstGeom prst="rect">
            <a:avLst/>
          </a:prstGeom>
          <a:noFill/>
        </p:spPr>
        <p:txBody>
          <a:bodyPr wrap="square" lIns="83481" tIns="41741" rIns="83481" bIns="41741" rtlCol="0">
            <a:spAutoFit/>
          </a:bodyPr>
          <a:lstStyle/>
          <a:p>
            <a:pPr marL="571500" indent="-571500">
              <a:spcAft>
                <a:spcPts val="1800"/>
              </a:spcAft>
              <a:buFontTx/>
              <a:buChar char="-"/>
            </a:pPr>
            <a:r>
              <a:rPr lang="en-US" sz="4000" dirty="0" smtClean="0"/>
              <a:t>Core Samples were taken from Ash trees in Concord, NH and Durham, NH.</a:t>
            </a:r>
          </a:p>
          <a:p>
            <a:pPr marL="571500" indent="-571500">
              <a:spcAft>
                <a:spcPts val="1800"/>
              </a:spcAft>
              <a:buFontTx/>
              <a:buChar char="-"/>
            </a:pPr>
            <a:r>
              <a:rPr lang="en-US" sz="4000" dirty="0" smtClean="0"/>
              <a:t>Three core samples were taken from each town</a:t>
            </a:r>
          </a:p>
          <a:p>
            <a:pPr marL="571500" indent="-571500">
              <a:spcAft>
                <a:spcPts val="1800"/>
              </a:spcAft>
              <a:buFontTx/>
              <a:buChar char="-"/>
            </a:pPr>
            <a:r>
              <a:rPr lang="en-US" sz="4000" dirty="0" smtClean="0"/>
              <a:t>Core samples were put into straws for easy transportation.</a:t>
            </a:r>
          </a:p>
          <a:p>
            <a:pPr marL="571500" indent="-571500">
              <a:spcAft>
                <a:spcPts val="1800"/>
              </a:spcAft>
              <a:buFontTx/>
              <a:buChar char="-"/>
            </a:pPr>
            <a:r>
              <a:rPr lang="en-US" sz="4000" dirty="0" smtClean="0"/>
              <a:t>Core samples were analyzed using dendrochronology and any strange change in annual growth rings was recorded.</a:t>
            </a:r>
          </a:p>
          <a:p>
            <a:pPr marL="571500" indent="-571500">
              <a:spcAft>
                <a:spcPts val="1800"/>
              </a:spcAft>
              <a:buFontTx/>
              <a:buChar char="-"/>
            </a:pPr>
            <a:endParaRPr lang="en-US" sz="4000" dirty="0"/>
          </a:p>
        </p:txBody>
      </p:sp>
      <p:sp>
        <p:nvSpPr>
          <p:cNvPr id="6" name="TextBox 5"/>
          <p:cNvSpPr txBox="1"/>
          <p:nvPr/>
        </p:nvSpPr>
        <p:spPr>
          <a:xfrm>
            <a:off x="15332324" y="5367647"/>
            <a:ext cx="2229541" cy="915294"/>
          </a:xfrm>
          <a:prstGeom prst="rect">
            <a:avLst/>
          </a:prstGeom>
          <a:noFill/>
        </p:spPr>
        <p:txBody>
          <a:bodyPr wrap="none" lIns="83481" tIns="41741" rIns="83481" bIns="41741" rtlCol="0">
            <a:spAutoFit/>
          </a:bodyPr>
          <a:lstStyle/>
          <a:p>
            <a:r>
              <a:rPr lang="en-US" sz="5400" b="1" u="sng" dirty="0" smtClean="0">
                <a:effectLst>
                  <a:outerShdw blurRad="38100" dist="38100" dir="2700000" algn="tl">
                    <a:srgbClr val="000000">
                      <a:alpha val="43137"/>
                    </a:srgbClr>
                  </a:outerShdw>
                </a:effectLst>
              </a:rPr>
              <a:t>Results</a:t>
            </a:r>
            <a:endParaRPr lang="en-US" sz="5400" b="1" u="sng" dirty="0">
              <a:effectLst>
                <a:outerShdw blurRad="38100" dist="38100" dir="2700000" algn="tl">
                  <a:srgbClr val="000000">
                    <a:alpha val="43137"/>
                  </a:srgbClr>
                </a:outerShdw>
              </a:effectLst>
            </a:endParaRPr>
          </a:p>
        </p:txBody>
      </p:sp>
      <p:sp>
        <p:nvSpPr>
          <p:cNvPr id="36" name="TextBox 35"/>
          <p:cNvSpPr txBox="1"/>
          <p:nvPr/>
        </p:nvSpPr>
        <p:spPr>
          <a:xfrm>
            <a:off x="28168990" y="5226740"/>
            <a:ext cx="3836307" cy="1015663"/>
          </a:xfrm>
          <a:prstGeom prst="rect">
            <a:avLst/>
          </a:prstGeom>
          <a:noFill/>
        </p:spPr>
        <p:txBody>
          <a:bodyPr wrap="none" rtlCol="0">
            <a:spAutoFit/>
          </a:bodyPr>
          <a:lstStyle/>
          <a:p>
            <a:r>
              <a:rPr lang="en-US" sz="6000" b="1" u="sng" dirty="0" err="1" smtClean="0">
                <a:effectLst>
                  <a:outerShdw blurRad="38100" dist="38100" dir="2700000" algn="tl">
                    <a:srgbClr val="000000">
                      <a:alpha val="43137"/>
                    </a:srgbClr>
                  </a:outerShdw>
                </a:effectLst>
              </a:rPr>
              <a:t>Disscussion</a:t>
            </a:r>
            <a:endParaRPr lang="en-US" sz="6000" b="1" u="sng" dirty="0">
              <a:effectLst>
                <a:outerShdw blurRad="38100" dist="38100" dir="2700000" algn="tl">
                  <a:srgbClr val="000000">
                    <a:alpha val="43137"/>
                  </a:srgbClr>
                </a:outerShdw>
              </a:effectLst>
            </a:endParaRPr>
          </a:p>
        </p:txBody>
      </p:sp>
      <p:sp>
        <p:nvSpPr>
          <p:cNvPr id="18" name="TextBox 17"/>
          <p:cNvSpPr txBox="1"/>
          <p:nvPr/>
        </p:nvSpPr>
        <p:spPr>
          <a:xfrm>
            <a:off x="15333775" y="6341242"/>
            <a:ext cx="12685307" cy="5624275"/>
          </a:xfrm>
          <a:prstGeom prst="rect">
            <a:avLst/>
          </a:prstGeom>
          <a:noFill/>
        </p:spPr>
        <p:txBody>
          <a:bodyPr wrap="square" lIns="83481" tIns="41741" rIns="83481" bIns="41741" rtlCol="0">
            <a:spAutoFit/>
          </a:bodyPr>
          <a:lstStyle/>
          <a:p>
            <a:r>
              <a:rPr lang="en-US" sz="4000" dirty="0" smtClean="0"/>
              <a:t>          After </a:t>
            </a:r>
            <a:r>
              <a:rPr lang="en-US" sz="4000" dirty="0" smtClean="0"/>
              <a:t>analyzing the data it was found that </a:t>
            </a:r>
            <a:r>
              <a:rPr lang="en-US" sz="4000" dirty="0" smtClean="0"/>
              <a:t>emerald </a:t>
            </a:r>
            <a:r>
              <a:rPr lang="en-US" sz="4000" dirty="0" smtClean="0"/>
              <a:t>ash borer was not found to be effecting any of the sampled trees</a:t>
            </a:r>
            <a:r>
              <a:rPr lang="en-US" sz="4000" dirty="0" smtClean="0"/>
              <a:t>.  There were some strange changes in the annual growth rings of the core samples of Durham sample #1 and Concord sample #1.  The changes From Durham #1 are seen between 1993 and 1998.  The annual growth rings between these years are closer together compared to most other growth rings.  The same results are found on Concord #1 between 1993 and 2003.</a:t>
            </a:r>
            <a:r>
              <a:rPr lang="en-US" sz="3900" dirty="0" smtClean="0"/>
              <a:t>         </a:t>
            </a:r>
            <a:endParaRPr lang="en-US" sz="3900" dirty="0"/>
          </a:p>
        </p:txBody>
      </p:sp>
      <p:sp>
        <p:nvSpPr>
          <p:cNvPr id="41" name="Rectangle 40"/>
          <p:cNvSpPr/>
          <p:nvPr/>
        </p:nvSpPr>
        <p:spPr>
          <a:xfrm>
            <a:off x="5476385" y="2059115"/>
            <a:ext cx="531265" cy="1138425"/>
          </a:xfrm>
          <a:prstGeom prst="rect">
            <a:avLst/>
          </a:prstGeom>
          <a:solidFill>
            <a:schemeClr val="accent3">
              <a:lumMod val="60000"/>
              <a:lumOff val="4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38159361" y="2039150"/>
            <a:ext cx="531265" cy="1138425"/>
          </a:xfrm>
          <a:prstGeom prst="rect">
            <a:avLst/>
          </a:prstGeom>
          <a:solidFill>
            <a:schemeClr val="accent3">
              <a:lumMod val="60000"/>
              <a:lumOff val="4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p:cNvSpPr txBox="1"/>
          <p:nvPr/>
        </p:nvSpPr>
        <p:spPr>
          <a:xfrm>
            <a:off x="730750" y="10693606"/>
            <a:ext cx="3965528" cy="923330"/>
          </a:xfrm>
          <a:prstGeom prst="rect">
            <a:avLst/>
          </a:prstGeom>
          <a:noFill/>
        </p:spPr>
        <p:txBody>
          <a:bodyPr wrap="square" rtlCol="0">
            <a:spAutoFit/>
          </a:bodyPr>
          <a:lstStyle/>
          <a:p>
            <a:r>
              <a:rPr lang="en-US" sz="5400" b="1" u="sng" dirty="0" smtClean="0">
                <a:effectLst>
                  <a:outerShdw blurRad="38100" dist="38100" dir="2700000" algn="tl">
                    <a:srgbClr val="000000">
                      <a:alpha val="43137"/>
                    </a:srgbClr>
                  </a:outerShdw>
                </a:effectLst>
              </a:rPr>
              <a:t>Introduction</a:t>
            </a:r>
            <a:endParaRPr lang="en-US" sz="5400" b="1" u="sng" dirty="0">
              <a:effectLst>
                <a:outerShdw blurRad="38100" dist="38100" dir="2700000" algn="tl">
                  <a:srgbClr val="000000">
                    <a:alpha val="43137"/>
                  </a:srgbClr>
                </a:outerShdw>
              </a:effectLst>
            </a:endParaRPr>
          </a:p>
        </p:txBody>
      </p:sp>
      <p:sp>
        <p:nvSpPr>
          <p:cNvPr id="42" name="TextBox 41"/>
          <p:cNvSpPr txBox="1"/>
          <p:nvPr/>
        </p:nvSpPr>
        <p:spPr>
          <a:xfrm>
            <a:off x="676012" y="11746146"/>
            <a:ext cx="13983249" cy="6863417"/>
          </a:xfrm>
          <a:prstGeom prst="rect">
            <a:avLst/>
          </a:prstGeom>
          <a:noFill/>
        </p:spPr>
        <p:txBody>
          <a:bodyPr wrap="square" rtlCol="0">
            <a:spAutoFit/>
          </a:bodyPr>
          <a:lstStyle/>
          <a:p>
            <a:r>
              <a:rPr lang="en-US" sz="4000" dirty="0" smtClean="0"/>
              <a:t>           </a:t>
            </a:r>
            <a:r>
              <a:rPr lang="en-US" sz="4000" dirty="0"/>
              <a:t>Emerald ash borer has become a threat to many ash trees in some parts of the United States.  It is a metallic green looking beetle that eats through the wood of the </a:t>
            </a:r>
            <a:r>
              <a:rPr lang="en-US" sz="4000" dirty="0" smtClean="0"/>
              <a:t>trees.¹  </a:t>
            </a:r>
            <a:r>
              <a:rPr lang="en-US" sz="4000" dirty="0"/>
              <a:t>The beetle will bore paths in the inner bark of the trees and eat the tree from the inside out.  Emerald ash borer has recently been found in Concord NH in 2013.  The infested area has been quarantined but there is still a risk of the beetle spreading throughout New Hampshire</a:t>
            </a:r>
            <a:r>
              <a:rPr lang="en-US" sz="4000" dirty="0" smtClean="0"/>
              <a:t>.  The hypothesis is that the ash trees from Concord will show signs of damage from the Emerald Ash Borer and will be a good comparison to the ash trees in Durham which are expected to be fully healthy. </a:t>
            </a:r>
            <a:endParaRPr lang="en-US" sz="4000" dirty="0"/>
          </a:p>
        </p:txBody>
      </p:sp>
      <p:pic>
        <p:nvPicPr>
          <p:cNvPr id="48" name="Picture 47"/>
          <p:cNvPicPr>
            <a:picLocks noChangeAspect="1"/>
          </p:cNvPicPr>
          <p:nvPr/>
        </p:nvPicPr>
        <p:blipFill>
          <a:blip r:embed="rId4"/>
          <a:stretch>
            <a:fillRect/>
          </a:stretch>
        </p:blipFill>
        <p:spPr>
          <a:xfrm>
            <a:off x="699185" y="18682584"/>
            <a:ext cx="13581020" cy="6317175"/>
          </a:xfrm>
          <a:prstGeom prst="rect">
            <a:avLst/>
          </a:prstGeom>
        </p:spPr>
      </p:pic>
      <p:pic>
        <p:nvPicPr>
          <p:cNvPr id="50" name="Picture 49"/>
          <p:cNvPicPr>
            <a:picLocks noChangeAspect="1"/>
          </p:cNvPicPr>
          <p:nvPr/>
        </p:nvPicPr>
        <p:blipFill>
          <a:blip r:embed="rId5"/>
          <a:stretch>
            <a:fillRect/>
          </a:stretch>
        </p:blipFill>
        <p:spPr>
          <a:xfrm>
            <a:off x="422450" y="449390"/>
            <a:ext cx="4736181" cy="4777350"/>
          </a:xfrm>
          <a:prstGeom prst="rect">
            <a:avLst/>
          </a:prstGeom>
        </p:spPr>
      </p:pic>
      <p:pic>
        <p:nvPicPr>
          <p:cNvPr id="51" name="Picture 50"/>
          <p:cNvPicPr>
            <a:picLocks noChangeAspect="1"/>
          </p:cNvPicPr>
          <p:nvPr/>
        </p:nvPicPr>
        <p:blipFill>
          <a:blip r:embed="rId6"/>
          <a:stretch>
            <a:fillRect/>
          </a:stretch>
        </p:blipFill>
        <p:spPr>
          <a:xfrm>
            <a:off x="39082688" y="449390"/>
            <a:ext cx="4551734" cy="4777350"/>
          </a:xfrm>
          <a:prstGeom prst="rect">
            <a:avLst/>
          </a:prstGeom>
        </p:spPr>
      </p:pic>
      <p:graphicFrame>
        <p:nvGraphicFramePr>
          <p:cNvPr id="12" name="Object 11"/>
          <p:cNvGraphicFramePr>
            <a:graphicFrameLocks noChangeAspect="1"/>
          </p:cNvGraphicFramePr>
          <p:nvPr>
            <p:extLst>
              <p:ext uri="{D42A27DB-BD31-4B8C-83A1-F6EECF244321}">
                <p14:modId xmlns:p14="http://schemas.microsoft.com/office/powerpoint/2010/main" val="3863963646"/>
              </p:ext>
            </p:extLst>
          </p:nvPr>
        </p:nvGraphicFramePr>
        <p:xfrm>
          <a:off x="15332324" y="12097657"/>
          <a:ext cx="7479392" cy="6276232"/>
        </p:xfrm>
        <a:graphic>
          <a:graphicData uri="http://schemas.openxmlformats.org/presentationml/2006/ole">
            <mc:AlternateContent xmlns:mc="http://schemas.openxmlformats.org/markup-compatibility/2006">
              <mc:Choice xmlns:v="urn:schemas-microsoft-com:vml" Requires="v">
                <p:oleObj spid="_x0000_s1042" name="Worksheet" r:id="rId7" imgW="1609776" imgH="1533558" progId="Excel.Sheet.12">
                  <p:embed/>
                </p:oleObj>
              </mc:Choice>
              <mc:Fallback>
                <p:oleObj name="Worksheet" r:id="rId7" imgW="1609776" imgH="1533558" progId="Excel.Sheet.12">
                  <p:embed/>
                  <p:pic>
                    <p:nvPicPr>
                      <p:cNvPr id="0" name=""/>
                      <p:cNvPicPr/>
                      <p:nvPr/>
                    </p:nvPicPr>
                    <p:blipFill>
                      <a:blip r:embed="rId8"/>
                      <a:stretch>
                        <a:fillRect/>
                      </a:stretch>
                    </p:blipFill>
                    <p:spPr>
                      <a:xfrm>
                        <a:off x="15332324" y="12097657"/>
                        <a:ext cx="7479392" cy="6276232"/>
                      </a:xfrm>
                      <a:prstGeom prst="rect">
                        <a:avLst/>
                      </a:prstGeom>
                    </p:spPr>
                  </p:pic>
                </p:oleObj>
              </mc:Fallback>
            </mc:AlternateContent>
          </a:graphicData>
        </a:graphic>
      </p:graphicFrame>
      <p:sp>
        <p:nvSpPr>
          <p:cNvPr id="16" name="TextBox 15"/>
          <p:cNvSpPr txBox="1"/>
          <p:nvPr/>
        </p:nvSpPr>
        <p:spPr>
          <a:xfrm>
            <a:off x="15332324" y="18569949"/>
            <a:ext cx="6856684" cy="523220"/>
          </a:xfrm>
          <a:prstGeom prst="rect">
            <a:avLst/>
          </a:prstGeom>
          <a:noFill/>
        </p:spPr>
        <p:txBody>
          <a:bodyPr wrap="square" rtlCol="0">
            <a:spAutoFit/>
          </a:bodyPr>
          <a:lstStyle/>
          <a:p>
            <a:r>
              <a:rPr lang="en-US" sz="2800" dirty="0" smtClean="0"/>
              <a:t>Table. 1 Ages of sampled trees</a:t>
            </a:r>
            <a:endParaRPr lang="en-US" sz="2800" dirty="0"/>
          </a:p>
        </p:txBody>
      </p:sp>
      <p:sp>
        <p:nvSpPr>
          <p:cNvPr id="17" name="TextBox 16"/>
          <p:cNvSpPr txBox="1"/>
          <p:nvPr/>
        </p:nvSpPr>
        <p:spPr>
          <a:xfrm>
            <a:off x="699185" y="24999759"/>
            <a:ext cx="13983249" cy="523220"/>
          </a:xfrm>
          <a:prstGeom prst="rect">
            <a:avLst/>
          </a:prstGeom>
          <a:noFill/>
        </p:spPr>
        <p:txBody>
          <a:bodyPr wrap="square" rtlCol="0">
            <a:spAutoFit/>
          </a:bodyPr>
          <a:lstStyle/>
          <a:p>
            <a:r>
              <a:rPr lang="en-US" sz="2800" dirty="0" smtClean="0"/>
              <a:t>Emerald Ash Borer.</a:t>
            </a:r>
            <a:endParaRPr lang="en-US" sz="2800" dirty="0"/>
          </a:p>
        </p:txBody>
      </p:sp>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831885" y="19601680"/>
            <a:ext cx="5141285" cy="6934200"/>
          </a:xfrm>
          <a:prstGeom prst="rect">
            <a:avLst/>
          </a:prstGeom>
        </p:spPr>
      </p:pic>
      <p:pic>
        <p:nvPicPr>
          <p:cNvPr id="21" name="Picture 2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524850" y="19601680"/>
            <a:ext cx="7531847" cy="6934200"/>
          </a:xfrm>
          <a:prstGeom prst="rect">
            <a:avLst/>
          </a:prstGeom>
        </p:spPr>
      </p:pic>
      <p:sp>
        <p:nvSpPr>
          <p:cNvPr id="28" name="TextBox 27"/>
          <p:cNvSpPr txBox="1"/>
          <p:nvPr/>
        </p:nvSpPr>
        <p:spPr>
          <a:xfrm flipH="1">
            <a:off x="15332324" y="22439172"/>
            <a:ext cx="2819099" cy="615553"/>
          </a:xfrm>
          <a:prstGeom prst="rect">
            <a:avLst/>
          </a:prstGeom>
          <a:noFill/>
        </p:spPr>
        <p:txBody>
          <a:bodyPr wrap="square" rtlCol="0">
            <a:spAutoFit/>
          </a:bodyPr>
          <a:lstStyle/>
          <a:p>
            <a:r>
              <a:rPr lang="en-US" sz="3400" dirty="0" smtClean="0"/>
              <a:t>1998-----1993</a:t>
            </a:r>
            <a:endParaRPr lang="en-US" sz="3400" dirty="0"/>
          </a:p>
        </p:txBody>
      </p:sp>
      <p:sp>
        <p:nvSpPr>
          <p:cNvPr id="34" name="TextBox 33"/>
          <p:cNvSpPr txBox="1"/>
          <p:nvPr/>
        </p:nvSpPr>
        <p:spPr>
          <a:xfrm>
            <a:off x="20772585" y="22080711"/>
            <a:ext cx="4661666" cy="461665"/>
          </a:xfrm>
          <a:prstGeom prst="rect">
            <a:avLst/>
          </a:prstGeom>
          <a:noFill/>
        </p:spPr>
        <p:txBody>
          <a:bodyPr wrap="square" rtlCol="0">
            <a:spAutoFit/>
          </a:bodyPr>
          <a:lstStyle/>
          <a:p>
            <a:r>
              <a:rPr lang="en-US" sz="2400" dirty="0" smtClean="0"/>
              <a:t>2003—1998--1993</a:t>
            </a:r>
            <a:endParaRPr lang="en-US" sz="2400" dirty="0"/>
          </a:p>
        </p:txBody>
      </p:sp>
      <p:sp>
        <p:nvSpPr>
          <p:cNvPr id="35" name="TextBox 34"/>
          <p:cNvSpPr txBox="1"/>
          <p:nvPr/>
        </p:nvSpPr>
        <p:spPr>
          <a:xfrm>
            <a:off x="14798766" y="26729332"/>
            <a:ext cx="5313909" cy="615553"/>
          </a:xfrm>
          <a:prstGeom prst="rect">
            <a:avLst/>
          </a:prstGeom>
          <a:noFill/>
        </p:spPr>
        <p:txBody>
          <a:bodyPr wrap="square" rtlCol="0">
            <a:spAutoFit/>
          </a:bodyPr>
          <a:lstStyle/>
          <a:p>
            <a:r>
              <a:rPr lang="en-US" sz="3400" dirty="0" smtClean="0"/>
              <a:t>Figure 1.  Durham sample #1</a:t>
            </a:r>
            <a:endParaRPr lang="en-US" sz="3400" dirty="0"/>
          </a:p>
        </p:txBody>
      </p:sp>
      <p:sp>
        <p:nvSpPr>
          <p:cNvPr id="45" name="TextBox 44"/>
          <p:cNvSpPr txBox="1"/>
          <p:nvPr/>
        </p:nvSpPr>
        <p:spPr>
          <a:xfrm>
            <a:off x="20524850" y="26729332"/>
            <a:ext cx="7494232" cy="615553"/>
          </a:xfrm>
          <a:prstGeom prst="rect">
            <a:avLst/>
          </a:prstGeom>
          <a:noFill/>
        </p:spPr>
        <p:txBody>
          <a:bodyPr wrap="square" rtlCol="0">
            <a:spAutoFit/>
          </a:bodyPr>
          <a:lstStyle/>
          <a:p>
            <a:r>
              <a:rPr lang="en-US" sz="3400" dirty="0" smtClean="0"/>
              <a:t>Figure 2. Concord sample #1</a:t>
            </a:r>
            <a:endParaRPr lang="en-US" sz="3400" dirty="0"/>
          </a:p>
        </p:txBody>
      </p:sp>
      <p:sp>
        <p:nvSpPr>
          <p:cNvPr id="46" name="TextBox 45"/>
          <p:cNvSpPr txBox="1"/>
          <p:nvPr/>
        </p:nvSpPr>
        <p:spPr>
          <a:xfrm flipH="1">
            <a:off x="15058994" y="27668317"/>
            <a:ext cx="13220317" cy="1938992"/>
          </a:xfrm>
          <a:prstGeom prst="rect">
            <a:avLst/>
          </a:prstGeom>
          <a:noFill/>
        </p:spPr>
        <p:txBody>
          <a:bodyPr wrap="square" rtlCol="0">
            <a:spAutoFit/>
          </a:bodyPr>
          <a:lstStyle/>
          <a:p>
            <a:r>
              <a:rPr lang="en-US" sz="4000" dirty="0" smtClean="0"/>
              <a:t>The other four samples taken showed normal growth ring patterns.  There were no abnormal spacing amongst the rings on the other four samples.  </a:t>
            </a:r>
            <a:endParaRPr lang="en-US" sz="4000" dirty="0"/>
          </a:p>
        </p:txBody>
      </p:sp>
      <p:sp>
        <p:nvSpPr>
          <p:cNvPr id="49" name="TextBox 48"/>
          <p:cNvSpPr txBox="1"/>
          <p:nvPr/>
        </p:nvSpPr>
        <p:spPr>
          <a:xfrm>
            <a:off x="28279311" y="6849124"/>
            <a:ext cx="14765099" cy="3170099"/>
          </a:xfrm>
          <a:prstGeom prst="rect">
            <a:avLst/>
          </a:prstGeom>
          <a:noFill/>
        </p:spPr>
        <p:txBody>
          <a:bodyPr wrap="square" rtlCol="0">
            <a:spAutoFit/>
          </a:bodyPr>
          <a:lstStyle/>
          <a:p>
            <a:r>
              <a:rPr lang="en-US" sz="4000" dirty="0" smtClean="0"/>
              <a:t>          The changes in the annual growth rings between the dates noted on the Durham and Concord samples do not seem to be caused by emerald </a:t>
            </a:r>
            <a:r>
              <a:rPr lang="en-US" sz="4000" dirty="0"/>
              <a:t>a</a:t>
            </a:r>
            <a:r>
              <a:rPr lang="en-US" sz="4000" dirty="0" smtClean="0"/>
              <a:t>sh </a:t>
            </a:r>
            <a:r>
              <a:rPr lang="en-US" sz="4000" dirty="0"/>
              <a:t>b</a:t>
            </a:r>
            <a:r>
              <a:rPr lang="en-US" sz="4000" dirty="0" smtClean="0"/>
              <a:t>orer.  These changes could be caused by other factors such as climate change, fungal disease, strange growth patterns, or other causes.</a:t>
            </a:r>
            <a:endParaRPr lang="en-US" sz="4000" dirty="0"/>
          </a:p>
        </p:txBody>
      </p:sp>
      <p:sp>
        <p:nvSpPr>
          <p:cNvPr id="52" name="TextBox 51"/>
          <p:cNvSpPr txBox="1"/>
          <p:nvPr/>
        </p:nvSpPr>
        <p:spPr>
          <a:xfrm>
            <a:off x="28726367" y="21423509"/>
            <a:ext cx="4443379" cy="1015663"/>
          </a:xfrm>
          <a:prstGeom prst="rect">
            <a:avLst/>
          </a:prstGeom>
          <a:noFill/>
        </p:spPr>
        <p:txBody>
          <a:bodyPr wrap="square" rtlCol="0">
            <a:spAutoFit/>
          </a:bodyPr>
          <a:lstStyle/>
          <a:p>
            <a:r>
              <a:rPr lang="en-US" sz="6000" b="1" u="sng" dirty="0" smtClean="0">
                <a:effectLst>
                  <a:outerShdw blurRad="38100" dist="38100" dir="2700000" algn="tl">
                    <a:srgbClr val="000000">
                      <a:alpha val="43137"/>
                    </a:srgbClr>
                  </a:outerShdw>
                </a:effectLst>
              </a:rPr>
              <a:t>Conclusion</a:t>
            </a:r>
            <a:endParaRPr lang="en-US" sz="6000" b="1" u="sng" dirty="0">
              <a:effectLst>
                <a:outerShdw blurRad="38100" dist="38100" dir="2700000" algn="tl">
                  <a:srgbClr val="000000">
                    <a:alpha val="43137"/>
                  </a:srgbClr>
                </a:outerShdw>
              </a:effectLst>
            </a:endParaRPr>
          </a:p>
        </p:txBody>
      </p:sp>
      <p:sp>
        <p:nvSpPr>
          <p:cNvPr id="53" name="TextBox 52"/>
          <p:cNvSpPr txBox="1"/>
          <p:nvPr/>
        </p:nvSpPr>
        <p:spPr>
          <a:xfrm>
            <a:off x="28715553" y="22743892"/>
            <a:ext cx="14765099" cy="6863417"/>
          </a:xfrm>
          <a:prstGeom prst="rect">
            <a:avLst/>
          </a:prstGeom>
          <a:noFill/>
        </p:spPr>
        <p:txBody>
          <a:bodyPr wrap="square" rtlCol="0">
            <a:spAutoFit/>
          </a:bodyPr>
          <a:lstStyle/>
          <a:p>
            <a:r>
              <a:rPr lang="en-US" sz="4000" dirty="0" smtClean="0"/>
              <a:t>          Although there were some results found, there is not enough supporting evidence to show that this damage was caused by emerald ash borer.  Some damaged areas which seemed to be holes caused by the Ash Borer were found on some of the trees sampled.  This damage may be relatively new and may have not yet caused any damage in the growing patterns of these trees.  The previous changes in the growth rings of </a:t>
            </a:r>
            <a:r>
              <a:rPr lang="en-US" sz="4000" dirty="0"/>
              <a:t>D</a:t>
            </a:r>
            <a:r>
              <a:rPr lang="en-US" sz="4000" dirty="0" smtClean="0"/>
              <a:t>urham sample #1 and Concord sample #1 between the years that were noted were most likely caused by some other factors.  Further studies should be done in these areas to see if emerald </a:t>
            </a:r>
            <a:r>
              <a:rPr lang="en-US" sz="4000" dirty="0"/>
              <a:t>a</a:t>
            </a:r>
            <a:r>
              <a:rPr lang="en-US" sz="4000" dirty="0" smtClean="0"/>
              <a:t>sh </a:t>
            </a:r>
            <a:r>
              <a:rPr lang="en-US" sz="4000" dirty="0"/>
              <a:t>b</a:t>
            </a:r>
            <a:r>
              <a:rPr lang="en-US" sz="4000" dirty="0" smtClean="0"/>
              <a:t>orer will eventually become a problem.  This further research could be used to help prevent the spread of emerald ash borer.</a:t>
            </a:r>
            <a:endParaRPr lang="en-US" sz="4000" dirty="0"/>
          </a:p>
        </p:txBody>
      </p:sp>
      <p:sp>
        <p:nvSpPr>
          <p:cNvPr id="54" name="TextBox 53"/>
          <p:cNvSpPr txBox="1"/>
          <p:nvPr/>
        </p:nvSpPr>
        <p:spPr>
          <a:xfrm>
            <a:off x="28726367" y="29607309"/>
            <a:ext cx="4090016" cy="707886"/>
          </a:xfrm>
          <a:prstGeom prst="rect">
            <a:avLst/>
          </a:prstGeom>
          <a:noFill/>
        </p:spPr>
        <p:txBody>
          <a:bodyPr wrap="square" rtlCol="0">
            <a:spAutoFit/>
          </a:bodyPr>
          <a:lstStyle/>
          <a:p>
            <a:r>
              <a:rPr lang="en-US" sz="4000" b="1" u="sng" dirty="0" smtClean="0">
                <a:effectLst>
                  <a:outerShdw blurRad="38100" dist="38100" dir="2700000" algn="tl">
                    <a:srgbClr val="000000">
                      <a:alpha val="43137"/>
                    </a:srgbClr>
                  </a:outerShdw>
                </a:effectLst>
              </a:rPr>
              <a:t>References</a:t>
            </a:r>
            <a:endParaRPr lang="en-US" sz="4000" b="1" u="sng" dirty="0">
              <a:effectLst>
                <a:outerShdw blurRad="38100" dist="38100" dir="2700000" algn="tl">
                  <a:srgbClr val="000000">
                    <a:alpha val="43137"/>
                  </a:srgbClr>
                </a:outerShdw>
              </a:effectLst>
            </a:endParaRPr>
          </a:p>
        </p:txBody>
      </p:sp>
      <p:sp>
        <p:nvSpPr>
          <p:cNvPr id="55" name="TextBox 54"/>
          <p:cNvSpPr txBox="1"/>
          <p:nvPr/>
        </p:nvSpPr>
        <p:spPr>
          <a:xfrm>
            <a:off x="28726367" y="30459751"/>
            <a:ext cx="13407303" cy="1384995"/>
          </a:xfrm>
          <a:prstGeom prst="rect">
            <a:avLst/>
          </a:prstGeom>
          <a:noFill/>
        </p:spPr>
        <p:txBody>
          <a:bodyPr wrap="square" rtlCol="0">
            <a:spAutoFit/>
          </a:bodyPr>
          <a:lstStyle/>
          <a:p>
            <a:r>
              <a:rPr lang="en-US" sz="2800" dirty="0"/>
              <a:t>Herms, D. McCullough, D. </a:t>
            </a:r>
            <a:r>
              <a:rPr lang="en-US" sz="2800" dirty="0" err="1"/>
              <a:t>Smitley</a:t>
            </a:r>
            <a:r>
              <a:rPr lang="en-US" sz="2800" dirty="0"/>
              <a:t>, D. </a:t>
            </a:r>
            <a:r>
              <a:rPr lang="en-US" sz="2800" dirty="0" err="1"/>
              <a:t>Sadof</a:t>
            </a:r>
            <a:r>
              <a:rPr lang="en-US" sz="2800" dirty="0"/>
              <a:t>, C. Williamson, R. Nixon, P. “Insecticide Options for Protecting Ash Trees from Emerald Ash Borer.” </a:t>
            </a:r>
            <a:r>
              <a:rPr lang="en-US" sz="2800" i="1" dirty="0" err="1"/>
              <a:t>emeraldashborerinfo</a:t>
            </a:r>
            <a:r>
              <a:rPr lang="en-US" sz="2800" i="1" dirty="0"/>
              <a:t> </a:t>
            </a:r>
            <a:r>
              <a:rPr lang="en-US" sz="2800" dirty="0"/>
              <a:t>USDA Forest Service. Web. Nov. 13, </a:t>
            </a:r>
            <a:r>
              <a:rPr lang="en-US" sz="2800" dirty="0" smtClean="0"/>
              <a:t>2013¹</a:t>
            </a:r>
            <a:endParaRPr lang="en-US" sz="2800" dirty="0"/>
          </a:p>
        </p:txBody>
      </p:sp>
      <p:sp>
        <p:nvSpPr>
          <p:cNvPr id="57" name="TextBox 56"/>
          <p:cNvSpPr txBox="1"/>
          <p:nvPr/>
        </p:nvSpPr>
        <p:spPr>
          <a:xfrm>
            <a:off x="28726367" y="19601680"/>
            <a:ext cx="13407303" cy="584775"/>
          </a:xfrm>
          <a:prstGeom prst="rect">
            <a:avLst/>
          </a:prstGeom>
          <a:noFill/>
        </p:spPr>
        <p:txBody>
          <a:bodyPr wrap="square" rtlCol="0">
            <a:spAutoFit/>
          </a:bodyPr>
          <a:lstStyle/>
          <a:p>
            <a:r>
              <a:rPr lang="en-US" sz="3200" dirty="0" smtClean="0"/>
              <a:t>Damage caused by emerald ash borer</a:t>
            </a:r>
            <a:endParaRPr lang="en-US" sz="3200" dirty="0"/>
          </a:p>
        </p:txBody>
      </p:sp>
      <p:pic>
        <p:nvPicPr>
          <p:cNvPr id="59" name="Picture 58"/>
          <p:cNvPicPr>
            <a:picLocks noChangeAspect="1"/>
          </p:cNvPicPr>
          <p:nvPr/>
        </p:nvPicPr>
        <p:blipFill>
          <a:blip r:embed="rId11"/>
          <a:stretch>
            <a:fillRect/>
          </a:stretch>
        </p:blipFill>
        <p:spPr>
          <a:xfrm>
            <a:off x="43499780" y="5074950"/>
            <a:ext cx="130137" cy="151790"/>
          </a:xfrm>
          <a:prstGeom prst="rect">
            <a:avLst/>
          </a:prstGeom>
        </p:spPr>
      </p:pic>
      <p:pic>
        <p:nvPicPr>
          <p:cNvPr id="63" name="Picture 62"/>
          <p:cNvPicPr>
            <a:picLocks noChangeAspect="1"/>
          </p:cNvPicPr>
          <p:nvPr/>
        </p:nvPicPr>
        <p:blipFill>
          <a:blip r:embed="rId12"/>
          <a:stretch>
            <a:fillRect/>
          </a:stretch>
        </p:blipFill>
        <p:spPr>
          <a:xfrm>
            <a:off x="28279311" y="10019223"/>
            <a:ext cx="15025328" cy="9437901"/>
          </a:xfrm>
          <a:prstGeom prst="rect">
            <a:avLst/>
          </a:prstGeom>
        </p:spPr>
      </p:pic>
    </p:spTree>
    <p:extLst>
      <p:ext uri="{BB962C8B-B14F-4D97-AF65-F5344CB8AC3E}">
        <p14:creationId xmlns:p14="http://schemas.microsoft.com/office/powerpoint/2010/main" val="6927346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1772</TotalTime>
  <Words>685</Words>
  <Application>Microsoft Office PowerPoint</Application>
  <PresentationFormat>Custom</PresentationFormat>
  <Paragraphs>30</Paragraphs>
  <Slides>1</Slides>
  <Notes>1</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5" baseType="lpstr">
      <vt:lpstr>Arial</vt:lpstr>
      <vt:lpstr>Calibri</vt:lpstr>
      <vt:lpstr>Office Theme</vt:lpstr>
      <vt:lpstr>Microsoft Excel Worksheet</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Donald Tucker</dc:creator>
  <cp:lastModifiedBy>Elliot B Doughty</cp:lastModifiedBy>
  <cp:revision>102</cp:revision>
  <cp:lastPrinted>2012-12-06T19:56:32Z</cp:lastPrinted>
  <dcterms:created xsi:type="dcterms:W3CDTF">2012-11-28T00:06:35Z</dcterms:created>
  <dcterms:modified xsi:type="dcterms:W3CDTF">2013-12-05T00:01:11Z</dcterms:modified>
</cp:coreProperties>
</file>