
<file path=[Content_Types].xml><?xml version="1.0" encoding="utf-8"?>
<Types xmlns="http://schemas.openxmlformats.org/package/2006/content-types">
  <Default Extension="xml" ContentType="application/xml"/>
  <Default Extension="jpeg" ContentType="image/jpeg"/>
  <Default Extension="jpg" ContentType="image/jpeg"/>
  <Default Extension="tiff" ContentType="image/tif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996"/>
    <a:srgbClr val="F2E6C2"/>
    <a:srgbClr val="59412D"/>
    <a:srgbClr val="8C6B4D"/>
    <a:srgbClr val="775B41"/>
    <a:srgbClr val="FFD95C"/>
    <a:srgbClr val="081A88"/>
    <a:srgbClr val="374DD4"/>
    <a:srgbClr val="D4AF37"/>
    <a:srgbClr val="886D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20" d="100"/>
          <a:sy n="20" d="100"/>
        </p:scale>
        <p:origin x="-2344" y="-320"/>
      </p:cViewPr>
      <p:guideLst>
        <p:guide orient="horz" pos="10368"/>
        <p:guide pos="13824"/>
      </p:guideLst>
    </p:cSldViewPr>
  </p:slideViewPr>
  <p:notesTextViewPr>
    <p:cViewPr>
      <p:scale>
        <a:sx n="1" d="1"/>
        <a:sy n="1" d="1"/>
      </p:scale>
      <p:origin x="0" y="0"/>
    </p:cViewPr>
  </p:notesTextViewPr>
  <p:gridSpacing cx="914400" cy="9144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Meghan:Desktop:Junior%20Fall:NR782CoreSampleRingSize.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Meghan:Desktop:Junior%20Fall:NR782CoreSampleRingSiz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dirty="0"/>
              <a:t>Figure 1. Annual increment growth of white pine (</a:t>
            </a:r>
            <a:r>
              <a:rPr lang="en-US" i="1" dirty="0"/>
              <a:t>Pinus strobus</a:t>
            </a:r>
            <a:r>
              <a:rPr lang="en-US" dirty="0"/>
              <a:t>)</a:t>
            </a:r>
            <a:r>
              <a:rPr lang="en-US" baseline="0" dirty="0"/>
              <a:t> from cores taken in Keene, NH</a:t>
            </a:r>
            <a:endParaRPr lang="en-US" dirty="0"/>
          </a:p>
        </c:rich>
      </c:tx>
      <c:layout/>
      <c:overlay val="0"/>
    </c:title>
    <c:autoTitleDeleted val="0"/>
    <c:plotArea>
      <c:layout/>
      <c:lineChart>
        <c:grouping val="standard"/>
        <c:varyColors val="0"/>
        <c:ser>
          <c:idx val="0"/>
          <c:order val="0"/>
          <c:tx>
            <c:v>Sample 1, Court St.</c:v>
          </c:tx>
          <c:cat>
            <c:numRef>
              <c:f>Keene!$B$26:$B$46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Keene!$C$26:$C$46</c:f>
              <c:numCache>
                <c:formatCode>General</c:formatCode>
                <c:ptCount val="21"/>
                <c:pt idx="0">
                  <c:v>1.68</c:v>
                </c:pt>
                <c:pt idx="1">
                  <c:v>1.486</c:v>
                </c:pt>
                <c:pt idx="2">
                  <c:v>1.405</c:v>
                </c:pt>
                <c:pt idx="3">
                  <c:v>1.076</c:v>
                </c:pt>
                <c:pt idx="4">
                  <c:v>1.219</c:v>
                </c:pt>
                <c:pt idx="5">
                  <c:v>1.0</c:v>
                </c:pt>
                <c:pt idx="6">
                  <c:v>1.0</c:v>
                </c:pt>
                <c:pt idx="7">
                  <c:v>1.1</c:v>
                </c:pt>
                <c:pt idx="8">
                  <c:v>1.0</c:v>
                </c:pt>
                <c:pt idx="9">
                  <c:v>2.0</c:v>
                </c:pt>
                <c:pt idx="10">
                  <c:v>2.0</c:v>
                </c:pt>
                <c:pt idx="11">
                  <c:v>1.9</c:v>
                </c:pt>
                <c:pt idx="12">
                  <c:v>2.0</c:v>
                </c:pt>
                <c:pt idx="13">
                  <c:v>1.2</c:v>
                </c:pt>
                <c:pt idx="14">
                  <c:v>2.3</c:v>
                </c:pt>
                <c:pt idx="15">
                  <c:v>2.0</c:v>
                </c:pt>
                <c:pt idx="16">
                  <c:v>1.8</c:v>
                </c:pt>
                <c:pt idx="17">
                  <c:v>1.9</c:v>
                </c:pt>
                <c:pt idx="18">
                  <c:v>2.1</c:v>
                </c:pt>
                <c:pt idx="19">
                  <c:v>2.0</c:v>
                </c:pt>
                <c:pt idx="20">
                  <c:v>2.1</c:v>
                </c:pt>
              </c:numCache>
            </c:numRef>
          </c:val>
          <c:smooth val="0"/>
        </c:ser>
        <c:ser>
          <c:idx val="1"/>
          <c:order val="1"/>
          <c:tx>
            <c:v>Sample 2, Shadow Lane</c:v>
          </c:tx>
          <c:cat>
            <c:numRef>
              <c:f>Keene!$B$26:$B$46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Keene!$D$26:$D$46</c:f>
              <c:numCache>
                <c:formatCode>General</c:formatCode>
                <c:ptCount val="21"/>
                <c:pt idx="0">
                  <c:v>5.361</c:v>
                </c:pt>
                <c:pt idx="1">
                  <c:v>3.623</c:v>
                </c:pt>
                <c:pt idx="2">
                  <c:v>2.513</c:v>
                </c:pt>
                <c:pt idx="3">
                  <c:v>2.511</c:v>
                </c:pt>
                <c:pt idx="4">
                  <c:v>2.012</c:v>
                </c:pt>
                <c:pt idx="5">
                  <c:v>2.0</c:v>
                </c:pt>
                <c:pt idx="6">
                  <c:v>4.0</c:v>
                </c:pt>
                <c:pt idx="7">
                  <c:v>2.4</c:v>
                </c:pt>
                <c:pt idx="8">
                  <c:v>3.0</c:v>
                </c:pt>
                <c:pt idx="9">
                  <c:v>2.9</c:v>
                </c:pt>
                <c:pt idx="10">
                  <c:v>4.0</c:v>
                </c:pt>
                <c:pt idx="11">
                  <c:v>3.0</c:v>
                </c:pt>
                <c:pt idx="12">
                  <c:v>2.1</c:v>
                </c:pt>
                <c:pt idx="13">
                  <c:v>3.0</c:v>
                </c:pt>
                <c:pt idx="14">
                  <c:v>3.1</c:v>
                </c:pt>
                <c:pt idx="15">
                  <c:v>2.9</c:v>
                </c:pt>
                <c:pt idx="16">
                  <c:v>3.0</c:v>
                </c:pt>
                <c:pt idx="17">
                  <c:v>3.1</c:v>
                </c:pt>
                <c:pt idx="18">
                  <c:v>2.9</c:v>
                </c:pt>
                <c:pt idx="19">
                  <c:v>2.1</c:v>
                </c:pt>
                <c:pt idx="20">
                  <c:v>2.0</c:v>
                </c:pt>
              </c:numCache>
            </c:numRef>
          </c:val>
          <c:smooth val="0"/>
        </c:ser>
        <c:ser>
          <c:idx val="2"/>
          <c:order val="2"/>
          <c:tx>
            <c:v>Sample 3, Arch St.</c:v>
          </c:tx>
          <c:cat>
            <c:numRef>
              <c:f>Keene!$B$26:$B$46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Keene!$E$26:$E$46</c:f>
              <c:numCache>
                <c:formatCode>General</c:formatCode>
                <c:ptCount val="21"/>
                <c:pt idx="0">
                  <c:v>1.826</c:v>
                </c:pt>
                <c:pt idx="1">
                  <c:v>1.076</c:v>
                </c:pt>
                <c:pt idx="2">
                  <c:v>1.837</c:v>
                </c:pt>
                <c:pt idx="3">
                  <c:v>1.321</c:v>
                </c:pt>
                <c:pt idx="4">
                  <c:v>2.506</c:v>
                </c:pt>
                <c:pt idx="5">
                  <c:v>2.1</c:v>
                </c:pt>
                <c:pt idx="6">
                  <c:v>3.0</c:v>
                </c:pt>
                <c:pt idx="7">
                  <c:v>2.0</c:v>
                </c:pt>
                <c:pt idx="8">
                  <c:v>3.8</c:v>
                </c:pt>
                <c:pt idx="9">
                  <c:v>4.0</c:v>
                </c:pt>
                <c:pt idx="10">
                  <c:v>3.0</c:v>
                </c:pt>
                <c:pt idx="11">
                  <c:v>2.0</c:v>
                </c:pt>
                <c:pt idx="12">
                  <c:v>2.9</c:v>
                </c:pt>
                <c:pt idx="13">
                  <c:v>2.0</c:v>
                </c:pt>
                <c:pt idx="14">
                  <c:v>1.2</c:v>
                </c:pt>
                <c:pt idx="15">
                  <c:v>0.8</c:v>
                </c:pt>
                <c:pt idx="16">
                  <c:v>1.1</c:v>
                </c:pt>
                <c:pt idx="17">
                  <c:v>1.2</c:v>
                </c:pt>
                <c:pt idx="18">
                  <c:v>1.1</c:v>
                </c:pt>
                <c:pt idx="19">
                  <c:v>1.1</c:v>
                </c:pt>
                <c:pt idx="20">
                  <c:v>0.9</c:v>
                </c:pt>
              </c:numCache>
            </c:numRef>
          </c:val>
          <c:smooth val="0"/>
        </c:ser>
        <c:ser>
          <c:idx val="3"/>
          <c:order val="3"/>
          <c:tx>
            <c:v>Sample 4, Robin Hood Park</c:v>
          </c:tx>
          <c:cat>
            <c:numRef>
              <c:f>Keene!$B$26:$B$46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Keene!$F$26:$F$46</c:f>
              <c:numCache>
                <c:formatCode>General</c:formatCode>
                <c:ptCount val="21"/>
                <c:pt idx="0">
                  <c:v>2.265</c:v>
                </c:pt>
                <c:pt idx="1">
                  <c:v>1.994</c:v>
                </c:pt>
                <c:pt idx="2">
                  <c:v>1.683</c:v>
                </c:pt>
                <c:pt idx="3">
                  <c:v>1.635</c:v>
                </c:pt>
                <c:pt idx="4">
                  <c:v>2.265</c:v>
                </c:pt>
                <c:pt idx="5">
                  <c:v>1.7</c:v>
                </c:pt>
                <c:pt idx="6">
                  <c:v>2.1</c:v>
                </c:pt>
                <c:pt idx="7">
                  <c:v>1.1</c:v>
                </c:pt>
                <c:pt idx="8">
                  <c:v>1.4</c:v>
                </c:pt>
                <c:pt idx="9">
                  <c:v>2.0</c:v>
                </c:pt>
                <c:pt idx="10">
                  <c:v>2.0</c:v>
                </c:pt>
                <c:pt idx="11">
                  <c:v>1.7</c:v>
                </c:pt>
                <c:pt idx="12">
                  <c:v>1.0</c:v>
                </c:pt>
                <c:pt idx="13">
                  <c:v>2.0</c:v>
                </c:pt>
                <c:pt idx="14">
                  <c:v>1.5</c:v>
                </c:pt>
                <c:pt idx="15">
                  <c:v>2.0</c:v>
                </c:pt>
                <c:pt idx="16">
                  <c:v>1.7</c:v>
                </c:pt>
                <c:pt idx="17">
                  <c:v>2.0</c:v>
                </c:pt>
                <c:pt idx="18">
                  <c:v>1.9</c:v>
                </c:pt>
                <c:pt idx="19">
                  <c:v>2.0</c:v>
                </c:pt>
                <c:pt idx="20">
                  <c:v>2.0</c:v>
                </c:pt>
              </c:numCache>
            </c:numRef>
          </c:val>
          <c:smooth val="0"/>
        </c:ser>
        <c:ser>
          <c:idx val="4"/>
          <c:order val="4"/>
          <c:tx>
            <c:v>Sample 5, Wheelock Park</c:v>
          </c:tx>
          <c:cat>
            <c:numRef>
              <c:f>Keene!$B$26:$B$46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Keene!$G$26:$G$46</c:f>
              <c:numCache>
                <c:formatCode>General</c:formatCode>
                <c:ptCount val="21"/>
                <c:pt idx="0">
                  <c:v>3.358999999999999</c:v>
                </c:pt>
                <c:pt idx="1">
                  <c:v>3.265</c:v>
                </c:pt>
                <c:pt idx="2">
                  <c:v>3.875999999999999</c:v>
                </c:pt>
                <c:pt idx="3">
                  <c:v>3.28</c:v>
                </c:pt>
                <c:pt idx="4">
                  <c:v>3.629</c:v>
                </c:pt>
                <c:pt idx="5">
                  <c:v>2.5</c:v>
                </c:pt>
                <c:pt idx="6">
                  <c:v>3.0</c:v>
                </c:pt>
                <c:pt idx="7">
                  <c:v>2.1</c:v>
                </c:pt>
                <c:pt idx="8">
                  <c:v>3.1</c:v>
                </c:pt>
                <c:pt idx="9">
                  <c:v>2.7</c:v>
                </c:pt>
                <c:pt idx="10">
                  <c:v>3.1</c:v>
                </c:pt>
                <c:pt idx="11">
                  <c:v>3.0</c:v>
                </c:pt>
                <c:pt idx="12">
                  <c:v>4.1</c:v>
                </c:pt>
                <c:pt idx="13">
                  <c:v>3.0</c:v>
                </c:pt>
                <c:pt idx="14">
                  <c:v>4.0</c:v>
                </c:pt>
                <c:pt idx="15">
                  <c:v>2.1</c:v>
                </c:pt>
                <c:pt idx="16">
                  <c:v>3.1</c:v>
                </c:pt>
                <c:pt idx="17">
                  <c:v>3.0</c:v>
                </c:pt>
                <c:pt idx="18">
                  <c:v>3.5</c:v>
                </c:pt>
                <c:pt idx="19">
                  <c:v>4.0</c:v>
                </c:pt>
                <c:pt idx="20">
                  <c:v>3.0</c:v>
                </c:pt>
              </c:numCache>
            </c:numRef>
          </c:val>
          <c:smooth val="0"/>
        </c:ser>
        <c:dLbls>
          <c:showLegendKey val="0"/>
          <c:showVal val="0"/>
          <c:showCatName val="0"/>
          <c:showSerName val="0"/>
          <c:showPercent val="0"/>
          <c:showBubbleSize val="0"/>
        </c:dLbls>
        <c:marker val="1"/>
        <c:smooth val="0"/>
        <c:axId val="505124088"/>
        <c:axId val="505129752"/>
      </c:lineChart>
      <c:catAx>
        <c:axId val="505124088"/>
        <c:scaling>
          <c:orientation val="minMax"/>
        </c:scaling>
        <c:delete val="0"/>
        <c:axPos val="b"/>
        <c:title>
          <c:tx>
            <c:rich>
              <a:bodyPr/>
              <a:lstStyle/>
              <a:p>
                <a:pPr>
                  <a:defRPr/>
                </a:pPr>
                <a:r>
                  <a:rPr lang="en-US" dirty="0"/>
                  <a:t>Year</a:t>
                </a:r>
              </a:p>
            </c:rich>
          </c:tx>
          <c:layout/>
          <c:overlay val="0"/>
        </c:title>
        <c:numFmt formatCode="General" sourceLinked="1"/>
        <c:majorTickMark val="out"/>
        <c:minorTickMark val="none"/>
        <c:tickLblPos val="nextTo"/>
        <c:crossAx val="505129752"/>
        <c:crosses val="autoZero"/>
        <c:auto val="1"/>
        <c:lblAlgn val="ctr"/>
        <c:lblOffset val="100"/>
        <c:noMultiLvlLbl val="0"/>
      </c:catAx>
      <c:valAx>
        <c:axId val="505129752"/>
        <c:scaling>
          <c:orientation val="minMax"/>
        </c:scaling>
        <c:delete val="0"/>
        <c:axPos val="l"/>
        <c:majorGridlines/>
        <c:title>
          <c:tx>
            <c:rich>
              <a:bodyPr/>
              <a:lstStyle/>
              <a:p>
                <a:pPr>
                  <a:defRPr/>
                </a:pPr>
                <a:r>
                  <a:rPr lang="en-US" dirty="0"/>
                  <a:t>Annual Growth (mm)</a:t>
                </a:r>
              </a:p>
            </c:rich>
          </c:tx>
          <c:layout/>
          <c:overlay val="0"/>
        </c:title>
        <c:numFmt formatCode="General" sourceLinked="1"/>
        <c:majorTickMark val="out"/>
        <c:minorTickMark val="none"/>
        <c:tickLblPos val="nextTo"/>
        <c:crossAx val="505124088"/>
        <c:crosses val="autoZero"/>
        <c:crossBetween val="between"/>
      </c:valAx>
    </c:plotArea>
    <c:legend>
      <c:legendPos val="r"/>
      <c:layout/>
      <c:overlay val="0"/>
    </c:legend>
    <c:plotVisOnly val="1"/>
    <c:dispBlanksAs val="gap"/>
    <c:showDLblsOverMax val="0"/>
  </c:chart>
  <c:spPr>
    <a:solidFill>
      <a:schemeClr val="bg1"/>
    </a:solidFill>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sz="1800" b="1" i="0" baseline="0" dirty="0">
                <a:effectLst/>
              </a:rPr>
              <a:t>Figure 2. Annual increment growth of white pine (</a:t>
            </a:r>
            <a:r>
              <a:rPr lang="en-US" sz="1800" b="1" i="1" baseline="0" dirty="0">
                <a:effectLst/>
              </a:rPr>
              <a:t>Pinus strobus</a:t>
            </a:r>
            <a:r>
              <a:rPr lang="en-US" sz="1800" b="1" i="0" baseline="0" dirty="0">
                <a:effectLst/>
              </a:rPr>
              <a:t>) from cores taken in Durham, NH</a:t>
            </a:r>
            <a:endParaRPr lang="en-US" dirty="0">
              <a:effectLst/>
            </a:endParaRPr>
          </a:p>
        </c:rich>
      </c:tx>
      <c:layout/>
      <c:overlay val="0"/>
    </c:title>
    <c:autoTitleDeleted val="0"/>
    <c:plotArea>
      <c:layout/>
      <c:lineChart>
        <c:grouping val="standard"/>
        <c:varyColors val="0"/>
        <c:ser>
          <c:idx val="0"/>
          <c:order val="0"/>
          <c:tx>
            <c:v>Sample 6, Woodsides, Strafford Ave.</c:v>
          </c:tx>
          <c:cat>
            <c:numRef>
              <c:f>Durham!$C$26:$C$46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Durham!$D$26:$D$46</c:f>
              <c:numCache>
                <c:formatCode>General</c:formatCode>
                <c:ptCount val="21"/>
                <c:pt idx="0">
                  <c:v>5.1</c:v>
                </c:pt>
                <c:pt idx="1">
                  <c:v>4.1</c:v>
                </c:pt>
                <c:pt idx="2">
                  <c:v>6.1</c:v>
                </c:pt>
                <c:pt idx="3">
                  <c:v>5.1</c:v>
                </c:pt>
                <c:pt idx="4">
                  <c:v>6.4</c:v>
                </c:pt>
                <c:pt idx="5">
                  <c:v>7.0</c:v>
                </c:pt>
                <c:pt idx="6">
                  <c:v>6.8</c:v>
                </c:pt>
                <c:pt idx="7">
                  <c:v>6.9</c:v>
                </c:pt>
                <c:pt idx="8">
                  <c:v>6.6</c:v>
                </c:pt>
                <c:pt idx="9">
                  <c:v>7.1</c:v>
                </c:pt>
                <c:pt idx="10">
                  <c:v>5.9</c:v>
                </c:pt>
                <c:pt idx="11">
                  <c:v>4.9</c:v>
                </c:pt>
                <c:pt idx="12">
                  <c:v>6.0</c:v>
                </c:pt>
                <c:pt idx="13">
                  <c:v>6.9</c:v>
                </c:pt>
                <c:pt idx="14">
                  <c:v>5.8</c:v>
                </c:pt>
                <c:pt idx="15">
                  <c:v>3.4</c:v>
                </c:pt>
                <c:pt idx="16">
                  <c:v>7.0</c:v>
                </c:pt>
                <c:pt idx="17">
                  <c:v>6.0</c:v>
                </c:pt>
                <c:pt idx="18">
                  <c:v>4.6</c:v>
                </c:pt>
                <c:pt idx="19">
                  <c:v>3.7</c:v>
                </c:pt>
                <c:pt idx="20">
                  <c:v>3.0</c:v>
                </c:pt>
              </c:numCache>
            </c:numRef>
          </c:val>
          <c:smooth val="0"/>
        </c:ser>
        <c:ser>
          <c:idx val="1"/>
          <c:order val="1"/>
          <c:tx>
            <c:v>Sample 7, Thompson Hall Lawn</c:v>
          </c:tx>
          <c:cat>
            <c:numRef>
              <c:f>Durham!$C$26:$C$46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Durham!$E$26:$E$46</c:f>
              <c:numCache>
                <c:formatCode>General</c:formatCode>
                <c:ptCount val="21"/>
                <c:pt idx="0">
                  <c:v>5.0</c:v>
                </c:pt>
                <c:pt idx="1">
                  <c:v>3.0</c:v>
                </c:pt>
                <c:pt idx="2">
                  <c:v>5.0</c:v>
                </c:pt>
                <c:pt idx="3">
                  <c:v>3.0</c:v>
                </c:pt>
                <c:pt idx="4">
                  <c:v>2.9</c:v>
                </c:pt>
                <c:pt idx="5">
                  <c:v>3.1</c:v>
                </c:pt>
                <c:pt idx="6">
                  <c:v>7.0</c:v>
                </c:pt>
                <c:pt idx="7">
                  <c:v>6.2</c:v>
                </c:pt>
                <c:pt idx="8">
                  <c:v>3.0</c:v>
                </c:pt>
                <c:pt idx="9">
                  <c:v>6.1</c:v>
                </c:pt>
                <c:pt idx="10">
                  <c:v>5.0</c:v>
                </c:pt>
                <c:pt idx="11">
                  <c:v>5.0</c:v>
                </c:pt>
                <c:pt idx="12">
                  <c:v>4.1</c:v>
                </c:pt>
                <c:pt idx="13">
                  <c:v>5.0</c:v>
                </c:pt>
                <c:pt idx="14">
                  <c:v>5.0</c:v>
                </c:pt>
                <c:pt idx="15">
                  <c:v>5.2</c:v>
                </c:pt>
                <c:pt idx="16">
                  <c:v>6.1</c:v>
                </c:pt>
                <c:pt idx="17">
                  <c:v>4.1</c:v>
                </c:pt>
                <c:pt idx="18">
                  <c:v>3.2</c:v>
                </c:pt>
                <c:pt idx="19">
                  <c:v>5.0</c:v>
                </c:pt>
                <c:pt idx="20">
                  <c:v>3.0</c:v>
                </c:pt>
              </c:numCache>
            </c:numRef>
          </c:val>
          <c:smooth val="0"/>
        </c:ser>
        <c:ser>
          <c:idx val="2"/>
          <c:order val="2"/>
          <c:tx>
            <c:v>Sample 8, College Road</c:v>
          </c:tx>
          <c:cat>
            <c:numRef>
              <c:f>Durham!$C$26:$C$46</c:f>
              <c:numCache>
                <c:formatCode>General</c:formatCode>
                <c:ptCount val="21"/>
                <c:pt idx="0">
                  <c:v>2013.0</c:v>
                </c:pt>
                <c:pt idx="1">
                  <c:v>2012.0</c:v>
                </c:pt>
                <c:pt idx="2">
                  <c:v>2011.0</c:v>
                </c:pt>
                <c:pt idx="3">
                  <c:v>2010.0</c:v>
                </c:pt>
                <c:pt idx="4">
                  <c:v>2009.0</c:v>
                </c:pt>
                <c:pt idx="5">
                  <c:v>2008.0</c:v>
                </c:pt>
                <c:pt idx="6">
                  <c:v>2007.0</c:v>
                </c:pt>
                <c:pt idx="7">
                  <c:v>2006.0</c:v>
                </c:pt>
                <c:pt idx="8">
                  <c:v>2005.0</c:v>
                </c:pt>
                <c:pt idx="9">
                  <c:v>2004.0</c:v>
                </c:pt>
                <c:pt idx="10">
                  <c:v>2003.0</c:v>
                </c:pt>
                <c:pt idx="11">
                  <c:v>2002.0</c:v>
                </c:pt>
                <c:pt idx="12">
                  <c:v>2001.0</c:v>
                </c:pt>
                <c:pt idx="13">
                  <c:v>2000.0</c:v>
                </c:pt>
                <c:pt idx="14">
                  <c:v>1999.0</c:v>
                </c:pt>
                <c:pt idx="15">
                  <c:v>1998.0</c:v>
                </c:pt>
                <c:pt idx="16">
                  <c:v>1997.0</c:v>
                </c:pt>
                <c:pt idx="17">
                  <c:v>1996.0</c:v>
                </c:pt>
                <c:pt idx="18">
                  <c:v>1995.0</c:v>
                </c:pt>
                <c:pt idx="19">
                  <c:v>1994.0</c:v>
                </c:pt>
                <c:pt idx="20">
                  <c:v>1993.0</c:v>
                </c:pt>
              </c:numCache>
            </c:numRef>
          </c:cat>
          <c:val>
            <c:numRef>
              <c:f>Durham!$F$26:$F$46</c:f>
              <c:numCache>
                <c:formatCode>General</c:formatCode>
                <c:ptCount val="21"/>
                <c:pt idx="0">
                  <c:v>1.1</c:v>
                </c:pt>
                <c:pt idx="1">
                  <c:v>1.2</c:v>
                </c:pt>
                <c:pt idx="2">
                  <c:v>2.0</c:v>
                </c:pt>
                <c:pt idx="3">
                  <c:v>1.9</c:v>
                </c:pt>
                <c:pt idx="4">
                  <c:v>1.7</c:v>
                </c:pt>
                <c:pt idx="5">
                  <c:v>1.6</c:v>
                </c:pt>
                <c:pt idx="6">
                  <c:v>2.1</c:v>
                </c:pt>
                <c:pt idx="7">
                  <c:v>1.1</c:v>
                </c:pt>
                <c:pt idx="8">
                  <c:v>3.1</c:v>
                </c:pt>
                <c:pt idx="9">
                  <c:v>2.2</c:v>
                </c:pt>
                <c:pt idx="10">
                  <c:v>1.8</c:v>
                </c:pt>
                <c:pt idx="11">
                  <c:v>2.9</c:v>
                </c:pt>
                <c:pt idx="12">
                  <c:v>1.1</c:v>
                </c:pt>
                <c:pt idx="13">
                  <c:v>2.0</c:v>
                </c:pt>
                <c:pt idx="14">
                  <c:v>1.5</c:v>
                </c:pt>
                <c:pt idx="15">
                  <c:v>2.2</c:v>
                </c:pt>
                <c:pt idx="16">
                  <c:v>3.0</c:v>
                </c:pt>
                <c:pt idx="17">
                  <c:v>2.8</c:v>
                </c:pt>
                <c:pt idx="18">
                  <c:v>2.4</c:v>
                </c:pt>
                <c:pt idx="19">
                  <c:v>3.0</c:v>
                </c:pt>
                <c:pt idx="20">
                  <c:v>4.2</c:v>
                </c:pt>
              </c:numCache>
            </c:numRef>
          </c:val>
          <c:smooth val="0"/>
        </c:ser>
        <c:dLbls>
          <c:showLegendKey val="0"/>
          <c:showVal val="0"/>
          <c:showCatName val="0"/>
          <c:showSerName val="0"/>
          <c:showPercent val="0"/>
          <c:showBubbleSize val="0"/>
        </c:dLbls>
        <c:marker val="1"/>
        <c:smooth val="0"/>
        <c:axId val="505176840"/>
        <c:axId val="505182312"/>
      </c:lineChart>
      <c:catAx>
        <c:axId val="505176840"/>
        <c:scaling>
          <c:orientation val="minMax"/>
        </c:scaling>
        <c:delete val="0"/>
        <c:axPos val="b"/>
        <c:title>
          <c:tx>
            <c:rich>
              <a:bodyPr/>
              <a:lstStyle/>
              <a:p>
                <a:pPr>
                  <a:defRPr/>
                </a:pPr>
                <a:r>
                  <a:rPr lang="en-US" dirty="0"/>
                  <a:t>Year</a:t>
                </a:r>
              </a:p>
            </c:rich>
          </c:tx>
          <c:layout/>
          <c:overlay val="0"/>
        </c:title>
        <c:numFmt formatCode="General" sourceLinked="1"/>
        <c:majorTickMark val="out"/>
        <c:minorTickMark val="none"/>
        <c:tickLblPos val="nextTo"/>
        <c:crossAx val="505182312"/>
        <c:crosses val="autoZero"/>
        <c:auto val="1"/>
        <c:lblAlgn val="ctr"/>
        <c:lblOffset val="100"/>
        <c:noMultiLvlLbl val="0"/>
      </c:catAx>
      <c:valAx>
        <c:axId val="505182312"/>
        <c:scaling>
          <c:orientation val="minMax"/>
        </c:scaling>
        <c:delete val="0"/>
        <c:axPos val="l"/>
        <c:majorGridlines/>
        <c:title>
          <c:tx>
            <c:rich>
              <a:bodyPr/>
              <a:lstStyle/>
              <a:p>
                <a:pPr>
                  <a:defRPr/>
                </a:pPr>
                <a:r>
                  <a:rPr lang="en-US" dirty="0"/>
                  <a:t>Annual Growth (mm)</a:t>
                </a:r>
              </a:p>
            </c:rich>
          </c:tx>
          <c:layout/>
          <c:overlay val="0"/>
        </c:title>
        <c:numFmt formatCode="General" sourceLinked="1"/>
        <c:majorTickMark val="out"/>
        <c:minorTickMark val="none"/>
        <c:tickLblPos val="nextTo"/>
        <c:crossAx val="505176840"/>
        <c:crosses val="autoZero"/>
        <c:crossBetween val="between"/>
      </c:valAx>
    </c:plotArea>
    <c:legend>
      <c:legendPos val="r"/>
      <c:layout>
        <c:manualLayout>
          <c:xMode val="edge"/>
          <c:yMode val="edge"/>
          <c:x val="0.881300113221141"/>
          <c:y val="0.200805774278215"/>
          <c:w val="0.107038044876743"/>
          <c:h val="0.39838823272091"/>
        </c:manualLayout>
      </c:layout>
      <c:overlay val="0"/>
    </c:legend>
    <c:plotVisOnly val="1"/>
    <c:dispBlanksAs val="gap"/>
    <c:showDLblsOverMax val="0"/>
  </c:chart>
  <c:spPr>
    <a:solidFill>
      <a:schemeClr val="bg1"/>
    </a:solidFill>
  </c:sp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1164709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452809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2428617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2962748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12902137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559856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4014193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927216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2897272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3647376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123970-12CE-439A-AC89-A5B9EDFB6A24}" type="datetimeFigureOut">
              <a:rPr lang="en-US" smtClean="0"/>
              <a:pPr/>
              <a:t>12/5/13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107039514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BB123970-12CE-439A-AC89-A5B9EDFB6A24}" type="datetimeFigureOut">
              <a:rPr lang="en-US" smtClean="0"/>
              <a:pPr/>
              <a:t>12/5/13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9B344A18-9B3C-42D8-A097-21FCDE135803}" type="slidenum">
              <a:rPr lang="en-US" smtClean="0"/>
              <a:pPr/>
              <a:t>‹#›</a:t>
            </a:fld>
            <a:endParaRPr lang="en-US" dirty="0"/>
          </a:p>
        </p:txBody>
      </p:sp>
    </p:spTree>
    <p:extLst>
      <p:ext uri="{BB962C8B-B14F-4D97-AF65-F5344CB8AC3E}">
        <p14:creationId xmlns:p14="http://schemas.microsoft.com/office/powerpoint/2010/main" val="13180039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png"/><Relationship Id="rId12" Type="http://schemas.openxmlformats.org/officeDocument/2006/relationships/image" Target="../media/image9.jpg"/><Relationship Id="rId1" Type="http://schemas.openxmlformats.org/officeDocument/2006/relationships/slideLayout" Target="../slideLayouts/slideLayout7.xml"/><Relationship Id="rId2" Type="http://schemas.openxmlformats.org/officeDocument/2006/relationships/image" Target="../media/image1.jpeg"/><Relationship Id="rId3" Type="http://schemas.openxmlformats.org/officeDocument/2006/relationships/image" Target="../media/image2.tiff"/><Relationship Id="rId4" Type="http://schemas.openxmlformats.org/officeDocument/2006/relationships/image" Target="../media/image3.tiff"/><Relationship Id="rId5" Type="http://schemas.openxmlformats.org/officeDocument/2006/relationships/chart" Target="../charts/chart1.xml"/><Relationship Id="rId6" Type="http://schemas.openxmlformats.org/officeDocument/2006/relationships/image" Target="../media/image4.jpg"/><Relationship Id="rId7" Type="http://schemas.openxmlformats.org/officeDocument/2006/relationships/image" Target="../media/image5.tiff"/><Relationship Id="rId8" Type="http://schemas.openxmlformats.org/officeDocument/2006/relationships/image" Target="../media/image6.jpg"/><Relationship Id="rId9" Type="http://schemas.openxmlformats.org/officeDocument/2006/relationships/chart" Target="../charts/chart2.xml"/><Relationship Id="rId10"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E6C2"/>
        </a:solidFill>
        <a:effectLst/>
      </p:bgPr>
    </p:bg>
    <p:spTree>
      <p:nvGrpSpPr>
        <p:cNvPr id="1" name=""/>
        <p:cNvGrpSpPr/>
        <p:nvPr/>
      </p:nvGrpSpPr>
      <p:grpSpPr>
        <a:xfrm>
          <a:off x="0" y="0"/>
          <a:ext cx="0" cy="0"/>
          <a:chOff x="0" y="0"/>
          <a:chExt cx="0" cy="0"/>
        </a:xfrm>
      </p:grpSpPr>
      <p:sp>
        <p:nvSpPr>
          <p:cNvPr id="19" name="Rectangle 18"/>
          <p:cNvSpPr/>
          <p:nvPr/>
        </p:nvSpPr>
        <p:spPr>
          <a:xfrm>
            <a:off x="16459200" y="5486400"/>
            <a:ext cx="19202399" cy="210312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600" dirty="0"/>
          </a:p>
        </p:txBody>
      </p:sp>
      <p:sp>
        <p:nvSpPr>
          <p:cNvPr id="4" name="TextBox 3"/>
          <p:cNvSpPr txBox="1"/>
          <p:nvPr/>
        </p:nvSpPr>
        <p:spPr>
          <a:xfrm>
            <a:off x="914400" y="0"/>
            <a:ext cx="14630400" cy="32918400"/>
          </a:xfrm>
          <a:prstGeom prst="rect">
            <a:avLst/>
          </a:prstGeom>
          <a:solidFill>
            <a:schemeClr val="accent3"/>
          </a:solidFill>
        </p:spPr>
        <p:txBody>
          <a:bodyPr wrap="square" rtlCol="0">
            <a:spAutoFit/>
          </a:bodyPr>
          <a:lstStyle/>
          <a:p>
            <a:endParaRPr lang="en-US" dirty="0"/>
          </a:p>
        </p:txBody>
      </p:sp>
      <p:sp>
        <p:nvSpPr>
          <p:cNvPr id="11" name="Rounded Rectangle 10"/>
          <p:cNvSpPr/>
          <p:nvPr/>
        </p:nvSpPr>
        <p:spPr>
          <a:xfrm>
            <a:off x="914400" y="6400800"/>
            <a:ext cx="14630400" cy="4572000"/>
          </a:xfrm>
          <a:prstGeom prst="roundRect">
            <a:avLst/>
          </a:prstGeom>
          <a:solidFill>
            <a:srgbClr val="4F6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latin typeface="Book Antiqua"/>
                <a:cs typeface="Book Antiqua"/>
              </a:rPr>
              <a:t> </a:t>
            </a:r>
            <a:r>
              <a:rPr lang="en-US" sz="2400" dirty="0" smtClean="0">
                <a:latin typeface="Book Antiqua"/>
                <a:cs typeface="Book Antiqua"/>
              </a:rPr>
              <a:t>                   Historically</a:t>
            </a:r>
            <a:r>
              <a:rPr lang="en-US" sz="2400" dirty="0">
                <a:latin typeface="Book Antiqua"/>
                <a:cs typeface="Book Antiqua"/>
              </a:rPr>
              <a:t>, the towns of Keene and Durham, New Hampshire have higher levels of ground level ozone than other areas in the state, which is known to negatively impact forest health, especially for ozone sensitive species such as eastern white pine (</a:t>
            </a:r>
            <a:r>
              <a:rPr lang="en-US" sz="2400" i="1" dirty="0">
                <a:latin typeface="Book Antiqua"/>
                <a:cs typeface="Book Antiqua"/>
              </a:rPr>
              <a:t>Pinus strobus</a:t>
            </a:r>
            <a:r>
              <a:rPr lang="en-US" sz="2400" dirty="0">
                <a:latin typeface="Book Antiqua"/>
                <a:cs typeface="Book Antiqua"/>
              </a:rPr>
              <a:t>). This research presents a variety of environmental factors that contribute to </a:t>
            </a:r>
            <a:r>
              <a:rPr lang="en-US" sz="2400" dirty="0" smtClean="0">
                <a:latin typeface="Book Antiqua"/>
                <a:cs typeface="Book Antiqua"/>
              </a:rPr>
              <a:t>the annual </a:t>
            </a:r>
            <a:r>
              <a:rPr lang="en-US" sz="2400" dirty="0">
                <a:latin typeface="Book Antiqua"/>
                <a:cs typeface="Book Antiqua"/>
              </a:rPr>
              <a:t>rate of growth in white pines in these two towns. Core samples from Keene show a general trend of reduced annual growth in 2005 and 2002, both years with elevated average ozone levels. 2010 and 2005, years of high precipitation, also demonstrated reduced annual growth. Core samples from Durham show a general trend of reduced annual growth in 2008, a year with elevated average ozone levels. Durham core samples demonstrated reduced growth in years of low precipitation, such as 2001 and 2012. Other factors, such as site location, have a significant impact on annual radial growth in eastern white pines, and further research is suggested to corroborate the data presented here.</a:t>
            </a:r>
          </a:p>
        </p:txBody>
      </p:sp>
      <p:sp>
        <p:nvSpPr>
          <p:cNvPr id="5" name="TextBox 4"/>
          <p:cNvSpPr txBox="1"/>
          <p:nvPr/>
        </p:nvSpPr>
        <p:spPr>
          <a:xfrm>
            <a:off x="0" y="377451"/>
            <a:ext cx="43891200" cy="4572000"/>
          </a:xfrm>
          <a:prstGeom prst="rect">
            <a:avLst/>
          </a:prstGeom>
          <a:solidFill>
            <a:srgbClr val="8C6B4D"/>
          </a:solidFill>
        </p:spPr>
        <p:txBody>
          <a:bodyPr wrap="square" rtlCol="0">
            <a:noAutofit/>
          </a:bodyPr>
          <a:lstStyle/>
          <a:p>
            <a:endParaRPr lang="en-US" dirty="0"/>
          </a:p>
        </p:txBody>
      </p:sp>
      <p:sp>
        <p:nvSpPr>
          <p:cNvPr id="6" name="TextBox 5"/>
          <p:cNvSpPr txBox="1"/>
          <p:nvPr/>
        </p:nvSpPr>
        <p:spPr>
          <a:xfrm>
            <a:off x="1828800" y="5486400"/>
            <a:ext cx="11887200" cy="2308324"/>
          </a:xfrm>
          <a:prstGeom prst="rect">
            <a:avLst/>
          </a:prstGeom>
          <a:noFill/>
        </p:spPr>
        <p:txBody>
          <a:bodyPr wrap="square" rtlCol="0">
            <a:spAutoFit/>
          </a:bodyPr>
          <a:lstStyle/>
          <a:p>
            <a:endParaRPr lang="en-US" sz="4800" dirty="0" smtClean="0">
              <a:solidFill>
                <a:schemeClr val="bg2"/>
              </a:solidFill>
              <a:latin typeface="Trebuchet MS" pitchFamily="34" charset="0"/>
            </a:endParaRPr>
          </a:p>
          <a:p>
            <a:endParaRPr lang="en-US" sz="4800" dirty="0" smtClean="0">
              <a:solidFill>
                <a:schemeClr val="bg2"/>
              </a:solidFill>
              <a:latin typeface="Trebuchet MS" pitchFamily="34" charset="0"/>
            </a:endParaRPr>
          </a:p>
          <a:p>
            <a:endParaRPr lang="en-US" sz="4800" dirty="0">
              <a:solidFill>
                <a:schemeClr val="tx1">
                  <a:lumMod val="85000"/>
                  <a:lumOff val="15000"/>
                </a:schemeClr>
              </a:solidFill>
            </a:endParaRPr>
          </a:p>
        </p:txBody>
      </p:sp>
      <p:sp>
        <p:nvSpPr>
          <p:cNvPr id="8" name="TextBox 7"/>
          <p:cNvSpPr txBox="1"/>
          <p:nvPr/>
        </p:nvSpPr>
        <p:spPr>
          <a:xfrm>
            <a:off x="11887200" y="914400"/>
            <a:ext cx="31314637" cy="2743201"/>
          </a:xfrm>
          <a:prstGeom prst="rect">
            <a:avLst/>
          </a:prstGeom>
          <a:noFill/>
          <a:ln>
            <a:noFill/>
          </a:ln>
        </p:spPr>
        <p:txBody>
          <a:bodyPr wrap="none" rtlCol="0">
            <a:noAutofit/>
          </a:bodyPr>
          <a:lstStyle/>
          <a:p>
            <a:pPr algn="ctr"/>
            <a:r>
              <a:rPr lang="en-US" sz="7500" dirty="0" smtClean="0">
                <a:solidFill>
                  <a:schemeClr val="bg1"/>
                </a:solidFill>
                <a:latin typeface="Trebuchet MS" pitchFamily="34" charset="0"/>
                <a:ea typeface="Arial Unicode MS" pitchFamily="34" charset="-128"/>
                <a:cs typeface="Arial Unicode MS" pitchFamily="34" charset="-128"/>
              </a:rPr>
              <a:t>Impacts </a:t>
            </a:r>
            <a:r>
              <a:rPr lang="en-US" sz="7500" dirty="0">
                <a:solidFill>
                  <a:schemeClr val="bg1"/>
                </a:solidFill>
                <a:latin typeface="Trebuchet MS" pitchFamily="34" charset="0"/>
                <a:ea typeface="Arial Unicode MS" pitchFamily="34" charset="-128"/>
                <a:cs typeface="Arial Unicode MS" pitchFamily="34" charset="-128"/>
              </a:rPr>
              <a:t>of Ozone Events </a:t>
            </a:r>
            <a:r>
              <a:rPr lang="en-US" sz="7500" dirty="0" smtClean="0">
                <a:solidFill>
                  <a:schemeClr val="bg1"/>
                </a:solidFill>
                <a:latin typeface="Trebuchet MS" pitchFamily="34" charset="0"/>
                <a:ea typeface="Arial Unicode MS" pitchFamily="34" charset="-128"/>
                <a:cs typeface="Arial Unicode MS" pitchFamily="34" charset="-128"/>
              </a:rPr>
              <a:t>on Eastern White </a:t>
            </a:r>
            <a:r>
              <a:rPr lang="en-US" sz="7500" dirty="0">
                <a:solidFill>
                  <a:schemeClr val="bg1"/>
                </a:solidFill>
                <a:latin typeface="Trebuchet MS" pitchFamily="34" charset="0"/>
                <a:ea typeface="Arial Unicode MS" pitchFamily="34" charset="-128"/>
                <a:cs typeface="Arial Unicode MS" pitchFamily="34" charset="-128"/>
              </a:rPr>
              <a:t>Pine (</a:t>
            </a:r>
            <a:r>
              <a:rPr lang="en-US" sz="7500" i="1" dirty="0">
                <a:solidFill>
                  <a:schemeClr val="bg1"/>
                </a:solidFill>
                <a:latin typeface="Trebuchet MS" pitchFamily="34" charset="0"/>
                <a:ea typeface="Arial Unicode MS" pitchFamily="34" charset="-128"/>
                <a:cs typeface="Arial Unicode MS" pitchFamily="34" charset="-128"/>
              </a:rPr>
              <a:t>Pinus strobus</a:t>
            </a:r>
            <a:r>
              <a:rPr lang="en-US" sz="7500" dirty="0">
                <a:solidFill>
                  <a:schemeClr val="bg1"/>
                </a:solidFill>
                <a:latin typeface="Trebuchet MS" pitchFamily="34" charset="0"/>
                <a:ea typeface="Arial Unicode MS" pitchFamily="34" charset="-128"/>
                <a:cs typeface="Arial Unicode MS" pitchFamily="34" charset="-128"/>
              </a:rPr>
              <a:t>) </a:t>
            </a:r>
            <a:endParaRPr lang="en-US" sz="7500" dirty="0" smtClean="0">
              <a:solidFill>
                <a:schemeClr val="bg1"/>
              </a:solidFill>
              <a:latin typeface="Trebuchet MS" pitchFamily="34" charset="0"/>
              <a:ea typeface="Arial Unicode MS" pitchFamily="34" charset="-128"/>
              <a:cs typeface="Arial Unicode MS" pitchFamily="34" charset="-128"/>
            </a:endParaRPr>
          </a:p>
          <a:p>
            <a:pPr algn="ctr"/>
            <a:r>
              <a:rPr lang="en-US" sz="7500" dirty="0" smtClean="0">
                <a:solidFill>
                  <a:schemeClr val="bg1"/>
                </a:solidFill>
                <a:latin typeface="Trebuchet MS" pitchFamily="34" charset="0"/>
                <a:ea typeface="Arial Unicode MS" pitchFamily="34" charset="-128"/>
                <a:cs typeface="Arial Unicode MS" pitchFamily="34" charset="-128"/>
              </a:rPr>
              <a:t>Growth </a:t>
            </a:r>
            <a:r>
              <a:rPr lang="en-US" sz="7500" dirty="0">
                <a:solidFill>
                  <a:schemeClr val="bg1"/>
                </a:solidFill>
                <a:latin typeface="Trebuchet MS" pitchFamily="34" charset="0"/>
                <a:ea typeface="Arial Unicode MS" pitchFamily="34" charset="-128"/>
                <a:cs typeface="Arial Unicode MS" pitchFamily="34" charset="-128"/>
              </a:rPr>
              <a:t>in Keene, NH and Durham, </a:t>
            </a:r>
            <a:r>
              <a:rPr lang="en-US" sz="7500" dirty="0" smtClean="0">
                <a:solidFill>
                  <a:schemeClr val="bg1"/>
                </a:solidFill>
                <a:latin typeface="Trebuchet MS" pitchFamily="34" charset="0"/>
                <a:ea typeface="Arial Unicode MS" pitchFamily="34" charset="-128"/>
                <a:cs typeface="Arial Unicode MS" pitchFamily="34" charset="-128"/>
              </a:rPr>
              <a:t>NH</a:t>
            </a:r>
          </a:p>
          <a:p>
            <a:pPr algn="ctr"/>
            <a:r>
              <a:rPr lang="en-US" sz="3200" dirty="0">
                <a:solidFill>
                  <a:srgbClr val="FFFFFF"/>
                </a:solidFill>
                <a:latin typeface="Trebuchet MS" pitchFamily="34" charset="0"/>
              </a:rPr>
              <a:t>Meghan Thornton </a:t>
            </a:r>
          </a:p>
          <a:p>
            <a:pPr algn="ctr"/>
            <a:r>
              <a:rPr lang="en-US" sz="3200" dirty="0">
                <a:solidFill>
                  <a:srgbClr val="FFFFFF"/>
                </a:solidFill>
                <a:latin typeface="Trebuchet MS" pitchFamily="34" charset="0"/>
              </a:rPr>
              <a:t>B.S. Forestry, Department of Natural Resources &amp; the Environment</a:t>
            </a:r>
          </a:p>
          <a:p>
            <a:pPr algn="ctr"/>
            <a:r>
              <a:rPr lang="en-US" sz="3200" dirty="0">
                <a:solidFill>
                  <a:srgbClr val="FFFFFF"/>
                </a:solidFill>
                <a:latin typeface="Trebuchet MS" pitchFamily="34" charset="0"/>
              </a:rPr>
              <a:t>mcb78@wildcats.unh.edu </a:t>
            </a:r>
          </a:p>
          <a:p>
            <a:pPr algn="ctr"/>
            <a:endParaRPr lang="en-US" sz="7500" dirty="0">
              <a:solidFill>
                <a:schemeClr val="bg1"/>
              </a:solidFill>
              <a:latin typeface="Trebuchet MS" pitchFamily="34" charset="0"/>
              <a:ea typeface="Arial Unicode MS" pitchFamily="34" charset="-128"/>
              <a:cs typeface="Arial Unicode MS" pitchFamily="34" charset="-128"/>
            </a:endParaRPr>
          </a:p>
        </p:txBody>
      </p:sp>
      <p:sp>
        <p:nvSpPr>
          <p:cNvPr id="10" name="TextBox 9"/>
          <p:cNvSpPr txBox="1"/>
          <p:nvPr/>
        </p:nvSpPr>
        <p:spPr>
          <a:xfrm>
            <a:off x="16459200" y="5486400"/>
            <a:ext cx="4572000" cy="646331"/>
          </a:xfrm>
          <a:prstGeom prst="rect">
            <a:avLst/>
          </a:prstGeom>
          <a:noFill/>
          <a:ln>
            <a:noFill/>
          </a:ln>
        </p:spPr>
        <p:txBody>
          <a:bodyPr wrap="square" rtlCol="0">
            <a:spAutoFit/>
          </a:bodyPr>
          <a:lstStyle/>
          <a:p>
            <a:pPr algn="ctr"/>
            <a:r>
              <a:rPr lang="en-US" sz="3600" dirty="0" smtClean="0">
                <a:solidFill>
                  <a:srgbClr val="FFFFFF"/>
                </a:solidFill>
                <a:latin typeface="Trebuchet MS"/>
                <a:cs typeface="Trebuchet MS"/>
              </a:rPr>
              <a:t>Results &amp; Discussion</a:t>
            </a:r>
            <a:endParaRPr lang="en-US" sz="3600" dirty="0">
              <a:solidFill>
                <a:srgbClr val="FFFFFF"/>
              </a:solidFill>
              <a:latin typeface="Trebuchet MS"/>
              <a:cs typeface="Trebuchet MS"/>
            </a:endParaRPr>
          </a:p>
        </p:txBody>
      </p:sp>
      <p:sp>
        <p:nvSpPr>
          <p:cNvPr id="22" name="Rounded Rectangle 21"/>
          <p:cNvSpPr/>
          <p:nvPr/>
        </p:nvSpPr>
        <p:spPr>
          <a:xfrm>
            <a:off x="914400" y="11887200"/>
            <a:ext cx="14630400" cy="10058400"/>
          </a:xfrm>
          <a:prstGeom prst="roundRect">
            <a:avLst/>
          </a:prstGeom>
          <a:solidFill>
            <a:srgbClr val="4F6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latin typeface="Book Antiqua"/>
                <a:cs typeface="Book Antiqua"/>
              </a:rPr>
              <a:t>                    Ground </a:t>
            </a:r>
            <a:r>
              <a:rPr lang="en-US" sz="2400" dirty="0">
                <a:latin typeface="Book Antiqua"/>
                <a:cs typeface="Book Antiqua"/>
              </a:rPr>
              <a:t>level ozone is formed via chemical reactions with nitrous oxide, a byproduct of human activity, and volatile organic </a:t>
            </a:r>
            <a:r>
              <a:rPr lang="en-US" sz="2400" dirty="0" smtClean="0">
                <a:latin typeface="Book Antiqua"/>
                <a:cs typeface="Book Antiqua"/>
              </a:rPr>
              <a:t>compounds (VOCs), </a:t>
            </a:r>
            <a:r>
              <a:rPr lang="en-US" sz="2400" dirty="0">
                <a:latin typeface="Book Antiqua"/>
                <a:cs typeface="Book Antiqua"/>
              </a:rPr>
              <a:t>which are </a:t>
            </a:r>
            <a:r>
              <a:rPr lang="en-US" sz="2400" dirty="0" smtClean="0">
                <a:latin typeface="Book Antiqua"/>
                <a:cs typeface="Book Antiqua"/>
              </a:rPr>
              <a:t>primarily produced naturally, </a:t>
            </a:r>
            <a:r>
              <a:rPr lang="en-US" sz="2400" dirty="0">
                <a:latin typeface="Book Antiqua"/>
                <a:cs typeface="Book Antiqua"/>
              </a:rPr>
              <a:t>although some VOC sources are anthropogenic. Southern New Hampshire has higher ozone levels than other parts of the state. Keene has elevated ozone levels due to its close proximity to the Connecticut River, which acts as a conduit for coastal ozone pollution from cities in southern Connecticut and New York. The seacoast region of New Hampshire, including Durham, experiences elevated ozone levels due to currents bringing air pollution from Boston northward. Because of these periodic high concentrations of ground level ozone, there are ozone monitoring stations located in Keene and </a:t>
            </a:r>
            <a:r>
              <a:rPr lang="en-US" sz="2400" dirty="0" smtClean="0">
                <a:latin typeface="Book Antiqua"/>
                <a:cs typeface="Book Antiqua"/>
              </a:rPr>
              <a:t>Portsmouth.</a:t>
            </a:r>
            <a:endParaRPr lang="en-US" sz="2400" dirty="0">
              <a:latin typeface="Book Antiqua"/>
              <a:cs typeface="Book Antiqua"/>
            </a:endParaRPr>
          </a:p>
          <a:p>
            <a:r>
              <a:rPr lang="en-US" sz="2400" dirty="0" smtClean="0">
                <a:latin typeface="Book Antiqua"/>
                <a:cs typeface="Book Antiqua"/>
              </a:rPr>
              <a:t>                    State </a:t>
            </a:r>
            <a:r>
              <a:rPr lang="en-US" sz="2400" dirty="0">
                <a:latin typeface="Book Antiqua"/>
                <a:cs typeface="Book Antiqua"/>
              </a:rPr>
              <a:t>programs, such as Forest Watch, have been assessing ozone impacts on eastern white pine needles for over 20 years, and foliar health decline, such as tip necrosis and chlorotic mottling, is observable in bad ozone years. Because eastern white pine is an ozone sensitive species, it serves at a good indicator of air quality in an area. However, there is not significant research on the affect of ozone damage on radial growth of eastern white pines in New Hampshire. Eastern white pine is an important timber species in New </a:t>
            </a:r>
            <a:r>
              <a:rPr lang="en-US" sz="2400" dirty="0" smtClean="0">
                <a:latin typeface="Book Antiqua"/>
                <a:cs typeface="Book Antiqua"/>
              </a:rPr>
              <a:t>Hampshire, and reduced </a:t>
            </a:r>
            <a:r>
              <a:rPr lang="en-US" sz="2400" dirty="0">
                <a:latin typeface="Book Antiqua"/>
                <a:cs typeface="Book Antiqua"/>
              </a:rPr>
              <a:t>annual growth could have a significant impact on the timber industry and local economies. Past research shows that Jeffrey pines in California with ozone damage have less annual radial growth than those without ozone damage, and are also more sensitive to changes in </a:t>
            </a:r>
            <a:r>
              <a:rPr lang="en-US" sz="2400" dirty="0" smtClean="0">
                <a:latin typeface="Book Antiqua"/>
                <a:cs typeface="Book Antiqua"/>
              </a:rPr>
              <a:t>precipitation patterns.</a:t>
            </a:r>
            <a:endParaRPr lang="en-US" sz="2400" dirty="0">
              <a:latin typeface="Book Antiqua"/>
              <a:cs typeface="Book Antiqua"/>
            </a:endParaRPr>
          </a:p>
          <a:p>
            <a:r>
              <a:rPr lang="en-US" sz="2400" dirty="0" smtClean="0">
                <a:latin typeface="Book Antiqua"/>
                <a:cs typeface="Book Antiqua"/>
              </a:rPr>
              <a:t>                    The </a:t>
            </a:r>
            <a:r>
              <a:rPr lang="en-US" sz="2400" dirty="0">
                <a:latin typeface="Book Antiqua"/>
                <a:cs typeface="Book Antiqua"/>
              </a:rPr>
              <a:t>objective of this project was to determine if ozone events had a significant impact on annual radial growth of eastern white pines in the southern New Hampshire </a:t>
            </a:r>
            <a:r>
              <a:rPr lang="en-US" sz="2400" dirty="0" smtClean="0">
                <a:latin typeface="Book Antiqua"/>
                <a:cs typeface="Book Antiqua"/>
              </a:rPr>
              <a:t>towns of </a:t>
            </a:r>
            <a:r>
              <a:rPr lang="en-US" sz="2400" dirty="0">
                <a:latin typeface="Book Antiqua"/>
                <a:cs typeface="Book Antiqua"/>
              </a:rPr>
              <a:t>Durham and </a:t>
            </a:r>
            <a:r>
              <a:rPr lang="en-US" sz="2400" dirty="0" smtClean="0">
                <a:latin typeface="Book Antiqua"/>
                <a:cs typeface="Book Antiqua"/>
              </a:rPr>
              <a:t>Keene. This was </a:t>
            </a:r>
            <a:r>
              <a:rPr lang="en-US" sz="2400" dirty="0">
                <a:latin typeface="Book Antiqua"/>
                <a:cs typeface="Book Antiqua"/>
              </a:rPr>
              <a:t>determined by </a:t>
            </a:r>
            <a:r>
              <a:rPr lang="en-US" sz="2400" dirty="0" smtClean="0">
                <a:latin typeface="Book Antiqua"/>
                <a:cs typeface="Book Antiqua"/>
              </a:rPr>
              <a:t>measuring </a:t>
            </a:r>
            <a:r>
              <a:rPr lang="en-US" sz="2400" dirty="0">
                <a:latin typeface="Book Antiqua"/>
                <a:cs typeface="Book Antiqua"/>
              </a:rPr>
              <a:t>core samples in these areas. It was hypothesized that annual white pine growth in years with ozone events would be less than that in years of normal air quality. Size of annual rings was compared to historical annual precipitation and air quality data to see if reduced growth could be related to ozone events. Twigs from ozone event years were also examined to see if there was any structural damage caused by air pollution.</a:t>
            </a:r>
          </a:p>
          <a:p>
            <a:endParaRPr lang="en-US" sz="2800" dirty="0">
              <a:solidFill>
                <a:srgbClr val="FFFFFF"/>
              </a:solidFill>
              <a:latin typeface="Book Antiqua" pitchFamily="18" charset="0"/>
            </a:endParaRPr>
          </a:p>
        </p:txBody>
      </p:sp>
      <p:sp>
        <p:nvSpPr>
          <p:cNvPr id="25" name="Rectangle 24"/>
          <p:cNvSpPr/>
          <p:nvPr/>
        </p:nvSpPr>
        <p:spPr>
          <a:xfrm>
            <a:off x="16459200" y="27432000"/>
            <a:ext cx="26517600" cy="3657599"/>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4800" dirty="0" smtClean="0">
              <a:solidFill>
                <a:schemeClr val="tx1">
                  <a:lumMod val="85000"/>
                  <a:lumOff val="15000"/>
                </a:schemeClr>
              </a:solidFill>
            </a:endParaRPr>
          </a:p>
          <a:p>
            <a:endParaRPr lang="en-US" sz="4800" dirty="0">
              <a:solidFill>
                <a:schemeClr val="tx1">
                  <a:lumMod val="85000"/>
                  <a:lumOff val="15000"/>
                </a:schemeClr>
              </a:solidFill>
            </a:endParaRPr>
          </a:p>
          <a:p>
            <a:r>
              <a:rPr lang="en-US" sz="4800" dirty="0" smtClean="0">
                <a:solidFill>
                  <a:schemeClr val="tx1">
                    <a:lumMod val="85000"/>
                    <a:lumOff val="15000"/>
                  </a:schemeClr>
                </a:solidFill>
              </a:rPr>
              <a:t>   </a:t>
            </a:r>
            <a:endParaRPr lang="en-US" sz="4800" dirty="0">
              <a:solidFill>
                <a:schemeClr val="tx1">
                  <a:lumMod val="85000"/>
                  <a:lumOff val="15000"/>
                </a:schemeClr>
              </a:solidFill>
            </a:endParaRPr>
          </a:p>
        </p:txBody>
      </p:sp>
      <p:sp>
        <p:nvSpPr>
          <p:cNvPr id="27" name="TextBox 26"/>
          <p:cNvSpPr txBox="1"/>
          <p:nvPr/>
        </p:nvSpPr>
        <p:spPr>
          <a:xfrm>
            <a:off x="17467037" y="27432000"/>
            <a:ext cx="2396284" cy="646331"/>
          </a:xfrm>
          <a:prstGeom prst="rect">
            <a:avLst/>
          </a:prstGeom>
          <a:noFill/>
        </p:spPr>
        <p:txBody>
          <a:bodyPr wrap="none" rtlCol="0">
            <a:spAutoFit/>
          </a:bodyPr>
          <a:lstStyle/>
          <a:p>
            <a:pPr algn="ctr"/>
            <a:r>
              <a:rPr lang="en-US" sz="3600" dirty="0" smtClean="0">
                <a:solidFill>
                  <a:srgbClr val="FFFFFF"/>
                </a:solidFill>
                <a:latin typeface="Trebuchet MS"/>
                <a:cs typeface="Trebuchet MS"/>
              </a:rPr>
              <a:t>Conclusion</a:t>
            </a:r>
          </a:p>
        </p:txBody>
      </p:sp>
      <p:sp>
        <p:nvSpPr>
          <p:cNvPr id="30" name="Rounded Rectangle 29"/>
          <p:cNvSpPr/>
          <p:nvPr/>
        </p:nvSpPr>
        <p:spPr>
          <a:xfrm>
            <a:off x="914400" y="22860000"/>
            <a:ext cx="14630400" cy="4572000"/>
          </a:xfrm>
          <a:prstGeom prst="roundRect">
            <a:avLst/>
          </a:prstGeom>
          <a:solidFill>
            <a:srgbClr val="4F62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rgbClr val="FFFFFF"/>
                </a:solidFill>
                <a:latin typeface="Book Antiqua" pitchFamily="18" charset="0"/>
              </a:rPr>
              <a:t>-</a:t>
            </a:r>
            <a:r>
              <a:rPr lang="en-US" sz="2400" dirty="0" smtClean="0">
                <a:solidFill>
                  <a:srgbClr val="FFFFFF"/>
                </a:solidFill>
                <a:latin typeface="Book Antiqua" pitchFamily="18" charset="0"/>
              </a:rPr>
              <a:t>5 core samples were taken from white pines in Keene, NH using an increment corer on 9/23/13, and the locations were chosen at random based upon accessibility.</a:t>
            </a:r>
          </a:p>
          <a:p>
            <a:r>
              <a:rPr lang="en-US" sz="2400" dirty="0" smtClean="0">
                <a:solidFill>
                  <a:srgbClr val="FFFFFF"/>
                </a:solidFill>
                <a:latin typeface="Book Antiqua" pitchFamily="18" charset="0"/>
              </a:rPr>
              <a:t>-</a:t>
            </a:r>
            <a:r>
              <a:rPr lang="en-US" sz="2400" dirty="0" smtClean="0">
                <a:solidFill>
                  <a:srgbClr val="FFFFFF"/>
                </a:solidFill>
                <a:latin typeface="Book Antiqua" pitchFamily="18" charset="0"/>
              </a:rPr>
              <a:t>5 core samples were taken from white pines in Durham, NH using an increment corer on 11/27/13, and the locations were chosen at random based on accessibility. Unfortunately, rings on two of the samples were unreadable.</a:t>
            </a:r>
          </a:p>
          <a:p>
            <a:r>
              <a:rPr lang="en-US" sz="2400" dirty="0" smtClean="0">
                <a:solidFill>
                  <a:srgbClr val="FFFFFF"/>
                </a:solidFill>
                <a:latin typeface="Book Antiqua" pitchFamily="18" charset="0"/>
              </a:rPr>
              <a:t>-</a:t>
            </a:r>
            <a:r>
              <a:rPr lang="en-US" sz="2400" dirty="0" smtClean="0">
                <a:solidFill>
                  <a:srgbClr val="FFFFFF"/>
                </a:solidFill>
                <a:latin typeface="Book Antiqua" pitchFamily="18" charset="0"/>
              </a:rPr>
              <a:t>Core samples were mounted on stands and sanded using four different grades of sand paper, and annual growth rings measured in mm by hand using a ruler.</a:t>
            </a:r>
          </a:p>
          <a:p>
            <a:r>
              <a:rPr lang="en-US" sz="2400" dirty="0" smtClean="0">
                <a:solidFill>
                  <a:srgbClr val="FFFFFF"/>
                </a:solidFill>
                <a:latin typeface="Book Antiqua" pitchFamily="18" charset="0"/>
              </a:rPr>
              <a:t>-</a:t>
            </a:r>
            <a:r>
              <a:rPr lang="en-US" sz="2400" dirty="0" smtClean="0">
                <a:solidFill>
                  <a:srgbClr val="FFFFFF"/>
                </a:solidFill>
                <a:latin typeface="Book Antiqua" pitchFamily="18" charset="0"/>
              </a:rPr>
              <a:t>SEM images were taken  on 11/21/13 of  white pine twig cross sections from 2011 from two trees in Durham, NH, cut on 11/12/13 to assess if internal structural damage was present. Twig samples were frozen in liquid nitrogen, cut, mounted, and dried in a desiccating oven for two </a:t>
            </a:r>
            <a:r>
              <a:rPr lang="en-US" sz="2400" dirty="0" smtClean="0">
                <a:solidFill>
                  <a:srgbClr val="FFFFFF"/>
                </a:solidFill>
                <a:latin typeface="Book Antiqua" pitchFamily="18" charset="0"/>
              </a:rPr>
              <a:t>days to prevent resin bubbles.</a:t>
            </a:r>
            <a:endParaRPr lang="en-US" sz="2400" dirty="0" smtClean="0">
              <a:solidFill>
                <a:srgbClr val="FFFFFF"/>
              </a:solidFill>
              <a:latin typeface="Book Antiqua" pitchFamily="18" charset="0"/>
            </a:endParaRPr>
          </a:p>
        </p:txBody>
      </p:sp>
      <p:pic>
        <p:nvPicPr>
          <p:cNvPr id="1029" name="Picture 5" descr="C:\Users\E. Golden\Dropbox\NERU 2013\LOGOS\University-of-New-Hampshire-Manchester-EEDCB325 cop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86632" y="31345103"/>
            <a:ext cx="4695387" cy="129123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WS-4.TI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6000" y="13716000"/>
            <a:ext cx="6096001" cy="4572001"/>
          </a:xfrm>
          <a:prstGeom prst="rect">
            <a:avLst/>
          </a:prstGeom>
        </p:spPr>
      </p:pic>
      <p:pic>
        <p:nvPicPr>
          <p:cNvPr id="18" name="Picture 17" descr="WS-2.TI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76000" y="7315200"/>
            <a:ext cx="6096000" cy="4572000"/>
          </a:xfrm>
          <a:prstGeom prst="rect">
            <a:avLst/>
          </a:prstGeom>
        </p:spPr>
      </p:pic>
      <p:graphicFrame>
        <p:nvGraphicFramePr>
          <p:cNvPr id="21" name="Chart 20"/>
          <p:cNvGraphicFramePr>
            <a:graphicFrameLocks/>
          </p:cNvGraphicFramePr>
          <p:nvPr>
            <p:extLst>
              <p:ext uri="{D42A27DB-BD31-4B8C-83A1-F6EECF244321}">
                <p14:modId xmlns:p14="http://schemas.microsoft.com/office/powerpoint/2010/main" val="3500521116"/>
              </p:ext>
            </p:extLst>
          </p:nvPr>
        </p:nvGraphicFramePr>
        <p:xfrm>
          <a:off x="17373600" y="6400800"/>
          <a:ext cx="17373600" cy="3657600"/>
        </p:xfrm>
        <a:graphic>
          <a:graphicData uri="http://schemas.openxmlformats.org/drawingml/2006/chart">
            <c:chart xmlns:c="http://schemas.openxmlformats.org/drawingml/2006/chart" xmlns:r="http://schemas.openxmlformats.org/officeDocument/2006/relationships" r:id="rId5"/>
          </a:graphicData>
        </a:graphic>
      </p:graphicFrame>
      <p:sp>
        <p:nvSpPr>
          <p:cNvPr id="2" name="TextBox 1"/>
          <p:cNvSpPr txBox="1"/>
          <p:nvPr/>
        </p:nvSpPr>
        <p:spPr>
          <a:xfrm rot="10800000" flipV="1">
            <a:off x="914400" y="5486400"/>
            <a:ext cx="5532119" cy="584776"/>
          </a:xfrm>
          <a:prstGeom prst="rect">
            <a:avLst/>
          </a:prstGeom>
          <a:noFill/>
        </p:spPr>
        <p:txBody>
          <a:bodyPr wrap="square" rtlCol="0">
            <a:spAutoFit/>
          </a:bodyPr>
          <a:lstStyle/>
          <a:p>
            <a:r>
              <a:rPr lang="en-US" sz="3200" dirty="0" smtClean="0">
                <a:solidFill>
                  <a:schemeClr val="bg1"/>
                </a:solidFill>
                <a:latin typeface="Trebuchet MS"/>
                <a:cs typeface="Trebuchet MS"/>
              </a:rPr>
              <a:t>Abstract</a:t>
            </a:r>
            <a:endParaRPr lang="en-US" sz="3200" dirty="0">
              <a:solidFill>
                <a:schemeClr val="bg1"/>
              </a:solidFill>
              <a:latin typeface="Trebuchet MS"/>
              <a:cs typeface="Trebuchet MS"/>
            </a:endParaRPr>
          </a:p>
        </p:txBody>
      </p:sp>
      <p:sp>
        <p:nvSpPr>
          <p:cNvPr id="9" name="TextBox 8"/>
          <p:cNvSpPr txBox="1"/>
          <p:nvPr/>
        </p:nvSpPr>
        <p:spPr>
          <a:xfrm>
            <a:off x="914400" y="10972800"/>
            <a:ext cx="2728331" cy="646331"/>
          </a:xfrm>
          <a:prstGeom prst="rect">
            <a:avLst/>
          </a:prstGeom>
          <a:noFill/>
        </p:spPr>
        <p:txBody>
          <a:bodyPr wrap="none" rtlCol="0">
            <a:spAutoFit/>
          </a:bodyPr>
          <a:lstStyle/>
          <a:p>
            <a:r>
              <a:rPr lang="en-US" sz="3600" dirty="0" smtClean="0">
                <a:solidFill>
                  <a:srgbClr val="FFFFFF"/>
                </a:solidFill>
                <a:latin typeface="Trebuchet MS"/>
                <a:cs typeface="Trebuchet MS"/>
              </a:rPr>
              <a:t>Introduction</a:t>
            </a:r>
            <a:endParaRPr lang="en-US" sz="3600" dirty="0">
              <a:solidFill>
                <a:srgbClr val="FFFFFF"/>
              </a:solidFill>
              <a:latin typeface="Trebuchet MS"/>
              <a:cs typeface="Trebuchet MS"/>
            </a:endParaRPr>
          </a:p>
        </p:txBody>
      </p:sp>
      <p:sp>
        <p:nvSpPr>
          <p:cNvPr id="12" name="TextBox 11"/>
          <p:cNvSpPr txBox="1"/>
          <p:nvPr/>
        </p:nvSpPr>
        <p:spPr>
          <a:xfrm>
            <a:off x="914400" y="21945600"/>
            <a:ext cx="4376844" cy="646331"/>
          </a:xfrm>
          <a:prstGeom prst="rect">
            <a:avLst/>
          </a:prstGeom>
          <a:noFill/>
        </p:spPr>
        <p:txBody>
          <a:bodyPr wrap="none" rtlCol="0">
            <a:spAutoFit/>
          </a:bodyPr>
          <a:lstStyle/>
          <a:p>
            <a:r>
              <a:rPr lang="en-US" sz="3600" dirty="0" smtClean="0">
                <a:solidFill>
                  <a:srgbClr val="FFFFFF"/>
                </a:solidFill>
                <a:latin typeface="Trebuchet MS"/>
                <a:cs typeface="Trebuchet MS"/>
              </a:rPr>
              <a:t>Materials &amp; Methods</a:t>
            </a:r>
            <a:endParaRPr lang="en-US" sz="3600" dirty="0">
              <a:solidFill>
                <a:srgbClr val="FFFFFF"/>
              </a:solidFill>
              <a:latin typeface="Trebuchet MS"/>
              <a:cs typeface="Trebuchet MS"/>
            </a:endParaRPr>
          </a:p>
        </p:txBody>
      </p:sp>
      <p:sp>
        <p:nvSpPr>
          <p:cNvPr id="14" name="TextBox 13"/>
          <p:cNvSpPr txBox="1"/>
          <p:nvPr/>
        </p:nvSpPr>
        <p:spPr>
          <a:xfrm>
            <a:off x="35661600" y="11887200"/>
            <a:ext cx="7461748" cy="830997"/>
          </a:xfrm>
          <a:prstGeom prst="rect">
            <a:avLst/>
          </a:prstGeom>
          <a:noFill/>
        </p:spPr>
        <p:txBody>
          <a:bodyPr wrap="none" rtlCol="0">
            <a:spAutoFit/>
          </a:bodyPr>
          <a:lstStyle/>
          <a:p>
            <a:pPr algn="ctr"/>
            <a:r>
              <a:rPr lang="en-US" sz="2400" dirty="0" smtClean="0">
                <a:latin typeface="Book Antiqua"/>
                <a:cs typeface="Book Antiqua"/>
              </a:rPr>
              <a:t>Image 1. A cross section of a 2011 twig from sample 6, </a:t>
            </a:r>
          </a:p>
          <a:p>
            <a:pPr algn="ctr"/>
            <a:r>
              <a:rPr lang="en-US" sz="2400" dirty="0" smtClean="0">
                <a:latin typeface="Book Antiqua"/>
                <a:cs typeface="Book Antiqua"/>
              </a:rPr>
              <a:t>showing a false growth ring in 2012. </a:t>
            </a:r>
            <a:endParaRPr lang="en-US" sz="2400" dirty="0">
              <a:latin typeface="Book Antiqua"/>
              <a:cs typeface="Book Antiqua"/>
            </a:endParaRPr>
          </a:p>
        </p:txBody>
      </p:sp>
      <p:pic>
        <p:nvPicPr>
          <p:cNvPr id="15" name="Picture 14" descr="unnamed.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43200" y="914400"/>
            <a:ext cx="2744842" cy="3657600"/>
          </a:xfrm>
          <a:prstGeom prst="rect">
            <a:avLst/>
          </a:prstGeom>
        </p:spPr>
      </p:pic>
      <p:sp>
        <p:nvSpPr>
          <p:cNvPr id="23" name="TextBox 22"/>
          <p:cNvSpPr txBox="1"/>
          <p:nvPr/>
        </p:nvSpPr>
        <p:spPr>
          <a:xfrm>
            <a:off x="36576000" y="18288000"/>
            <a:ext cx="6059622" cy="830997"/>
          </a:xfrm>
          <a:prstGeom prst="rect">
            <a:avLst/>
          </a:prstGeom>
          <a:noFill/>
        </p:spPr>
        <p:txBody>
          <a:bodyPr wrap="none" rtlCol="0">
            <a:spAutoFit/>
          </a:bodyPr>
          <a:lstStyle/>
          <a:p>
            <a:pPr algn="ctr"/>
            <a:r>
              <a:rPr lang="en-US" sz="2400" dirty="0" smtClean="0">
                <a:latin typeface="Book Antiqua"/>
                <a:cs typeface="Book Antiqua"/>
              </a:rPr>
              <a:t>Image 2. An example of compression wood </a:t>
            </a:r>
          </a:p>
          <a:p>
            <a:pPr algn="ctr"/>
            <a:r>
              <a:rPr lang="en-US" sz="2400" dirty="0" smtClean="0">
                <a:latin typeface="Book Antiqua"/>
                <a:cs typeface="Book Antiqua"/>
              </a:rPr>
              <a:t>on sample 6.</a:t>
            </a:r>
            <a:endParaRPr lang="en-US" sz="2400" dirty="0">
              <a:latin typeface="Book Antiqua"/>
              <a:cs typeface="Book Antiqua"/>
            </a:endParaRPr>
          </a:p>
        </p:txBody>
      </p:sp>
      <p:pic>
        <p:nvPicPr>
          <p:cNvPr id="26" name="Picture 25" descr="TH-5.TIF"/>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576000" y="20116800"/>
            <a:ext cx="5896383" cy="4422287"/>
          </a:xfrm>
          <a:prstGeom prst="rect">
            <a:avLst/>
          </a:prstGeom>
        </p:spPr>
      </p:pic>
      <p:sp>
        <p:nvSpPr>
          <p:cNvPr id="28" name="TextBox 27"/>
          <p:cNvSpPr txBox="1"/>
          <p:nvPr/>
        </p:nvSpPr>
        <p:spPr>
          <a:xfrm>
            <a:off x="36576000" y="24688800"/>
            <a:ext cx="6548938" cy="461665"/>
          </a:xfrm>
          <a:prstGeom prst="rect">
            <a:avLst/>
          </a:prstGeom>
          <a:noFill/>
        </p:spPr>
        <p:txBody>
          <a:bodyPr wrap="none" rtlCol="0">
            <a:spAutoFit/>
          </a:bodyPr>
          <a:lstStyle/>
          <a:p>
            <a:pPr algn="ctr"/>
            <a:r>
              <a:rPr lang="en-US" sz="2400" dirty="0" smtClean="0">
                <a:latin typeface="Book Antiqua"/>
                <a:cs typeface="Book Antiqua"/>
              </a:rPr>
              <a:t>Image 3. Lateral wall of tracheids in sample 7. </a:t>
            </a:r>
            <a:endParaRPr lang="en-US" sz="2400" dirty="0">
              <a:latin typeface="Book Antiqua"/>
              <a:cs typeface="Book Antiqua"/>
            </a:endParaRPr>
          </a:p>
        </p:txBody>
      </p:sp>
      <p:pic>
        <p:nvPicPr>
          <p:cNvPr id="17" name="Picture 16" descr="unnamed-1.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00800" y="914400"/>
            <a:ext cx="2744841" cy="3657600"/>
          </a:xfrm>
          <a:prstGeom prst="rect">
            <a:avLst/>
          </a:prstGeom>
        </p:spPr>
      </p:pic>
      <p:graphicFrame>
        <p:nvGraphicFramePr>
          <p:cNvPr id="33" name="Chart 32"/>
          <p:cNvGraphicFramePr>
            <a:graphicFrameLocks/>
          </p:cNvGraphicFramePr>
          <p:nvPr>
            <p:extLst>
              <p:ext uri="{D42A27DB-BD31-4B8C-83A1-F6EECF244321}">
                <p14:modId xmlns:p14="http://schemas.microsoft.com/office/powerpoint/2010/main" val="2977384268"/>
              </p:ext>
            </p:extLst>
          </p:nvPr>
        </p:nvGraphicFramePr>
        <p:xfrm>
          <a:off x="17373600" y="10972800"/>
          <a:ext cx="17373600" cy="3657600"/>
        </p:xfrm>
        <a:graphic>
          <a:graphicData uri="http://schemas.openxmlformats.org/drawingml/2006/chart">
            <c:chart xmlns:c="http://schemas.openxmlformats.org/drawingml/2006/chart" xmlns:r="http://schemas.openxmlformats.org/officeDocument/2006/relationships" r:id="rId9"/>
          </a:graphicData>
        </a:graphic>
      </p:graphicFrame>
      <p:pic>
        <p:nvPicPr>
          <p:cNvPr id="34" name="Picture 33" descr="Screen shot 2013-12-03 at 6.20.53 PM.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43200" y="28346400"/>
            <a:ext cx="4572000" cy="4130644"/>
          </a:xfrm>
          <a:prstGeom prst="rect">
            <a:avLst/>
          </a:prstGeom>
        </p:spPr>
      </p:pic>
      <p:pic>
        <p:nvPicPr>
          <p:cNvPr id="31" name="Picture 30" descr="Screen shot 2013-12-03 at 6.25.04 PM.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144000" y="28346400"/>
            <a:ext cx="4572000" cy="4146566"/>
          </a:xfrm>
          <a:prstGeom prst="rect">
            <a:avLst/>
          </a:prstGeom>
        </p:spPr>
      </p:pic>
      <p:sp>
        <p:nvSpPr>
          <p:cNvPr id="35" name="Rectangle 34"/>
          <p:cNvSpPr/>
          <p:nvPr/>
        </p:nvSpPr>
        <p:spPr>
          <a:xfrm>
            <a:off x="17373600" y="28346400"/>
            <a:ext cx="25603200" cy="2308324"/>
          </a:xfrm>
          <a:prstGeom prst="rect">
            <a:avLst/>
          </a:prstGeom>
        </p:spPr>
        <p:txBody>
          <a:bodyPr wrap="square">
            <a:spAutoFit/>
          </a:bodyPr>
          <a:lstStyle/>
          <a:p>
            <a:r>
              <a:rPr lang="en-US" sz="2400" dirty="0" smtClean="0">
                <a:solidFill>
                  <a:srgbClr val="FFFFFF"/>
                </a:solidFill>
                <a:latin typeface="Book Antiqua"/>
                <a:cs typeface="Book Antiqua"/>
              </a:rPr>
              <a:t>While </a:t>
            </a:r>
            <a:r>
              <a:rPr lang="en-US" sz="2400" dirty="0">
                <a:solidFill>
                  <a:srgbClr val="FFFFFF"/>
                </a:solidFill>
                <a:latin typeface="Book Antiqua"/>
                <a:cs typeface="Book Antiqua"/>
              </a:rPr>
              <a:t>the results demonstrate that there was reduced annual radial growth of eastern white pines in certain years with above average ozone levels, it should be taken into account that there are many variables that contribute to annual radial growth that were not considered in this project. For further research, and more definitive results, more samples should be taken from both towns, and site characteristics such as elevation, soil, and stand dynamics should be </a:t>
            </a:r>
            <a:r>
              <a:rPr lang="en-US" sz="2400" dirty="0" smtClean="0">
                <a:solidFill>
                  <a:srgbClr val="FFFFFF"/>
                </a:solidFill>
                <a:latin typeface="Book Antiqua"/>
                <a:cs typeface="Book Antiqua"/>
              </a:rPr>
              <a:t>measured and </a:t>
            </a:r>
            <a:r>
              <a:rPr lang="en-US" sz="2400" dirty="0">
                <a:solidFill>
                  <a:srgbClr val="FFFFFF"/>
                </a:solidFill>
                <a:latin typeface="Book Antiqua"/>
                <a:cs typeface="Book Antiqua"/>
              </a:rPr>
              <a:t>considered more thoroughly. Ideally, a Velmex UniSlide would measure increment growth on the core samples, as opposed to using a ruler by hand, to reduce human error. The SEM could be used to examine more twig samples from pertinent ozone event years for any patterns in structural damage</a:t>
            </a:r>
            <a:r>
              <a:rPr lang="en-US" sz="2400" dirty="0" smtClean="0">
                <a:solidFill>
                  <a:srgbClr val="FFFFFF"/>
                </a:solidFill>
                <a:latin typeface="Book Antiqua"/>
                <a:cs typeface="Book Antiqua"/>
              </a:rPr>
              <a:t>. </a:t>
            </a:r>
            <a:r>
              <a:rPr lang="en-US" sz="2400" dirty="0" smtClean="0">
                <a:solidFill>
                  <a:srgbClr val="FFFFFF"/>
                </a:solidFill>
                <a:latin typeface="Book Antiqua"/>
                <a:cs typeface="Book Antiqua"/>
              </a:rPr>
              <a:t>Because of the importance of eastern </a:t>
            </a:r>
            <a:r>
              <a:rPr lang="en-US" sz="2400" dirty="0" smtClean="0">
                <a:solidFill>
                  <a:srgbClr val="FFFFFF"/>
                </a:solidFill>
                <a:latin typeface="Book Antiqua"/>
                <a:cs typeface="Book Antiqua"/>
              </a:rPr>
              <a:t>white </a:t>
            </a:r>
            <a:r>
              <a:rPr lang="en-US" sz="2400" dirty="0" smtClean="0">
                <a:solidFill>
                  <a:srgbClr val="FFFFFF"/>
                </a:solidFill>
                <a:latin typeface="Book Antiqua"/>
                <a:cs typeface="Book Antiqua"/>
              </a:rPr>
              <a:t>pine as a timber species in New Hampshire, </a:t>
            </a:r>
            <a:r>
              <a:rPr lang="en-US" sz="2400" dirty="0" smtClean="0">
                <a:solidFill>
                  <a:srgbClr val="FFFFFF"/>
                </a:solidFill>
                <a:latin typeface="Book Antiqua"/>
                <a:cs typeface="Book Antiqua"/>
              </a:rPr>
              <a:t>further research on reduced annual radial growth due to ozone events would be prudent to prevent a potential hardship on the economy, as well as the loss of one of the state’s most majestic trees.</a:t>
            </a:r>
            <a:endParaRPr lang="en-US" sz="2400" dirty="0">
              <a:solidFill>
                <a:srgbClr val="FFFFFF"/>
              </a:solidFill>
              <a:latin typeface="Book Antiqua"/>
              <a:cs typeface="Book Antiqua"/>
            </a:endParaRPr>
          </a:p>
        </p:txBody>
      </p:sp>
      <p:sp>
        <p:nvSpPr>
          <p:cNvPr id="36" name="Rectangle 35"/>
          <p:cNvSpPr/>
          <p:nvPr/>
        </p:nvSpPr>
        <p:spPr>
          <a:xfrm>
            <a:off x="17373600" y="15544800"/>
            <a:ext cx="17373600" cy="11172286"/>
          </a:xfrm>
          <a:prstGeom prst="rect">
            <a:avLst/>
          </a:prstGeom>
        </p:spPr>
        <p:txBody>
          <a:bodyPr wrap="square">
            <a:spAutoFit/>
          </a:bodyPr>
          <a:lstStyle/>
          <a:p>
            <a:r>
              <a:rPr lang="en-US" sz="2400" dirty="0" smtClean="0">
                <a:solidFill>
                  <a:srgbClr val="FFFFFF"/>
                </a:solidFill>
                <a:latin typeface="Book Antiqua"/>
                <a:cs typeface="Book Antiqua"/>
              </a:rPr>
              <a:t>                 For </a:t>
            </a:r>
            <a:r>
              <a:rPr lang="en-US" sz="2400" dirty="0">
                <a:solidFill>
                  <a:srgbClr val="FFFFFF"/>
                </a:solidFill>
                <a:latin typeface="Book Antiqua"/>
                <a:cs typeface="Book Antiqua"/>
              </a:rPr>
              <a:t>all samples taken, it must be noted that site-specific characteristics have an impact on annual radial growth. However, general trends can be observed from core samples taken from both Keene and Durham. Of the Keene core samples, sample 1 came from from Court Street, adjacent to the Ashuelot River, sample 2, from a suburban backyard on Shadow Lane, sample 3, from Arch Street, adjacent to a parking lot, sample 4, from Robin Hood Park, adjacent to the reservoir, and sample 5, from Wheelock </a:t>
            </a:r>
            <a:r>
              <a:rPr lang="en-US" sz="2400" dirty="0" smtClean="0">
                <a:solidFill>
                  <a:srgbClr val="FFFFFF"/>
                </a:solidFill>
                <a:latin typeface="Book Antiqua"/>
                <a:cs typeface="Book Antiqua"/>
              </a:rPr>
              <a:t>Park, </a:t>
            </a:r>
            <a:r>
              <a:rPr lang="en-US" sz="2400" dirty="0">
                <a:solidFill>
                  <a:srgbClr val="FFFFFF"/>
                </a:solidFill>
                <a:latin typeface="Book Antiqua"/>
                <a:cs typeface="Book Antiqua"/>
              </a:rPr>
              <a:t>adjacent to a baseball diamond. All trees experienced decreased radial growth in 2006, 2008, and </a:t>
            </a:r>
            <a:r>
              <a:rPr lang="en-US" sz="2400" dirty="0" smtClean="0">
                <a:solidFill>
                  <a:srgbClr val="FFFFFF"/>
                </a:solidFill>
                <a:latin typeface="Book Antiqua"/>
                <a:cs typeface="Book Antiqua"/>
              </a:rPr>
              <a:t>2010 (Figure 1).  </a:t>
            </a:r>
            <a:r>
              <a:rPr lang="en-US" sz="2400" dirty="0">
                <a:solidFill>
                  <a:srgbClr val="FFFFFF"/>
                </a:solidFill>
                <a:latin typeface="Book Antiqua"/>
                <a:cs typeface="Book Antiqua"/>
              </a:rPr>
              <a:t>The reduced growth in 2006 is possibly due to a flooding event in October of 2005, a year in which annual precipitation was considerably greater than average. 2008 and 2010 were years with elevated average ozone levels, so it is possible this air pollution reduced annual growth. All samples, except for sample 5, had reduced growth in 2005, which was a year with elevated average ozone </a:t>
            </a:r>
            <a:r>
              <a:rPr lang="en-US" sz="2400" dirty="0" smtClean="0">
                <a:solidFill>
                  <a:srgbClr val="FFFFFF"/>
                </a:solidFill>
                <a:latin typeface="Book Antiqua"/>
                <a:cs typeface="Book Antiqua"/>
              </a:rPr>
              <a:t>levels (Figure 1). </a:t>
            </a:r>
            <a:r>
              <a:rPr lang="en-US" sz="2400" dirty="0">
                <a:solidFill>
                  <a:srgbClr val="FFFFFF"/>
                </a:solidFill>
                <a:latin typeface="Book Antiqua"/>
                <a:cs typeface="Book Antiqua"/>
              </a:rPr>
              <a:t>Because the flooding event occurred in October, it is unlikely that the increased precipitation reduced 2005 annual growth. All samples experienced increased growth in 2007, potentially due to increased precipitation. Sample 2 experienced rapid radial growth in 2012 and 2013, and this is likely due to a microburst in 2012 that knocked down a neighboring eastern white pine, reducing </a:t>
            </a:r>
            <a:r>
              <a:rPr lang="en-US" sz="2400" dirty="0" smtClean="0">
                <a:solidFill>
                  <a:srgbClr val="FFFFFF"/>
                </a:solidFill>
                <a:latin typeface="Book Antiqua"/>
                <a:cs typeface="Book Antiqua"/>
              </a:rPr>
              <a:t>competition (Figure 1).</a:t>
            </a:r>
            <a:endParaRPr lang="en-US" sz="2400" dirty="0">
              <a:solidFill>
                <a:srgbClr val="FFFFFF"/>
              </a:solidFill>
              <a:latin typeface="Book Antiqua"/>
              <a:cs typeface="Book Antiqua"/>
            </a:endParaRPr>
          </a:p>
          <a:p>
            <a:r>
              <a:rPr lang="en-US" sz="2400" dirty="0" smtClean="0">
                <a:solidFill>
                  <a:srgbClr val="FFFFFF"/>
                </a:solidFill>
                <a:latin typeface="Book Antiqua"/>
                <a:cs typeface="Book Antiqua"/>
              </a:rPr>
              <a:t>                 Of </a:t>
            </a:r>
            <a:r>
              <a:rPr lang="en-US" sz="2400" dirty="0">
                <a:solidFill>
                  <a:srgbClr val="FFFFFF"/>
                </a:solidFill>
                <a:latin typeface="Book Antiqua"/>
                <a:cs typeface="Book Antiqua"/>
              </a:rPr>
              <a:t>the Durham core samples, sample 6 came from the forested area adjacent to the Woodside Apartments on Strafford Ave, sample 7 from Thompson Hall Lawn outside of DeMerrit Hall, and sample 8 off College Road adjacent to Phillbrook Dining Hall. Core samples were also taken from trees in College Woods and off Mill Road, but annual rings were not evident enough to be measured. All samples experienced reduced radial growth in 2001 and 2012, which were both years of low annual </a:t>
            </a:r>
            <a:r>
              <a:rPr lang="en-US" sz="2400" dirty="0" smtClean="0">
                <a:solidFill>
                  <a:srgbClr val="FFFFFF"/>
                </a:solidFill>
                <a:latin typeface="Book Antiqua"/>
                <a:cs typeface="Book Antiqua"/>
              </a:rPr>
              <a:t>precipitation (Figure 2). </a:t>
            </a:r>
            <a:r>
              <a:rPr lang="en-US" sz="2400" dirty="0">
                <a:solidFill>
                  <a:srgbClr val="FFFFFF"/>
                </a:solidFill>
                <a:latin typeface="Book Antiqua"/>
                <a:cs typeface="Book Antiqua"/>
              </a:rPr>
              <a:t>In 2004, a year of high average ozone, all three samples actually experienced increased </a:t>
            </a:r>
            <a:r>
              <a:rPr lang="en-US" sz="2400" dirty="0" smtClean="0">
                <a:solidFill>
                  <a:srgbClr val="FFFFFF"/>
                </a:solidFill>
                <a:latin typeface="Book Antiqua"/>
                <a:cs typeface="Book Antiqua"/>
              </a:rPr>
              <a:t>growth (Figure 2). </a:t>
            </a:r>
            <a:r>
              <a:rPr lang="en-US" sz="2400" dirty="0">
                <a:solidFill>
                  <a:srgbClr val="FFFFFF"/>
                </a:solidFill>
                <a:latin typeface="Book Antiqua"/>
                <a:cs typeface="Book Antiqua"/>
              </a:rPr>
              <a:t>In 2005, a year with high average ozone levels, samples 6 and 7 experienced reduced radial growth, and in 2008, another year with high average ozone layers, samples 7 and 8 experienced reduced radial </a:t>
            </a:r>
            <a:r>
              <a:rPr lang="en-US" sz="2400" dirty="0" smtClean="0">
                <a:solidFill>
                  <a:srgbClr val="FFFFFF"/>
                </a:solidFill>
                <a:latin typeface="Book Antiqua"/>
                <a:cs typeface="Book Antiqua"/>
              </a:rPr>
              <a:t>growth (Figure 2). </a:t>
            </a:r>
            <a:r>
              <a:rPr lang="en-US" sz="2400" dirty="0">
                <a:solidFill>
                  <a:srgbClr val="FFFFFF"/>
                </a:solidFill>
                <a:latin typeface="Book Antiqua"/>
                <a:cs typeface="Book Antiqua"/>
              </a:rPr>
              <a:t>It is a possibility that site characteristics contribute to whether or not a tree is impacted by elevated ozone levels in any given year, as perhaps some sites are more vulnerable than others. Further understanding of the site locations would be necessary to verify this.</a:t>
            </a:r>
          </a:p>
          <a:p>
            <a:r>
              <a:rPr lang="en-US" sz="2400" dirty="0">
                <a:solidFill>
                  <a:srgbClr val="FFFFFF"/>
                </a:solidFill>
                <a:latin typeface="Book Antiqua"/>
                <a:cs typeface="Book Antiqua"/>
              </a:rPr>
              <a:t> </a:t>
            </a:r>
            <a:r>
              <a:rPr lang="en-US" sz="2400" dirty="0" smtClean="0">
                <a:solidFill>
                  <a:srgbClr val="FFFFFF"/>
                </a:solidFill>
                <a:latin typeface="Book Antiqua"/>
                <a:cs typeface="Book Antiqua"/>
              </a:rPr>
              <a:t>                SEM </a:t>
            </a:r>
            <a:r>
              <a:rPr lang="en-US" sz="2400" dirty="0">
                <a:solidFill>
                  <a:srgbClr val="FFFFFF"/>
                </a:solidFill>
                <a:latin typeface="Book Antiqua"/>
                <a:cs typeface="Book Antiqua"/>
              </a:rPr>
              <a:t>images of the twigs did not reveal any structural damage from air pollution, possibly because they were 2011 twigs, a year in which average annual ozone levels were normal. </a:t>
            </a:r>
            <a:r>
              <a:rPr lang="en-US" sz="2400" dirty="0" smtClean="0">
                <a:solidFill>
                  <a:srgbClr val="FFFFFF"/>
                </a:solidFill>
                <a:latin typeface="Book Antiqua"/>
                <a:cs typeface="Book Antiqua"/>
              </a:rPr>
              <a:t>Healthy tracheids could be viewed in sample 7 (Image 3). However</a:t>
            </a:r>
            <a:r>
              <a:rPr lang="en-US" sz="2400" dirty="0">
                <a:solidFill>
                  <a:srgbClr val="FFFFFF"/>
                </a:solidFill>
                <a:latin typeface="Book Antiqua"/>
                <a:cs typeface="Book Antiqua"/>
              </a:rPr>
              <a:t>, the SEM image of sample 6 revealed the presence of compression wood, caused by gravitational forces on the tree, which is when the </a:t>
            </a:r>
            <a:r>
              <a:rPr lang="en-US" sz="2400" dirty="0" smtClean="0">
                <a:solidFill>
                  <a:srgbClr val="FFFFFF"/>
                </a:solidFill>
                <a:latin typeface="Book Antiqua"/>
                <a:cs typeface="Book Antiqua"/>
              </a:rPr>
              <a:t>secondary</a:t>
            </a:r>
            <a:r>
              <a:rPr lang="en-US" sz="2400" dirty="0" smtClean="0">
                <a:solidFill>
                  <a:srgbClr val="FFFFFF"/>
                </a:solidFill>
                <a:latin typeface="Book Antiqua"/>
                <a:cs typeface="Book Antiqua"/>
              </a:rPr>
              <a:t> </a:t>
            </a:r>
            <a:r>
              <a:rPr lang="en-US" sz="2400" dirty="0">
                <a:solidFill>
                  <a:srgbClr val="FFFFFF"/>
                </a:solidFill>
                <a:latin typeface="Book Antiqua"/>
                <a:cs typeface="Book Antiqua"/>
              </a:rPr>
              <a:t>cell wall separates from the primary cell </a:t>
            </a:r>
            <a:r>
              <a:rPr lang="en-US" sz="2400" dirty="0" smtClean="0">
                <a:solidFill>
                  <a:srgbClr val="FFFFFF"/>
                </a:solidFill>
                <a:latin typeface="Book Antiqua"/>
                <a:cs typeface="Book Antiqua"/>
              </a:rPr>
              <a:t>wall (Image 2). </a:t>
            </a:r>
            <a:r>
              <a:rPr lang="en-US" sz="2400" dirty="0">
                <a:solidFill>
                  <a:srgbClr val="FFFFFF"/>
                </a:solidFill>
                <a:latin typeface="Book Antiqua"/>
                <a:cs typeface="Book Antiqua"/>
              </a:rPr>
              <a:t>The wood then becomes gelatinous, </a:t>
            </a:r>
            <a:r>
              <a:rPr lang="en-US" sz="2400" dirty="0" smtClean="0">
                <a:solidFill>
                  <a:srgbClr val="FFFFFF"/>
                </a:solidFill>
                <a:latin typeface="Book Antiqua"/>
                <a:cs typeface="Book Antiqua"/>
              </a:rPr>
              <a:t>losing structural integrity and </a:t>
            </a:r>
            <a:r>
              <a:rPr lang="en-US" sz="2400" dirty="0" smtClean="0">
                <a:solidFill>
                  <a:srgbClr val="FFFFFF"/>
                </a:solidFill>
                <a:latin typeface="Book Antiqua"/>
                <a:cs typeface="Book Antiqua"/>
              </a:rPr>
              <a:t>therefore becoming </a:t>
            </a:r>
            <a:r>
              <a:rPr lang="en-US" sz="2400" dirty="0">
                <a:solidFill>
                  <a:srgbClr val="FFFFFF"/>
                </a:solidFill>
                <a:latin typeface="Book Antiqua"/>
                <a:cs typeface="Book Antiqua"/>
              </a:rPr>
              <a:t>useless as a timber product. There was also evidence of a false growth ring in 2012 on sample 6, the causes of which are </a:t>
            </a:r>
            <a:r>
              <a:rPr lang="en-US" sz="2400" dirty="0" smtClean="0">
                <a:solidFill>
                  <a:srgbClr val="FFFFFF"/>
                </a:solidFill>
                <a:latin typeface="Book Antiqua"/>
                <a:cs typeface="Book Antiqua"/>
              </a:rPr>
              <a:t>unknown (Image 1). </a:t>
            </a:r>
            <a:r>
              <a:rPr lang="en-US" sz="2400" dirty="0">
                <a:solidFill>
                  <a:srgbClr val="FFFFFF"/>
                </a:solidFill>
                <a:latin typeface="Book Antiqua"/>
                <a:cs typeface="Book Antiqua"/>
              </a:rPr>
              <a:t>These images, </a:t>
            </a:r>
            <a:r>
              <a:rPr lang="en-US" sz="2400" dirty="0" smtClean="0">
                <a:solidFill>
                  <a:srgbClr val="FFFFFF"/>
                </a:solidFill>
                <a:latin typeface="Book Antiqua"/>
                <a:cs typeface="Book Antiqua"/>
              </a:rPr>
              <a:t>coupled </a:t>
            </a:r>
            <a:r>
              <a:rPr lang="en-US" sz="2400" dirty="0">
                <a:solidFill>
                  <a:srgbClr val="FFFFFF"/>
                </a:solidFill>
                <a:latin typeface="Book Antiqua"/>
                <a:cs typeface="Book Antiqua"/>
              </a:rPr>
              <a:t>with the core sample data of annual radial growth, </a:t>
            </a:r>
            <a:r>
              <a:rPr lang="en-US" sz="2400" dirty="0" smtClean="0">
                <a:solidFill>
                  <a:srgbClr val="FFFFFF"/>
                </a:solidFill>
                <a:latin typeface="Book Antiqua"/>
                <a:cs typeface="Book Antiqua"/>
              </a:rPr>
              <a:t>demonstrates </a:t>
            </a:r>
            <a:r>
              <a:rPr lang="en-US" sz="2400" dirty="0">
                <a:solidFill>
                  <a:srgbClr val="FFFFFF"/>
                </a:solidFill>
                <a:latin typeface="Book Antiqua"/>
                <a:cs typeface="Book Antiqua"/>
              </a:rPr>
              <a:t>the complex relationship of environmental variables and tree growth.</a:t>
            </a:r>
          </a:p>
          <a:p>
            <a:r>
              <a:rPr lang="en-US" sz="2400" dirty="0">
                <a:solidFill>
                  <a:srgbClr val="FFFFFF"/>
                </a:solidFill>
                <a:latin typeface="Book Antiqua"/>
                <a:cs typeface="Book Antiqua"/>
              </a:rPr>
              <a:t> </a:t>
            </a:r>
          </a:p>
        </p:txBody>
      </p:sp>
      <p:pic>
        <p:nvPicPr>
          <p:cNvPr id="3" name="Picture 2" descr="unnamed.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058400" y="914400"/>
            <a:ext cx="2744842" cy="3657600"/>
          </a:xfrm>
          <a:prstGeom prst="rect">
            <a:avLst/>
          </a:prstGeom>
        </p:spPr>
      </p:pic>
      <p:sp>
        <p:nvSpPr>
          <p:cNvPr id="7" name="TextBox 6"/>
          <p:cNvSpPr txBox="1"/>
          <p:nvPr/>
        </p:nvSpPr>
        <p:spPr>
          <a:xfrm>
            <a:off x="4572000" y="28346400"/>
            <a:ext cx="1282848" cy="400110"/>
          </a:xfrm>
          <a:prstGeom prst="rect">
            <a:avLst/>
          </a:prstGeom>
          <a:noFill/>
        </p:spPr>
        <p:txBody>
          <a:bodyPr wrap="none" rtlCol="0">
            <a:spAutoFit/>
          </a:bodyPr>
          <a:lstStyle/>
          <a:p>
            <a:r>
              <a:rPr lang="en-US" sz="2000" dirty="0" smtClean="0">
                <a:solidFill>
                  <a:srgbClr val="FFFFFF"/>
                </a:solidFill>
              </a:rPr>
              <a:t>Keene, NH</a:t>
            </a:r>
            <a:endParaRPr lang="en-US" sz="2000" dirty="0">
              <a:solidFill>
                <a:srgbClr val="FFFFFF"/>
              </a:solidFill>
            </a:endParaRPr>
          </a:p>
        </p:txBody>
      </p:sp>
      <p:sp>
        <p:nvSpPr>
          <p:cNvPr id="13" name="TextBox 12"/>
          <p:cNvSpPr txBox="1"/>
          <p:nvPr/>
        </p:nvSpPr>
        <p:spPr>
          <a:xfrm>
            <a:off x="10972800" y="28346400"/>
            <a:ext cx="1476461" cy="400110"/>
          </a:xfrm>
          <a:prstGeom prst="rect">
            <a:avLst/>
          </a:prstGeom>
          <a:noFill/>
        </p:spPr>
        <p:txBody>
          <a:bodyPr wrap="none" rtlCol="0">
            <a:spAutoFit/>
          </a:bodyPr>
          <a:lstStyle/>
          <a:p>
            <a:r>
              <a:rPr lang="en-US" sz="2000" dirty="0" smtClean="0">
                <a:solidFill>
                  <a:srgbClr val="FFFFFF"/>
                </a:solidFill>
              </a:rPr>
              <a:t>Durham, NH</a:t>
            </a:r>
            <a:endParaRPr lang="en-US" sz="2000" dirty="0">
              <a:solidFill>
                <a:srgbClr val="FFFFFF"/>
              </a:solidFill>
            </a:endParaRPr>
          </a:p>
        </p:txBody>
      </p:sp>
    </p:spTree>
    <p:extLst>
      <p:ext uri="{BB962C8B-B14F-4D97-AF65-F5344CB8AC3E}">
        <p14:creationId xmlns:p14="http://schemas.microsoft.com/office/powerpoint/2010/main" val="384976283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9088</TotalTime>
  <Words>1759</Words>
  <Application>Microsoft Macintosh PowerPoint</Application>
  <PresentationFormat>Custom</PresentationFormat>
  <Paragraphs>40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Golden</dc:creator>
  <cp:lastModifiedBy>Meghan Thornton</cp:lastModifiedBy>
  <cp:revision>109</cp:revision>
  <dcterms:created xsi:type="dcterms:W3CDTF">2013-06-16T20:38:11Z</dcterms:created>
  <dcterms:modified xsi:type="dcterms:W3CDTF">2013-12-05T17:27:31Z</dcterms:modified>
</cp:coreProperties>
</file>