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Default Extension="tif" ContentType="image/tiff"/>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41148000" cy="32004000"/>
  <p:notesSz cx="6858000" cy="9144000"/>
  <p:defaultTextStyle>
    <a:defPPr>
      <a:defRPr lang="en-US"/>
    </a:defPPr>
    <a:lvl1pPr marL="0" algn="l" defTabSz="2090044" rtl="0" eaLnBrk="1" latinLnBrk="0" hangingPunct="1">
      <a:defRPr sz="8200" kern="1200">
        <a:solidFill>
          <a:schemeClr val="tx1"/>
        </a:solidFill>
        <a:latin typeface="+mn-lt"/>
        <a:ea typeface="+mn-ea"/>
        <a:cs typeface="+mn-cs"/>
      </a:defRPr>
    </a:lvl1pPr>
    <a:lvl2pPr marL="2090044" algn="l" defTabSz="2090044" rtl="0" eaLnBrk="1" latinLnBrk="0" hangingPunct="1">
      <a:defRPr sz="8200" kern="1200">
        <a:solidFill>
          <a:schemeClr val="tx1"/>
        </a:solidFill>
        <a:latin typeface="+mn-lt"/>
        <a:ea typeface="+mn-ea"/>
        <a:cs typeface="+mn-cs"/>
      </a:defRPr>
    </a:lvl2pPr>
    <a:lvl3pPr marL="4180088" algn="l" defTabSz="2090044" rtl="0" eaLnBrk="1" latinLnBrk="0" hangingPunct="1">
      <a:defRPr sz="8200" kern="1200">
        <a:solidFill>
          <a:schemeClr val="tx1"/>
        </a:solidFill>
        <a:latin typeface="+mn-lt"/>
        <a:ea typeface="+mn-ea"/>
        <a:cs typeface="+mn-cs"/>
      </a:defRPr>
    </a:lvl3pPr>
    <a:lvl4pPr marL="6270132" algn="l" defTabSz="2090044" rtl="0" eaLnBrk="1" latinLnBrk="0" hangingPunct="1">
      <a:defRPr sz="8200" kern="1200">
        <a:solidFill>
          <a:schemeClr val="tx1"/>
        </a:solidFill>
        <a:latin typeface="+mn-lt"/>
        <a:ea typeface="+mn-ea"/>
        <a:cs typeface="+mn-cs"/>
      </a:defRPr>
    </a:lvl4pPr>
    <a:lvl5pPr marL="8360176" algn="l" defTabSz="2090044" rtl="0" eaLnBrk="1" latinLnBrk="0" hangingPunct="1">
      <a:defRPr sz="8200" kern="1200">
        <a:solidFill>
          <a:schemeClr val="tx1"/>
        </a:solidFill>
        <a:latin typeface="+mn-lt"/>
        <a:ea typeface="+mn-ea"/>
        <a:cs typeface="+mn-cs"/>
      </a:defRPr>
    </a:lvl5pPr>
    <a:lvl6pPr marL="10450220" algn="l" defTabSz="2090044" rtl="0" eaLnBrk="1" latinLnBrk="0" hangingPunct="1">
      <a:defRPr sz="8200" kern="1200">
        <a:solidFill>
          <a:schemeClr val="tx1"/>
        </a:solidFill>
        <a:latin typeface="+mn-lt"/>
        <a:ea typeface="+mn-ea"/>
        <a:cs typeface="+mn-cs"/>
      </a:defRPr>
    </a:lvl6pPr>
    <a:lvl7pPr marL="12540264" algn="l" defTabSz="2090044" rtl="0" eaLnBrk="1" latinLnBrk="0" hangingPunct="1">
      <a:defRPr sz="8200" kern="1200">
        <a:solidFill>
          <a:schemeClr val="tx1"/>
        </a:solidFill>
        <a:latin typeface="+mn-lt"/>
        <a:ea typeface="+mn-ea"/>
        <a:cs typeface="+mn-cs"/>
      </a:defRPr>
    </a:lvl7pPr>
    <a:lvl8pPr marL="14630309" algn="l" defTabSz="2090044" rtl="0" eaLnBrk="1" latinLnBrk="0" hangingPunct="1">
      <a:defRPr sz="8200" kern="1200">
        <a:solidFill>
          <a:schemeClr val="tx1"/>
        </a:solidFill>
        <a:latin typeface="+mn-lt"/>
        <a:ea typeface="+mn-ea"/>
        <a:cs typeface="+mn-cs"/>
      </a:defRPr>
    </a:lvl8pPr>
    <a:lvl9pPr marL="16720353" algn="l" defTabSz="2090044" rtl="0" eaLnBrk="1" latinLnBrk="0" hangingPunct="1">
      <a:defRPr sz="82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F5836"/>
    <a:srgbClr val="38BAE5"/>
    <a:srgbClr val="00CC02"/>
    <a:srgbClr val="6CD207"/>
    <a:srgbClr val="FFED77"/>
    <a:srgbClr val="FF4B2F"/>
    <a:srgbClr val="FF412D"/>
    <a:srgbClr val="F8F8F2"/>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2721" autoAdjust="0"/>
    <p:restoredTop sz="98706" autoAdjust="0"/>
  </p:normalViewPr>
  <p:slideViewPr>
    <p:cSldViewPr snapToGrid="0" snapToObjects="1">
      <p:cViewPr>
        <p:scale>
          <a:sx n="80" d="100"/>
          <a:sy n="80" d="100"/>
        </p:scale>
        <p:origin x="11394" y="11808"/>
      </p:cViewPr>
      <p:guideLst>
        <p:guide orient="horz" pos="9063"/>
        <p:guide/>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E85B6F4-109D-4A44-8218-EA8AC98B9F26}" type="datetimeFigureOut">
              <a:rPr lang="en-US" smtClean="0"/>
              <a:t>12/5/2013</a:t>
            </a:fld>
            <a:endParaRPr lang="en-US"/>
          </a:p>
        </p:txBody>
      </p:sp>
      <p:sp>
        <p:nvSpPr>
          <p:cNvPr id="4" name="Slide Image Placeholder 3"/>
          <p:cNvSpPr>
            <a:spLocks noGrp="1" noRot="1" noChangeAspect="1"/>
          </p:cNvSpPr>
          <p:nvPr>
            <p:ph type="sldImg" idx="2"/>
          </p:nvPr>
        </p:nvSpPr>
        <p:spPr>
          <a:xfrm>
            <a:off x="1223963" y="685800"/>
            <a:ext cx="4410075"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5C5DB32-AF28-48FA-A385-6850276A550C}" type="slidenum">
              <a:rPr lang="en-US" smtClean="0"/>
              <a:t>‹#›</a:t>
            </a:fld>
            <a:endParaRPr lang="en-US"/>
          </a:p>
        </p:txBody>
      </p:sp>
    </p:spTree>
    <p:extLst>
      <p:ext uri="{BB962C8B-B14F-4D97-AF65-F5344CB8AC3E}">
        <p14:creationId xmlns:p14="http://schemas.microsoft.com/office/powerpoint/2010/main" val="2499319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5C5DB32-AF28-48FA-A385-6850276A550C}"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86100" y="9941986"/>
            <a:ext cx="34975800" cy="6860117"/>
          </a:xfrm>
        </p:spPr>
        <p:txBody>
          <a:bodyPr/>
          <a:lstStyle/>
          <a:p>
            <a:r>
              <a:rPr lang="en-US" smtClean="0"/>
              <a:t>Click to edit Master title style</a:t>
            </a:r>
            <a:endParaRPr lang="en-US"/>
          </a:p>
        </p:txBody>
      </p:sp>
      <p:sp>
        <p:nvSpPr>
          <p:cNvPr id="3" name="Subtitle 2"/>
          <p:cNvSpPr>
            <a:spLocks noGrp="1"/>
          </p:cNvSpPr>
          <p:nvPr>
            <p:ph type="subTitle" idx="1"/>
          </p:nvPr>
        </p:nvSpPr>
        <p:spPr>
          <a:xfrm>
            <a:off x="6172200" y="18135600"/>
            <a:ext cx="28803600" cy="8178800"/>
          </a:xfrm>
        </p:spPr>
        <p:txBody>
          <a:bodyPr/>
          <a:lstStyle>
            <a:lvl1pPr marL="0" indent="0" algn="ctr">
              <a:buNone/>
              <a:defRPr>
                <a:solidFill>
                  <a:schemeClr val="tx1">
                    <a:tint val="75000"/>
                  </a:schemeClr>
                </a:solidFill>
              </a:defRPr>
            </a:lvl1pPr>
            <a:lvl2pPr marL="2090044" indent="0" algn="ctr">
              <a:buNone/>
              <a:defRPr>
                <a:solidFill>
                  <a:schemeClr val="tx1">
                    <a:tint val="75000"/>
                  </a:schemeClr>
                </a:solidFill>
              </a:defRPr>
            </a:lvl2pPr>
            <a:lvl3pPr marL="4180088" indent="0" algn="ctr">
              <a:buNone/>
              <a:defRPr>
                <a:solidFill>
                  <a:schemeClr val="tx1">
                    <a:tint val="75000"/>
                  </a:schemeClr>
                </a:solidFill>
              </a:defRPr>
            </a:lvl3pPr>
            <a:lvl4pPr marL="6270132" indent="0" algn="ctr">
              <a:buNone/>
              <a:defRPr>
                <a:solidFill>
                  <a:schemeClr val="tx1">
                    <a:tint val="75000"/>
                  </a:schemeClr>
                </a:solidFill>
              </a:defRPr>
            </a:lvl4pPr>
            <a:lvl5pPr marL="8360176" indent="0" algn="ctr">
              <a:buNone/>
              <a:defRPr>
                <a:solidFill>
                  <a:schemeClr val="tx1">
                    <a:tint val="75000"/>
                  </a:schemeClr>
                </a:solidFill>
              </a:defRPr>
            </a:lvl5pPr>
            <a:lvl6pPr marL="10450220" indent="0" algn="ctr">
              <a:buNone/>
              <a:defRPr>
                <a:solidFill>
                  <a:schemeClr val="tx1">
                    <a:tint val="75000"/>
                  </a:schemeClr>
                </a:solidFill>
              </a:defRPr>
            </a:lvl6pPr>
            <a:lvl7pPr marL="12540264" indent="0" algn="ctr">
              <a:buNone/>
              <a:defRPr>
                <a:solidFill>
                  <a:schemeClr val="tx1">
                    <a:tint val="75000"/>
                  </a:schemeClr>
                </a:solidFill>
              </a:defRPr>
            </a:lvl7pPr>
            <a:lvl8pPr marL="14630309" indent="0" algn="ctr">
              <a:buNone/>
              <a:defRPr>
                <a:solidFill>
                  <a:schemeClr val="tx1">
                    <a:tint val="75000"/>
                  </a:schemeClr>
                </a:solidFill>
              </a:defRPr>
            </a:lvl8pPr>
            <a:lvl9pPr marL="16720353"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D713B63-111F-5E4C-93C2-DD981D85FAC1}" type="datetimeFigureOut">
              <a:rPr lang="en-US" smtClean="0"/>
              <a:pPr/>
              <a:t>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D43BCC-8D00-2C4A-A39D-DBC2362B9051}" type="slidenum">
              <a:rPr lang="en-US" smtClean="0"/>
              <a:pPr/>
              <a:t>‹#›</a:t>
            </a:fld>
            <a:endParaRPr lang="en-US"/>
          </a:p>
        </p:txBody>
      </p:sp>
    </p:spTree>
    <p:extLst>
      <p:ext uri="{BB962C8B-B14F-4D97-AF65-F5344CB8AC3E}">
        <p14:creationId xmlns:p14="http://schemas.microsoft.com/office/powerpoint/2010/main" val="31501145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D713B63-111F-5E4C-93C2-DD981D85FAC1}" type="datetimeFigureOut">
              <a:rPr lang="en-US" smtClean="0"/>
              <a:pPr/>
              <a:t>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D43BCC-8D00-2C4A-A39D-DBC2362B9051}" type="slidenum">
              <a:rPr lang="en-US" smtClean="0"/>
              <a:pPr/>
              <a:t>‹#›</a:t>
            </a:fld>
            <a:endParaRPr lang="en-US"/>
          </a:p>
        </p:txBody>
      </p:sp>
    </p:spTree>
    <p:extLst>
      <p:ext uri="{BB962C8B-B14F-4D97-AF65-F5344CB8AC3E}">
        <p14:creationId xmlns:p14="http://schemas.microsoft.com/office/powerpoint/2010/main" val="1982795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250409" y="20565536"/>
            <a:ext cx="34975800" cy="6356350"/>
          </a:xfrm>
        </p:spPr>
        <p:txBody>
          <a:bodyPr anchor="t"/>
          <a:lstStyle>
            <a:lvl1pPr algn="l">
              <a:defRPr sz="18300" b="1" cap="all"/>
            </a:lvl1pPr>
          </a:lstStyle>
          <a:p>
            <a:r>
              <a:rPr lang="en-US" smtClean="0"/>
              <a:t>Click to edit Master title style</a:t>
            </a:r>
            <a:endParaRPr lang="en-US"/>
          </a:p>
        </p:txBody>
      </p:sp>
      <p:sp>
        <p:nvSpPr>
          <p:cNvPr id="3" name="Text Placeholder 2"/>
          <p:cNvSpPr>
            <a:spLocks noGrp="1"/>
          </p:cNvSpPr>
          <p:nvPr>
            <p:ph type="body" idx="1"/>
          </p:nvPr>
        </p:nvSpPr>
        <p:spPr>
          <a:xfrm>
            <a:off x="3250409" y="13564663"/>
            <a:ext cx="34975800" cy="7000873"/>
          </a:xfrm>
        </p:spPr>
        <p:txBody>
          <a:bodyPr anchor="b"/>
          <a:lstStyle>
            <a:lvl1pPr marL="0" indent="0">
              <a:buNone/>
              <a:defRPr sz="9100">
                <a:solidFill>
                  <a:schemeClr val="tx1">
                    <a:tint val="75000"/>
                  </a:schemeClr>
                </a:solidFill>
              </a:defRPr>
            </a:lvl1pPr>
            <a:lvl2pPr marL="2090044" indent="0">
              <a:buNone/>
              <a:defRPr sz="8200">
                <a:solidFill>
                  <a:schemeClr val="tx1">
                    <a:tint val="75000"/>
                  </a:schemeClr>
                </a:solidFill>
              </a:defRPr>
            </a:lvl2pPr>
            <a:lvl3pPr marL="4180088" indent="0">
              <a:buNone/>
              <a:defRPr sz="7300">
                <a:solidFill>
                  <a:schemeClr val="tx1">
                    <a:tint val="75000"/>
                  </a:schemeClr>
                </a:solidFill>
              </a:defRPr>
            </a:lvl3pPr>
            <a:lvl4pPr marL="6270132" indent="0">
              <a:buNone/>
              <a:defRPr sz="6400">
                <a:solidFill>
                  <a:schemeClr val="tx1">
                    <a:tint val="75000"/>
                  </a:schemeClr>
                </a:solidFill>
              </a:defRPr>
            </a:lvl4pPr>
            <a:lvl5pPr marL="8360176" indent="0">
              <a:buNone/>
              <a:defRPr sz="6400">
                <a:solidFill>
                  <a:schemeClr val="tx1">
                    <a:tint val="75000"/>
                  </a:schemeClr>
                </a:solidFill>
              </a:defRPr>
            </a:lvl5pPr>
            <a:lvl6pPr marL="10450220" indent="0">
              <a:buNone/>
              <a:defRPr sz="6400">
                <a:solidFill>
                  <a:schemeClr val="tx1">
                    <a:tint val="75000"/>
                  </a:schemeClr>
                </a:solidFill>
              </a:defRPr>
            </a:lvl6pPr>
            <a:lvl7pPr marL="12540264" indent="0">
              <a:buNone/>
              <a:defRPr sz="6400">
                <a:solidFill>
                  <a:schemeClr val="tx1">
                    <a:tint val="75000"/>
                  </a:schemeClr>
                </a:solidFill>
              </a:defRPr>
            </a:lvl7pPr>
            <a:lvl8pPr marL="14630309" indent="0">
              <a:buNone/>
              <a:defRPr sz="6400">
                <a:solidFill>
                  <a:schemeClr val="tx1">
                    <a:tint val="75000"/>
                  </a:schemeClr>
                </a:solidFill>
              </a:defRPr>
            </a:lvl8pPr>
            <a:lvl9pPr marL="16720353" indent="0">
              <a:buNone/>
              <a:defRPr sz="6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D713B63-111F-5E4C-93C2-DD981D85FAC1}" type="datetimeFigureOut">
              <a:rPr lang="en-US" smtClean="0"/>
              <a:pPr/>
              <a:t>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D43BCC-8D00-2C4A-A39D-DBC2362B9051}" type="slidenum">
              <a:rPr lang="en-US" smtClean="0"/>
              <a:pPr/>
              <a:t>‹#›</a:t>
            </a:fld>
            <a:endParaRPr lang="en-US"/>
          </a:p>
        </p:txBody>
      </p:sp>
    </p:spTree>
    <p:extLst>
      <p:ext uri="{BB962C8B-B14F-4D97-AF65-F5344CB8AC3E}">
        <p14:creationId xmlns:p14="http://schemas.microsoft.com/office/powerpoint/2010/main" val="2897021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258300" y="34848800"/>
            <a:ext cx="82981800" cy="98567877"/>
          </a:xfrm>
        </p:spPr>
        <p:txBody>
          <a:bodyPr/>
          <a:lstStyle>
            <a:lvl1pPr>
              <a:defRPr sz="12800"/>
            </a:lvl1pPr>
            <a:lvl2pPr>
              <a:defRPr sz="11000"/>
            </a:lvl2pPr>
            <a:lvl3pPr>
              <a:defRPr sz="91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92925900" y="34848800"/>
            <a:ext cx="82981800" cy="98567877"/>
          </a:xfrm>
        </p:spPr>
        <p:txBody>
          <a:bodyPr/>
          <a:lstStyle>
            <a:lvl1pPr>
              <a:defRPr sz="12800"/>
            </a:lvl1pPr>
            <a:lvl2pPr>
              <a:defRPr sz="11000"/>
            </a:lvl2pPr>
            <a:lvl3pPr>
              <a:defRPr sz="91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D713B63-111F-5E4C-93C2-DD981D85FAC1}" type="datetimeFigureOut">
              <a:rPr lang="en-US" smtClean="0"/>
              <a:pPr/>
              <a:t>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D43BCC-8D00-2C4A-A39D-DBC2362B9051}" type="slidenum">
              <a:rPr lang="en-US" smtClean="0"/>
              <a:pPr/>
              <a:t>‹#›</a:t>
            </a:fld>
            <a:endParaRPr lang="en-US"/>
          </a:p>
        </p:txBody>
      </p:sp>
    </p:spTree>
    <p:extLst>
      <p:ext uri="{BB962C8B-B14F-4D97-AF65-F5344CB8AC3E}">
        <p14:creationId xmlns:p14="http://schemas.microsoft.com/office/powerpoint/2010/main" val="5196644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57400" y="1281644"/>
            <a:ext cx="37033200" cy="5334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057400" y="7163861"/>
            <a:ext cx="18180846" cy="2985556"/>
          </a:xfrm>
        </p:spPr>
        <p:txBody>
          <a:bodyPr anchor="b"/>
          <a:lstStyle>
            <a:lvl1pPr marL="0" indent="0">
              <a:buNone/>
              <a:defRPr sz="11000" b="1"/>
            </a:lvl1pPr>
            <a:lvl2pPr marL="2090044" indent="0">
              <a:buNone/>
              <a:defRPr sz="9100" b="1"/>
            </a:lvl2pPr>
            <a:lvl3pPr marL="4180088" indent="0">
              <a:buNone/>
              <a:defRPr sz="8200" b="1"/>
            </a:lvl3pPr>
            <a:lvl4pPr marL="6270132" indent="0">
              <a:buNone/>
              <a:defRPr sz="7300" b="1"/>
            </a:lvl4pPr>
            <a:lvl5pPr marL="8360176" indent="0">
              <a:buNone/>
              <a:defRPr sz="7300" b="1"/>
            </a:lvl5pPr>
            <a:lvl6pPr marL="10450220" indent="0">
              <a:buNone/>
              <a:defRPr sz="7300" b="1"/>
            </a:lvl6pPr>
            <a:lvl7pPr marL="12540264" indent="0">
              <a:buNone/>
              <a:defRPr sz="7300" b="1"/>
            </a:lvl7pPr>
            <a:lvl8pPr marL="14630309" indent="0">
              <a:buNone/>
              <a:defRPr sz="7300" b="1"/>
            </a:lvl8pPr>
            <a:lvl9pPr marL="16720353" indent="0">
              <a:buNone/>
              <a:defRPr sz="7300" b="1"/>
            </a:lvl9pPr>
          </a:lstStyle>
          <a:p>
            <a:pPr lvl="0"/>
            <a:r>
              <a:rPr lang="en-US" smtClean="0"/>
              <a:t>Click to edit Master text styles</a:t>
            </a:r>
          </a:p>
        </p:txBody>
      </p:sp>
      <p:sp>
        <p:nvSpPr>
          <p:cNvPr id="4" name="Content Placeholder 3"/>
          <p:cNvSpPr>
            <a:spLocks noGrp="1"/>
          </p:cNvSpPr>
          <p:nvPr>
            <p:ph sz="half" idx="2"/>
          </p:nvPr>
        </p:nvSpPr>
        <p:spPr>
          <a:xfrm>
            <a:off x="2057400" y="10149417"/>
            <a:ext cx="18180846" cy="18439344"/>
          </a:xfrm>
        </p:spPr>
        <p:txBody>
          <a:bodyPr/>
          <a:lstStyle>
            <a:lvl1pPr>
              <a:defRPr sz="11000"/>
            </a:lvl1pPr>
            <a:lvl2pPr>
              <a:defRPr sz="9100"/>
            </a:lvl2pPr>
            <a:lvl3pPr>
              <a:defRPr sz="8200"/>
            </a:lvl3pPr>
            <a:lvl4pPr>
              <a:defRPr sz="7300"/>
            </a:lvl4pPr>
            <a:lvl5pPr>
              <a:defRPr sz="7300"/>
            </a:lvl5pPr>
            <a:lvl6pPr>
              <a:defRPr sz="7300"/>
            </a:lvl6pPr>
            <a:lvl7pPr>
              <a:defRPr sz="7300"/>
            </a:lvl7pPr>
            <a:lvl8pPr>
              <a:defRPr sz="7300"/>
            </a:lvl8pPr>
            <a:lvl9pPr>
              <a:defRPr sz="7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0902615" y="7163861"/>
            <a:ext cx="18187988" cy="2985556"/>
          </a:xfrm>
        </p:spPr>
        <p:txBody>
          <a:bodyPr anchor="b"/>
          <a:lstStyle>
            <a:lvl1pPr marL="0" indent="0">
              <a:buNone/>
              <a:defRPr sz="11000" b="1"/>
            </a:lvl1pPr>
            <a:lvl2pPr marL="2090044" indent="0">
              <a:buNone/>
              <a:defRPr sz="9100" b="1"/>
            </a:lvl2pPr>
            <a:lvl3pPr marL="4180088" indent="0">
              <a:buNone/>
              <a:defRPr sz="8200" b="1"/>
            </a:lvl3pPr>
            <a:lvl4pPr marL="6270132" indent="0">
              <a:buNone/>
              <a:defRPr sz="7300" b="1"/>
            </a:lvl4pPr>
            <a:lvl5pPr marL="8360176" indent="0">
              <a:buNone/>
              <a:defRPr sz="7300" b="1"/>
            </a:lvl5pPr>
            <a:lvl6pPr marL="10450220" indent="0">
              <a:buNone/>
              <a:defRPr sz="7300" b="1"/>
            </a:lvl6pPr>
            <a:lvl7pPr marL="12540264" indent="0">
              <a:buNone/>
              <a:defRPr sz="7300" b="1"/>
            </a:lvl7pPr>
            <a:lvl8pPr marL="14630309" indent="0">
              <a:buNone/>
              <a:defRPr sz="7300" b="1"/>
            </a:lvl8pPr>
            <a:lvl9pPr marL="16720353" indent="0">
              <a:buNone/>
              <a:defRPr sz="7300" b="1"/>
            </a:lvl9pPr>
          </a:lstStyle>
          <a:p>
            <a:pPr lvl="0"/>
            <a:r>
              <a:rPr lang="en-US" smtClean="0"/>
              <a:t>Click to edit Master text styles</a:t>
            </a:r>
          </a:p>
        </p:txBody>
      </p:sp>
      <p:sp>
        <p:nvSpPr>
          <p:cNvPr id="6" name="Content Placeholder 5"/>
          <p:cNvSpPr>
            <a:spLocks noGrp="1"/>
          </p:cNvSpPr>
          <p:nvPr>
            <p:ph sz="quarter" idx="4"/>
          </p:nvPr>
        </p:nvSpPr>
        <p:spPr>
          <a:xfrm>
            <a:off x="20902615" y="10149417"/>
            <a:ext cx="18187988" cy="18439344"/>
          </a:xfrm>
        </p:spPr>
        <p:txBody>
          <a:bodyPr/>
          <a:lstStyle>
            <a:lvl1pPr>
              <a:defRPr sz="11000"/>
            </a:lvl1pPr>
            <a:lvl2pPr>
              <a:defRPr sz="9100"/>
            </a:lvl2pPr>
            <a:lvl3pPr>
              <a:defRPr sz="8200"/>
            </a:lvl3pPr>
            <a:lvl4pPr>
              <a:defRPr sz="7300"/>
            </a:lvl4pPr>
            <a:lvl5pPr>
              <a:defRPr sz="7300"/>
            </a:lvl5pPr>
            <a:lvl6pPr>
              <a:defRPr sz="7300"/>
            </a:lvl6pPr>
            <a:lvl7pPr>
              <a:defRPr sz="7300"/>
            </a:lvl7pPr>
            <a:lvl8pPr>
              <a:defRPr sz="7300"/>
            </a:lvl8pPr>
            <a:lvl9pPr>
              <a:defRPr sz="7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D713B63-111F-5E4C-93C2-DD981D85FAC1}" type="datetimeFigureOut">
              <a:rPr lang="en-US" smtClean="0"/>
              <a:pPr/>
              <a:t>12/5/2013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3D43BCC-8D00-2C4A-A39D-DBC2362B9051}" type="slidenum">
              <a:rPr lang="en-US" smtClean="0"/>
              <a:pPr/>
              <a:t>‹#›</a:t>
            </a:fld>
            <a:endParaRPr lang="en-US"/>
          </a:p>
        </p:txBody>
      </p:sp>
    </p:spTree>
    <p:extLst>
      <p:ext uri="{BB962C8B-B14F-4D97-AF65-F5344CB8AC3E}">
        <p14:creationId xmlns:p14="http://schemas.microsoft.com/office/powerpoint/2010/main" val="1780875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D713B63-111F-5E4C-93C2-DD981D85FAC1}" type="datetimeFigureOut">
              <a:rPr lang="en-US" smtClean="0"/>
              <a:pPr/>
              <a:t>12/5/2013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3D43BCC-8D00-2C4A-A39D-DBC2362B9051}" type="slidenum">
              <a:rPr lang="en-US" smtClean="0"/>
              <a:pPr/>
              <a:t>‹#›</a:t>
            </a:fld>
            <a:endParaRPr lang="en-US"/>
          </a:p>
        </p:txBody>
      </p:sp>
    </p:spTree>
    <p:extLst>
      <p:ext uri="{BB962C8B-B14F-4D97-AF65-F5344CB8AC3E}">
        <p14:creationId xmlns:p14="http://schemas.microsoft.com/office/powerpoint/2010/main" val="3211301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713B63-111F-5E4C-93C2-DD981D85FAC1}" type="datetimeFigureOut">
              <a:rPr lang="en-US" smtClean="0"/>
              <a:pPr/>
              <a:t>12/5/2013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3D43BCC-8D00-2C4A-A39D-DBC2362B9051}" type="slidenum">
              <a:rPr lang="en-US" smtClean="0"/>
              <a:pPr/>
              <a:t>‹#›</a:t>
            </a:fld>
            <a:endParaRPr lang="en-US"/>
          </a:p>
        </p:txBody>
      </p:sp>
    </p:spTree>
    <p:extLst>
      <p:ext uri="{BB962C8B-B14F-4D97-AF65-F5344CB8AC3E}">
        <p14:creationId xmlns:p14="http://schemas.microsoft.com/office/powerpoint/2010/main" val="11093006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57402" y="1274233"/>
            <a:ext cx="13537409" cy="5422900"/>
          </a:xfrm>
        </p:spPr>
        <p:txBody>
          <a:bodyPr anchor="b"/>
          <a:lstStyle>
            <a:lvl1pPr algn="l">
              <a:defRPr sz="9100" b="1"/>
            </a:lvl1pPr>
          </a:lstStyle>
          <a:p>
            <a:r>
              <a:rPr lang="en-US" smtClean="0"/>
              <a:t>Click to edit Master title style</a:t>
            </a:r>
            <a:endParaRPr lang="en-US"/>
          </a:p>
        </p:txBody>
      </p:sp>
      <p:sp>
        <p:nvSpPr>
          <p:cNvPr id="3" name="Content Placeholder 2"/>
          <p:cNvSpPr>
            <a:spLocks noGrp="1"/>
          </p:cNvSpPr>
          <p:nvPr>
            <p:ph idx="1"/>
          </p:nvPr>
        </p:nvSpPr>
        <p:spPr>
          <a:xfrm>
            <a:off x="16087725" y="1274236"/>
            <a:ext cx="23002875" cy="27314527"/>
          </a:xfrm>
        </p:spPr>
        <p:txBody>
          <a:bodyPr/>
          <a:lstStyle>
            <a:lvl1pPr>
              <a:defRPr sz="14600"/>
            </a:lvl1pPr>
            <a:lvl2pPr>
              <a:defRPr sz="12800"/>
            </a:lvl2pPr>
            <a:lvl3pPr>
              <a:defRPr sz="11000"/>
            </a:lvl3pPr>
            <a:lvl4pPr>
              <a:defRPr sz="9100"/>
            </a:lvl4pPr>
            <a:lvl5pPr>
              <a:defRPr sz="9100"/>
            </a:lvl5pPr>
            <a:lvl6pPr>
              <a:defRPr sz="9100"/>
            </a:lvl6pPr>
            <a:lvl7pPr>
              <a:defRPr sz="9100"/>
            </a:lvl7pPr>
            <a:lvl8pPr>
              <a:defRPr sz="9100"/>
            </a:lvl8pPr>
            <a:lvl9pPr>
              <a:defRPr sz="9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057402" y="6697136"/>
            <a:ext cx="13537409" cy="21891627"/>
          </a:xfrm>
        </p:spPr>
        <p:txBody>
          <a:bodyPr/>
          <a:lstStyle>
            <a:lvl1pPr marL="0" indent="0">
              <a:buNone/>
              <a:defRPr sz="6400"/>
            </a:lvl1pPr>
            <a:lvl2pPr marL="2090044" indent="0">
              <a:buNone/>
              <a:defRPr sz="5500"/>
            </a:lvl2pPr>
            <a:lvl3pPr marL="4180088" indent="0">
              <a:buNone/>
              <a:defRPr sz="4600"/>
            </a:lvl3pPr>
            <a:lvl4pPr marL="6270132" indent="0">
              <a:buNone/>
              <a:defRPr sz="4100"/>
            </a:lvl4pPr>
            <a:lvl5pPr marL="8360176" indent="0">
              <a:buNone/>
              <a:defRPr sz="4100"/>
            </a:lvl5pPr>
            <a:lvl6pPr marL="10450220" indent="0">
              <a:buNone/>
              <a:defRPr sz="4100"/>
            </a:lvl6pPr>
            <a:lvl7pPr marL="12540264" indent="0">
              <a:buNone/>
              <a:defRPr sz="4100"/>
            </a:lvl7pPr>
            <a:lvl8pPr marL="14630309" indent="0">
              <a:buNone/>
              <a:defRPr sz="4100"/>
            </a:lvl8pPr>
            <a:lvl9pPr marL="16720353" indent="0">
              <a:buNone/>
              <a:defRPr sz="4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D713B63-111F-5E4C-93C2-DD981D85FAC1}" type="datetimeFigureOut">
              <a:rPr lang="en-US" smtClean="0"/>
              <a:pPr/>
              <a:t>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D43BCC-8D00-2C4A-A39D-DBC2362B9051}" type="slidenum">
              <a:rPr lang="en-US" smtClean="0"/>
              <a:pPr/>
              <a:t>‹#›</a:t>
            </a:fld>
            <a:endParaRPr lang="en-US"/>
          </a:p>
        </p:txBody>
      </p:sp>
    </p:spTree>
    <p:extLst>
      <p:ext uri="{BB962C8B-B14F-4D97-AF65-F5344CB8AC3E}">
        <p14:creationId xmlns:p14="http://schemas.microsoft.com/office/powerpoint/2010/main" val="12142453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065296" y="22402800"/>
            <a:ext cx="24688800" cy="2644777"/>
          </a:xfrm>
        </p:spPr>
        <p:txBody>
          <a:bodyPr anchor="b"/>
          <a:lstStyle>
            <a:lvl1pPr algn="l">
              <a:defRPr sz="9100" b="1"/>
            </a:lvl1pPr>
          </a:lstStyle>
          <a:p>
            <a:r>
              <a:rPr lang="en-US" smtClean="0"/>
              <a:t>Click to edit Master title style</a:t>
            </a:r>
            <a:endParaRPr lang="en-US"/>
          </a:p>
        </p:txBody>
      </p:sp>
      <p:sp>
        <p:nvSpPr>
          <p:cNvPr id="3" name="Picture Placeholder 2"/>
          <p:cNvSpPr>
            <a:spLocks noGrp="1"/>
          </p:cNvSpPr>
          <p:nvPr>
            <p:ph type="pic" idx="1"/>
          </p:nvPr>
        </p:nvSpPr>
        <p:spPr>
          <a:xfrm>
            <a:off x="8065296" y="2859617"/>
            <a:ext cx="24688800" cy="19202400"/>
          </a:xfrm>
        </p:spPr>
        <p:txBody>
          <a:bodyPr/>
          <a:lstStyle>
            <a:lvl1pPr marL="0" indent="0">
              <a:buNone/>
              <a:defRPr sz="14600"/>
            </a:lvl1pPr>
            <a:lvl2pPr marL="2090044" indent="0">
              <a:buNone/>
              <a:defRPr sz="12800"/>
            </a:lvl2pPr>
            <a:lvl3pPr marL="4180088" indent="0">
              <a:buNone/>
              <a:defRPr sz="11000"/>
            </a:lvl3pPr>
            <a:lvl4pPr marL="6270132" indent="0">
              <a:buNone/>
              <a:defRPr sz="9100"/>
            </a:lvl4pPr>
            <a:lvl5pPr marL="8360176" indent="0">
              <a:buNone/>
              <a:defRPr sz="9100"/>
            </a:lvl5pPr>
            <a:lvl6pPr marL="10450220" indent="0">
              <a:buNone/>
              <a:defRPr sz="9100"/>
            </a:lvl6pPr>
            <a:lvl7pPr marL="12540264" indent="0">
              <a:buNone/>
              <a:defRPr sz="9100"/>
            </a:lvl7pPr>
            <a:lvl8pPr marL="14630309" indent="0">
              <a:buNone/>
              <a:defRPr sz="9100"/>
            </a:lvl8pPr>
            <a:lvl9pPr marL="16720353" indent="0">
              <a:buNone/>
              <a:defRPr sz="9100"/>
            </a:lvl9pPr>
          </a:lstStyle>
          <a:p>
            <a:endParaRPr lang="en-US"/>
          </a:p>
        </p:txBody>
      </p:sp>
      <p:sp>
        <p:nvSpPr>
          <p:cNvPr id="4" name="Text Placeholder 3"/>
          <p:cNvSpPr>
            <a:spLocks noGrp="1"/>
          </p:cNvSpPr>
          <p:nvPr>
            <p:ph type="body" sz="half" idx="2"/>
          </p:nvPr>
        </p:nvSpPr>
        <p:spPr>
          <a:xfrm>
            <a:off x="8065296" y="25047577"/>
            <a:ext cx="24688800" cy="3756023"/>
          </a:xfrm>
        </p:spPr>
        <p:txBody>
          <a:bodyPr/>
          <a:lstStyle>
            <a:lvl1pPr marL="0" indent="0">
              <a:buNone/>
              <a:defRPr sz="6400"/>
            </a:lvl1pPr>
            <a:lvl2pPr marL="2090044" indent="0">
              <a:buNone/>
              <a:defRPr sz="5500"/>
            </a:lvl2pPr>
            <a:lvl3pPr marL="4180088" indent="0">
              <a:buNone/>
              <a:defRPr sz="4600"/>
            </a:lvl3pPr>
            <a:lvl4pPr marL="6270132" indent="0">
              <a:buNone/>
              <a:defRPr sz="4100"/>
            </a:lvl4pPr>
            <a:lvl5pPr marL="8360176" indent="0">
              <a:buNone/>
              <a:defRPr sz="4100"/>
            </a:lvl5pPr>
            <a:lvl6pPr marL="10450220" indent="0">
              <a:buNone/>
              <a:defRPr sz="4100"/>
            </a:lvl6pPr>
            <a:lvl7pPr marL="12540264" indent="0">
              <a:buNone/>
              <a:defRPr sz="4100"/>
            </a:lvl7pPr>
            <a:lvl8pPr marL="14630309" indent="0">
              <a:buNone/>
              <a:defRPr sz="4100"/>
            </a:lvl8pPr>
            <a:lvl9pPr marL="16720353" indent="0">
              <a:buNone/>
              <a:defRPr sz="4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D713B63-111F-5E4C-93C2-DD981D85FAC1}" type="datetimeFigureOut">
              <a:rPr lang="en-US" smtClean="0"/>
              <a:pPr/>
              <a:t>12/5/2013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D43BCC-8D00-2C4A-A39D-DBC2362B9051}" type="slidenum">
              <a:rPr lang="en-US" smtClean="0"/>
              <a:pPr/>
              <a:t>‹#›</a:t>
            </a:fld>
            <a:endParaRPr lang="en-US"/>
          </a:p>
        </p:txBody>
      </p:sp>
    </p:spTree>
    <p:extLst>
      <p:ext uri="{BB962C8B-B14F-4D97-AF65-F5344CB8AC3E}">
        <p14:creationId xmlns:p14="http://schemas.microsoft.com/office/powerpoint/2010/main" val="16064233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D713B63-111F-5E4C-93C2-DD981D85FAC1}" type="datetimeFigureOut">
              <a:rPr lang="en-US" smtClean="0"/>
              <a:pPr/>
              <a:t>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D43BCC-8D00-2C4A-A39D-DBC2362B9051}" type="slidenum">
              <a:rPr lang="en-US" smtClean="0"/>
              <a:pPr/>
              <a:t>‹#›</a:t>
            </a:fld>
            <a:endParaRPr lang="en-US"/>
          </a:p>
        </p:txBody>
      </p:sp>
    </p:spTree>
    <p:extLst>
      <p:ext uri="{BB962C8B-B14F-4D97-AF65-F5344CB8AC3E}">
        <p14:creationId xmlns:p14="http://schemas.microsoft.com/office/powerpoint/2010/main" val="4052463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34245350" y="5978530"/>
            <a:ext cx="41662350" cy="1274381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258300" y="5978530"/>
            <a:ext cx="124301250" cy="1274381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D713B63-111F-5E4C-93C2-DD981D85FAC1}" type="datetimeFigureOut">
              <a:rPr lang="en-US" smtClean="0"/>
              <a:pPr/>
              <a:t>12/5/2013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D43BCC-8D00-2C4A-A39D-DBC2362B9051}" type="slidenum">
              <a:rPr lang="en-US" smtClean="0"/>
              <a:pPr/>
              <a:t>‹#›</a:t>
            </a:fld>
            <a:endParaRPr lang="en-US"/>
          </a:p>
        </p:txBody>
      </p:sp>
    </p:spTree>
    <p:extLst>
      <p:ext uri="{BB962C8B-B14F-4D97-AF65-F5344CB8AC3E}">
        <p14:creationId xmlns:p14="http://schemas.microsoft.com/office/powerpoint/2010/main" val="8910740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57400" y="1281644"/>
            <a:ext cx="37033200" cy="5334000"/>
          </a:xfrm>
          <a:prstGeom prst="rect">
            <a:avLst/>
          </a:prstGeom>
        </p:spPr>
        <p:txBody>
          <a:bodyPr vert="horz" lIns="418009" tIns="209004" rIns="418009" bIns="209004"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057400" y="7467602"/>
            <a:ext cx="37033200" cy="21121161"/>
          </a:xfrm>
          <a:prstGeom prst="rect">
            <a:avLst/>
          </a:prstGeom>
        </p:spPr>
        <p:txBody>
          <a:bodyPr vert="horz" lIns="418009" tIns="209004" rIns="418009" bIns="209004"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057400" y="29662969"/>
            <a:ext cx="9601200" cy="1703917"/>
          </a:xfrm>
          <a:prstGeom prst="rect">
            <a:avLst/>
          </a:prstGeom>
        </p:spPr>
        <p:txBody>
          <a:bodyPr vert="horz" lIns="418009" tIns="209004" rIns="418009" bIns="209004" rtlCol="0" anchor="ctr"/>
          <a:lstStyle>
            <a:lvl1pPr algn="l">
              <a:defRPr sz="5500">
                <a:solidFill>
                  <a:schemeClr val="tx1">
                    <a:tint val="75000"/>
                  </a:schemeClr>
                </a:solidFill>
              </a:defRPr>
            </a:lvl1pPr>
          </a:lstStyle>
          <a:p>
            <a:fld id="{8D713B63-111F-5E4C-93C2-DD981D85FAC1}" type="datetimeFigureOut">
              <a:rPr lang="en-US" smtClean="0"/>
              <a:pPr/>
              <a:t>12/5/2013</a:t>
            </a:fld>
            <a:endParaRPr lang="en-US"/>
          </a:p>
        </p:txBody>
      </p:sp>
      <p:sp>
        <p:nvSpPr>
          <p:cNvPr id="5" name="Footer Placeholder 4"/>
          <p:cNvSpPr>
            <a:spLocks noGrp="1"/>
          </p:cNvSpPr>
          <p:nvPr>
            <p:ph type="ftr" sz="quarter" idx="3"/>
          </p:nvPr>
        </p:nvSpPr>
        <p:spPr>
          <a:xfrm>
            <a:off x="14058900" y="29662969"/>
            <a:ext cx="13030200" cy="1703917"/>
          </a:xfrm>
          <a:prstGeom prst="rect">
            <a:avLst/>
          </a:prstGeom>
        </p:spPr>
        <p:txBody>
          <a:bodyPr vert="horz" lIns="418009" tIns="209004" rIns="418009" bIns="209004" rtlCol="0" anchor="ctr"/>
          <a:lstStyle>
            <a:lvl1pPr algn="ctr">
              <a:defRPr sz="55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9489400" y="29662969"/>
            <a:ext cx="9601200" cy="1703917"/>
          </a:xfrm>
          <a:prstGeom prst="rect">
            <a:avLst/>
          </a:prstGeom>
        </p:spPr>
        <p:txBody>
          <a:bodyPr vert="horz" lIns="418009" tIns="209004" rIns="418009" bIns="209004" rtlCol="0" anchor="ctr"/>
          <a:lstStyle>
            <a:lvl1pPr algn="r">
              <a:defRPr sz="5500">
                <a:solidFill>
                  <a:schemeClr val="tx1">
                    <a:tint val="75000"/>
                  </a:schemeClr>
                </a:solidFill>
              </a:defRPr>
            </a:lvl1pPr>
          </a:lstStyle>
          <a:p>
            <a:fld id="{43D43BCC-8D00-2C4A-A39D-DBC2362B9051}" type="slidenum">
              <a:rPr lang="en-US" smtClean="0"/>
              <a:pPr/>
              <a:t>‹#›</a:t>
            </a:fld>
            <a:endParaRPr lang="en-US"/>
          </a:p>
        </p:txBody>
      </p:sp>
    </p:spTree>
    <p:extLst>
      <p:ext uri="{BB962C8B-B14F-4D97-AF65-F5344CB8AC3E}">
        <p14:creationId xmlns:p14="http://schemas.microsoft.com/office/powerpoint/2010/main" val="6557012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090044" rtl="0" eaLnBrk="1" latinLnBrk="0" hangingPunct="1">
        <a:spcBef>
          <a:spcPct val="0"/>
        </a:spcBef>
        <a:buNone/>
        <a:defRPr sz="20100" kern="1200">
          <a:solidFill>
            <a:schemeClr val="tx1"/>
          </a:solidFill>
          <a:latin typeface="+mj-lt"/>
          <a:ea typeface="+mj-ea"/>
          <a:cs typeface="+mj-cs"/>
        </a:defRPr>
      </a:lvl1pPr>
    </p:titleStyle>
    <p:bodyStyle>
      <a:lvl1pPr marL="1567533" indent="-1567533" algn="l" defTabSz="2090044" rtl="0" eaLnBrk="1" latinLnBrk="0" hangingPunct="1">
        <a:spcBef>
          <a:spcPct val="20000"/>
        </a:spcBef>
        <a:buFont typeface="Arial"/>
        <a:buChar char="•"/>
        <a:defRPr sz="14600" kern="1200">
          <a:solidFill>
            <a:schemeClr val="tx1"/>
          </a:solidFill>
          <a:latin typeface="+mn-lt"/>
          <a:ea typeface="+mn-ea"/>
          <a:cs typeface="+mn-cs"/>
        </a:defRPr>
      </a:lvl1pPr>
      <a:lvl2pPr marL="3396322" indent="-1306278" algn="l" defTabSz="2090044" rtl="0" eaLnBrk="1" latinLnBrk="0" hangingPunct="1">
        <a:spcBef>
          <a:spcPct val="20000"/>
        </a:spcBef>
        <a:buFont typeface="Arial"/>
        <a:buChar char="–"/>
        <a:defRPr sz="12800" kern="1200">
          <a:solidFill>
            <a:schemeClr val="tx1"/>
          </a:solidFill>
          <a:latin typeface="+mn-lt"/>
          <a:ea typeface="+mn-ea"/>
          <a:cs typeface="+mn-cs"/>
        </a:defRPr>
      </a:lvl2pPr>
      <a:lvl3pPr marL="5225110" indent="-1045022" algn="l" defTabSz="2090044" rtl="0" eaLnBrk="1" latinLnBrk="0" hangingPunct="1">
        <a:spcBef>
          <a:spcPct val="20000"/>
        </a:spcBef>
        <a:buFont typeface="Arial"/>
        <a:buChar char="•"/>
        <a:defRPr sz="11000" kern="1200">
          <a:solidFill>
            <a:schemeClr val="tx1"/>
          </a:solidFill>
          <a:latin typeface="+mn-lt"/>
          <a:ea typeface="+mn-ea"/>
          <a:cs typeface="+mn-cs"/>
        </a:defRPr>
      </a:lvl3pPr>
      <a:lvl4pPr marL="7315154" indent="-1045022" algn="l" defTabSz="2090044" rtl="0" eaLnBrk="1" latinLnBrk="0" hangingPunct="1">
        <a:spcBef>
          <a:spcPct val="20000"/>
        </a:spcBef>
        <a:buFont typeface="Arial"/>
        <a:buChar char="–"/>
        <a:defRPr sz="9100" kern="1200">
          <a:solidFill>
            <a:schemeClr val="tx1"/>
          </a:solidFill>
          <a:latin typeface="+mn-lt"/>
          <a:ea typeface="+mn-ea"/>
          <a:cs typeface="+mn-cs"/>
        </a:defRPr>
      </a:lvl4pPr>
      <a:lvl5pPr marL="9405198" indent="-1045022" algn="l" defTabSz="2090044" rtl="0" eaLnBrk="1" latinLnBrk="0" hangingPunct="1">
        <a:spcBef>
          <a:spcPct val="20000"/>
        </a:spcBef>
        <a:buFont typeface="Arial"/>
        <a:buChar char="»"/>
        <a:defRPr sz="9100" kern="1200">
          <a:solidFill>
            <a:schemeClr val="tx1"/>
          </a:solidFill>
          <a:latin typeface="+mn-lt"/>
          <a:ea typeface="+mn-ea"/>
          <a:cs typeface="+mn-cs"/>
        </a:defRPr>
      </a:lvl5pPr>
      <a:lvl6pPr marL="11495242" indent="-1045022" algn="l" defTabSz="2090044" rtl="0" eaLnBrk="1" latinLnBrk="0" hangingPunct="1">
        <a:spcBef>
          <a:spcPct val="20000"/>
        </a:spcBef>
        <a:buFont typeface="Arial"/>
        <a:buChar char="•"/>
        <a:defRPr sz="9100" kern="1200">
          <a:solidFill>
            <a:schemeClr val="tx1"/>
          </a:solidFill>
          <a:latin typeface="+mn-lt"/>
          <a:ea typeface="+mn-ea"/>
          <a:cs typeface="+mn-cs"/>
        </a:defRPr>
      </a:lvl6pPr>
      <a:lvl7pPr marL="13585287" indent="-1045022" algn="l" defTabSz="2090044" rtl="0" eaLnBrk="1" latinLnBrk="0" hangingPunct="1">
        <a:spcBef>
          <a:spcPct val="20000"/>
        </a:spcBef>
        <a:buFont typeface="Arial"/>
        <a:buChar char="•"/>
        <a:defRPr sz="9100" kern="1200">
          <a:solidFill>
            <a:schemeClr val="tx1"/>
          </a:solidFill>
          <a:latin typeface="+mn-lt"/>
          <a:ea typeface="+mn-ea"/>
          <a:cs typeface="+mn-cs"/>
        </a:defRPr>
      </a:lvl7pPr>
      <a:lvl8pPr marL="15675331" indent="-1045022" algn="l" defTabSz="2090044" rtl="0" eaLnBrk="1" latinLnBrk="0" hangingPunct="1">
        <a:spcBef>
          <a:spcPct val="20000"/>
        </a:spcBef>
        <a:buFont typeface="Arial"/>
        <a:buChar char="•"/>
        <a:defRPr sz="9100" kern="1200">
          <a:solidFill>
            <a:schemeClr val="tx1"/>
          </a:solidFill>
          <a:latin typeface="+mn-lt"/>
          <a:ea typeface="+mn-ea"/>
          <a:cs typeface="+mn-cs"/>
        </a:defRPr>
      </a:lvl8pPr>
      <a:lvl9pPr marL="17765375" indent="-1045022" algn="l" defTabSz="2090044" rtl="0" eaLnBrk="1" latinLnBrk="0" hangingPunct="1">
        <a:spcBef>
          <a:spcPct val="20000"/>
        </a:spcBef>
        <a:buFont typeface="Arial"/>
        <a:buChar char="•"/>
        <a:defRPr sz="9100" kern="1200">
          <a:solidFill>
            <a:schemeClr val="tx1"/>
          </a:solidFill>
          <a:latin typeface="+mn-lt"/>
          <a:ea typeface="+mn-ea"/>
          <a:cs typeface="+mn-cs"/>
        </a:defRPr>
      </a:lvl9pPr>
    </p:bodyStyle>
    <p:otherStyle>
      <a:defPPr>
        <a:defRPr lang="en-US"/>
      </a:defPPr>
      <a:lvl1pPr marL="0" algn="l" defTabSz="2090044" rtl="0" eaLnBrk="1" latinLnBrk="0" hangingPunct="1">
        <a:defRPr sz="8200" kern="1200">
          <a:solidFill>
            <a:schemeClr val="tx1"/>
          </a:solidFill>
          <a:latin typeface="+mn-lt"/>
          <a:ea typeface="+mn-ea"/>
          <a:cs typeface="+mn-cs"/>
        </a:defRPr>
      </a:lvl1pPr>
      <a:lvl2pPr marL="2090044" algn="l" defTabSz="2090044" rtl="0" eaLnBrk="1" latinLnBrk="0" hangingPunct="1">
        <a:defRPr sz="8200" kern="1200">
          <a:solidFill>
            <a:schemeClr val="tx1"/>
          </a:solidFill>
          <a:latin typeface="+mn-lt"/>
          <a:ea typeface="+mn-ea"/>
          <a:cs typeface="+mn-cs"/>
        </a:defRPr>
      </a:lvl2pPr>
      <a:lvl3pPr marL="4180088" algn="l" defTabSz="2090044" rtl="0" eaLnBrk="1" latinLnBrk="0" hangingPunct="1">
        <a:defRPr sz="8200" kern="1200">
          <a:solidFill>
            <a:schemeClr val="tx1"/>
          </a:solidFill>
          <a:latin typeface="+mn-lt"/>
          <a:ea typeface="+mn-ea"/>
          <a:cs typeface="+mn-cs"/>
        </a:defRPr>
      </a:lvl3pPr>
      <a:lvl4pPr marL="6270132" algn="l" defTabSz="2090044" rtl="0" eaLnBrk="1" latinLnBrk="0" hangingPunct="1">
        <a:defRPr sz="8200" kern="1200">
          <a:solidFill>
            <a:schemeClr val="tx1"/>
          </a:solidFill>
          <a:latin typeface="+mn-lt"/>
          <a:ea typeface="+mn-ea"/>
          <a:cs typeface="+mn-cs"/>
        </a:defRPr>
      </a:lvl4pPr>
      <a:lvl5pPr marL="8360176" algn="l" defTabSz="2090044" rtl="0" eaLnBrk="1" latinLnBrk="0" hangingPunct="1">
        <a:defRPr sz="8200" kern="1200">
          <a:solidFill>
            <a:schemeClr val="tx1"/>
          </a:solidFill>
          <a:latin typeface="+mn-lt"/>
          <a:ea typeface="+mn-ea"/>
          <a:cs typeface="+mn-cs"/>
        </a:defRPr>
      </a:lvl5pPr>
      <a:lvl6pPr marL="10450220" algn="l" defTabSz="2090044" rtl="0" eaLnBrk="1" latinLnBrk="0" hangingPunct="1">
        <a:defRPr sz="8200" kern="1200">
          <a:solidFill>
            <a:schemeClr val="tx1"/>
          </a:solidFill>
          <a:latin typeface="+mn-lt"/>
          <a:ea typeface="+mn-ea"/>
          <a:cs typeface="+mn-cs"/>
        </a:defRPr>
      </a:lvl6pPr>
      <a:lvl7pPr marL="12540264" algn="l" defTabSz="2090044" rtl="0" eaLnBrk="1" latinLnBrk="0" hangingPunct="1">
        <a:defRPr sz="8200" kern="1200">
          <a:solidFill>
            <a:schemeClr val="tx1"/>
          </a:solidFill>
          <a:latin typeface="+mn-lt"/>
          <a:ea typeface="+mn-ea"/>
          <a:cs typeface="+mn-cs"/>
        </a:defRPr>
      </a:lvl7pPr>
      <a:lvl8pPr marL="14630309" algn="l" defTabSz="2090044" rtl="0" eaLnBrk="1" latinLnBrk="0" hangingPunct="1">
        <a:defRPr sz="8200" kern="1200">
          <a:solidFill>
            <a:schemeClr val="tx1"/>
          </a:solidFill>
          <a:latin typeface="+mn-lt"/>
          <a:ea typeface="+mn-ea"/>
          <a:cs typeface="+mn-cs"/>
        </a:defRPr>
      </a:lvl8pPr>
      <a:lvl9pPr marL="16720353" algn="l" defTabSz="2090044" rtl="0" eaLnBrk="1" latinLnBrk="0" hangingPunct="1">
        <a:defRPr sz="8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g"/><Relationship Id="rId13" Type="http://schemas.openxmlformats.org/officeDocument/2006/relationships/image" Target="../media/image9.jpeg"/><Relationship Id="rId3" Type="http://schemas.openxmlformats.org/officeDocument/2006/relationships/image" Target="../media/image1.emf"/><Relationship Id="rId7" Type="http://schemas.openxmlformats.org/officeDocument/2006/relationships/image" Target="../media/image3.jpg"/><Relationship Id="rId12"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tif"/><Relationship Id="rId11" Type="http://schemas.openxmlformats.org/officeDocument/2006/relationships/image" Target="../media/image7.tif"/><Relationship Id="rId5" Type="http://schemas.openxmlformats.org/officeDocument/2006/relationships/hyperlink" Target="http://www.livescience.com/24380-hurricane-sandy-status-data.html" TargetMode="External"/><Relationship Id="rId15" Type="http://schemas.openxmlformats.org/officeDocument/2006/relationships/image" Target="../media/image11.jpeg"/><Relationship Id="rId10" Type="http://schemas.openxmlformats.org/officeDocument/2006/relationships/image" Target="../media/image6.jpg"/><Relationship Id="rId4" Type="http://schemas.openxmlformats.org/officeDocument/2006/relationships/hyperlink" Target="http://www.monmouthcountyparks.com/page.aspx?Id=2524" TargetMode="External"/><Relationship Id="rId9" Type="http://schemas.openxmlformats.org/officeDocument/2006/relationships/image" Target="../media/image5.jpg"/><Relationship Id="rId14" Type="http://schemas.openxmlformats.org/officeDocument/2006/relationships/image" Target="../media/image10.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15250692" y="24706137"/>
            <a:ext cx="9178230" cy="6629400"/>
          </a:xfrm>
          <a:prstGeom prst="rect">
            <a:avLst/>
          </a:prstGeom>
          <a:solidFill>
            <a:schemeClr val="bg2">
              <a:lumMod val="9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Rectangle 1"/>
          <p:cNvSpPr/>
          <p:nvPr/>
        </p:nvSpPr>
        <p:spPr>
          <a:xfrm>
            <a:off x="25095200" y="25264530"/>
            <a:ext cx="15494887" cy="3520807"/>
          </a:xfrm>
          <a:prstGeom prst="rect">
            <a:avLst/>
          </a:prstGeom>
          <a:solidFill>
            <a:schemeClr val="bg2">
              <a:lumMod val="2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Rectangle 20"/>
          <p:cNvSpPr/>
          <p:nvPr/>
        </p:nvSpPr>
        <p:spPr>
          <a:xfrm>
            <a:off x="0" y="0"/>
            <a:ext cx="41148000" cy="6248400"/>
          </a:xfrm>
          <a:prstGeom prst="rect">
            <a:avLst/>
          </a:prstGeom>
          <a:solidFill>
            <a:schemeClr val="tx2">
              <a:lumMod val="75000"/>
              <a:alpha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 name="Rectangle 33"/>
          <p:cNvSpPr/>
          <p:nvPr/>
        </p:nvSpPr>
        <p:spPr>
          <a:xfrm>
            <a:off x="15087600" y="7825820"/>
            <a:ext cx="25384317" cy="11713463"/>
          </a:xfrm>
          <a:prstGeom prst="rect">
            <a:avLst/>
          </a:prstGeom>
          <a:solidFill>
            <a:schemeClr val="bg2">
              <a:lumMod val="2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 name="TextBox 3"/>
          <p:cNvSpPr txBox="1"/>
          <p:nvPr/>
        </p:nvSpPr>
        <p:spPr>
          <a:xfrm>
            <a:off x="16306800" y="685800"/>
            <a:ext cx="22642891" cy="2739211"/>
          </a:xfrm>
          <a:prstGeom prst="rect">
            <a:avLst/>
          </a:prstGeom>
          <a:noFill/>
        </p:spPr>
        <p:txBody>
          <a:bodyPr wrap="square" rtlCol="0">
            <a:spAutoFit/>
          </a:bodyPr>
          <a:lstStyle/>
          <a:p>
            <a:r>
              <a:rPr lang="en-US" sz="8600" dirty="0" smtClean="0">
                <a:solidFill>
                  <a:schemeClr val="bg2">
                    <a:lumMod val="25000"/>
                  </a:schemeClr>
                </a:solidFill>
                <a:latin typeface="Tahoma"/>
                <a:cs typeface="Tahoma"/>
              </a:rPr>
              <a:t>Effect of </a:t>
            </a:r>
            <a:r>
              <a:rPr lang="en-US" sz="8600" dirty="0" err="1" smtClean="0">
                <a:solidFill>
                  <a:schemeClr val="bg2">
                    <a:lumMod val="25000"/>
                  </a:schemeClr>
                </a:solidFill>
                <a:latin typeface="Tahoma"/>
                <a:cs typeface="Tahoma"/>
              </a:rPr>
              <a:t>Superstorm</a:t>
            </a:r>
            <a:r>
              <a:rPr lang="en-US" sz="8600" dirty="0" smtClean="0">
                <a:solidFill>
                  <a:schemeClr val="bg2">
                    <a:lumMod val="25000"/>
                  </a:schemeClr>
                </a:solidFill>
                <a:latin typeface="Tahoma"/>
                <a:cs typeface="Tahoma"/>
              </a:rPr>
              <a:t> Sandy on Forest Health In Hartshorne Woods Park, New Jersey</a:t>
            </a:r>
            <a:endParaRPr lang="en-US" sz="8600" dirty="0">
              <a:solidFill>
                <a:schemeClr val="bg2">
                  <a:lumMod val="25000"/>
                </a:schemeClr>
              </a:solidFill>
              <a:latin typeface="Tahoma"/>
              <a:cs typeface="Tahoma"/>
            </a:endParaRPr>
          </a:p>
        </p:txBody>
      </p:sp>
      <p:sp>
        <p:nvSpPr>
          <p:cNvPr id="5" name="TextBox 4"/>
          <p:cNvSpPr txBox="1"/>
          <p:nvPr/>
        </p:nvSpPr>
        <p:spPr>
          <a:xfrm>
            <a:off x="-9253197" y="9251983"/>
            <a:ext cx="184666" cy="1354217"/>
          </a:xfrm>
          <a:prstGeom prst="rect">
            <a:avLst/>
          </a:prstGeom>
          <a:noFill/>
        </p:spPr>
        <p:txBody>
          <a:bodyPr wrap="none" rtlCol="0">
            <a:spAutoFit/>
          </a:bodyPr>
          <a:lstStyle/>
          <a:p>
            <a:endParaRPr lang="en-US" dirty="0"/>
          </a:p>
        </p:txBody>
      </p:sp>
      <p:sp>
        <p:nvSpPr>
          <p:cNvPr id="6" name="TextBox 5"/>
          <p:cNvSpPr txBox="1"/>
          <p:nvPr/>
        </p:nvSpPr>
        <p:spPr>
          <a:xfrm>
            <a:off x="16323031" y="3739573"/>
            <a:ext cx="18592800" cy="1015663"/>
          </a:xfrm>
          <a:prstGeom prst="rect">
            <a:avLst/>
          </a:prstGeom>
          <a:noFill/>
        </p:spPr>
        <p:txBody>
          <a:bodyPr wrap="square" rtlCol="0">
            <a:spAutoFit/>
          </a:bodyPr>
          <a:lstStyle/>
          <a:p>
            <a:r>
              <a:rPr lang="en-US" sz="6000" dirty="0" smtClean="0">
                <a:solidFill>
                  <a:schemeClr val="bg2">
                    <a:lumMod val="25000"/>
                  </a:schemeClr>
                </a:solidFill>
                <a:latin typeface="Tahoma"/>
                <a:cs typeface="Tahoma"/>
              </a:rPr>
              <a:t>Lauren Gazerwitz, Laj83@wildcats.unh.edu</a:t>
            </a:r>
            <a:endParaRPr lang="en-US" sz="6000" dirty="0">
              <a:solidFill>
                <a:schemeClr val="bg2">
                  <a:lumMod val="25000"/>
                </a:schemeClr>
              </a:solidFill>
              <a:latin typeface="Tahoma"/>
              <a:cs typeface="Tahoma"/>
            </a:endParaRPr>
          </a:p>
        </p:txBody>
      </p:sp>
      <p:sp>
        <p:nvSpPr>
          <p:cNvPr id="7" name="TextBox 6"/>
          <p:cNvSpPr txBox="1"/>
          <p:nvPr/>
        </p:nvSpPr>
        <p:spPr>
          <a:xfrm>
            <a:off x="16323030" y="4673932"/>
            <a:ext cx="17323421" cy="923330"/>
          </a:xfrm>
          <a:prstGeom prst="rect">
            <a:avLst/>
          </a:prstGeom>
          <a:noFill/>
        </p:spPr>
        <p:txBody>
          <a:bodyPr wrap="square" rtlCol="0">
            <a:spAutoFit/>
          </a:bodyPr>
          <a:lstStyle/>
          <a:p>
            <a:r>
              <a:rPr lang="en-US" sz="5400" dirty="0" smtClean="0">
                <a:solidFill>
                  <a:schemeClr val="bg2">
                    <a:lumMod val="25000"/>
                  </a:schemeClr>
                </a:solidFill>
                <a:latin typeface="Tahoma"/>
                <a:cs typeface="Tahoma"/>
              </a:rPr>
              <a:t>Wildlife &amp; Conservation Biology, Natural Resources Dept.</a:t>
            </a:r>
          </a:p>
        </p:txBody>
      </p:sp>
      <p:sp>
        <p:nvSpPr>
          <p:cNvPr id="8" name="TextBox 7"/>
          <p:cNvSpPr txBox="1"/>
          <p:nvPr/>
        </p:nvSpPr>
        <p:spPr>
          <a:xfrm>
            <a:off x="208011" y="12978959"/>
            <a:ext cx="5167440" cy="1200329"/>
          </a:xfrm>
          <a:prstGeom prst="rect">
            <a:avLst/>
          </a:prstGeom>
          <a:noFill/>
        </p:spPr>
        <p:txBody>
          <a:bodyPr wrap="none" rtlCol="0">
            <a:spAutoFit/>
          </a:bodyPr>
          <a:lstStyle/>
          <a:p>
            <a:r>
              <a:rPr lang="en-US" sz="7000" dirty="0" smtClean="0">
                <a:solidFill>
                  <a:schemeClr val="tx2">
                    <a:lumMod val="75000"/>
                  </a:schemeClr>
                </a:solidFill>
                <a:latin typeface="Tahoma"/>
                <a:cs typeface="Tahoma"/>
              </a:rPr>
              <a:t>Introduction</a:t>
            </a:r>
            <a:endParaRPr lang="en-US" sz="7000" dirty="0">
              <a:solidFill>
                <a:schemeClr val="tx2">
                  <a:lumMod val="75000"/>
                </a:schemeClr>
              </a:solidFill>
              <a:latin typeface="Tahoma"/>
              <a:cs typeface="Tahoma"/>
            </a:endParaRPr>
          </a:p>
        </p:txBody>
      </p:sp>
      <p:pic>
        <p:nvPicPr>
          <p:cNvPr id="14" name="Picture 13" descr="UNH_stacked_black.eps"/>
          <p:cNvPicPr>
            <a:picLocks noChangeAspect="1"/>
          </p:cNvPicPr>
          <p:nvPr/>
        </p:nvPicPr>
        <p:blipFill>
          <a:blip r:embed="rId3"/>
          <a:stretch>
            <a:fillRect/>
          </a:stretch>
        </p:blipFill>
        <p:spPr>
          <a:xfrm>
            <a:off x="33681468" y="4011112"/>
            <a:ext cx="6908619" cy="1325639"/>
          </a:xfrm>
          <a:prstGeom prst="rect">
            <a:avLst/>
          </a:prstGeom>
        </p:spPr>
      </p:pic>
      <p:sp>
        <p:nvSpPr>
          <p:cNvPr id="11" name="TextBox 10"/>
          <p:cNvSpPr txBox="1"/>
          <p:nvPr/>
        </p:nvSpPr>
        <p:spPr>
          <a:xfrm>
            <a:off x="208011" y="14239036"/>
            <a:ext cx="13290812" cy="7971413"/>
          </a:xfrm>
          <a:prstGeom prst="rect">
            <a:avLst/>
          </a:prstGeom>
          <a:noFill/>
        </p:spPr>
        <p:txBody>
          <a:bodyPr wrap="square" rtlCol="0">
            <a:spAutoFit/>
          </a:bodyPr>
          <a:lstStyle/>
          <a:p>
            <a:r>
              <a:rPr lang="en-US" sz="3200" dirty="0"/>
              <a:t>In October, </a:t>
            </a:r>
            <a:r>
              <a:rPr lang="en-US" sz="3200" dirty="0" smtClean="0"/>
              <a:t>2012 super storm </a:t>
            </a:r>
            <a:r>
              <a:rPr lang="en-US" sz="3200" dirty="0"/>
              <a:t>Sandy, a category 3 hurricane that weakened to a post-tropical cyclone before hitting the east coast, devastated most of the New Jersey and New York coastlines. With damage costs estimated at 55 billion dollars and a death toll of 160 people, Sandy clearly affected the east coast at large. The purpose of this project is to explore the effect that </a:t>
            </a:r>
            <a:r>
              <a:rPr lang="en-US" sz="3200" dirty="0" smtClean="0"/>
              <a:t>super storm </a:t>
            </a:r>
            <a:r>
              <a:rPr lang="en-US" sz="3200" dirty="0"/>
              <a:t>Sandy had on forest health in Monmouth County, New Jersey. Hartshorne Woods Park is a high-elevation 787-acre forested site overlooking the </a:t>
            </a:r>
            <a:r>
              <a:rPr lang="en-US" sz="3200" dirty="0" err="1"/>
              <a:t>Navesink</a:t>
            </a:r>
            <a:r>
              <a:rPr lang="en-US" sz="3200" dirty="0"/>
              <a:t> River and bordering the Atlantic Ocean in Monmouth County, NJ. According to Ken </a:t>
            </a:r>
            <a:r>
              <a:rPr lang="en-US" sz="3200" dirty="0" err="1"/>
              <a:t>Thoman</a:t>
            </a:r>
            <a:r>
              <a:rPr lang="en-US" sz="3200" dirty="0"/>
              <a:t>, a Park Ranger with the Monmouth County Parks System, the park suffered bank failures from storm surge and significant tree blow down in some </a:t>
            </a:r>
            <a:r>
              <a:rPr lang="en-US" sz="3200" dirty="0" smtClean="0"/>
              <a:t>areas. </a:t>
            </a:r>
            <a:r>
              <a:rPr lang="en-US" sz="3200" dirty="0"/>
              <a:t>The main objective of this project is to be able to see physical and biological damage caused by </a:t>
            </a:r>
            <a:r>
              <a:rPr lang="en-US" sz="3200" dirty="0" smtClean="0"/>
              <a:t>super storm </a:t>
            </a:r>
            <a:r>
              <a:rPr lang="en-US" sz="3200" dirty="0"/>
              <a:t>Sandy on Landsat imagery. A second objective is to be able to measure forest damage and health after the storm by analyzing Landsat images in the </a:t>
            </a:r>
            <a:r>
              <a:rPr lang="en-US" sz="3200" dirty="0" err="1"/>
              <a:t>MultiSpec</a:t>
            </a:r>
            <a:r>
              <a:rPr lang="en-US" sz="3200" dirty="0"/>
              <a:t> program. I hypothesize that based on the caliber of </a:t>
            </a:r>
            <a:r>
              <a:rPr lang="en-US" sz="3200" dirty="0" smtClean="0"/>
              <a:t>super storm </a:t>
            </a:r>
            <a:r>
              <a:rPr lang="en-US" sz="3200" dirty="0"/>
              <a:t>Sandy I will be able to see the forest damage caused by it in Hartshorne Park using Landsat imagery. </a:t>
            </a:r>
          </a:p>
        </p:txBody>
      </p:sp>
      <p:sp>
        <p:nvSpPr>
          <p:cNvPr id="17" name="TextBox 16"/>
          <p:cNvSpPr txBox="1"/>
          <p:nvPr/>
        </p:nvSpPr>
        <p:spPr>
          <a:xfrm>
            <a:off x="283499" y="21941691"/>
            <a:ext cx="3629520" cy="1200329"/>
          </a:xfrm>
          <a:prstGeom prst="rect">
            <a:avLst/>
          </a:prstGeom>
          <a:noFill/>
        </p:spPr>
        <p:txBody>
          <a:bodyPr wrap="none" rtlCol="0">
            <a:spAutoFit/>
          </a:bodyPr>
          <a:lstStyle/>
          <a:p>
            <a:r>
              <a:rPr lang="en-US" sz="7000" dirty="0" smtClean="0">
                <a:solidFill>
                  <a:schemeClr val="tx2">
                    <a:lumMod val="75000"/>
                  </a:schemeClr>
                </a:solidFill>
                <a:latin typeface="Tahoma"/>
                <a:cs typeface="Tahoma"/>
              </a:rPr>
              <a:t>Methods</a:t>
            </a:r>
            <a:endParaRPr lang="en-US" sz="7000" dirty="0">
              <a:solidFill>
                <a:schemeClr val="tx2">
                  <a:lumMod val="75000"/>
                </a:schemeClr>
              </a:solidFill>
              <a:latin typeface="Tahoma"/>
              <a:cs typeface="Tahoma"/>
            </a:endParaRPr>
          </a:p>
        </p:txBody>
      </p:sp>
      <p:sp>
        <p:nvSpPr>
          <p:cNvPr id="20" name="TextBox 19"/>
          <p:cNvSpPr txBox="1"/>
          <p:nvPr/>
        </p:nvSpPr>
        <p:spPr>
          <a:xfrm>
            <a:off x="15217054" y="6234858"/>
            <a:ext cx="3087255" cy="1200329"/>
          </a:xfrm>
          <a:prstGeom prst="rect">
            <a:avLst/>
          </a:prstGeom>
          <a:noFill/>
        </p:spPr>
        <p:txBody>
          <a:bodyPr wrap="none" rtlCol="0">
            <a:spAutoFit/>
          </a:bodyPr>
          <a:lstStyle/>
          <a:p>
            <a:r>
              <a:rPr lang="en-US" sz="7000" dirty="0" smtClean="0">
                <a:solidFill>
                  <a:schemeClr val="tx2">
                    <a:lumMod val="75000"/>
                  </a:schemeClr>
                </a:solidFill>
                <a:latin typeface="Tahoma"/>
                <a:cs typeface="Tahoma"/>
              </a:rPr>
              <a:t>Results</a:t>
            </a:r>
            <a:endParaRPr lang="en-US" sz="7000" dirty="0">
              <a:solidFill>
                <a:schemeClr val="tx2">
                  <a:lumMod val="75000"/>
                </a:schemeClr>
              </a:solidFill>
              <a:latin typeface="Tahoma"/>
              <a:cs typeface="Tahoma"/>
            </a:endParaRPr>
          </a:p>
        </p:txBody>
      </p:sp>
      <p:sp>
        <p:nvSpPr>
          <p:cNvPr id="31" name="TextBox 30"/>
          <p:cNvSpPr txBox="1"/>
          <p:nvPr/>
        </p:nvSpPr>
        <p:spPr>
          <a:xfrm>
            <a:off x="25222200" y="23966031"/>
            <a:ext cx="4823756" cy="1169551"/>
          </a:xfrm>
          <a:prstGeom prst="rect">
            <a:avLst/>
          </a:prstGeom>
          <a:noFill/>
        </p:spPr>
        <p:txBody>
          <a:bodyPr wrap="none" rtlCol="0">
            <a:spAutoFit/>
          </a:bodyPr>
          <a:lstStyle/>
          <a:p>
            <a:r>
              <a:rPr lang="en-US" sz="7000" dirty="0" smtClean="0">
                <a:solidFill>
                  <a:schemeClr val="tx2">
                    <a:lumMod val="75000"/>
                  </a:schemeClr>
                </a:solidFill>
                <a:latin typeface="Tahoma"/>
                <a:cs typeface="Tahoma"/>
              </a:rPr>
              <a:t>Conclusions</a:t>
            </a:r>
            <a:endParaRPr lang="en-US" sz="7000" dirty="0">
              <a:solidFill>
                <a:schemeClr val="tx2">
                  <a:lumMod val="75000"/>
                </a:schemeClr>
              </a:solidFill>
              <a:latin typeface="Tahoma"/>
              <a:cs typeface="Tahoma"/>
            </a:endParaRPr>
          </a:p>
        </p:txBody>
      </p:sp>
      <p:cxnSp>
        <p:nvCxnSpPr>
          <p:cNvPr id="10" name="Straight Connector 9"/>
          <p:cNvCxnSpPr/>
          <p:nvPr/>
        </p:nvCxnSpPr>
        <p:spPr>
          <a:xfrm>
            <a:off x="283499" y="14136406"/>
            <a:ext cx="12917477" cy="0"/>
          </a:xfrm>
          <a:prstGeom prst="line">
            <a:avLst/>
          </a:prstGeom>
          <a:ln w="50800">
            <a:solidFill>
              <a:schemeClr val="bg2">
                <a:lumMod val="25000"/>
              </a:schemeClr>
            </a:solidFill>
          </a:ln>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p:nvCxnSpPr>
        <p:spPr>
          <a:xfrm>
            <a:off x="422757" y="22985737"/>
            <a:ext cx="12917477" cy="0"/>
          </a:xfrm>
          <a:prstGeom prst="line">
            <a:avLst/>
          </a:prstGeom>
          <a:ln w="50800">
            <a:solidFill>
              <a:schemeClr val="bg2">
                <a:lumMod val="25000"/>
              </a:schemeClr>
            </a:solidFill>
          </a:ln>
          <a:effectLst/>
        </p:spPr>
        <p:style>
          <a:lnRef idx="2">
            <a:schemeClr val="accent1"/>
          </a:lnRef>
          <a:fillRef idx="0">
            <a:schemeClr val="accent1"/>
          </a:fillRef>
          <a:effectRef idx="1">
            <a:schemeClr val="accent1"/>
          </a:effectRef>
          <a:fontRef idx="minor">
            <a:schemeClr val="tx1"/>
          </a:fontRef>
        </p:style>
      </p:cxnSp>
      <p:sp>
        <p:nvSpPr>
          <p:cNvPr id="26" name="TextBox 25"/>
          <p:cNvSpPr txBox="1"/>
          <p:nvPr/>
        </p:nvSpPr>
        <p:spPr>
          <a:xfrm>
            <a:off x="15378284" y="8475147"/>
            <a:ext cx="13180198" cy="523220"/>
          </a:xfrm>
          <a:prstGeom prst="rect">
            <a:avLst/>
          </a:prstGeom>
          <a:noFill/>
        </p:spPr>
        <p:txBody>
          <a:bodyPr wrap="square" rtlCol="0">
            <a:spAutoFit/>
          </a:bodyPr>
          <a:lstStyle/>
          <a:p>
            <a:r>
              <a:rPr lang="en-US" sz="2800" b="1" dirty="0" smtClean="0">
                <a:solidFill>
                  <a:schemeClr val="bg2"/>
                </a:solidFill>
                <a:latin typeface="Tahoma"/>
                <a:cs typeface="Tahoma"/>
              </a:rPr>
              <a:t>Figure 1: L5 September 21, 2011 Images</a:t>
            </a:r>
            <a:endParaRPr lang="en-US" sz="2800" dirty="0">
              <a:solidFill>
                <a:schemeClr val="bg2"/>
              </a:solidFill>
              <a:latin typeface="Tahoma"/>
              <a:cs typeface="Tahoma"/>
            </a:endParaRPr>
          </a:p>
        </p:txBody>
      </p:sp>
      <p:sp>
        <p:nvSpPr>
          <p:cNvPr id="27" name="TextBox 26"/>
          <p:cNvSpPr txBox="1"/>
          <p:nvPr/>
        </p:nvSpPr>
        <p:spPr>
          <a:xfrm>
            <a:off x="27779758" y="8475147"/>
            <a:ext cx="10956544" cy="523220"/>
          </a:xfrm>
          <a:prstGeom prst="rect">
            <a:avLst/>
          </a:prstGeom>
          <a:noFill/>
        </p:spPr>
        <p:txBody>
          <a:bodyPr wrap="square" rtlCol="0">
            <a:spAutoFit/>
          </a:bodyPr>
          <a:lstStyle/>
          <a:p>
            <a:r>
              <a:rPr lang="en-US" sz="2800" b="1" dirty="0" smtClean="0">
                <a:solidFill>
                  <a:srgbClr val="EEECE1"/>
                </a:solidFill>
                <a:latin typeface="Tahoma"/>
                <a:cs typeface="Tahoma"/>
              </a:rPr>
              <a:t>Figure 2: L8 August 8, 2013 Images</a:t>
            </a:r>
            <a:endParaRPr lang="en-US" sz="2800" dirty="0">
              <a:solidFill>
                <a:srgbClr val="EEECE1"/>
              </a:solidFill>
              <a:latin typeface="Tahoma"/>
              <a:cs typeface="Tahoma"/>
            </a:endParaRPr>
          </a:p>
        </p:txBody>
      </p:sp>
      <p:sp>
        <p:nvSpPr>
          <p:cNvPr id="54" name="TextBox 53"/>
          <p:cNvSpPr txBox="1"/>
          <p:nvPr/>
        </p:nvSpPr>
        <p:spPr>
          <a:xfrm>
            <a:off x="25095201" y="30260404"/>
            <a:ext cx="11938000" cy="923330"/>
          </a:xfrm>
          <a:prstGeom prst="rect">
            <a:avLst/>
          </a:prstGeom>
          <a:noFill/>
        </p:spPr>
        <p:txBody>
          <a:bodyPr wrap="square" rtlCol="0">
            <a:spAutoFit/>
          </a:bodyPr>
          <a:lstStyle/>
          <a:p>
            <a:r>
              <a:rPr lang="en-US" sz="1800" dirty="0" smtClean="0">
                <a:latin typeface="Tahoma"/>
                <a:cs typeface="Tahoma"/>
              </a:rPr>
              <a:t>Acknowledgments</a:t>
            </a:r>
          </a:p>
          <a:p>
            <a:r>
              <a:rPr lang="en-US" sz="1800" dirty="0" smtClean="0">
                <a:latin typeface="Tahoma"/>
                <a:cs typeface="Tahoma"/>
              </a:rPr>
              <a:t>Thank you to Dr. Martha Carlson and Dr. Barrett Rock of the UNH Natural Resources Department and to Ken </a:t>
            </a:r>
            <a:r>
              <a:rPr lang="en-US" sz="1800" dirty="0" err="1" smtClean="0">
                <a:latin typeface="Tahoma"/>
                <a:cs typeface="Tahoma"/>
              </a:rPr>
              <a:t>Thoman</a:t>
            </a:r>
            <a:r>
              <a:rPr lang="en-US" sz="1800" dirty="0" smtClean="0">
                <a:latin typeface="Tahoma"/>
                <a:cs typeface="Tahoma"/>
              </a:rPr>
              <a:t> of the Monmouth County Parks System for providing me with help and information throughout this project.</a:t>
            </a:r>
          </a:p>
        </p:txBody>
      </p:sp>
      <p:sp>
        <p:nvSpPr>
          <p:cNvPr id="58" name="TextBox 57"/>
          <p:cNvSpPr txBox="1"/>
          <p:nvPr/>
        </p:nvSpPr>
        <p:spPr>
          <a:xfrm>
            <a:off x="25831800" y="25543930"/>
            <a:ext cx="14229368" cy="3323987"/>
          </a:xfrm>
          <a:prstGeom prst="rect">
            <a:avLst/>
          </a:prstGeom>
          <a:noFill/>
        </p:spPr>
        <p:txBody>
          <a:bodyPr wrap="square" rtlCol="0">
            <a:spAutoFit/>
          </a:bodyPr>
          <a:lstStyle/>
          <a:p>
            <a:r>
              <a:rPr lang="en-US" sz="3000" dirty="0" smtClean="0">
                <a:solidFill>
                  <a:schemeClr val="bg2"/>
                </a:solidFill>
                <a:latin typeface="Tahoma"/>
                <a:cs typeface="Tahoma"/>
              </a:rPr>
              <a:t>Forest health in Hartshorne Woods Park has significantly changed since Super storm Sandy</a:t>
            </a:r>
          </a:p>
          <a:p>
            <a:r>
              <a:rPr lang="en-US" sz="3000" dirty="0" smtClean="0">
                <a:solidFill>
                  <a:schemeClr val="bg2"/>
                </a:solidFill>
                <a:latin typeface="Tahoma"/>
                <a:cs typeface="Tahoma"/>
              </a:rPr>
              <a:t>Dense forest within the Park has decreased by 83.25 hectares, while patchy forest has increased by 44.64 hectares</a:t>
            </a:r>
          </a:p>
          <a:p>
            <a:r>
              <a:rPr lang="en-US" sz="3000" dirty="0" smtClean="0">
                <a:solidFill>
                  <a:schemeClr val="bg2"/>
                </a:solidFill>
                <a:latin typeface="Tahoma"/>
                <a:cs typeface="Tahoma"/>
              </a:rPr>
              <a:t>This change in forest density could be a reflection of strong winds during super storm Sandy that caused tree blow down throughout the park</a:t>
            </a:r>
          </a:p>
          <a:p>
            <a:r>
              <a:rPr lang="en-US" sz="3000" dirty="0" smtClean="0">
                <a:solidFill>
                  <a:schemeClr val="bg2"/>
                </a:solidFill>
                <a:latin typeface="Tahoma"/>
                <a:cs typeface="Tahoma"/>
              </a:rPr>
              <a:t> </a:t>
            </a:r>
            <a:endParaRPr lang="en-US" sz="3000" dirty="0">
              <a:solidFill>
                <a:schemeClr val="bg2"/>
              </a:solidFill>
              <a:latin typeface="Tahoma"/>
              <a:cs typeface="Tahoma"/>
            </a:endParaRPr>
          </a:p>
        </p:txBody>
      </p:sp>
      <p:sp>
        <p:nvSpPr>
          <p:cNvPr id="59" name="Rectangle 58"/>
          <p:cNvSpPr/>
          <p:nvPr/>
        </p:nvSpPr>
        <p:spPr>
          <a:xfrm>
            <a:off x="25492697" y="25743759"/>
            <a:ext cx="210312" cy="210312"/>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2">
                  <a:lumMod val="90000"/>
                </a:schemeClr>
              </a:solidFill>
            </a:endParaRPr>
          </a:p>
        </p:txBody>
      </p:sp>
      <p:sp>
        <p:nvSpPr>
          <p:cNvPr id="60" name="Rectangle 59"/>
          <p:cNvSpPr/>
          <p:nvPr/>
        </p:nvSpPr>
        <p:spPr>
          <a:xfrm>
            <a:off x="25518881" y="26725290"/>
            <a:ext cx="210312" cy="210312"/>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2">
                  <a:lumMod val="90000"/>
                </a:schemeClr>
              </a:solidFill>
            </a:endParaRPr>
          </a:p>
        </p:txBody>
      </p:sp>
      <p:sp>
        <p:nvSpPr>
          <p:cNvPr id="57" name="Rectangle 56"/>
          <p:cNvSpPr/>
          <p:nvPr/>
        </p:nvSpPr>
        <p:spPr>
          <a:xfrm>
            <a:off x="25492697" y="27528854"/>
            <a:ext cx="210312" cy="210312"/>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2">
                  <a:lumMod val="90000"/>
                </a:schemeClr>
              </a:solidFill>
            </a:endParaRPr>
          </a:p>
        </p:txBody>
      </p:sp>
      <p:sp>
        <p:nvSpPr>
          <p:cNvPr id="28" name="TextBox 27"/>
          <p:cNvSpPr txBox="1"/>
          <p:nvPr/>
        </p:nvSpPr>
        <p:spPr>
          <a:xfrm>
            <a:off x="25092380" y="29024333"/>
            <a:ext cx="11940820" cy="1138773"/>
          </a:xfrm>
          <a:prstGeom prst="rect">
            <a:avLst/>
          </a:prstGeom>
          <a:noFill/>
        </p:spPr>
        <p:txBody>
          <a:bodyPr wrap="square" rtlCol="0">
            <a:spAutoFit/>
          </a:bodyPr>
          <a:lstStyle/>
          <a:p>
            <a:r>
              <a:rPr lang="en-US" sz="2000" dirty="0" smtClean="0">
                <a:latin typeface="Tahoma"/>
                <a:cs typeface="Tahoma"/>
              </a:rPr>
              <a:t>Literature Cited</a:t>
            </a:r>
          </a:p>
          <a:p>
            <a:pPr marL="171450" indent="-171450">
              <a:buFont typeface="Arial" panose="020B0604020202020204" pitchFamily="34" charset="0"/>
              <a:buChar char="•"/>
            </a:pPr>
            <a:r>
              <a:rPr lang="en-US" sz="1200" dirty="0">
                <a:latin typeface="Tahoma"/>
                <a:cs typeface="Tahoma"/>
              </a:rPr>
              <a:t>Monmouth County Parks System. (2011). </a:t>
            </a:r>
            <a:r>
              <a:rPr lang="en-US" sz="1200" i="1" dirty="0">
                <a:latin typeface="Tahoma"/>
                <a:cs typeface="Tahoma"/>
              </a:rPr>
              <a:t>Hartshorne Woods Park.</a:t>
            </a:r>
            <a:r>
              <a:rPr lang="en-US" sz="1200" dirty="0">
                <a:latin typeface="Tahoma"/>
                <a:cs typeface="Tahoma"/>
              </a:rPr>
              <a:t> Retrieved on October 20, 2013 from </a:t>
            </a:r>
            <a:r>
              <a:rPr lang="en-US" sz="1200" dirty="0">
                <a:hlinkClick r:id="rId4"/>
              </a:rPr>
              <a:t>http://</a:t>
            </a:r>
            <a:r>
              <a:rPr lang="en-US" sz="1200" dirty="0" smtClean="0">
                <a:hlinkClick r:id="rId4"/>
              </a:rPr>
              <a:t>www.monmouthcountyparks.com/page.aspx?Id=2524</a:t>
            </a:r>
            <a:endParaRPr lang="en-US" sz="1200" dirty="0" smtClean="0">
              <a:latin typeface="Tahoma"/>
              <a:cs typeface="Tahoma"/>
            </a:endParaRPr>
          </a:p>
          <a:p>
            <a:pPr marL="171450" indent="-171450">
              <a:buFont typeface="Arial" panose="020B0604020202020204" pitchFamily="34" charset="0"/>
              <a:buChar char="•"/>
            </a:pPr>
            <a:r>
              <a:rPr lang="en-US" sz="1200" dirty="0" smtClean="0">
                <a:latin typeface="Tahoma"/>
                <a:cs typeface="Tahoma"/>
              </a:rPr>
              <a:t>Sharp, T. (2012). </a:t>
            </a:r>
            <a:r>
              <a:rPr lang="en-US" sz="1200" i="1" dirty="0" err="1" smtClean="0">
                <a:latin typeface="Tahoma"/>
                <a:cs typeface="Tahoma"/>
              </a:rPr>
              <a:t>Superstorm</a:t>
            </a:r>
            <a:r>
              <a:rPr lang="en-US" sz="1200" i="1" dirty="0" smtClean="0">
                <a:latin typeface="Tahoma"/>
                <a:cs typeface="Tahoma"/>
              </a:rPr>
              <a:t> Sandy: Facts about the </a:t>
            </a:r>
            <a:r>
              <a:rPr lang="en-US" sz="1200" i="1" dirty="0" err="1" smtClean="0">
                <a:latin typeface="Tahoma"/>
                <a:cs typeface="Tahoma"/>
              </a:rPr>
              <a:t>Frankenstorm</a:t>
            </a:r>
            <a:r>
              <a:rPr lang="en-US" sz="1200" i="1" dirty="0" smtClean="0">
                <a:latin typeface="Tahoma"/>
                <a:cs typeface="Tahoma"/>
              </a:rPr>
              <a:t>. </a:t>
            </a:r>
            <a:r>
              <a:rPr lang="en-US" sz="1200" dirty="0" smtClean="0">
                <a:latin typeface="Tahoma"/>
                <a:cs typeface="Tahoma"/>
              </a:rPr>
              <a:t>Live Science. Retrieved November 26, 2013 from </a:t>
            </a:r>
            <a:r>
              <a:rPr lang="en-US" sz="1200" dirty="0">
                <a:hlinkClick r:id="rId5"/>
              </a:rPr>
              <a:t>http://</a:t>
            </a:r>
            <a:r>
              <a:rPr lang="en-US" sz="1200" dirty="0" smtClean="0">
                <a:hlinkClick r:id="rId5"/>
              </a:rPr>
              <a:t>www.livescience.com/24380-hurricane-sandy-status-data.html</a:t>
            </a:r>
            <a:endParaRPr lang="en-US" sz="1200" dirty="0" smtClean="0">
              <a:latin typeface="Tahoma"/>
              <a:cs typeface="Tahoma"/>
            </a:endParaRPr>
          </a:p>
          <a:p>
            <a:endParaRPr lang="en-US" sz="1200" dirty="0" smtClean="0">
              <a:latin typeface="Tahoma"/>
              <a:cs typeface="Tahoma"/>
            </a:endParaRPr>
          </a:p>
        </p:txBody>
      </p:sp>
      <p:sp>
        <p:nvSpPr>
          <p:cNvPr id="53" name="TextBox 52"/>
          <p:cNvSpPr txBox="1"/>
          <p:nvPr/>
        </p:nvSpPr>
        <p:spPr>
          <a:xfrm>
            <a:off x="356069" y="23165085"/>
            <a:ext cx="13978067" cy="8694688"/>
          </a:xfrm>
          <a:prstGeom prst="rect">
            <a:avLst/>
          </a:prstGeom>
          <a:noFill/>
        </p:spPr>
        <p:txBody>
          <a:bodyPr wrap="square" rtlCol="0">
            <a:spAutoFit/>
          </a:bodyPr>
          <a:lstStyle/>
          <a:p>
            <a:r>
              <a:rPr lang="en-US" sz="3100" dirty="0" smtClean="0"/>
              <a:t>Two </a:t>
            </a:r>
            <a:r>
              <a:rPr lang="en-US" sz="3100" dirty="0"/>
              <a:t>New Jersey coastal images were downloaded from GLOVIS: Landsat 5 image LT50140322011243GNC01 2, which was taken on September 21, 2011, and Landsat 8 image LC80140322013232LGN00, which was taken on August 8, 2013. Each of these images were opened and worked on by using the </a:t>
            </a:r>
            <a:r>
              <a:rPr lang="en-US" sz="3100" dirty="0" err="1"/>
              <a:t>MultiSpec</a:t>
            </a:r>
            <a:r>
              <a:rPr lang="en-US" sz="3100" dirty="0"/>
              <a:t> W32 program. For each image, a TM 5/4 (TM 6/5 for the L8 image) was created and linked to the original image. An NDVI band was also made for each image and linked with the original-TM combination image. For the L5 image, the TM 5/4 created band 6 and the NDVI created band 7. This image was ultimately displayed in a 7, 5, 6 band red, green, blue color gun. For the L8 image, the TM 6/5 created band 7 and the NDVI created band 8. This image was displayed in an 8, 6, 7 band red, green, blue color gun. Both images were then zoomed in to Hartshorne Park, and saved as their own images. Using these zoomed in Hartshorne park images, unsupervised classifications were created for each image. The clusters these created consisted of 10 separate classes with a minimum cluster size of 4. For the L5 image, the threshold was set to 255 and for the L8 image it was set to 1500. The text output in </a:t>
            </a:r>
            <a:r>
              <a:rPr lang="en-US" sz="3100" dirty="0" err="1"/>
              <a:t>Multispec</a:t>
            </a:r>
            <a:r>
              <a:rPr lang="en-US" sz="3100" dirty="0"/>
              <a:t> displayed the coverage of each class in each image in hectares, so that the change in class coverage can be quantified. Classes were identified by comparing </a:t>
            </a:r>
            <a:r>
              <a:rPr lang="en-US" sz="3100" dirty="0" err="1"/>
              <a:t>Multispec</a:t>
            </a:r>
            <a:r>
              <a:rPr lang="en-US" sz="3100" dirty="0"/>
              <a:t> classifications to Google Earth imagery.</a:t>
            </a:r>
          </a:p>
          <a:p>
            <a:endParaRPr lang="en-US" sz="3200" dirty="0"/>
          </a:p>
        </p:txBody>
      </p:sp>
      <p:pic>
        <p:nvPicPr>
          <p:cNvPr id="55" name="Picture 5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455465" y="9206890"/>
            <a:ext cx="6035040" cy="4343766"/>
          </a:xfrm>
          <a:prstGeom prst="rect">
            <a:avLst/>
          </a:prstGeom>
          <a:ln>
            <a:solidFill>
              <a:schemeClr val="bg1"/>
            </a:solidFill>
          </a:ln>
        </p:spPr>
      </p:pic>
      <p:pic>
        <p:nvPicPr>
          <p:cNvPr id="56" name="Picture 5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445654" y="13829608"/>
            <a:ext cx="6035040" cy="4395135"/>
          </a:xfrm>
          <a:prstGeom prst="rect">
            <a:avLst/>
          </a:prstGeom>
          <a:ln>
            <a:solidFill>
              <a:schemeClr val="bg1"/>
            </a:solidFill>
          </a:ln>
        </p:spPr>
      </p:pic>
      <p:pic>
        <p:nvPicPr>
          <p:cNvPr id="61" name="Picture 6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1819988" y="14716090"/>
            <a:ext cx="2245579" cy="4395135"/>
          </a:xfrm>
          <a:prstGeom prst="rect">
            <a:avLst/>
          </a:prstGeom>
        </p:spPr>
      </p:pic>
      <p:pic>
        <p:nvPicPr>
          <p:cNvPr id="64" name="Picture 6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7714605" y="13711289"/>
            <a:ext cx="6100701" cy="4361688"/>
          </a:xfrm>
          <a:prstGeom prst="rect">
            <a:avLst/>
          </a:prstGeom>
          <a:ln>
            <a:solidFill>
              <a:schemeClr val="bg1"/>
            </a:solidFill>
          </a:ln>
        </p:spPr>
      </p:pic>
      <p:pic>
        <p:nvPicPr>
          <p:cNvPr id="65" name="Picture 6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4190025" y="14722461"/>
            <a:ext cx="2257833" cy="4473628"/>
          </a:xfrm>
          <a:prstGeom prst="rect">
            <a:avLst/>
          </a:prstGeom>
        </p:spPr>
      </p:pic>
      <p:pic>
        <p:nvPicPr>
          <p:cNvPr id="66" name="Picture 6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7779758" y="9179290"/>
            <a:ext cx="6035548" cy="4361688"/>
          </a:xfrm>
          <a:prstGeom prst="rect">
            <a:avLst/>
          </a:prstGeom>
          <a:ln>
            <a:solidFill>
              <a:schemeClr val="bg1"/>
            </a:solidFill>
          </a:ln>
        </p:spPr>
      </p:pic>
      <p:sp>
        <p:nvSpPr>
          <p:cNvPr id="67" name="TextBox 66"/>
          <p:cNvSpPr txBox="1"/>
          <p:nvPr/>
        </p:nvSpPr>
        <p:spPr>
          <a:xfrm>
            <a:off x="24065567" y="14722461"/>
            <a:ext cx="2165631" cy="4390946"/>
          </a:xfrm>
          <a:prstGeom prst="rect">
            <a:avLst/>
          </a:prstGeom>
          <a:solidFill>
            <a:schemeClr val="bg1"/>
          </a:solidFill>
          <a:ln>
            <a:solidFill>
              <a:schemeClr val="bg1"/>
            </a:solidFill>
          </a:ln>
        </p:spPr>
        <p:txBody>
          <a:bodyPr wrap="square" rtlCol="0">
            <a:spAutoFit/>
          </a:bodyPr>
          <a:lstStyle/>
          <a:p>
            <a:pPr>
              <a:spcAft>
                <a:spcPts val="600"/>
              </a:spcAft>
            </a:pPr>
            <a:r>
              <a:rPr lang="en-US" sz="1800" dirty="0" smtClean="0">
                <a:ln>
                  <a:solidFill>
                    <a:schemeClr val="tx1"/>
                  </a:solidFill>
                </a:ln>
              </a:rPr>
              <a:t>Cover (In hectares)</a:t>
            </a:r>
          </a:p>
          <a:p>
            <a:pPr>
              <a:spcAft>
                <a:spcPts val="600"/>
              </a:spcAft>
            </a:pPr>
            <a:r>
              <a:rPr lang="en-US" sz="1800" dirty="0" smtClean="0">
                <a:ln>
                  <a:solidFill>
                    <a:schemeClr val="tx1"/>
                  </a:solidFill>
                </a:ln>
              </a:rPr>
              <a:t>110.97</a:t>
            </a:r>
          </a:p>
          <a:p>
            <a:pPr>
              <a:spcAft>
                <a:spcPts val="650"/>
              </a:spcAft>
            </a:pPr>
            <a:r>
              <a:rPr lang="en-US" sz="1800" dirty="0" smtClean="0">
                <a:ln>
                  <a:solidFill>
                    <a:schemeClr val="tx1"/>
                  </a:solidFill>
                </a:ln>
              </a:rPr>
              <a:t>18.63</a:t>
            </a:r>
          </a:p>
          <a:p>
            <a:pPr>
              <a:spcAft>
                <a:spcPts val="650"/>
              </a:spcAft>
            </a:pPr>
            <a:r>
              <a:rPr lang="en-US" sz="1800" dirty="0" smtClean="0">
                <a:ln>
                  <a:solidFill>
                    <a:schemeClr val="tx1"/>
                  </a:solidFill>
                </a:ln>
              </a:rPr>
              <a:t>27.72</a:t>
            </a:r>
          </a:p>
          <a:p>
            <a:pPr>
              <a:spcAft>
                <a:spcPts val="650"/>
              </a:spcAft>
            </a:pPr>
            <a:r>
              <a:rPr lang="en-US" sz="1800" dirty="0" smtClean="0">
                <a:ln>
                  <a:solidFill>
                    <a:schemeClr val="tx1"/>
                  </a:solidFill>
                </a:ln>
              </a:rPr>
              <a:t>40.5</a:t>
            </a:r>
          </a:p>
          <a:p>
            <a:pPr>
              <a:spcAft>
                <a:spcPts val="800"/>
              </a:spcAft>
            </a:pPr>
            <a:r>
              <a:rPr lang="en-US" sz="1800" dirty="0" smtClean="0">
                <a:ln>
                  <a:solidFill>
                    <a:schemeClr val="tx1"/>
                  </a:solidFill>
                </a:ln>
              </a:rPr>
              <a:t>52.02</a:t>
            </a:r>
          </a:p>
          <a:p>
            <a:pPr>
              <a:spcAft>
                <a:spcPts val="900"/>
              </a:spcAft>
            </a:pPr>
            <a:r>
              <a:rPr lang="en-US" sz="1800" dirty="0" smtClean="0">
                <a:ln>
                  <a:solidFill>
                    <a:schemeClr val="tx1"/>
                  </a:solidFill>
                </a:ln>
              </a:rPr>
              <a:t>41.22</a:t>
            </a:r>
          </a:p>
          <a:p>
            <a:pPr>
              <a:spcAft>
                <a:spcPts val="900"/>
              </a:spcAft>
            </a:pPr>
            <a:r>
              <a:rPr lang="en-US" sz="1800" dirty="0" smtClean="0">
                <a:ln>
                  <a:solidFill>
                    <a:schemeClr val="tx1"/>
                  </a:solidFill>
                </a:ln>
              </a:rPr>
              <a:t>60.75</a:t>
            </a:r>
          </a:p>
          <a:p>
            <a:pPr>
              <a:spcAft>
                <a:spcPts val="700"/>
              </a:spcAft>
            </a:pPr>
            <a:r>
              <a:rPr lang="en-US" sz="1800" dirty="0" smtClean="0">
                <a:ln>
                  <a:solidFill>
                    <a:schemeClr val="tx1"/>
                  </a:solidFill>
                </a:ln>
              </a:rPr>
              <a:t>114.75</a:t>
            </a:r>
          </a:p>
          <a:p>
            <a:pPr>
              <a:spcAft>
                <a:spcPts val="1000"/>
              </a:spcAft>
            </a:pPr>
            <a:r>
              <a:rPr lang="en-US" sz="1800" dirty="0" smtClean="0">
                <a:ln>
                  <a:solidFill>
                    <a:schemeClr val="tx1"/>
                  </a:solidFill>
                </a:ln>
              </a:rPr>
              <a:t>226.8</a:t>
            </a:r>
          </a:p>
          <a:p>
            <a:r>
              <a:rPr lang="en-US" sz="1800" dirty="0" smtClean="0">
                <a:ln>
                  <a:solidFill>
                    <a:schemeClr val="tx1"/>
                  </a:solidFill>
                </a:ln>
              </a:rPr>
              <a:t>26.64</a:t>
            </a:r>
          </a:p>
          <a:p>
            <a:endParaRPr lang="en-US" sz="1800" dirty="0" smtClean="0">
              <a:ln>
                <a:solidFill>
                  <a:schemeClr val="tx1"/>
                </a:solidFill>
              </a:ln>
            </a:endParaRPr>
          </a:p>
        </p:txBody>
      </p:sp>
      <p:sp>
        <p:nvSpPr>
          <p:cNvPr id="68" name="TextBox 67"/>
          <p:cNvSpPr txBox="1"/>
          <p:nvPr/>
        </p:nvSpPr>
        <p:spPr>
          <a:xfrm>
            <a:off x="36447858" y="14716090"/>
            <a:ext cx="2165631" cy="4455066"/>
          </a:xfrm>
          <a:prstGeom prst="rect">
            <a:avLst/>
          </a:prstGeom>
          <a:solidFill>
            <a:schemeClr val="bg1"/>
          </a:solidFill>
          <a:ln>
            <a:solidFill>
              <a:schemeClr val="bg1"/>
            </a:solidFill>
          </a:ln>
        </p:spPr>
        <p:txBody>
          <a:bodyPr wrap="square" rtlCol="0">
            <a:spAutoFit/>
          </a:bodyPr>
          <a:lstStyle/>
          <a:p>
            <a:pPr>
              <a:spcAft>
                <a:spcPts val="600"/>
              </a:spcAft>
            </a:pPr>
            <a:r>
              <a:rPr lang="en-US" sz="1800" dirty="0" smtClean="0">
                <a:ln>
                  <a:solidFill>
                    <a:schemeClr val="tx1"/>
                  </a:solidFill>
                </a:ln>
              </a:rPr>
              <a:t>Cover (In hectares)</a:t>
            </a:r>
          </a:p>
          <a:p>
            <a:pPr>
              <a:spcAft>
                <a:spcPts val="600"/>
              </a:spcAft>
            </a:pPr>
            <a:r>
              <a:rPr lang="en-US" sz="1800" dirty="0" smtClean="0">
                <a:ln>
                  <a:solidFill>
                    <a:schemeClr val="tx1"/>
                  </a:solidFill>
                </a:ln>
              </a:rPr>
              <a:t>94.68</a:t>
            </a:r>
          </a:p>
          <a:p>
            <a:pPr>
              <a:spcAft>
                <a:spcPts val="800"/>
              </a:spcAft>
            </a:pPr>
            <a:r>
              <a:rPr lang="en-US" sz="1800" dirty="0" smtClean="0">
                <a:ln>
                  <a:solidFill>
                    <a:schemeClr val="tx1"/>
                  </a:solidFill>
                </a:ln>
              </a:rPr>
              <a:t>8.01</a:t>
            </a:r>
          </a:p>
          <a:p>
            <a:pPr>
              <a:spcAft>
                <a:spcPts val="900"/>
              </a:spcAft>
            </a:pPr>
            <a:r>
              <a:rPr lang="en-US" sz="1800" dirty="0" smtClean="0">
                <a:ln>
                  <a:solidFill>
                    <a:schemeClr val="tx1"/>
                  </a:solidFill>
                </a:ln>
              </a:rPr>
              <a:t>37.53</a:t>
            </a:r>
          </a:p>
          <a:p>
            <a:pPr>
              <a:spcAft>
                <a:spcPts val="900"/>
              </a:spcAft>
            </a:pPr>
            <a:r>
              <a:rPr lang="en-US" sz="1800" dirty="0" smtClean="0">
                <a:ln>
                  <a:solidFill>
                    <a:schemeClr val="tx1"/>
                  </a:solidFill>
                </a:ln>
              </a:rPr>
              <a:t>12.78</a:t>
            </a:r>
          </a:p>
          <a:p>
            <a:pPr>
              <a:spcAft>
                <a:spcPts val="800"/>
              </a:spcAft>
            </a:pPr>
            <a:r>
              <a:rPr lang="en-US" sz="1800" dirty="0" smtClean="0">
                <a:ln>
                  <a:solidFill>
                    <a:schemeClr val="tx1"/>
                  </a:solidFill>
                </a:ln>
              </a:rPr>
              <a:t>45.09</a:t>
            </a:r>
          </a:p>
          <a:p>
            <a:pPr>
              <a:spcAft>
                <a:spcPts val="900"/>
              </a:spcAft>
            </a:pPr>
            <a:r>
              <a:rPr lang="en-US" sz="1800" dirty="0" smtClean="0">
                <a:ln>
                  <a:solidFill>
                    <a:schemeClr val="tx1"/>
                  </a:solidFill>
                </a:ln>
              </a:rPr>
              <a:t>70.38</a:t>
            </a:r>
          </a:p>
          <a:p>
            <a:pPr>
              <a:spcAft>
                <a:spcPts val="900"/>
              </a:spcAft>
            </a:pPr>
            <a:r>
              <a:rPr lang="en-US" sz="1800" dirty="0" smtClean="0">
                <a:ln>
                  <a:solidFill>
                    <a:schemeClr val="tx1"/>
                  </a:solidFill>
                </a:ln>
              </a:rPr>
              <a:t>159.39</a:t>
            </a:r>
          </a:p>
          <a:p>
            <a:pPr>
              <a:spcAft>
                <a:spcPts val="700"/>
              </a:spcAft>
            </a:pPr>
            <a:r>
              <a:rPr lang="en-US" sz="1800" dirty="0" smtClean="0">
                <a:ln>
                  <a:solidFill>
                    <a:schemeClr val="tx1"/>
                  </a:solidFill>
                </a:ln>
              </a:rPr>
              <a:t>143.55</a:t>
            </a:r>
          </a:p>
          <a:p>
            <a:pPr>
              <a:spcAft>
                <a:spcPts val="1000"/>
              </a:spcAft>
            </a:pPr>
            <a:r>
              <a:rPr lang="en-US" sz="1800" dirty="0" smtClean="0">
                <a:ln>
                  <a:solidFill>
                    <a:schemeClr val="tx1"/>
                  </a:solidFill>
                </a:ln>
              </a:rPr>
              <a:t>23.31</a:t>
            </a:r>
          </a:p>
          <a:p>
            <a:r>
              <a:rPr lang="en-US" sz="1800" dirty="0" smtClean="0">
                <a:ln>
                  <a:solidFill>
                    <a:schemeClr val="tx1"/>
                  </a:solidFill>
                </a:ln>
              </a:rPr>
              <a:t>18.72</a:t>
            </a:r>
            <a:endParaRPr lang="en-US" sz="1800" dirty="0">
              <a:ln>
                <a:solidFill>
                  <a:schemeClr val="tx1"/>
                </a:solidFill>
              </a:ln>
            </a:endParaRPr>
          </a:p>
          <a:p>
            <a:pPr>
              <a:spcAft>
                <a:spcPts val="300"/>
              </a:spcAft>
            </a:pPr>
            <a:endParaRPr lang="en-US" sz="1800" dirty="0" smtClean="0">
              <a:ln>
                <a:solidFill>
                  <a:schemeClr val="tx1"/>
                </a:solidFill>
              </a:ln>
            </a:endParaRPr>
          </a:p>
        </p:txBody>
      </p:sp>
      <p:sp>
        <p:nvSpPr>
          <p:cNvPr id="70" name="TextBox 69"/>
          <p:cNvSpPr txBox="1"/>
          <p:nvPr/>
        </p:nvSpPr>
        <p:spPr>
          <a:xfrm>
            <a:off x="15621069" y="12717349"/>
            <a:ext cx="567559" cy="523220"/>
          </a:xfrm>
          <a:prstGeom prst="rect">
            <a:avLst/>
          </a:prstGeom>
          <a:noFill/>
        </p:spPr>
        <p:txBody>
          <a:bodyPr wrap="square" rtlCol="0">
            <a:spAutoFit/>
          </a:bodyPr>
          <a:lstStyle/>
          <a:p>
            <a:r>
              <a:rPr lang="en-US" sz="2800" dirty="0">
                <a:solidFill>
                  <a:schemeClr val="bg1"/>
                </a:solidFill>
              </a:rPr>
              <a:t>A</a:t>
            </a:r>
          </a:p>
        </p:txBody>
      </p:sp>
      <p:sp>
        <p:nvSpPr>
          <p:cNvPr id="71" name="TextBox 70"/>
          <p:cNvSpPr txBox="1"/>
          <p:nvPr/>
        </p:nvSpPr>
        <p:spPr>
          <a:xfrm>
            <a:off x="15660624" y="17531218"/>
            <a:ext cx="488447" cy="523220"/>
          </a:xfrm>
          <a:prstGeom prst="rect">
            <a:avLst/>
          </a:prstGeom>
          <a:noFill/>
        </p:spPr>
        <p:txBody>
          <a:bodyPr wrap="square" rtlCol="0">
            <a:spAutoFit/>
          </a:bodyPr>
          <a:lstStyle/>
          <a:p>
            <a:r>
              <a:rPr lang="en-US" sz="2800" dirty="0">
                <a:solidFill>
                  <a:schemeClr val="bg1"/>
                </a:solidFill>
              </a:rPr>
              <a:t>B</a:t>
            </a:r>
          </a:p>
        </p:txBody>
      </p:sp>
      <p:sp>
        <p:nvSpPr>
          <p:cNvPr id="74" name="TextBox 73"/>
          <p:cNvSpPr txBox="1"/>
          <p:nvPr/>
        </p:nvSpPr>
        <p:spPr>
          <a:xfrm>
            <a:off x="27889727" y="12717349"/>
            <a:ext cx="515355" cy="519620"/>
          </a:xfrm>
          <a:prstGeom prst="rect">
            <a:avLst/>
          </a:prstGeom>
          <a:noFill/>
        </p:spPr>
        <p:txBody>
          <a:bodyPr wrap="square" rtlCol="0">
            <a:spAutoFit/>
          </a:bodyPr>
          <a:lstStyle/>
          <a:p>
            <a:r>
              <a:rPr lang="en-US" sz="2800" dirty="0">
                <a:solidFill>
                  <a:schemeClr val="bg1"/>
                </a:solidFill>
              </a:rPr>
              <a:t>A</a:t>
            </a:r>
          </a:p>
        </p:txBody>
      </p:sp>
      <p:sp>
        <p:nvSpPr>
          <p:cNvPr id="75" name="TextBox 74"/>
          <p:cNvSpPr txBox="1"/>
          <p:nvPr/>
        </p:nvSpPr>
        <p:spPr>
          <a:xfrm>
            <a:off x="27947707" y="17497114"/>
            <a:ext cx="399393" cy="523220"/>
          </a:xfrm>
          <a:prstGeom prst="rect">
            <a:avLst/>
          </a:prstGeom>
          <a:noFill/>
        </p:spPr>
        <p:txBody>
          <a:bodyPr wrap="square" rtlCol="0">
            <a:spAutoFit/>
          </a:bodyPr>
          <a:lstStyle/>
          <a:p>
            <a:r>
              <a:rPr lang="en-US" sz="2800" dirty="0">
                <a:solidFill>
                  <a:schemeClr val="bg1"/>
                </a:solidFill>
              </a:rPr>
              <a:t>B</a:t>
            </a:r>
          </a:p>
        </p:txBody>
      </p:sp>
      <p:pic>
        <p:nvPicPr>
          <p:cNvPr id="1026" name="Picture 2" descr="http://assets.inhabitat.com/wp-content/blogs.dir/1/files/2012/10/Hurricane-sandy-satellite-image-537x358.jpe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98243" y="437169"/>
            <a:ext cx="6835766" cy="559573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www.prospectpark.org/media/image/3-trees-down-rt-498.jpg"/>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303233" y="437169"/>
            <a:ext cx="6784367" cy="559573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www.monmouthcountyparks.com/agencyimages/130/hartshorne_locator_sept_2012.gif"/>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8225239" y="25016810"/>
            <a:ext cx="5890247" cy="6008053"/>
          </a:xfrm>
          <a:prstGeom prst="rect">
            <a:avLst/>
          </a:prstGeom>
          <a:noFill/>
          <a:extLst>
            <a:ext uri="{909E8E84-426E-40DD-AFC4-6F175D3DCCD1}">
              <a14:hiddenFill xmlns:a14="http://schemas.microsoft.com/office/drawing/2010/main">
                <a:solidFill>
                  <a:srgbClr val="FFFFFF"/>
                </a:solidFill>
              </a14:hiddenFill>
            </a:ext>
          </a:extLst>
        </p:spPr>
      </p:pic>
      <p:sp>
        <p:nvSpPr>
          <p:cNvPr id="76" name="TextBox 75"/>
          <p:cNvSpPr txBox="1"/>
          <p:nvPr/>
        </p:nvSpPr>
        <p:spPr>
          <a:xfrm>
            <a:off x="15250692" y="25113042"/>
            <a:ext cx="2861396" cy="2092881"/>
          </a:xfrm>
          <a:prstGeom prst="rect">
            <a:avLst/>
          </a:prstGeom>
          <a:noFill/>
        </p:spPr>
        <p:txBody>
          <a:bodyPr wrap="square" rtlCol="0">
            <a:spAutoFit/>
          </a:bodyPr>
          <a:lstStyle/>
          <a:p>
            <a:r>
              <a:rPr lang="en-US" sz="2600" dirty="0" smtClean="0"/>
              <a:t>Figure 3: Hartshorne Woods Park’s (highlighted in green) location within New Jersey </a:t>
            </a:r>
            <a:endParaRPr lang="en-US" sz="2600" dirty="0"/>
          </a:p>
        </p:txBody>
      </p:sp>
      <p:pic>
        <p:nvPicPr>
          <p:cNvPr id="1032" name="Picture 8" descr="http://www.njblooddrives.com/images/NJMap.jpg"/>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5523572" y="27275619"/>
            <a:ext cx="2089742" cy="3749244"/>
          </a:xfrm>
          <a:prstGeom prst="rect">
            <a:avLst/>
          </a:prstGeom>
          <a:noFill/>
          <a:extLst>
            <a:ext uri="{909E8E84-426E-40DD-AFC4-6F175D3DCCD1}">
              <a14:hiddenFill xmlns:a14="http://schemas.microsoft.com/office/drawing/2010/main">
                <a:solidFill>
                  <a:srgbClr val="FFFFFF"/>
                </a:solidFill>
              </a14:hiddenFill>
            </a:ext>
          </a:extLst>
        </p:spPr>
      </p:pic>
      <p:cxnSp>
        <p:nvCxnSpPr>
          <p:cNvPr id="78" name="Straight Connector 77"/>
          <p:cNvCxnSpPr/>
          <p:nvPr/>
        </p:nvCxnSpPr>
        <p:spPr>
          <a:xfrm flipV="1">
            <a:off x="17337024" y="28193869"/>
            <a:ext cx="5135270" cy="563343"/>
          </a:xfrm>
          <a:prstGeom prst="line">
            <a:avLst/>
          </a:prstGeom>
        </p:spPr>
        <p:style>
          <a:lnRef idx="3">
            <a:schemeClr val="dk1"/>
          </a:lnRef>
          <a:fillRef idx="0">
            <a:schemeClr val="dk1"/>
          </a:fillRef>
          <a:effectRef idx="2">
            <a:schemeClr val="dk1"/>
          </a:effectRef>
          <a:fontRef idx="minor">
            <a:schemeClr val="tx1"/>
          </a:fontRef>
        </p:style>
      </p:cxnSp>
      <p:cxnSp>
        <p:nvCxnSpPr>
          <p:cNvPr id="80" name="Straight Connector 79"/>
          <p:cNvCxnSpPr/>
          <p:nvPr/>
        </p:nvCxnSpPr>
        <p:spPr>
          <a:xfrm flipV="1">
            <a:off x="17337024" y="27542889"/>
            <a:ext cx="3621024" cy="1214323"/>
          </a:xfrm>
          <a:prstGeom prst="line">
            <a:avLst/>
          </a:prstGeom>
        </p:spPr>
        <p:style>
          <a:lnRef idx="3">
            <a:schemeClr val="dk1"/>
          </a:lnRef>
          <a:fillRef idx="0">
            <a:schemeClr val="dk1"/>
          </a:fillRef>
          <a:effectRef idx="2">
            <a:schemeClr val="dk1"/>
          </a:effectRef>
          <a:fontRef idx="minor">
            <a:schemeClr val="tx1"/>
          </a:fontRef>
        </p:style>
      </p:cxnSp>
      <p:sp>
        <p:nvSpPr>
          <p:cNvPr id="82" name="TextBox 81"/>
          <p:cNvSpPr txBox="1"/>
          <p:nvPr/>
        </p:nvSpPr>
        <p:spPr>
          <a:xfrm>
            <a:off x="21844947" y="9206890"/>
            <a:ext cx="5783298" cy="5509200"/>
          </a:xfrm>
          <a:prstGeom prst="rect">
            <a:avLst/>
          </a:prstGeom>
          <a:noFill/>
        </p:spPr>
        <p:txBody>
          <a:bodyPr wrap="square" rtlCol="0">
            <a:spAutoFit/>
          </a:bodyPr>
          <a:lstStyle/>
          <a:p>
            <a:r>
              <a:rPr lang="en-US" sz="3200" dirty="0" smtClean="0">
                <a:solidFill>
                  <a:schemeClr val="bg1"/>
                </a:solidFill>
              </a:rPr>
              <a:t>Figure 1A is an image of Hartshorne Woods Park displayed as a 7 (NDVI), 5, 6 (TM 5/4) red, green, blue color band sequence. Figure 1B is a 10 class cluster image of the park. As seen in the image’s accompanying table,  the park is dominated  by dense forest (226.8 hectares) and closely followed by patchy forest (114.75 hectares)</a:t>
            </a:r>
            <a:endParaRPr lang="en-US" sz="3200" dirty="0">
              <a:solidFill>
                <a:schemeClr val="bg1"/>
              </a:solidFill>
            </a:endParaRPr>
          </a:p>
        </p:txBody>
      </p:sp>
      <p:cxnSp>
        <p:nvCxnSpPr>
          <p:cNvPr id="87" name="Straight Connector 86"/>
          <p:cNvCxnSpPr/>
          <p:nvPr/>
        </p:nvCxnSpPr>
        <p:spPr>
          <a:xfrm>
            <a:off x="15205770" y="7401814"/>
            <a:ext cx="24855398" cy="0"/>
          </a:xfrm>
          <a:prstGeom prst="line">
            <a:avLst/>
          </a:prstGeom>
          <a:ln w="50800">
            <a:solidFill>
              <a:schemeClr val="bg2">
                <a:lumMod val="25000"/>
              </a:schemeClr>
            </a:solidFill>
          </a:ln>
          <a:effectLst/>
        </p:spPr>
        <p:style>
          <a:lnRef idx="2">
            <a:schemeClr val="accent1"/>
          </a:lnRef>
          <a:fillRef idx="0">
            <a:schemeClr val="accent1"/>
          </a:fillRef>
          <a:effectRef idx="1">
            <a:schemeClr val="accent1"/>
          </a:effectRef>
          <a:fontRef idx="minor">
            <a:schemeClr val="tx1"/>
          </a:fontRef>
        </p:style>
      </p:cxnSp>
      <p:sp>
        <p:nvSpPr>
          <p:cNvPr id="85" name="TextBox 84"/>
          <p:cNvSpPr txBox="1"/>
          <p:nvPr/>
        </p:nvSpPr>
        <p:spPr>
          <a:xfrm>
            <a:off x="34190025" y="9100975"/>
            <a:ext cx="5871143" cy="5509200"/>
          </a:xfrm>
          <a:prstGeom prst="rect">
            <a:avLst/>
          </a:prstGeom>
          <a:noFill/>
        </p:spPr>
        <p:txBody>
          <a:bodyPr wrap="square" rtlCol="0">
            <a:spAutoFit/>
          </a:bodyPr>
          <a:lstStyle/>
          <a:p>
            <a:r>
              <a:rPr lang="en-US" sz="3200" dirty="0" smtClean="0">
                <a:solidFill>
                  <a:schemeClr val="bg1"/>
                </a:solidFill>
              </a:rPr>
              <a:t>Figure 2A is an image of Hartshorne Woods Park displayed  as a 8 (NDVI), 6, 7 (TM 6/5) red, green, blue color band sequence. Figure 2B is a 10 class cluster image of the park. As seen in the image’s accompanying table, the park is dominated by patchy forest (159.39 hectares) and closely followed by dense forest (143.55 hectares)</a:t>
            </a:r>
            <a:endParaRPr lang="en-US" sz="3200" dirty="0">
              <a:solidFill>
                <a:schemeClr val="bg1"/>
              </a:solidFill>
            </a:endParaRPr>
          </a:p>
        </p:txBody>
      </p:sp>
      <p:sp>
        <p:nvSpPr>
          <p:cNvPr id="3" name="TextBox 2"/>
          <p:cNvSpPr txBox="1"/>
          <p:nvPr/>
        </p:nvSpPr>
        <p:spPr>
          <a:xfrm>
            <a:off x="283499" y="7490844"/>
            <a:ext cx="13262734" cy="6771084"/>
          </a:xfrm>
          <a:prstGeom prst="rect">
            <a:avLst/>
          </a:prstGeom>
          <a:noFill/>
        </p:spPr>
        <p:txBody>
          <a:bodyPr wrap="square" rtlCol="0">
            <a:spAutoFit/>
          </a:bodyPr>
          <a:lstStyle/>
          <a:p>
            <a:r>
              <a:rPr lang="en-US" sz="3200" dirty="0"/>
              <a:t>For this project, I am looking at multiple Landsat images to study the effect that super storm Sandy had on coastal areas of New Jersey, specifically, Hartshorne Woods Park in Monmouth County, </a:t>
            </a:r>
            <a:r>
              <a:rPr lang="en-US" sz="3200" dirty="0" smtClean="0"/>
              <a:t>NJ. </a:t>
            </a:r>
            <a:r>
              <a:rPr lang="en-US" sz="3200" dirty="0"/>
              <a:t>This specific park was brought to my attention by Monmouth County Park Ranger Ken </a:t>
            </a:r>
            <a:r>
              <a:rPr lang="en-US" sz="3200" dirty="0" err="1"/>
              <a:t>Thoman</a:t>
            </a:r>
            <a:r>
              <a:rPr lang="en-US" sz="3200" dirty="0"/>
              <a:t>, who has </a:t>
            </a:r>
            <a:r>
              <a:rPr lang="en-US" sz="3200" dirty="0" smtClean="0"/>
              <a:t>seen the </a:t>
            </a:r>
            <a:r>
              <a:rPr lang="en-US" sz="3200" dirty="0"/>
              <a:t>extent of super storm Sandy-related damage within several Monmouth county </a:t>
            </a:r>
            <a:r>
              <a:rPr lang="en-US" sz="3200" dirty="0" smtClean="0"/>
              <a:t>parks firsthand. Two images of the </a:t>
            </a:r>
            <a:r>
              <a:rPr lang="en-US" sz="3200" dirty="0"/>
              <a:t>study </a:t>
            </a:r>
            <a:r>
              <a:rPr lang="en-US" sz="3200" dirty="0" smtClean="0"/>
              <a:t>area were downloaded, </a:t>
            </a:r>
            <a:r>
              <a:rPr lang="en-US" sz="3200" dirty="0"/>
              <a:t>and these images </a:t>
            </a:r>
            <a:r>
              <a:rPr lang="en-US" sz="3200" dirty="0" smtClean="0"/>
              <a:t>were </a:t>
            </a:r>
            <a:r>
              <a:rPr lang="en-US" sz="3200" dirty="0"/>
              <a:t>looked at in </a:t>
            </a:r>
            <a:r>
              <a:rPr lang="en-US" sz="3200" dirty="0" err="1"/>
              <a:t>MultiSpec</a:t>
            </a:r>
            <a:r>
              <a:rPr lang="en-US" sz="3200" dirty="0"/>
              <a:t> to allow for comparisons to be made regarding vegetative health and water stress in tree species within the park. </a:t>
            </a:r>
            <a:r>
              <a:rPr lang="en-US" sz="3200" dirty="0" smtClean="0"/>
              <a:t>In creating  an unsupervised classification system for each image, it became clear that forest structure has changed with an increase in patchy forest and a decrease in </a:t>
            </a:r>
            <a:r>
              <a:rPr lang="en-US" sz="3200" smtClean="0"/>
              <a:t>dense forest.</a:t>
            </a:r>
            <a:endParaRPr lang="en-US" sz="3200" dirty="0"/>
          </a:p>
          <a:p>
            <a:endParaRPr lang="en-US" dirty="0"/>
          </a:p>
        </p:txBody>
      </p:sp>
      <p:cxnSp>
        <p:nvCxnSpPr>
          <p:cNvPr id="72" name="Straight Connector 71"/>
          <p:cNvCxnSpPr/>
          <p:nvPr/>
        </p:nvCxnSpPr>
        <p:spPr>
          <a:xfrm>
            <a:off x="283499" y="7399532"/>
            <a:ext cx="12917477" cy="0"/>
          </a:xfrm>
          <a:prstGeom prst="line">
            <a:avLst/>
          </a:prstGeom>
          <a:ln w="50800">
            <a:solidFill>
              <a:schemeClr val="bg2">
                <a:lumMod val="25000"/>
              </a:schemeClr>
            </a:solidFill>
          </a:ln>
          <a:effectLst/>
        </p:spPr>
        <p:style>
          <a:lnRef idx="2">
            <a:schemeClr val="accent1"/>
          </a:lnRef>
          <a:fillRef idx="0">
            <a:schemeClr val="accent1"/>
          </a:fillRef>
          <a:effectRef idx="1">
            <a:schemeClr val="accent1"/>
          </a:effectRef>
          <a:fontRef idx="minor">
            <a:schemeClr val="tx1"/>
          </a:fontRef>
        </p:style>
      </p:cxnSp>
      <p:sp>
        <p:nvSpPr>
          <p:cNvPr id="77" name="TextBox 76"/>
          <p:cNvSpPr txBox="1"/>
          <p:nvPr/>
        </p:nvSpPr>
        <p:spPr>
          <a:xfrm>
            <a:off x="283499" y="6290515"/>
            <a:ext cx="3506344" cy="1200329"/>
          </a:xfrm>
          <a:prstGeom prst="rect">
            <a:avLst/>
          </a:prstGeom>
          <a:noFill/>
        </p:spPr>
        <p:txBody>
          <a:bodyPr wrap="none" rtlCol="0">
            <a:spAutoFit/>
          </a:bodyPr>
          <a:lstStyle/>
          <a:p>
            <a:r>
              <a:rPr lang="en-US" sz="7000" dirty="0" smtClean="0">
                <a:solidFill>
                  <a:schemeClr val="tx2">
                    <a:lumMod val="75000"/>
                  </a:schemeClr>
                </a:solidFill>
                <a:latin typeface="Tahoma"/>
                <a:cs typeface="Tahoma"/>
              </a:rPr>
              <a:t>Abstract</a:t>
            </a:r>
            <a:endParaRPr lang="en-US" sz="7000" dirty="0">
              <a:solidFill>
                <a:schemeClr val="tx2">
                  <a:lumMod val="75000"/>
                </a:schemeClr>
              </a:solidFill>
              <a:latin typeface="Tahoma"/>
              <a:cs typeface="Tahoma"/>
            </a:endParaRPr>
          </a:p>
        </p:txBody>
      </p:sp>
      <p:sp>
        <p:nvSpPr>
          <p:cNvPr id="79" name="TextBox 78"/>
          <p:cNvSpPr txBox="1"/>
          <p:nvPr/>
        </p:nvSpPr>
        <p:spPr>
          <a:xfrm>
            <a:off x="15120087" y="19539283"/>
            <a:ext cx="4307589" cy="1169551"/>
          </a:xfrm>
          <a:prstGeom prst="rect">
            <a:avLst/>
          </a:prstGeom>
          <a:noFill/>
        </p:spPr>
        <p:txBody>
          <a:bodyPr wrap="none" rtlCol="0">
            <a:spAutoFit/>
          </a:bodyPr>
          <a:lstStyle/>
          <a:p>
            <a:r>
              <a:rPr lang="en-US" sz="7000" dirty="0" smtClean="0">
                <a:solidFill>
                  <a:schemeClr val="tx2">
                    <a:lumMod val="75000"/>
                  </a:schemeClr>
                </a:solidFill>
                <a:latin typeface="Tahoma"/>
                <a:cs typeface="Tahoma"/>
              </a:rPr>
              <a:t>Discussion</a:t>
            </a:r>
            <a:endParaRPr lang="en-US" sz="7000" dirty="0">
              <a:solidFill>
                <a:schemeClr val="tx2">
                  <a:lumMod val="75000"/>
                </a:schemeClr>
              </a:solidFill>
              <a:latin typeface="Tahoma"/>
              <a:cs typeface="Tahoma"/>
            </a:endParaRPr>
          </a:p>
        </p:txBody>
      </p:sp>
      <p:cxnSp>
        <p:nvCxnSpPr>
          <p:cNvPr id="81" name="Straight Connector 80"/>
          <p:cNvCxnSpPr/>
          <p:nvPr/>
        </p:nvCxnSpPr>
        <p:spPr>
          <a:xfrm>
            <a:off x="15250692" y="20708834"/>
            <a:ext cx="24855398" cy="0"/>
          </a:xfrm>
          <a:prstGeom prst="line">
            <a:avLst/>
          </a:prstGeom>
          <a:ln w="50800">
            <a:solidFill>
              <a:schemeClr val="bg2">
                <a:lumMod val="25000"/>
              </a:schemeClr>
            </a:solidFill>
          </a:ln>
          <a:effectLst/>
        </p:spPr>
        <p:style>
          <a:lnRef idx="2">
            <a:schemeClr val="accent1"/>
          </a:lnRef>
          <a:fillRef idx="0">
            <a:schemeClr val="accent1"/>
          </a:fillRef>
          <a:effectRef idx="1">
            <a:schemeClr val="accent1"/>
          </a:effectRef>
          <a:fontRef idx="minor">
            <a:schemeClr val="tx1"/>
          </a:fontRef>
        </p:style>
      </p:cxnSp>
      <p:sp>
        <p:nvSpPr>
          <p:cNvPr id="9" name="TextBox 8"/>
          <p:cNvSpPr txBox="1"/>
          <p:nvPr/>
        </p:nvSpPr>
        <p:spPr>
          <a:xfrm>
            <a:off x="15217054" y="20936607"/>
            <a:ext cx="24844114" cy="2554545"/>
          </a:xfrm>
          <a:prstGeom prst="rect">
            <a:avLst/>
          </a:prstGeom>
          <a:noFill/>
        </p:spPr>
        <p:txBody>
          <a:bodyPr wrap="square" rtlCol="0">
            <a:spAutoFit/>
          </a:bodyPr>
          <a:lstStyle/>
          <a:p>
            <a:r>
              <a:rPr lang="en-US" sz="3200" dirty="0" smtClean="0"/>
              <a:t>In comparing the images from Figures 1B and 2B, it is clear that a significant change in forest structure occurred after super storm Sandy  damaged New Jersey. This change is most noticeable in the forested areas of Hartshorne Woods Park. Prior to super storm Sandy, the forested areas of the park were made up of 226.8 hectares of dense forest, and 114.75 hectares of patchy forest. In the year following Sandy, dense forest decreased by 83.25 hectares, while patchy forest increased by 44.64 hectares. This difference could be a reflection of tree blow down throughout the park and possible tree death due to storm surge and salt-water damage. </a:t>
            </a:r>
            <a:endParaRPr lang="en-US" sz="3200" dirty="0"/>
          </a:p>
        </p:txBody>
      </p:sp>
    </p:spTree>
    <p:extLst>
      <p:ext uri="{BB962C8B-B14F-4D97-AF65-F5344CB8AC3E}">
        <p14:creationId xmlns:p14="http://schemas.microsoft.com/office/powerpoint/2010/main" val="154360108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3210</TotalTime>
  <Words>1159</Words>
  <Application>Microsoft Office PowerPoint</Application>
  <PresentationFormat>Custom</PresentationFormat>
  <Paragraphs>54</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UNH</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Jen Walsh</dc:creator>
  <cp:lastModifiedBy>Lauren</cp:lastModifiedBy>
  <cp:revision>164</cp:revision>
  <dcterms:created xsi:type="dcterms:W3CDTF">2013-08-01T02:56:54Z</dcterms:created>
  <dcterms:modified xsi:type="dcterms:W3CDTF">2013-12-05T17:29:13Z</dcterms:modified>
</cp:coreProperties>
</file>