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840" autoAdjust="0"/>
  </p:normalViewPr>
  <p:slideViewPr>
    <p:cSldViewPr>
      <p:cViewPr>
        <p:scale>
          <a:sx n="14" d="100"/>
          <a:sy n="14" d="100"/>
        </p:scale>
        <p:origin x="-2288" y="-448"/>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admin:Downloads:NR%20782%20Final%20Project.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Users:admin:Downloads:NR%20782%20Final%20Project.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Macintosh%20HD:Users:admin:Downloads:NR%20782%20Final%20Project.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Macintosh%20HD:Users:admin:Downloads:NR%20782%20Final%20Project.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Macintosh%20HD:Users:admin:Downloads:NR%20782%20Final%20Project.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8"/>
    </mc:Choice>
    <mc:Fallback>
      <c:style val="8"/>
    </mc:Fallback>
  </mc:AlternateContent>
  <c:chart>
    <c:title>
      <c:tx>
        <c:rich>
          <a:bodyPr/>
          <a:lstStyle/>
          <a:p>
            <a:pPr>
              <a:defRPr sz="2400"/>
            </a:pPr>
            <a:r>
              <a:rPr lang="en-US" sz="2400"/>
              <a:t>Average Length of Twig Segment</a:t>
            </a:r>
          </a:p>
        </c:rich>
      </c:tx>
      <c:layout>
        <c:manualLayout>
          <c:xMode val="edge"/>
          <c:yMode val="edge"/>
          <c:x val="0.0998168498168498"/>
          <c:y val="0.0192307692307692"/>
        </c:manualLayout>
      </c:layout>
      <c:overlay val="0"/>
    </c:title>
    <c:autoTitleDeleted val="0"/>
    <c:plotArea>
      <c:layout/>
      <c:lineChart>
        <c:grouping val="stacked"/>
        <c:varyColors val="0"/>
        <c:ser>
          <c:idx val="0"/>
          <c:order val="0"/>
          <c:tx>
            <c:v>Average Length of Twig Segments (High Site) </c:v>
          </c:tx>
          <c:spPr>
            <a:ln>
              <a:solidFill>
                <a:srgbClr val="3366FF"/>
              </a:solidFill>
            </a:ln>
          </c:spPr>
          <c:marker>
            <c:symbol val="none"/>
          </c:marker>
          <c:cat>
            <c:numRef>
              <c:f>Sheet1!$L$19:$P$19</c:f>
              <c:numCache>
                <c:formatCode>General</c:formatCode>
                <c:ptCount val="5"/>
                <c:pt idx="0">
                  <c:v>2009.0</c:v>
                </c:pt>
                <c:pt idx="1">
                  <c:v>2010.0</c:v>
                </c:pt>
                <c:pt idx="2">
                  <c:v>2011.0</c:v>
                </c:pt>
                <c:pt idx="3">
                  <c:v>2012.0</c:v>
                </c:pt>
                <c:pt idx="4">
                  <c:v>2013.0</c:v>
                </c:pt>
              </c:numCache>
            </c:numRef>
          </c:cat>
          <c:val>
            <c:numRef>
              <c:f>Sheet1!$L$20:$P$20</c:f>
              <c:numCache>
                <c:formatCode>General</c:formatCode>
                <c:ptCount val="5"/>
                <c:pt idx="0">
                  <c:v>102.44</c:v>
                </c:pt>
                <c:pt idx="1">
                  <c:v>91.22</c:v>
                </c:pt>
                <c:pt idx="2">
                  <c:v>103.55</c:v>
                </c:pt>
                <c:pt idx="3">
                  <c:v>123.89</c:v>
                </c:pt>
                <c:pt idx="4">
                  <c:v>126.25</c:v>
                </c:pt>
              </c:numCache>
            </c:numRef>
          </c:val>
          <c:smooth val="0"/>
        </c:ser>
        <c:ser>
          <c:idx val="1"/>
          <c:order val="1"/>
          <c:tx>
            <c:v>Average Length of Twig Segments (Low Site)</c:v>
          </c:tx>
          <c:spPr>
            <a:ln>
              <a:solidFill>
                <a:srgbClr val="FF0000"/>
              </a:solidFill>
            </a:ln>
            <a:effectLst>
              <a:outerShdw blurRad="50800" dist="38100" dir="2700000" algn="tl" rotWithShape="0">
                <a:prstClr val="black">
                  <a:alpha val="40000"/>
                </a:prstClr>
              </a:outerShdw>
            </a:effectLst>
          </c:spPr>
          <c:marker>
            <c:symbol val="none"/>
          </c:marker>
          <c:cat>
            <c:numRef>
              <c:f>Sheet1!$L$19:$P$19</c:f>
              <c:numCache>
                <c:formatCode>General</c:formatCode>
                <c:ptCount val="5"/>
                <c:pt idx="0">
                  <c:v>2009.0</c:v>
                </c:pt>
                <c:pt idx="1">
                  <c:v>2010.0</c:v>
                </c:pt>
                <c:pt idx="2">
                  <c:v>2011.0</c:v>
                </c:pt>
                <c:pt idx="3">
                  <c:v>2012.0</c:v>
                </c:pt>
                <c:pt idx="4">
                  <c:v>2013.0</c:v>
                </c:pt>
              </c:numCache>
            </c:numRef>
          </c:cat>
          <c:val>
            <c:numRef>
              <c:f>Sheet1!$L$22:$P$22</c:f>
              <c:numCache>
                <c:formatCode>General</c:formatCode>
                <c:ptCount val="5"/>
                <c:pt idx="0">
                  <c:v>136.78</c:v>
                </c:pt>
                <c:pt idx="1">
                  <c:v>108.66</c:v>
                </c:pt>
                <c:pt idx="2">
                  <c:v>120.56</c:v>
                </c:pt>
                <c:pt idx="3">
                  <c:v>130.33</c:v>
                </c:pt>
                <c:pt idx="4">
                  <c:v>127.0</c:v>
                </c:pt>
              </c:numCache>
            </c:numRef>
          </c:val>
          <c:smooth val="0"/>
        </c:ser>
        <c:dLbls>
          <c:showLegendKey val="0"/>
          <c:showVal val="0"/>
          <c:showCatName val="0"/>
          <c:showSerName val="0"/>
          <c:showPercent val="0"/>
          <c:showBubbleSize val="0"/>
        </c:dLbls>
        <c:marker val="1"/>
        <c:smooth val="0"/>
        <c:axId val="431827560"/>
        <c:axId val="431914600"/>
      </c:lineChart>
      <c:catAx>
        <c:axId val="431827560"/>
        <c:scaling>
          <c:orientation val="minMax"/>
        </c:scaling>
        <c:delete val="0"/>
        <c:axPos val="b"/>
        <c:title>
          <c:tx>
            <c:rich>
              <a:bodyPr/>
              <a:lstStyle/>
              <a:p>
                <a:pPr>
                  <a:defRPr sz="2000"/>
                </a:pPr>
                <a:r>
                  <a:rPr lang="en-US" sz="2000"/>
                  <a:t>Year</a:t>
                </a:r>
              </a:p>
            </c:rich>
          </c:tx>
          <c:layout/>
          <c:overlay val="0"/>
        </c:title>
        <c:numFmt formatCode="General" sourceLinked="1"/>
        <c:majorTickMark val="out"/>
        <c:minorTickMark val="none"/>
        <c:tickLblPos val="nextTo"/>
        <c:txPr>
          <a:bodyPr/>
          <a:lstStyle/>
          <a:p>
            <a:pPr>
              <a:defRPr sz="1600"/>
            </a:pPr>
            <a:endParaRPr lang="en-US"/>
          </a:p>
        </c:txPr>
        <c:crossAx val="431914600"/>
        <c:crosses val="autoZero"/>
        <c:auto val="1"/>
        <c:lblAlgn val="ctr"/>
        <c:lblOffset val="100"/>
        <c:noMultiLvlLbl val="0"/>
      </c:catAx>
      <c:valAx>
        <c:axId val="431914600"/>
        <c:scaling>
          <c:orientation val="minMax"/>
        </c:scaling>
        <c:delete val="0"/>
        <c:axPos val="l"/>
        <c:majorGridlines/>
        <c:title>
          <c:tx>
            <c:rich>
              <a:bodyPr rot="-5400000" vert="horz"/>
              <a:lstStyle/>
              <a:p>
                <a:pPr>
                  <a:defRPr sz="2000"/>
                </a:pPr>
                <a:r>
                  <a:rPr lang="en-US" sz="2000"/>
                  <a:t>Length (mm)</a:t>
                </a:r>
              </a:p>
            </c:rich>
          </c:tx>
          <c:layout/>
          <c:overlay val="0"/>
        </c:title>
        <c:numFmt formatCode="General" sourceLinked="1"/>
        <c:majorTickMark val="out"/>
        <c:minorTickMark val="none"/>
        <c:tickLblPos val="nextTo"/>
        <c:txPr>
          <a:bodyPr/>
          <a:lstStyle/>
          <a:p>
            <a:pPr>
              <a:defRPr sz="1600"/>
            </a:pPr>
            <a:endParaRPr lang="en-US"/>
          </a:p>
        </c:txPr>
        <c:crossAx val="431827560"/>
        <c:crosses val="autoZero"/>
        <c:crossBetween val="between"/>
      </c:valAx>
    </c:plotArea>
    <c:legend>
      <c:legendPos val="r"/>
      <c:layout>
        <c:manualLayout>
          <c:xMode val="edge"/>
          <c:yMode val="edge"/>
          <c:x val="0.67032967032967"/>
          <c:y val="0.313469362002826"/>
          <c:w val="0.315018315018315"/>
          <c:h val="0.516009489198466"/>
        </c:manualLayout>
      </c:layout>
      <c:overlay val="0"/>
      <c:txPr>
        <a:bodyPr/>
        <a:lstStyle/>
        <a:p>
          <a:pPr>
            <a:defRPr sz="2000"/>
          </a:pPr>
          <a:endParaRPr lang="en-US"/>
        </a:p>
      </c:txPr>
    </c:legend>
    <c:plotVisOnly val="1"/>
    <c:dispBlanksAs val="zero"/>
    <c:showDLblsOverMax val="0"/>
  </c:chart>
  <c:spPr>
    <a:solidFill>
      <a:schemeClr val="bg1">
        <a:lumMod val="75000"/>
      </a:schemeClr>
    </a:solidFill>
    <a:ln w="25400" cap="flat" cmpd="sng" algn="ctr">
      <a:solidFill>
        <a:schemeClr val="accent1">
          <a:shade val="50000"/>
        </a:schemeClr>
      </a:solidFill>
      <a:prstDash val="solid"/>
    </a:ln>
    <a:effectLst/>
  </c:spPr>
  <c:txPr>
    <a:bodyPr/>
    <a:lstStyle/>
    <a:p>
      <a:pPr>
        <a:defRPr>
          <a:solidFill>
            <a:schemeClr val="tx1"/>
          </a:solidFill>
          <a:latin typeface="+mn-lt"/>
          <a:ea typeface="+mn-ea"/>
          <a:cs typeface="+mn-cs"/>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2000"/>
            </a:pPr>
            <a:r>
              <a:rPr lang="en-US" sz="2400" dirty="0"/>
              <a:t>Average Number of Buds Per Internode (High Site)</a:t>
            </a:r>
          </a:p>
        </c:rich>
      </c:tx>
      <c:layout>
        <c:manualLayout>
          <c:xMode val="edge"/>
          <c:yMode val="edge"/>
          <c:x val="0.068160542432196"/>
          <c:y val="0.0185185185185185"/>
        </c:manualLayout>
      </c:layout>
      <c:overlay val="0"/>
    </c:title>
    <c:autoTitleDeleted val="0"/>
    <c:plotArea>
      <c:layout/>
      <c:barChart>
        <c:barDir val="col"/>
        <c:grouping val="clustered"/>
        <c:varyColors val="0"/>
        <c:ser>
          <c:idx val="0"/>
          <c:order val="0"/>
          <c:tx>
            <c:v>Internode 1</c:v>
          </c:tx>
          <c:spPr>
            <a:solidFill>
              <a:srgbClr val="FF6600"/>
            </a:solidFill>
          </c:spPr>
          <c:invertIfNegative val="0"/>
          <c:cat>
            <c:numRef>
              <c:f>Sheet1!$I$44:$M$44</c:f>
              <c:numCache>
                <c:formatCode>General</c:formatCode>
                <c:ptCount val="5"/>
                <c:pt idx="0">
                  <c:v>2009.0</c:v>
                </c:pt>
                <c:pt idx="1">
                  <c:v>2010.0</c:v>
                </c:pt>
                <c:pt idx="2">
                  <c:v>2011.0</c:v>
                </c:pt>
                <c:pt idx="3">
                  <c:v>2012.0</c:v>
                </c:pt>
                <c:pt idx="4">
                  <c:v>2013.0</c:v>
                </c:pt>
              </c:numCache>
            </c:numRef>
          </c:cat>
          <c:val>
            <c:numRef>
              <c:f>Sheet1!$I$45:$M$45</c:f>
              <c:numCache>
                <c:formatCode>General</c:formatCode>
                <c:ptCount val="5"/>
                <c:pt idx="0">
                  <c:v>1.0</c:v>
                </c:pt>
                <c:pt idx="1">
                  <c:v>1.5</c:v>
                </c:pt>
                <c:pt idx="2">
                  <c:v>2.2</c:v>
                </c:pt>
                <c:pt idx="3">
                  <c:v>2.5</c:v>
                </c:pt>
                <c:pt idx="4">
                  <c:v>3.1</c:v>
                </c:pt>
              </c:numCache>
            </c:numRef>
          </c:val>
        </c:ser>
        <c:ser>
          <c:idx val="1"/>
          <c:order val="1"/>
          <c:tx>
            <c:v>Internode 2</c:v>
          </c:tx>
          <c:spPr>
            <a:solidFill>
              <a:srgbClr val="008000"/>
            </a:solidFill>
          </c:spPr>
          <c:invertIfNegative val="0"/>
          <c:cat>
            <c:numRef>
              <c:f>Sheet1!$I$44:$M$44</c:f>
              <c:numCache>
                <c:formatCode>General</c:formatCode>
                <c:ptCount val="5"/>
                <c:pt idx="0">
                  <c:v>2009.0</c:v>
                </c:pt>
                <c:pt idx="1">
                  <c:v>2010.0</c:v>
                </c:pt>
                <c:pt idx="2">
                  <c:v>2011.0</c:v>
                </c:pt>
                <c:pt idx="3">
                  <c:v>2012.0</c:v>
                </c:pt>
                <c:pt idx="4">
                  <c:v>2013.0</c:v>
                </c:pt>
              </c:numCache>
            </c:numRef>
          </c:cat>
          <c:val>
            <c:numRef>
              <c:f>Sheet1!$I$46:$M$46</c:f>
              <c:numCache>
                <c:formatCode>General</c:formatCode>
                <c:ptCount val="5"/>
                <c:pt idx="0">
                  <c:v>1.0</c:v>
                </c:pt>
                <c:pt idx="1">
                  <c:v>1.5</c:v>
                </c:pt>
                <c:pt idx="2">
                  <c:v>1.7</c:v>
                </c:pt>
                <c:pt idx="3">
                  <c:v>3.0</c:v>
                </c:pt>
                <c:pt idx="4">
                  <c:v>2.4</c:v>
                </c:pt>
              </c:numCache>
            </c:numRef>
          </c:val>
        </c:ser>
        <c:ser>
          <c:idx val="2"/>
          <c:order val="2"/>
          <c:tx>
            <c:v>Internode 3</c:v>
          </c:tx>
          <c:spPr>
            <a:solidFill>
              <a:srgbClr val="660066"/>
            </a:solidFill>
            <a:ln>
              <a:noFill/>
            </a:ln>
          </c:spPr>
          <c:invertIfNegative val="0"/>
          <c:cat>
            <c:numRef>
              <c:f>Sheet1!$I$44:$M$44</c:f>
              <c:numCache>
                <c:formatCode>General</c:formatCode>
                <c:ptCount val="5"/>
                <c:pt idx="0">
                  <c:v>2009.0</c:v>
                </c:pt>
                <c:pt idx="1">
                  <c:v>2010.0</c:v>
                </c:pt>
                <c:pt idx="2">
                  <c:v>2011.0</c:v>
                </c:pt>
                <c:pt idx="3">
                  <c:v>2012.0</c:v>
                </c:pt>
                <c:pt idx="4">
                  <c:v>2013.0</c:v>
                </c:pt>
              </c:numCache>
            </c:numRef>
          </c:cat>
          <c:val>
            <c:numRef>
              <c:f>Sheet1!$I$47:$M$47</c:f>
              <c:numCache>
                <c:formatCode>General</c:formatCode>
                <c:ptCount val="5"/>
                <c:pt idx="0">
                  <c:v>1.1</c:v>
                </c:pt>
                <c:pt idx="1">
                  <c:v>1.7</c:v>
                </c:pt>
                <c:pt idx="2">
                  <c:v>2.0</c:v>
                </c:pt>
                <c:pt idx="3">
                  <c:v>3.3</c:v>
                </c:pt>
                <c:pt idx="4">
                  <c:v>4.5</c:v>
                </c:pt>
              </c:numCache>
            </c:numRef>
          </c:val>
        </c:ser>
        <c:ser>
          <c:idx val="3"/>
          <c:order val="3"/>
          <c:tx>
            <c:v>Internode 4</c:v>
          </c:tx>
          <c:invertIfNegative val="0"/>
          <c:cat>
            <c:numRef>
              <c:f>Sheet1!$I$44:$M$44</c:f>
              <c:numCache>
                <c:formatCode>General</c:formatCode>
                <c:ptCount val="5"/>
                <c:pt idx="0">
                  <c:v>2009.0</c:v>
                </c:pt>
                <c:pt idx="1">
                  <c:v>2010.0</c:v>
                </c:pt>
                <c:pt idx="2">
                  <c:v>2011.0</c:v>
                </c:pt>
                <c:pt idx="3">
                  <c:v>2012.0</c:v>
                </c:pt>
                <c:pt idx="4">
                  <c:v>2013.0</c:v>
                </c:pt>
              </c:numCache>
            </c:numRef>
          </c:cat>
          <c:val>
            <c:numRef>
              <c:f>Sheet1!$I$48:$M$48</c:f>
              <c:numCache>
                <c:formatCode>General</c:formatCode>
                <c:ptCount val="5"/>
                <c:pt idx="0">
                  <c:v>1.1</c:v>
                </c:pt>
                <c:pt idx="1">
                  <c:v>1.8</c:v>
                </c:pt>
                <c:pt idx="2">
                  <c:v>1.7</c:v>
                </c:pt>
                <c:pt idx="3">
                  <c:v>2.5</c:v>
                </c:pt>
                <c:pt idx="4">
                  <c:v>4.4</c:v>
                </c:pt>
              </c:numCache>
            </c:numRef>
          </c:val>
        </c:ser>
        <c:dLbls>
          <c:showLegendKey val="0"/>
          <c:showVal val="0"/>
          <c:showCatName val="0"/>
          <c:showSerName val="0"/>
          <c:showPercent val="0"/>
          <c:showBubbleSize val="0"/>
        </c:dLbls>
        <c:gapWidth val="150"/>
        <c:axId val="2043816"/>
        <c:axId val="418681544"/>
      </c:barChart>
      <c:catAx>
        <c:axId val="2043816"/>
        <c:scaling>
          <c:orientation val="minMax"/>
        </c:scaling>
        <c:delete val="0"/>
        <c:axPos val="b"/>
        <c:title>
          <c:tx>
            <c:rich>
              <a:bodyPr/>
              <a:lstStyle/>
              <a:p>
                <a:pPr>
                  <a:defRPr sz="2000"/>
                </a:pPr>
                <a:r>
                  <a:rPr lang="en-US" sz="2000"/>
                  <a:t>Year</a:t>
                </a:r>
              </a:p>
            </c:rich>
          </c:tx>
          <c:layout/>
          <c:overlay val="0"/>
        </c:title>
        <c:numFmt formatCode="General" sourceLinked="1"/>
        <c:majorTickMark val="out"/>
        <c:minorTickMark val="none"/>
        <c:tickLblPos val="nextTo"/>
        <c:txPr>
          <a:bodyPr/>
          <a:lstStyle/>
          <a:p>
            <a:pPr>
              <a:defRPr sz="1600"/>
            </a:pPr>
            <a:endParaRPr lang="en-US"/>
          </a:p>
        </c:txPr>
        <c:crossAx val="418681544"/>
        <c:crosses val="autoZero"/>
        <c:auto val="1"/>
        <c:lblAlgn val="ctr"/>
        <c:lblOffset val="100"/>
        <c:noMultiLvlLbl val="0"/>
      </c:catAx>
      <c:valAx>
        <c:axId val="418681544"/>
        <c:scaling>
          <c:orientation val="minMax"/>
        </c:scaling>
        <c:delete val="0"/>
        <c:axPos val="l"/>
        <c:majorGridlines/>
        <c:title>
          <c:tx>
            <c:rich>
              <a:bodyPr rot="-5400000" vert="horz"/>
              <a:lstStyle/>
              <a:p>
                <a:pPr>
                  <a:defRPr sz="2000"/>
                </a:pPr>
                <a:r>
                  <a:rPr lang="en-US" sz="2000"/>
                  <a:t>Number of Buds Observed</a:t>
                </a:r>
              </a:p>
            </c:rich>
          </c:tx>
          <c:layout/>
          <c:overlay val="0"/>
        </c:title>
        <c:numFmt formatCode="General" sourceLinked="1"/>
        <c:majorTickMark val="out"/>
        <c:minorTickMark val="none"/>
        <c:tickLblPos val="nextTo"/>
        <c:txPr>
          <a:bodyPr/>
          <a:lstStyle/>
          <a:p>
            <a:pPr>
              <a:defRPr sz="1600"/>
            </a:pPr>
            <a:endParaRPr lang="en-US"/>
          </a:p>
        </c:txPr>
        <c:crossAx val="2043816"/>
        <c:crosses val="autoZero"/>
        <c:crossBetween val="between"/>
      </c:valAx>
    </c:plotArea>
    <c:legend>
      <c:legendPos val="r"/>
      <c:layout/>
      <c:overlay val="0"/>
      <c:txPr>
        <a:bodyPr/>
        <a:lstStyle/>
        <a:p>
          <a:pPr>
            <a:defRPr sz="2000"/>
          </a:pPr>
          <a:endParaRPr lang="en-US"/>
        </a:p>
      </c:txPr>
    </c:legend>
    <c:plotVisOnly val="1"/>
    <c:dispBlanksAs val="gap"/>
    <c:showDLblsOverMax val="0"/>
  </c:chart>
  <c:spPr>
    <a:solidFill>
      <a:schemeClr val="bg1">
        <a:lumMod val="75000"/>
      </a:schemeClr>
    </a:solidFill>
    <a:ln w="25400" cap="flat" cmpd="sng" algn="ctr">
      <a:solidFill>
        <a:schemeClr val="accent1">
          <a:shade val="50000"/>
        </a:schemeClr>
      </a:solidFill>
      <a:prstDash val="solid"/>
    </a:ln>
    <a:effectLst/>
  </c:spPr>
  <c:txPr>
    <a:bodyPr/>
    <a:lstStyle/>
    <a:p>
      <a:pPr>
        <a:defRPr>
          <a:solidFill>
            <a:schemeClr val="tx1"/>
          </a:solidFill>
          <a:latin typeface="+mn-lt"/>
          <a:ea typeface="+mn-ea"/>
          <a:cs typeface="+mn-cs"/>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lgn="ctr">
              <a:defRPr sz="2400"/>
            </a:pPr>
            <a:r>
              <a:rPr lang="en-US" sz="2400" dirty="0"/>
              <a:t>Average Number of Buds Per Internode (Low Site)</a:t>
            </a:r>
          </a:p>
        </c:rich>
      </c:tx>
      <c:layout>
        <c:manualLayout>
          <c:xMode val="edge"/>
          <c:yMode val="edge"/>
          <c:x val="0.0453576844561096"/>
          <c:y val="0.0185185185185185"/>
        </c:manualLayout>
      </c:layout>
      <c:overlay val="0"/>
    </c:title>
    <c:autoTitleDeleted val="0"/>
    <c:plotArea>
      <c:layout/>
      <c:barChart>
        <c:barDir val="col"/>
        <c:grouping val="clustered"/>
        <c:varyColors val="0"/>
        <c:ser>
          <c:idx val="0"/>
          <c:order val="0"/>
          <c:tx>
            <c:v>Internode 1</c:v>
          </c:tx>
          <c:spPr>
            <a:solidFill>
              <a:srgbClr val="FF6600"/>
            </a:solidFill>
          </c:spPr>
          <c:invertIfNegative val="0"/>
          <c:cat>
            <c:numRef>
              <c:f>Sheet1!$I$44:$M$44</c:f>
              <c:numCache>
                <c:formatCode>General</c:formatCode>
                <c:ptCount val="5"/>
                <c:pt idx="0">
                  <c:v>2009.0</c:v>
                </c:pt>
                <c:pt idx="1">
                  <c:v>2010.0</c:v>
                </c:pt>
                <c:pt idx="2">
                  <c:v>2011.0</c:v>
                </c:pt>
                <c:pt idx="3">
                  <c:v>2012.0</c:v>
                </c:pt>
                <c:pt idx="4">
                  <c:v>2013.0</c:v>
                </c:pt>
              </c:numCache>
            </c:numRef>
          </c:cat>
          <c:val>
            <c:numRef>
              <c:f>Sheet1!$I$51:$M$51</c:f>
              <c:numCache>
                <c:formatCode>General</c:formatCode>
                <c:ptCount val="5"/>
                <c:pt idx="0">
                  <c:v>1.0</c:v>
                </c:pt>
                <c:pt idx="1">
                  <c:v>1.0</c:v>
                </c:pt>
                <c:pt idx="2">
                  <c:v>1.5</c:v>
                </c:pt>
                <c:pt idx="3">
                  <c:v>2.0</c:v>
                </c:pt>
                <c:pt idx="4">
                  <c:v>5.0</c:v>
                </c:pt>
              </c:numCache>
            </c:numRef>
          </c:val>
        </c:ser>
        <c:ser>
          <c:idx val="1"/>
          <c:order val="1"/>
          <c:tx>
            <c:v>Internode 2</c:v>
          </c:tx>
          <c:spPr>
            <a:solidFill>
              <a:srgbClr val="008000"/>
            </a:solidFill>
          </c:spPr>
          <c:invertIfNegative val="0"/>
          <c:cat>
            <c:numRef>
              <c:f>Sheet1!$I$44:$M$44</c:f>
              <c:numCache>
                <c:formatCode>General</c:formatCode>
                <c:ptCount val="5"/>
                <c:pt idx="0">
                  <c:v>2009.0</c:v>
                </c:pt>
                <c:pt idx="1">
                  <c:v>2010.0</c:v>
                </c:pt>
                <c:pt idx="2">
                  <c:v>2011.0</c:v>
                </c:pt>
                <c:pt idx="3">
                  <c:v>2012.0</c:v>
                </c:pt>
                <c:pt idx="4">
                  <c:v>2013.0</c:v>
                </c:pt>
              </c:numCache>
            </c:numRef>
          </c:cat>
          <c:val>
            <c:numRef>
              <c:f>Sheet1!$I$52:$M$52</c:f>
              <c:numCache>
                <c:formatCode>General</c:formatCode>
                <c:ptCount val="5"/>
                <c:pt idx="0">
                  <c:v>1.0</c:v>
                </c:pt>
                <c:pt idx="1">
                  <c:v>1.2</c:v>
                </c:pt>
                <c:pt idx="2">
                  <c:v>1.7</c:v>
                </c:pt>
                <c:pt idx="3">
                  <c:v>2.2</c:v>
                </c:pt>
                <c:pt idx="4">
                  <c:v>4.4</c:v>
                </c:pt>
              </c:numCache>
            </c:numRef>
          </c:val>
        </c:ser>
        <c:ser>
          <c:idx val="2"/>
          <c:order val="2"/>
          <c:tx>
            <c:v>Internode 3</c:v>
          </c:tx>
          <c:spPr>
            <a:solidFill>
              <a:srgbClr val="660066"/>
            </a:solidFill>
          </c:spPr>
          <c:invertIfNegative val="0"/>
          <c:cat>
            <c:numRef>
              <c:f>Sheet1!$I$44:$M$44</c:f>
              <c:numCache>
                <c:formatCode>General</c:formatCode>
                <c:ptCount val="5"/>
                <c:pt idx="0">
                  <c:v>2009.0</c:v>
                </c:pt>
                <c:pt idx="1">
                  <c:v>2010.0</c:v>
                </c:pt>
                <c:pt idx="2">
                  <c:v>2011.0</c:v>
                </c:pt>
                <c:pt idx="3">
                  <c:v>2012.0</c:v>
                </c:pt>
                <c:pt idx="4">
                  <c:v>2013.0</c:v>
                </c:pt>
              </c:numCache>
            </c:numRef>
          </c:cat>
          <c:val>
            <c:numRef>
              <c:f>Sheet1!$I$53:$M$53</c:f>
              <c:numCache>
                <c:formatCode>General</c:formatCode>
                <c:ptCount val="5"/>
                <c:pt idx="0">
                  <c:v>1.0</c:v>
                </c:pt>
                <c:pt idx="1">
                  <c:v>1.0</c:v>
                </c:pt>
                <c:pt idx="2">
                  <c:v>2.2</c:v>
                </c:pt>
                <c:pt idx="3">
                  <c:v>1.7</c:v>
                </c:pt>
                <c:pt idx="4">
                  <c:v>5.0</c:v>
                </c:pt>
              </c:numCache>
            </c:numRef>
          </c:val>
        </c:ser>
        <c:ser>
          <c:idx val="3"/>
          <c:order val="3"/>
          <c:tx>
            <c:v>Internode 4</c:v>
          </c:tx>
          <c:invertIfNegative val="0"/>
          <c:cat>
            <c:numRef>
              <c:f>Sheet1!$I$44:$M$44</c:f>
              <c:numCache>
                <c:formatCode>General</c:formatCode>
                <c:ptCount val="5"/>
                <c:pt idx="0">
                  <c:v>2009.0</c:v>
                </c:pt>
                <c:pt idx="1">
                  <c:v>2010.0</c:v>
                </c:pt>
                <c:pt idx="2">
                  <c:v>2011.0</c:v>
                </c:pt>
                <c:pt idx="3">
                  <c:v>2012.0</c:v>
                </c:pt>
                <c:pt idx="4">
                  <c:v>2013.0</c:v>
                </c:pt>
              </c:numCache>
            </c:numRef>
          </c:cat>
          <c:val>
            <c:numRef>
              <c:f>Sheet1!$I$54:$M$54</c:f>
              <c:numCache>
                <c:formatCode>General</c:formatCode>
                <c:ptCount val="5"/>
                <c:pt idx="0">
                  <c:v>1.0</c:v>
                </c:pt>
                <c:pt idx="1">
                  <c:v>1.5</c:v>
                </c:pt>
                <c:pt idx="2">
                  <c:v>1.7</c:v>
                </c:pt>
                <c:pt idx="3">
                  <c:v>3.5</c:v>
                </c:pt>
                <c:pt idx="4">
                  <c:v>3.2</c:v>
                </c:pt>
              </c:numCache>
            </c:numRef>
          </c:val>
        </c:ser>
        <c:dLbls>
          <c:showLegendKey val="0"/>
          <c:showVal val="0"/>
          <c:showCatName val="0"/>
          <c:showSerName val="0"/>
          <c:showPercent val="0"/>
          <c:showBubbleSize val="0"/>
        </c:dLbls>
        <c:gapWidth val="150"/>
        <c:axId val="484678712"/>
        <c:axId val="431006104"/>
      </c:barChart>
      <c:catAx>
        <c:axId val="484678712"/>
        <c:scaling>
          <c:orientation val="minMax"/>
        </c:scaling>
        <c:delete val="0"/>
        <c:axPos val="b"/>
        <c:title>
          <c:tx>
            <c:rich>
              <a:bodyPr/>
              <a:lstStyle/>
              <a:p>
                <a:pPr>
                  <a:defRPr sz="2000"/>
                </a:pPr>
                <a:r>
                  <a:rPr lang="en-US" sz="2000"/>
                  <a:t>Year</a:t>
                </a:r>
              </a:p>
            </c:rich>
          </c:tx>
          <c:layout/>
          <c:overlay val="0"/>
        </c:title>
        <c:numFmt formatCode="General" sourceLinked="1"/>
        <c:majorTickMark val="out"/>
        <c:minorTickMark val="none"/>
        <c:tickLblPos val="nextTo"/>
        <c:txPr>
          <a:bodyPr/>
          <a:lstStyle/>
          <a:p>
            <a:pPr>
              <a:defRPr sz="1600"/>
            </a:pPr>
            <a:endParaRPr lang="en-US"/>
          </a:p>
        </c:txPr>
        <c:crossAx val="431006104"/>
        <c:crosses val="autoZero"/>
        <c:auto val="1"/>
        <c:lblAlgn val="ctr"/>
        <c:lblOffset val="100"/>
        <c:noMultiLvlLbl val="0"/>
      </c:catAx>
      <c:valAx>
        <c:axId val="431006104"/>
        <c:scaling>
          <c:orientation val="minMax"/>
        </c:scaling>
        <c:delete val="0"/>
        <c:axPos val="l"/>
        <c:majorGridlines/>
        <c:title>
          <c:tx>
            <c:rich>
              <a:bodyPr rot="-5400000" vert="horz"/>
              <a:lstStyle/>
              <a:p>
                <a:pPr>
                  <a:defRPr sz="2000"/>
                </a:pPr>
                <a:r>
                  <a:rPr lang="en-US" sz="2000"/>
                  <a:t>Number of Buds Observed </a:t>
                </a:r>
              </a:p>
            </c:rich>
          </c:tx>
          <c:layout/>
          <c:overlay val="0"/>
        </c:title>
        <c:numFmt formatCode="General" sourceLinked="1"/>
        <c:majorTickMark val="out"/>
        <c:minorTickMark val="none"/>
        <c:tickLblPos val="nextTo"/>
        <c:txPr>
          <a:bodyPr/>
          <a:lstStyle/>
          <a:p>
            <a:pPr>
              <a:defRPr sz="1600"/>
            </a:pPr>
            <a:endParaRPr lang="en-US"/>
          </a:p>
        </c:txPr>
        <c:crossAx val="484678712"/>
        <c:crosses val="autoZero"/>
        <c:crossBetween val="between"/>
      </c:valAx>
    </c:plotArea>
    <c:legend>
      <c:legendPos val="r"/>
      <c:layout/>
      <c:overlay val="0"/>
      <c:txPr>
        <a:bodyPr/>
        <a:lstStyle/>
        <a:p>
          <a:pPr>
            <a:defRPr sz="2000"/>
          </a:pPr>
          <a:endParaRPr lang="en-US"/>
        </a:p>
      </c:txPr>
    </c:legend>
    <c:plotVisOnly val="1"/>
    <c:dispBlanksAs val="gap"/>
    <c:showDLblsOverMax val="0"/>
  </c:chart>
  <c:spPr>
    <a:solidFill>
      <a:schemeClr val="bg1">
        <a:lumMod val="75000"/>
      </a:schemeClr>
    </a:solidFill>
    <a:ln w="25400" cap="flat" cmpd="sng" algn="ctr">
      <a:solidFill>
        <a:schemeClr val="accent1">
          <a:shade val="50000"/>
        </a:schemeClr>
      </a:solidFill>
      <a:prstDash val="solid"/>
    </a:ln>
    <a:effectLst/>
  </c:spPr>
  <c:txPr>
    <a:bodyPr/>
    <a:lstStyle/>
    <a:p>
      <a:pPr>
        <a:defRPr>
          <a:solidFill>
            <a:schemeClr val="tx1"/>
          </a:solidFill>
          <a:latin typeface="+mn-lt"/>
          <a:ea typeface="+mn-ea"/>
          <a:cs typeface="+mn-cs"/>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2400"/>
            </a:pPr>
            <a:r>
              <a:rPr lang="en-US" sz="2400"/>
              <a:t>Average Length of Internodes (High Site)</a:t>
            </a:r>
          </a:p>
        </c:rich>
      </c:tx>
      <c:layout>
        <c:manualLayout>
          <c:xMode val="edge"/>
          <c:yMode val="edge"/>
          <c:x val="0.0785838436862059"/>
          <c:y val="0.037037037037037"/>
        </c:manualLayout>
      </c:layout>
      <c:overlay val="0"/>
    </c:title>
    <c:autoTitleDeleted val="0"/>
    <c:plotArea>
      <c:layout>
        <c:manualLayout>
          <c:layoutTarget val="inner"/>
          <c:xMode val="edge"/>
          <c:yMode val="edge"/>
          <c:x val="0.128105861767279"/>
          <c:y val="0.220987168270633"/>
          <c:w val="0.600948381452318"/>
          <c:h val="0.570103771750753"/>
        </c:manualLayout>
      </c:layout>
      <c:barChart>
        <c:barDir val="col"/>
        <c:grouping val="clustered"/>
        <c:varyColors val="0"/>
        <c:ser>
          <c:idx val="0"/>
          <c:order val="0"/>
          <c:tx>
            <c:v>Internode 1</c:v>
          </c:tx>
          <c:spPr>
            <a:solidFill>
              <a:srgbClr val="FF6600"/>
            </a:solidFill>
          </c:spPr>
          <c:invertIfNegative val="0"/>
          <c:cat>
            <c:numRef>
              <c:f>Sheet1!$I$191:$M$191</c:f>
              <c:numCache>
                <c:formatCode>General</c:formatCode>
                <c:ptCount val="5"/>
                <c:pt idx="0">
                  <c:v>2009.0</c:v>
                </c:pt>
                <c:pt idx="1">
                  <c:v>2010.0</c:v>
                </c:pt>
                <c:pt idx="2">
                  <c:v>2011.0</c:v>
                </c:pt>
                <c:pt idx="3">
                  <c:v>2012.0</c:v>
                </c:pt>
                <c:pt idx="4">
                  <c:v>2013.0</c:v>
                </c:pt>
              </c:numCache>
            </c:numRef>
          </c:cat>
          <c:val>
            <c:numRef>
              <c:f>Sheet1!$I$192:$M$192</c:f>
              <c:numCache>
                <c:formatCode>General</c:formatCode>
                <c:ptCount val="5"/>
                <c:pt idx="0">
                  <c:v>28.375</c:v>
                </c:pt>
                <c:pt idx="1">
                  <c:v>25.55555556</c:v>
                </c:pt>
                <c:pt idx="2">
                  <c:v>27.88888889</c:v>
                </c:pt>
                <c:pt idx="3">
                  <c:v>25.55555556</c:v>
                </c:pt>
                <c:pt idx="4">
                  <c:v>25.0</c:v>
                </c:pt>
              </c:numCache>
            </c:numRef>
          </c:val>
        </c:ser>
        <c:ser>
          <c:idx val="1"/>
          <c:order val="1"/>
          <c:tx>
            <c:v>Internode 2</c:v>
          </c:tx>
          <c:spPr>
            <a:solidFill>
              <a:srgbClr val="008000"/>
            </a:solidFill>
          </c:spPr>
          <c:invertIfNegative val="0"/>
          <c:cat>
            <c:numRef>
              <c:f>Sheet1!$I$191:$M$191</c:f>
              <c:numCache>
                <c:formatCode>General</c:formatCode>
                <c:ptCount val="5"/>
                <c:pt idx="0">
                  <c:v>2009.0</c:v>
                </c:pt>
                <c:pt idx="1">
                  <c:v>2010.0</c:v>
                </c:pt>
                <c:pt idx="2">
                  <c:v>2011.0</c:v>
                </c:pt>
                <c:pt idx="3">
                  <c:v>2012.0</c:v>
                </c:pt>
                <c:pt idx="4">
                  <c:v>2013.0</c:v>
                </c:pt>
              </c:numCache>
            </c:numRef>
          </c:cat>
          <c:val>
            <c:numRef>
              <c:f>Sheet1!$I$193:$M$193</c:f>
              <c:numCache>
                <c:formatCode>General</c:formatCode>
                <c:ptCount val="5"/>
                <c:pt idx="0">
                  <c:v>36.77777777777778</c:v>
                </c:pt>
                <c:pt idx="1">
                  <c:v>33.8888888888889</c:v>
                </c:pt>
                <c:pt idx="2">
                  <c:v>34.11111111111111</c:v>
                </c:pt>
                <c:pt idx="3">
                  <c:v>32.55555555555556</c:v>
                </c:pt>
                <c:pt idx="4">
                  <c:v>30.44444444444444</c:v>
                </c:pt>
              </c:numCache>
            </c:numRef>
          </c:val>
        </c:ser>
        <c:ser>
          <c:idx val="2"/>
          <c:order val="2"/>
          <c:tx>
            <c:v>Internode 3</c:v>
          </c:tx>
          <c:spPr>
            <a:solidFill>
              <a:srgbClr val="660066"/>
            </a:solidFill>
          </c:spPr>
          <c:invertIfNegative val="0"/>
          <c:cat>
            <c:numRef>
              <c:f>Sheet1!$I$191:$M$191</c:f>
              <c:numCache>
                <c:formatCode>General</c:formatCode>
                <c:ptCount val="5"/>
                <c:pt idx="0">
                  <c:v>2009.0</c:v>
                </c:pt>
                <c:pt idx="1">
                  <c:v>2010.0</c:v>
                </c:pt>
                <c:pt idx="2">
                  <c:v>2011.0</c:v>
                </c:pt>
                <c:pt idx="3">
                  <c:v>2012.0</c:v>
                </c:pt>
                <c:pt idx="4">
                  <c:v>2013.0</c:v>
                </c:pt>
              </c:numCache>
            </c:numRef>
          </c:cat>
          <c:val>
            <c:numRef>
              <c:f>Sheet1!$I$194:$M$194</c:f>
              <c:numCache>
                <c:formatCode>General</c:formatCode>
                <c:ptCount val="5"/>
                <c:pt idx="0">
                  <c:v>46.44444444444436</c:v>
                </c:pt>
                <c:pt idx="1">
                  <c:v>61.8888888888889</c:v>
                </c:pt>
                <c:pt idx="2">
                  <c:v>54.22222222222222</c:v>
                </c:pt>
                <c:pt idx="3">
                  <c:v>41.77777777777778</c:v>
                </c:pt>
                <c:pt idx="4">
                  <c:v>44.77777777777778</c:v>
                </c:pt>
              </c:numCache>
            </c:numRef>
          </c:val>
        </c:ser>
        <c:ser>
          <c:idx val="3"/>
          <c:order val="3"/>
          <c:tx>
            <c:v>Internode 4</c:v>
          </c:tx>
          <c:invertIfNegative val="0"/>
          <c:cat>
            <c:numRef>
              <c:f>Sheet1!$I$191:$M$191</c:f>
              <c:numCache>
                <c:formatCode>General</c:formatCode>
                <c:ptCount val="5"/>
                <c:pt idx="0">
                  <c:v>2009.0</c:v>
                </c:pt>
                <c:pt idx="1">
                  <c:v>2010.0</c:v>
                </c:pt>
                <c:pt idx="2">
                  <c:v>2011.0</c:v>
                </c:pt>
                <c:pt idx="3">
                  <c:v>2012.0</c:v>
                </c:pt>
                <c:pt idx="4">
                  <c:v>2013.0</c:v>
                </c:pt>
              </c:numCache>
            </c:numRef>
          </c:cat>
          <c:val>
            <c:numRef>
              <c:f>Sheet1!$I$195:$M$195</c:f>
              <c:numCache>
                <c:formatCode>General</c:formatCode>
                <c:ptCount val="5"/>
                <c:pt idx="0">
                  <c:v>62.66666666666658</c:v>
                </c:pt>
                <c:pt idx="1">
                  <c:v>55.55555555555556</c:v>
                </c:pt>
                <c:pt idx="2">
                  <c:v>44.77777777777778</c:v>
                </c:pt>
                <c:pt idx="3">
                  <c:v>59.0</c:v>
                </c:pt>
                <c:pt idx="4">
                  <c:v>49.0</c:v>
                </c:pt>
              </c:numCache>
            </c:numRef>
          </c:val>
        </c:ser>
        <c:dLbls>
          <c:showLegendKey val="0"/>
          <c:showVal val="0"/>
          <c:showCatName val="0"/>
          <c:showSerName val="0"/>
          <c:showPercent val="0"/>
          <c:showBubbleSize val="0"/>
        </c:dLbls>
        <c:gapWidth val="150"/>
        <c:axId val="431779016"/>
        <c:axId val="419049272"/>
      </c:barChart>
      <c:catAx>
        <c:axId val="431779016"/>
        <c:scaling>
          <c:orientation val="minMax"/>
        </c:scaling>
        <c:delete val="0"/>
        <c:axPos val="b"/>
        <c:title>
          <c:tx>
            <c:rich>
              <a:bodyPr/>
              <a:lstStyle/>
              <a:p>
                <a:pPr>
                  <a:defRPr sz="2000"/>
                </a:pPr>
                <a:r>
                  <a:rPr lang="en-US" sz="2000"/>
                  <a:t>Year</a:t>
                </a:r>
              </a:p>
            </c:rich>
          </c:tx>
          <c:layout/>
          <c:overlay val="0"/>
        </c:title>
        <c:numFmt formatCode="General" sourceLinked="1"/>
        <c:majorTickMark val="out"/>
        <c:minorTickMark val="none"/>
        <c:tickLblPos val="nextTo"/>
        <c:txPr>
          <a:bodyPr/>
          <a:lstStyle/>
          <a:p>
            <a:pPr>
              <a:defRPr sz="1600"/>
            </a:pPr>
            <a:endParaRPr lang="en-US"/>
          </a:p>
        </c:txPr>
        <c:crossAx val="419049272"/>
        <c:crosses val="autoZero"/>
        <c:auto val="1"/>
        <c:lblAlgn val="ctr"/>
        <c:lblOffset val="100"/>
        <c:noMultiLvlLbl val="0"/>
      </c:catAx>
      <c:valAx>
        <c:axId val="419049272"/>
        <c:scaling>
          <c:orientation val="minMax"/>
        </c:scaling>
        <c:delete val="0"/>
        <c:axPos val="l"/>
        <c:majorGridlines/>
        <c:title>
          <c:tx>
            <c:rich>
              <a:bodyPr rot="-5400000" vert="horz"/>
              <a:lstStyle/>
              <a:p>
                <a:pPr>
                  <a:defRPr sz="2000"/>
                </a:pPr>
                <a:r>
                  <a:rPr lang="en-US" sz="2000"/>
                  <a:t>Length (mm)</a:t>
                </a:r>
              </a:p>
            </c:rich>
          </c:tx>
          <c:layout>
            <c:manualLayout>
              <c:xMode val="edge"/>
              <c:yMode val="edge"/>
              <c:x val="0.00277777777777778"/>
              <c:y val="0.33257971225819"/>
            </c:manualLayout>
          </c:layout>
          <c:overlay val="0"/>
        </c:title>
        <c:numFmt formatCode="General" sourceLinked="1"/>
        <c:majorTickMark val="out"/>
        <c:minorTickMark val="none"/>
        <c:tickLblPos val="nextTo"/>
        <c:txPr>
          <a:bodyPr/>
          <a:lstStyle/>
          <a:p>
            <a:pPr>
              <a:defRPr sz="1600"/>
            </a:pPr>
            <a:endParaRPr lang="en-US"/>
          </a:p>
        </c:txPr>
        <c:crossAx val="431779016"/>
        <c:crosses val="autoZero"/>
        <c:crossBetween val="between"/>
      </c:valAx>
    </c:plotArea>
    <c:legend>
      <c:legendPos val="r"/>
      <c:layout/>
      <c:overlay val="0"/>
      <c:txPr>
        <a:bodyPr/>
        <a:lstStyle/>
        <a:p>
          <a:pPr>
            <a:defRPr sz="2000"/>
          </a:pPr>
          <a:endParaRPr lang="en-US"/>
        </a:p>
      </c:txPr>
    </c:legend>
    <c:plotVisOnly val="1"/>
    <c:dispBlanksAs val="gap"/>
    <c:showDLblsOverMax val="0"/>
  </c:chart>
  <c:spPr>
    <a:solidFill>
      <a:schemeClr val="bg1">
        <a:lumMod val="75000"/>
      </a:schemeClr>
    </a:solidFill>
    <a:ln w="25400" cap="flat" cmpd="sng" algn="ctr">
      <a:solidFill>
        <a:schemeClr val="accent1">
          <a:shade val="50000"/>
        </a:schemeClr>
      </a:solidFill>
      <a:prstDash val="solid"/>
    </a:ln>
    <a:effectLst/>
  </c:spPr>
  <c:txPr>
    <a:bodyPr/>
    <a:lstStyle/>
    <a:p>
      <a:pPr>
        <a:defRPr>
          <a:solidFill>
            <a:schemeClr val="tx1"/>
          </a:solidFill>
          <a:latin typeface="+mn-lt"/>
          <a:ea typeface="+mn-ea"/>
          <a:cs typeface="+mn-cs"/>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2400"/>
            </a:pPr>
            <a:r>
              <a:rPr lang="en-US" sz="2400" dirty="0"/>
              <a:t>Average Length of Internodes (Low Site)</a:t>
            </a:r>
          </a:p>
        </c:rich>
      </c:tx>
      <c:layout>
        <c:manualLayout>
          <c:xMode val="edge"/>
          <c:yMode val="edge"/>
          <c:x val="0.0681342957130359"/>
          <c:y val="0.0185185185185185"/>
        </c:manualLayout>
      </c:layout>
      <c:overlay val="0"/>
    </c:title>
    <c:autoTitleDeleted val="0"/>
    <c:plotArea>
      <c:layout/>
      <c:barChart>
        <c:barDir val="col"/>
        <c:grouping val="clustered"/>
        <c:varyColors val="0"/>
        <c:ser>
          <c:idx val="0"/>
          <c:order val="0"/>
          <c:tx>
            <c:v>Internode 1</c:v>
          </c:tx>
          <c:spPr>
            <a:solidFill>
              <a:srgbClr val="FF6600"/>
            </a:solidFill>
          </c:spPr>
          <c:invertIfNegative val="0"/>
          <c:cat>
            <c:numRef>
              <c:f>Sheet1!$I$191:$M$191</c:f>
              <c:numCache>
                <c:formatCode>General</c:formatCode>
                <c:ptCount val="5"/>
                <c:pt idx="0">
                  <c:v>2009.0</c:v>
                </c:pt>
                <c:pt idx="1">
                  <c:v>2010.0</c:v>
                </c:pt>
                <c:pt idx="2">
                  <c:v>2011.0</c:v>
                </c:pt>
                <c:pt idx="3">
                  <c:v>2012.0</c:v>
                </c:pt>
                <c:pt idx="4">
                  <c:v>2013.0</c:v>
                </c:pt>
              </c:numCache>
            </c:numRef>
          </c:cat>
          <c:val>
            <c:numRef>
              <c:f>Sheet1!$I$199:$M$199</c:f>
              <c:numCache>
                <c:formatCode>General</c:formatCode>
                <c:ptCount val="5"/>
                <c:pt idx="0">
                  <c:v>31.88888889</c:v>
                </c:pt>
                <c:pt idx="1">
                  <c:v>30.77777778</c:v>
                </c:pt>
                <c:pt idx="2">
                  <c:v>34.33333333</c:v>
                </c:pt>
                <c:pt idx="3">
                  <c:v>39.0</c:v>
                </c:pt>
                <c:pt idx="4">
                  <c:v>38.88888889</c:v>
                </c:pt>
              </c:numCache>
            </c:numRef>
          </c:val>
        </c:ser>
        <c:ser>
          <c:idx val="1"/>
          <c:order val="1"/>
          <c:tx>
            <c:v>Internode 2</c:v>
          </c:tx>
          <c:spPr>
            <a:solidFill>
              <a:srgbClr val="008000"/>
            </a:solidFill>
          </c:spPr>
          <c:invertIfNegative val="0"/>
          <c:cat>
            <c:numRef>
              <c:f>Sheet1!$I$191:$M$191</c:f>
              <c:numCache>
                <c:formatCode>General</c:formatCode>
                <c:ptCount val="5"/>
                <c:pt idx="0">
                  <c:v>2009.0</c:v>
                </c:pt>
                <c:pt idx="1">
                  <c:v>2010.0</c:v>
                </c:pt>
                <c:pt idx="2">
                  <c:v>2011.0</c:v>
                </c:pt>
                <c:pt idx="3">
                  <c:v>2012.0</c:v>
                </c:pt>
                <c:pt idx="4">
                  <c:v>2013.0</c:v>
                </c:pt>
              </c:numCache>
            </c:numRef>
          </c:cat>
          <c:val>
            <c:numRef>
              <c:f>Sheet1!$I$200:$M$200</c:f>
              <c:numCache>
                <c:formatCode>General</c:formatCode>
                <c:ptCount val="5"/>
                <c:pt idx="0">
                  <c:v>33.33333333333334</c:v>
                </c:pt>
                <c:pt idx="1">
                  <c:v>36.0</c:v>
                </c:pt>
                <c:pt idx="2">
                  <c:v>37.0</c:v>
                </c:pt>
                <c:pt idx="3">
                  <c:v>30.77777777777778</c:v>
                </c:pt>
                <c:pt idx="4">
                  <c:v>30.55555555555556</c:v>
                </c:pt>
              </c:numCache>
            </c:numRef>
          </c:val>
        </c:ser>
        <c:ser>
          <c:idx val="2"/>
          <c:order val="2"/>
          <c:tx>
            <c:v>Internode 3</c:v>
          </c:tx>
          <c:spPr>
            <a:solidFill>
              <a:srgbClr val="660066"/>
            </a:solidFill>
          </c:spPr>
          <c:invertIfNegative val="0"/>
          <c:cat>
            <c:numRef>
              <c:f>Sheet1!$I$191:$M$191</c:f>
              <c:numCache>
                <c:formatCode>General</c:formatCode>
                <c:ptCount val="5"/>
                <c:pt idx="0">
                  <c:v>2009.0</c:v>
                </c:pt>
                <c:pt idx="1">
                  <c:v>2010.0</c:v>
                </c:pt>
                <c:pt idx="2">
                  <c:v>2011.0</c:v>
                </c:pt>
                <c:pt idx="3">
                  <c:v>2012.0</c:v>
                </c:pt>
                <c:pt idx="4">
                  <c:v>2013.0</c:v>
                </c:pt>
              </c:numCache>
            </c:numRef>
          </c:cat>
          <c:val>
            <c:numRef>
              <c:f>Sheet1!$I$201:$M$201</c:f>
              <c:numCache>
                <c:formatCode>General</c:formatCode>
                <c:ptCount val="5"/>
                <c:pt idx="0">
                  <c:v>67.66666666666667</c:v>
                </c:pt>
                <c:pt idx="1">
                  <c:v>61.22222222222222</c:v>
                </c:pt>
                <c:pt idx="2">
                  <c:v>69.66666666666667</c:v>
                </c:pt>
                <c:pt idx="3">
                  <c:v>58.0</c:v>
                </c:pt>
                <c:pt idx="4">
                  <c:v>57.44444444444436</c:v>
                </c:pt>
              </c:numCache>
            </c:numRef>
          </c:val>
        </c:ser>
        <c:ser>
          <c:idx val="3"/>
          <c:order val="3"/>
          <c:tx>
            <c:v>Internode 4</c:v>
          </c:tx>
          <c:invertIfNegative val="0"/>
          <c:cat>
            <c:numRef>
              <c:f>Sheet1!$I$191:$M$191</c:f>
              <c:numCache>
                <c:formatCode>General</c:formatCode>
                <c:ptCount val="5"/>
                <c:pt idx="0">
                  <c:v>2009.0</c:v>
                </c:pt>
                <c:pt idx="1">
                  <c:v>2010.0</c:v>
                </c:pt>
                <c:pt idx="2">
                  <c:v>2011.0</c:v>
                </c:pt>
                <c:pt idx="3">
                  <c:v>2012.0</c:v>
                </c:pt>
                <c:pt idx="4">
                  <c:v>2013.0</c:v>
                </c:pt>
              </c:numCache>
            </c:numRef>
          </c:cat>
          <c:val>
            <c:numRef>
              <c:f>Sheet1!$I$202:$M$202</c:f>
              <c:numCache>
                <c:formatCode>General</c:formatCode>
                <c:ptCount val="5"/>
                <c:pt idx="0">
                  <c:v>58.22222222222222</c:v>
                </c:pt>
                <c:pt idx="1">
                  <c:v>57.8888888888889</c:v>
                </c:pt>
                <c:pt idx="2">
                  <c:v>58.22222222222222</c:v>
                </c:pt>
                <c:pt idx="3">
                  <c:v>62.22222222222222</c:v>
                </c:pt>
                <c:pt idx="4">
                  <c:v>59.55555555555556</c:v>
                </c:pt>
              </c:numCache>
            </c:numRef>
          </c:val>
        </c:ser>
        <c:dLbls>
          <c:showLegendKey val="0"/>
          <c:showVal val="0"/>
          <c:showCatName val="0"/>
          <c:showSerName val="0"/>
          <c:showPercent val="0"/>
          <c:showBubbleSize val="0"/>
        </c:dLbls>
        <c:gapWidth val="150"/>
        <c:axId val="431658120"/>
        <c:axId val="418777848"/>
      </c:barChart>
      <c:catAx>
        <c:axId val="431658120"/>
        <c:scaling>
          <c:orientation val="minMax"/>
        </c:scaling>
        <c:delete val="0"/>
        <c:axPos val="b"/>
        <c:title>
          <c:tx>
            <c:rich>
              <a:bodyPr/>
              <a:lstStyle/>
              <a:p>
                <a:pPr>
                  <a:defRPr sz="2000"/>
                </a:pPr>
                <a:r>
                  <a:rPr lang="en-US" sz="2000"/>
                  <a:t>Year</a:t>
                </a:r>
              </a:p>
            </c:rich>
          </c:tx>
          <c:layout/>
          <c:overlay val="0"/>
        </c:title>
        <c:numFmt formatCode="General" sourceLinked="1"/>
        <c:majorTickMark val="out"/>
        <c:minorTickMark val="none"/>
        <c:tickLblPos val="nextTo"/>
        <c:txPr>
          <a:bodyPr/>
          <a:lstStyle/>
          <a:p>
            <a:pPr>
              <a:defRPr sz="1600"/>
            </a:pPr>
            <a:endParaRPr lang="en-US"/>
          </a:p>
        </c:txPr>
        <c:crossAx val="418777848"/>
        <c:crosses val="autoZero"/>
        <c:auto val="1"/>
        <c:lblAlgn val="ctr"/>
        <c:lblOffset val="100"/>
        <c:noMultiLvlLbl val="0"/>
      </c:catAx>
      <c:valAx>
        <c:axId val="418777848"/>
        <c:scaling>
          <c:orientation val="minMax"/>
        </c:scaling>
        <c:delete val="0"/>
        <c:axPos val="l"/>
        <c:majorGridlines/>
        <c:title>
          <c:tx>
            <c:rich>
              <a:bodyPr rot="-5400000" vert="horz"/>
              <a:lstStyle/>
              <a:p>
                <a:pPr>
                  <a:defRPr sz="2000"/>
                </a:pPr>
                <a:r>
                  <a:rPr lang="en-US" sz="2000"/>
                  <a:t>Length (mm)</a:t>
                </a:r>
              </a:p>
            </c:rich>
          </c:tx>
          <c:layout>
            <c:manualLayout>
              <c:xMode val="edge"/>
              <c:yMode val="edge"/>
              <c:x val="0.012962962962963"/>
              <c:y val="0.31048289102751"/>
            </c:manualLayout>
          </c:layout>
          <c:overlay val="0"/>
        </c:title>
        <c:numFmt formatCode="General" sourceLinked="1"/>
        <c:majorTickMark val="out"/>
        <c:minorTickMark val="none"/>
        <c:tickLblPos val="nextTo"/>
        <c:txPr>
          <a:bodyPr/>
          <a:lstStyle/>
          <a:p>
            <a:pPr>
              <a:defRPr sz="1600"/>
            </a:pPr>
            <a:endParaRPr lang="en-US"/>
          </a:p>
        </c:txPr>
        <c:crossAx val="431658120"/>
        <c:crosses val="autoZero"/>
        <c:crossBetween val="between"/>
      </c:valAx>
    </c:plotArea>
    <c:legend>
      <c:legendPos val="r"/>
      <c:layout/>
      <c:overlay val="0"/>
      <c:txPr>
        <a:bodyPr/>
        <a:lstStyle/>
        <a:p>
          <a:pPr>
            <a:defRPr sz="2000"/>
          </a:pPr>
          <a:endParaRPr lang="en-US"/>
        </a:p>
      </c:txPr>
    </c:legend>
    <c:plotVisOnly val="1"/>
    <c:dispBlanksAs val="gap"/>
    <c:showDLblsOverMax val="0"/>
  </c:chart>
  <c:spPr>
    <a:solidFill>
      <a:schemeClr val="bg1">
        <a:lumMod val="75000"/>
      </a:schemeClr>
    </a:solidFill>
    <a:ln w="25400" cap="flat" cmpd="sng" algn="ctr">
      <a:solidFill>
        <a:schemeClr val="accent1">
          <a:shade val="50000"/>
        </a:schemeClr>
      </a:solidFill>
      <a:prstDash val="solid"/>
    </a:ln>
    <a:effectLst/>
  </c:spPr>
  <c:txPr>
    <a:bodyPr/>
    <a:lstStyle/>
    <a:p>
      <a:pPr>
        <a:defRPr>
          <a:solidFill>
            <a:schemeClr val="tx1"/>
          </a:solidFill>
          <a:latin typeface="+mn-lt"/>
          <a:ea typeface="+mn-ea"/>
          <a:cs typeface="+mn-cs"/>
        </a:defRPr>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E99CE52-9BFB-41E5-81CD-ACD339443545}" type="datetimeFigureOut">
              <a:rPr lang="en-US" smtClean="0"/>
              <a:t>12/4/13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C74F934-56E4-4774-9FEC-F16F02667DA9}" type="slidenum">
              <a:rPr lang="en-US" smtClean="0"/>
              <a:t>‹#›</a:t>
            </a:fld>
            <a:endParaRPr lang="en-US"/>
          </a:p>
        </p:txBody>
      </p:sp>
    </p:spTree>
    <p:extLst>
      <p:ext uri="{BB962C8B-B14F-4D97-AF65-F5344CB8AC3E}">
        <p14:creationId xmlns:p14="http://schemas.microsoft.com/office/powerpoint/2010/main" val="29596505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74F934-56E4-4774-9FEC-F16F02667DA9}" type="slidenum">
              <a:rPr lang="en-US" smtClean="0"/>
              <a:t>1</a:t>
            </a:fld>
            <a:endParaRPr lang="en-US"/>
          </a:p>
        </p:txBody>
      </p:sp>
    </p:spTree>
    <p:extLst>
      <p:ext uri="{BB962C8B-B14F-4D97-AF65-F5344CB8AC3E}">
        <p14:creationId xmlns:p14="http://schemas.microsoft.com/office/powerpoint/2010/main" val="9087882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3EAB21A-86BA-4A0E-86B3-FF910C2ACD57}" type="datetimeFigureOut">
              <a:rPr lang="en-US" smtClean="0"/>
              <a:t>12/4/13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3562263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EAB21A-86BA-4A0E-86B3-FF910C2ACD57}" type="datetimeFigureOut">
              <a:rPr lang="en-US" smtClean="0"/>
              <a:t>12/4/13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2567637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3EAB21A-86BA-4A0E-86B3-FF910C2ACD57}" type="datetimeFigureOut">
              <a:rPr lang="en-US" smtClean="0"/>
              <a:t>12/4/13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2029591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3EAB21A-86BA-4A0E-86B3-FF910C2ACD57}" type="datetimeFigureOut">
              <a:rPr lang="en-US" smtClean="0"/>
              <a:t>12/4/13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3561743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3EAB21A-86BA-4A0E-86B3-FF910C2ACD57}" type="datetimeFigureOut">
              <a:rPr lang="en-US" smtClean="0"/>
              <a:t>12/4/13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3249349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3EAB21A-86BA-4A0E-86B3-FF910C2ACD57}" type="datetimeFigureOut">
              <a:rPr lang="en-US" smtClean="0"/>
              <a:t>12/4/13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29309689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EAB21A-86BA-4A0E-86B3-FF910C2ACD57}" type="datetimeFigureOut">
              <a:rPr lang="en-US" smtClean="0"/>
              <a:t>12/4/13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37869921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3EAB21A-86BA-4A0E-86B3-FF910C2ACD57}" type="datetimeFigureOut">
              <a:rPr lang="en-US" smtClean="0"/>
              <a:t>12/4/13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12394195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3EAB21A-86BA-4A0E-86B3-FF910C2ACD57}" type="datetimeFigureOut">
              <a:rPr lang="en-US" smtClean="0"/>
              <a:t>12/4/13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16592809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EAB21A-86BA-4A0E-86B3-FF910C2ACD57}" type="datetimeFigureOut">
              <a:rPr lang="en-US" smtClean="0"/>
              <a:t>12/4/13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5945057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EAB21A-86BA-4A0E-86B3-FF910C2ACD57}" type="datetimeFigureOut">
              <a:rPr lang="en-US" smtClean="0"/>
              <a:t>12/4/13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358943-D813-4B4A-8EFD-C4534C740B9C}" type="slidenum">
              <a:rPr lang="en-US" smtClean="0"/>
              <a:t>‹#›</a:t>
            </a:fld>
            <a:endParaRPr lang="en-US"/>
          </a:p>
        </p:txBody>
      </p:sp>
    </p:spTree>
    <p:extLst>
      <p:ext uri="{BB962C8B-B14F-4D97-AF65-F5344CB8AC3E}">
        <p14:creationId xmlns:p14="http://schemas.microsoft.com/office/powerpoint/2010/main" val="308090217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3"/>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23EAB21A-86BA-4A0E-86B3-FF910C2ACD57}" type="datetimeFigureOut">
              <a:rPr lang="en-US" smtClean="0"/>
              <a:t>12/4/13</a:t>
            </a:fld>
            <a:endParaRPr lang="en-US"/>
          </a:p>
        </p:txBody>
      </p:sp>
      <p:sp>
        <p:nvSpPr>
          <p:cNvPr id="5" name="Footer Placeholder 4"/>
          <p:cNvSpPr>
            <a:spLocks noGrp="1"/>
          </p:cNvSpPr>
          <p:nvPr>
            <p:ph type="ftr" sz="quarter" idx="3"/>
          </p:nvPr>
        </p:nvSpPr>
        <p:spPr>
          <a:xfrm>
            <a:off x="14996160" y="30510483"/>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3"/>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04358943-D813-4B4A-8EFD-C4534C740B9C}" type="slidenum">
              <a:rPr lang="en-US" smtClean="0"/>
              <a:t>‹#›</a:t>
            </a:fld>
            <a:endParaRPr lang="en-US"/>
          </a:p>
        </p:txBody>
      </p:sp>
    </p:spTree>
    <p:extLst>
      <p:ext uri="{BB962C8B-B14F-4D97-AF65-F5344CB8AC3E}">
        <p14:creationId xmlns:p14="http://schemas.microsoft.com/office/powerpoint/2010/main" val="16584551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8.jpeg"/><Relationship Id="rId12" Type="http://schemas.openxmlformats.org/officeDocument/2006/relationships/chart" Target="../charts/chart1.xml"/><Relationship Id="rId13" Type="http://schemas.openxmlformats.org/officeDocument/2006/relationships/chart" Target="../charts/chart2.xml"/><Relationship Id="rId14" Type="http://schemas.openxmlformats.org/officeDocument/2006/relationships/chart" Target="../charts/chart3.xml"/><Relationship Id="rId15" Type="http://schemas.openxmlformats.org/officeDocument/2006/relationships/chart" Target="../charts/chart4.xml"/><Relationship Id="rId16" Type="http://schemas.openxmlformats.org/officeDocument/2006/relationships/chart" Target="../charts/chart5.xml"/><Relationship Id="rId17" Type="http://schemas.openxmlformats.org/officeDocument/2006/relationships/image" Target="../media/image9.png"/><Relationship Id="rId18" Type="http://schemas.openxmlformats.org/officeDocument/2006/relationships/image" Target="../media/image10.pn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www.osti.gov/scitech/servlets/purl/6827858" TargetMode="External"/><Relationship Id="rId4" Type="http://schemas.openxmlformats.org/officeDocument/2006/relationships/image" Target="../media/image1.tiff"/><Relationship Id="rId5" Type="http://schemas.openxmlformats.org/officeDocument/2006/relationships/image" Target="../media/image2.tiff"/><Relationship Id="rId6" Type="http://schemas.openxmlformats.org/officeDocument/2006/relationships/image" Target="../media/image3.tiff"/><Relationship Id="rId7" Type="http://schemas.openxmlformats.org/officeDocument/2006/relationships/image" Target="../media/image4.tiff"/><Relationship Id="rId8" Type="http://schemas.openxmlformats.org/officeDocument/2006/relationships/image" Target="../media/image5.tiff"/><Relationship Id="rId9" Type="http://schemas.openxmlformats.org/officeDocument/2006/relationships/image" Target="../media/image6.png"/><Relationship Id="rId10"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20572587" y="30632401"/>
            <a:ext cx="23390802" cy="2286000"/>
          </a:xfrm>
          <a:prstGeom prst="rect">
            <a:avLst/>
          </a:prstGeom>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071" name="Rectangle 1070"/>
          <p:cNvSpPr/>
          <p:nvPr/>
        </p:nvSpPr>
        <p:spPr>
          <a:xfrm>
            <a:off x="12365219" y="17782801"/>
            <a:ext cx="31523740" cy="9559250"/>
          </a:xfrm>
          <a:prstGeom prst="rect">
            <a:avLst/>
          </a:prstGeom>
          <a:ln>
            <a:solidFill>
              <a:schemeClr val="accent3"/>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2" name="Rectangle 1"/>
          <p:cNvSpPr/>
          <p:nvPr/>
        </p:nvSpPr>
        <p:spPr>
          <a:xfrm>
            <a:off x="-28074" y="12032"/>
            <a:ext cx="43891200" cy="541020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p:cNvSpPr/>
          <p:nvPr/>
        </p:nvSpPr>
        <p:spPr>
          <a:xfrm>
            <a:off x="20773345" y="27371842"/>
            <a:ext cx="23218119" cy="4009545"/>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4" name="TextBox 3"/>
          <p:cNvSpPr txBox="1"/>
          <p:nvPr/>
        </p:nvSpPr>
        <p:spPr>
          <a:xfrm>
            <a:off x="0" y="0"/>
            <a:ext cx="43991463" cy="6288901"/>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US" sz="6600" b="1" dirty="0" smtClean="0">
                <a:solidFill>
                  <a:schemeClr val="tx1"/>
                </a:solidFill>
                <a:latin typeface="Arial" pitchFamily="34" charset="0"/>
                <a:cs typeface="Arial" pitchFamily="34" charset="0"/>
              </a:rPr>
              <a:t>Monitoring the Health of Sugar Maples (</a:t>
            </a:r>
            <a:r>
              <a:rPr lang="en-US" sz="6600" b="1" i="1" dirty="0" smtClean="0">
                <a:solidFill>
                  <a:schemeClr val="tx1"/>
                </a:solidFill>
                <a:latin typeface="Arial" pitchFamily="34" charset="0"/>
                <a:cs typeface="Arial" pitchFamily="34" charset="0"/>
              </a:rPr>
              <a:t>Acer </a:t>
            </a:r>
            <a:r>
              <a:rPr lang="en-US" sz="6600" b="1" i="1" dirty="0" err="1" smtClean="0">
                <a:solidFill>
                  <a:schemeClr val="tx1"/>
                </a:solidFill>
                <a:latin typeface="Arial" pitchFamily="34" charset="0"/>
                <a:cs typeface="Arial" pitchFamily="34" charset="0"/>
              </a:rPr>
              <a:t>saccharum</a:t>
            </a:r>
            <a:r>
              <a:rPr lang="en-US" sz="6600" b="1" dirty="0" smtClean="0">
                <a:solidFill>
                  <a:schemeClr val="tx1"/>
                </a:solidFill>
                <a:latin typeface="Arial" pitchFamily="34" charset="0"/>
                <a:cs typeface="Arial" pitchFamily="34" charset="0"/>
              </a:rPr>
              <a:t>) on Loon Mountain</a:t>
            </a:r>
          </a:p>
          <a:p>
            <a:pPr algn="ctr"/>
            <a:r>
              <a:rPr lang="en-US" sz="4400" dirty="0" smtClean="0">
                <a:solidFill>
                  <a:schemeClr val="tx1"/>
                </a:solidFill>
              </a:rPr>
              <a:t> Harrison Jutras</a:t>
            </a:r>
          </a:p>
          <a:p>
            <a:pPr algn="ctr"/>
            <a:r>
              <a:rPr lang="en-US" sz="4400" dirty="0" smtClean="0">
                <a:solidFill>
                  <a:schemeClr val="tx1"/>
                </a:solidFill>
              </a:rPr>
              <a:t> Major: Environmental Science and Sustainability, COLSA</a:t>
            </a:r>
          </a:p>
          <a:p>
            <a:pPr algn="ctr"/>
            <a:r>
              <a:rPr lang="en-US" sz="4400" dirty="0" smtClean="0">
                <a:solidFill>
                  <a:schemeClr val="tx1"/>
                </a:solidFill>
              </a:rPr>
              <a:t>hry9@wildcats.unh.edu</a:t>
            </a:r>
          </a:p>
          <a:p>
            <a:pPr algn="ctr"/>
            <a:endParaRPr lang="en-US" sz="4400" dirty="0"/>
          </a:p>
          <a:p>
            <a:pPr algn="ctr"/>
            <a:endParaRPr lang="en-US" sz="4400" dirty="0" smtClean="0"/>
          </a:p>
          <a:p>
            <a:pPr algn="ctr"/>
            <a:endParaRPr lang="en-US" sz="4400" dirty="0"/>
          </a:p>
          <a:p>
            <a:pPr algn="ctr"/>
            <a:endParaRPr lang="en-US" sz="4400" dirty="0" smtClean="0"/>
          </a:p>
          <a:p>
            <a:pPr algn="ctr"/>
            <a:endParaRPr lang="en-US" sz="1600" baseline="30000" dirty="0" smtClean="0"/>
          </a:p>
          <a:p>
            <a:pPr algn="ctr"/>
            <a:endParaRPr lang="en-US" sz="1800" dirty="0"/>
          </a:p>
        </p:txBody>
      </p:sp>
      <p:sp>
        <p:nvSpPr>
          <p:cNvPr id="20" name="Rectangle 19"/>
          <p:cNvSpPr/>
          <p:nvPr/>
        </p:nvSpPr>
        <p:spPr>
          <a:xfrm>
            <a:off x="12267197" y="6400800"/>
            <a:ext cx="31624003" cy="21259800"/>
          </a:xfrm>
          <a:prstGeom prst="rect">
            <a:avLst/>
          </a:prstGeom>
          <a:ln>
            <a:solidFill>
              <a:schemeClr val="accent3"/>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3" name="Rectangle 2"/>
          <p:cNvSpPr/>
          <p:nvPr/>
        </p:nvSpPr>
        <p:spPr>
          <a:xfrm>
            <a:off x="-28074" y="5625645"/>
            <a:ext cx="12367460" cy="2731366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5" name="TextBox 4"/>
          <p:cNvSpPr txBox="1"/>
          <p:nvPr/>
        </p:nvSpPr>
        <p:spPr>
          <a:xfrm>
            <a:off x="0" y="5715000"/>
            <a:ext cx="11994983" cy="6617197"/>
          </a:xfrm>
          <a:prstGeom prst="rect">
            <a:avLst/>
          </a:prstGeom>
          <a:noFill/>
        </p:spPr>
        <p:txBody>
          <a:bodyPr wrap="square" rtlCol="0">
            <a:spAutoFit/>
          </a:bodyPr>
          <a:lstStyle/>
          <a:p>
            <a:pPr algn="ctr"/>
            <a:r>
              <a:rPr lang="en-US" sz="6000" b="1" dirty="0" smtClean="0"/>
              <a:t> </a:t>
            </a:r>
            <a:r>
              <a:rPr lang="en-US" sz="4800" b="1" dirty="0" smtClean="0">
                <a:latin typeface="Arial" pitchFamily="34" charset="0"/>
                <a:cs typeface="Arial" pitchFamily="34" charset="0"/>
              </a:rPr>
              <a:t>Introduction</a:t>
            </a:r>
          </a:p>
          <a:p>
            <a:r>
              <a:rPr lang="en-US" sz="2800" dirty="0"/>
              <a:t> </a:t>
            </a:r>
            <a:r>
              <a:rPr lang="en-US" sz="2800" dirty="0" smtClean="0"/>
              <a:t>       A 2010 PAN event was seen to </a:t>
            </a:r>
            <a:r>
              <a:rPr lang="en-US" sz="2800" dirty="0"/>
              <a:t>a</a:t>
            </a:r>
            <a:r>
              <a:rPr lang="en-US" sz="2800" dirty="0" smtClean="0"/>
              <a:t>ffect the health of sugar maple trees on Bald Mountain in Campton, NH.  The study found that maples growing at high elevations (around 1,800ft) were more </a:t>
            </a:r>
            <a:r>
              <a:rPr lang="en-US" sz="2800" dirty="0"/>
              <a:t>a</a:t>
            </a:r>
            <a:r>
              <a:rPr lang="en-US" sz="2800" dirty="0" smtClean="0"/>
              <a:t>ffected than trees at lower elevations. Symptoms of PAN include a thinning canopy layer, drying and yellowing of tender spring leaves, and early defoliation (</a:t>
            </a:r>
            <a:r>
              <a:rPr lang="en-US" sz="2800" dirty="0" err="1" smtClean="0"/>
              <a:t>Guderian</a:t>
            </a:r>
            <a:r>
              <a:rPr lang="en-US" sz="2800" dirty="0" smtClean="0"/>
              <a:t>, 1984). The Bald Mountain study concluded that PAN has the ability to stress maples in very short amounts of time (Carlson, 2013).</a:t>
            </a:r>
          </a:p>
          <a:p>
            <a:r>
              <a:rPr lang="en-US" sz="2800" dirty="0"/>
              <a:t> </a:t>
            </a:r>
            <a:r>
              <a:rPr lang="en-US" sz="2800" dirty="0" smtClean="0"/>
              <a:t>       Loon Mountain (located in Lincoln NH) shares a similar location and configuration to Bald Mountain, making it a good site to make a comparative study. Maples were observed at 1,500 feet (control site) and 1,800 feet (experimental site) to see if there were any differences in the growth pattern and cellular structure between the low site maples and the high site maples. Leaf structure was not observed due to the timing of the study (fall and winter).  </a:t>
            </a:r>
            <a:endParaRPr lang="en-US" sz="2800" dirty="0"/>
          </a:p>
        </p:txBody>
      </p:sp>
      <p:sp>
        <p:nvSpPr>
          <p:cNvPr id="6" name="Rectangle 5"/>
          <p:cNvSpPr/>
          <p:nvPr/>
        </p:nvSpPr>
        <p:spPr>
          <a:xfrm>
            <a:off x="463272" y="12797925"/>
            <a:ext cx="11096883" cy="2947033"/>
          </a:xfrm>
          <a:prstGeom prst="rect">
            <a:avLst/>
          </a:prstGeom>
          <a:ln w="76200"/>
        </p:spPr>
        <p:style>
          <a:lnRef idx="3">
            <a:schemeClr val="lt1"/>
          </a:lnRef>
          <a:fillRef idx="1">
            <a:schemeClr val="accent5"/>
          </a:fillRef>
          <a:effectRef idx="1">
            <a:schemeClr val="accent5"/>
          </a:effectRef>
          <a:fontRef idx="minor">
            <a:schemeClr val="lt1"/>
          </a:fontRef>
        </p:style>
        <p:txBody>
          <a:bodyPr rtlCol="0" anchor="ctr"/>
          <a:lstStyle/>
          <a:p>
            <a:pPr algn="ctr"/>
            <a:endParaRPr lang="en-US"/>
          </a:p>
        </p:txBody>
      </p:sp>
      <p:sp>
        <p:nvSpPr>
          <p:cNvPr id="7" name="TextBox 6"/>
          <p:cNvSpPr txBox="1"/>
          <p:nvPr/>
        </p:nvSpPr>
        <p:spPr>
          <a:xfrm>
            <a:off x="751154" y="12797924"/>
            <a:ext cx="10553891" cy="2985433"/>
          </a:xfrm>
          <a:prstGeom prst="rect">
            <a:avLst/>
          </a:prstGeom>
          <a:noFill/>
        </p:spPr>
        <p:txBody>
          <a:bodyPr wrap="square" rtlCol="0">
            <a:spAutoFit/>
          </a:bodyPr>
          <a:lstStyle/>
          <a:p>
            <a:pPr algn="ctr"/>
            <a:r>
              <a:rPr lang="en-US" sz="4800" b="1" dirty="0" smtClean="0">
                <a:latin typeface="Arial"/>
                <a:cs typeface="Arial"/>
              </a:rPr>
              <a:t>Hypothesis or Questions</a:t>
            </a:r>
          </a:p>
          <a:p>
            <a:pPr marL="571500" indent="-571500">
              <a:buFont typeface="Arial" pitchFamily="34" charset="0"/>
              <a:buChar char="•"/>
            </a:pPr>
            <a:r>
              <a:rPr lang="en-US" sz="2800" dirty="0" smtClean="0"/>
              <a:t>I expect to see more symptoms of PAN induced damage in maples at the high elevations site than the low elevation site.</a:t>
            </a:r>
          </a:p>
          <a:p>
            <a:pPr marL="571500" indent="-571500">
              <a:buFont typeface="Arial" pitchFamily="34" charset="0"/>
              <a:buChar char="•"/>
            </a:pPr>
            <a:r>
              <a:rPr lang="en-US" sz="2800" dirty="0" smtClean="0"/>
              <a:t>If PAN does affect maples more severely at higher elevations, than I expect to see more cellular damage and unusual growth patterns in the maple’s 2010 growth segments at the high site.</a:t>
            </a:r>
          </a:p>
        </p:txBody>
      </p:sp>
      <p:sp>
        <p:nvSpPr>
          <p:cNvPr id="13" name="TextBox 12"/>
          <p:cNvSpPr txBox="1"/>
          <p:nvPr/>
        </p:nvSpPr>
        <p:spPr>
          <a:xfrm>
            <a:off x="248137" y="16226672"/>
            <a:ext cx="12091251" cy="13696056"/>
          </a:xfrm>
          <a:prstGeom prst="rect">
            <a:avLst/>
          </a:prstGeom>
          <a:noFill/>
        </p:spPr>
        <p:txBody>
          <a:bodyPr wrap="square" rtlCol="0">
            <a:spAutoFit/>
          </a:bodyPr>
          <a:lstStyle/>
          <a:p>
            <a:pPr lvl="1"/>
            <a:r>
              <a:rPr lang="en-US" sz="6000" b="1" dirty="0" smtClean="0"/>
              <a:t> </a:t>
            </a:r>
            <a:r>
              <a:rPr lang="en-US" sz="4800" b="1" dirty="0" smtClean="0">
                <a:latin typeface="Arial"/>
                <a:cs typeface="Arial"/>
              </a:rPr>
              <a:t>Objective and Methods</a:t>
            </a:r>
          </a:p>
          <a:p>
            <a:endParaRPr lang="en-US" sz="3200" dirty="0" smtClean="0"/>
          </a:p>
          <a:p>
            <a:pPr marL="857250" indent="-857250">
              <a:buFont typeface="Arial" pitchFamily="34" charset="0"/>
              <a:buChar char="•"/>
            </a:pPr>
            <a:r>
              <a:rPr lang="en-US" sz="2800" dirty="0" smtClean="0"/>
              <a:t>I look at the length of the twigs yearly growth segments and at the length of the first four internodes for each year to see if individuals at the high site produced smaller segments in the 2010 segment. </a:t>
            </a:r>
          </a:p>
          <a:p>
            <a:pPr marL="857250" indent="-857250">
              <a:buFont typeface="Arial" pitchFamily="34" charset="0"/>
              <a:buChar char="•"/>
            </a:pPr>
            <a:r>
              <a:rPr lang="en-US" sz="2800" dirty="0"/>
              <a:t>B</a:t>
            </a:r>
            <a:r>
              <a:rPr lang="en-US" sz="2800" dirty="0" smtClean="0"/>
              <a:t>ud density for each segment was examined to see if there were fewer buds produced in 2010 at the high elevation site compared to the low site.</a:t>
            </a:r>
          </a:p>
          <a:p>
            <a:pPr marL="857250" indent="-857250">
              <a:buFont typeface="Arial" pitchFamily="34" charset="0"/>
              <a:buChar char="•"/>
            </a:pPr>
            <a:r>
              <a:rPr lang="en-US" sz="2800" dirty="0" smtClean="0"/>
              <a:t>Cellular characteristics were observed under the scanning electron microscope and used to make comparisons between the two sites. </a:t>
            </a:r>
            <a:endParaRPr lang="en-US" sz="2800" dirty="0"/>
          </a:p>
          <a:p>
            <a:pPr marL="857250" indent="-857250">
              <a:buFont typeface="Arial" pitchFamily="34" charset="0"/>
              <a:buChar char="•"/>
            </a:pPr>
            <a:endParaRPr lang="en-US" sz="3200" dirty="0" smtClean="0"/>
          </a:p>
          <a:p>
            <a:pPr marL="857250" indent="-857250">
              <a:buFont typeface="Arial" pitchFamily="34" charset="0"/>
              <a:buChar char="•"/>
            </a:pPr>
            <a:endParaRPr lang="en-US" sz="3200" dirty="0" smtClean="0"/>
          </a:p>
          <a:p>
            <a:endParaRPr lang="en-US" sz="3200" dirty="0" smtClean="0"/>
          </a:p>
          <a:p>
            <a:endParaRPr lang="en-US" sz="3200" dirty="0"/>
          </a:p>
          <a:p>
            <a:pPr marL="857250" indent="-857250">
              <a:buFont typeface="Arial" pitchFamily="34" charset="0"/>
              <a:buChar char="•"/>
            </a:pPr>
            <a:endParaRPr lang="en-US" sz="3200" dirty="0" smtClean="0"/>
          </a:p>
          <a:p>
            <a:endParaRPr lang="en-US" sz="3200" dirty="0" smtClean="0"/>
          </a:p>
          <a:p>
            <a:pPr marL="857250" indent="-857250">
              <a:buFont typeface="Arial" pitchFamily="34" charset="0"/>
              <a:buChar char="•"/>
            </a:pPr>
            <a:endParaRPr lang="en-US" sz="3200" dirty="0"/>
          </a:p>
          <a:p>
            <a:endParaRPr lang="en-US" sz="3200" dirty="0"/>
          </a:p>
          <a:p>
            <a:endParaRPr lang="en-US" sz="3200" dirty="0"/>
          </a:p>
          <a:p>
            <a:pPr marL="857250" indent="-857250">
              <a:buFont typeface="Arial" pitchFamily="34" charset="0"/>
              <a:buChar char="•"/>
            </a:pPr>
            <a:r>
              <a:rPr lang="en-US" sz="2800" dirty="0" smtClean="0"/>
              <a:t>Using a GPS, I hiked up to 1,500 feet (control: low site).</a:t>
            </a:r>
            <a:endParaRPr lang="en-US" sz="2800" dirty="0"/>
          </a:p>
          <a:p>
            <a:pPr marL="857250" indent="-857250">
              <a:buFont typeface="Arial" pitchFamily="34" charset="0"/>
              <a:buChar char="•"/>
            </a:pPr>
            <a:r>
              <a:rPr lang="en-US" sz="2800" dirty="0" smtClean="0"/>
              <a:t>Three sugar maples were located and three twigs were cut </a:t>
            </a:r>
            <a:r>
              <a:rPr lang="en-US" sz="2800" i="1" dirty="0" smtClean="0"/>
              <a:t>per individual </a:t>
            </a:r>
            <a:r>
              <a:rPr lang="en-US" sz="2800" dirty="0" smtClean="0"/>
              <a:t>using a six foot pole pruner (producing nine samples)</a:t>
            </a:r>
          </a:p>
          <a:p>
            <a:pPr marL="857250" indent="-857250">
              <a:buFont typeface="Arial" pitchFamily="34" charset="0"/>
              <a:buChar char="•"/>
            </a:pPr>
            <a:r>
              <a:rPr lang="en-US" sz="2800" dirty="0" smtClean="0"/>
              <a:t>For each twig, a 12 inch ruler was used to measure the distance between each years growth segment and the first four internodes in each segment.</a:t>
            </a:r>
          </a:p>
          <a:p>
            <a:pPr marL="857250" indent="-857250">
              <a:buFont typeface="Arial" pitchFamily="34" charset="0"/>
              <a:buChar char="•"/>
            </a:pPr>
            <a:r>
              <a:rPr lang="en-US" sz="2800" dirty="0" smtClean="0"/>
              <a:t>Buds were counted by hand for each years segment for all samples.</a:t>
            </a:r>
          </a:p>
          <a:p>
            <a:pPr marL="857250" indent="-857250">
              <a:buFont typeface="Arial" pitchFamily="34" charset="0"/>
              <a:buChar char="•"/>
            </a:pPr>
            <a:r>
              <a:rPr lang="en-US" sz="2800" dirty="0" smtClean="0"/>
              <a:t>The same process was conducted for the higher elevations site (2,000 feet).</a:t>
            </a:r>
          </a:p>
          <a:p>
            <a:pPr marL="857250" indent="-857250">
              <a:buFont typeface="Arial" pitchFamily="34" charset="0"/>
              <a:buChar char="•"/>
            </a:pPr>
            <a:r>
              <a:rPr lang="en-US" sz="2800" dirty="0" smtClean="0"/>
              <a:t>Half cross sections were taken out of the 2013 and 2010’s growth segments from both the low and high elevations sites and observed under the SEM.</a:t>
            </a:r>
          </a:p>
          <a:p>
            <a:pPr marL="857250" indent="-857250">
              <a:buFont typeface="Arial" pitchFamily="34" charset="0"/>
              <a:buChar char="•"/>
            </a:pPr>
            <a:r>
              <a:rPr lang="en-US" sz="2800" dirty="0" smtClean="0"/>
              <a:t>The results were averages and put into graphs to see if there were any significant differences.</a:t>
            </a:r>
            <a:endParaRPr lang="en-US" sz="2800" dirty="0"/>
          </a:p>
        </p:txBody>
      </p:sp>
      <p:sp>
        <p:nvSpPr>
          <p:cNvPr id="19" name="TextBox 18"/>
          <p:cNvSpPr txBox="1"/>
          <p:nvPr/>
        </p:nvSpPr>
        <p:spPr>
          <a:xfrm>
            <a:off x="12954000" y="6172200"/>
            <a:ext cx="31523739" cy="923330"/>
          </a:xfrm>
          <a:prstGeom prst="rect">
            <a:avLst/>
          </a:prstGeom>
          <a:noFill/>
        </p:spPr>
        <p:txBody>
          <a:bodyPr wrap="square" rtlCol="0">
            <a:spAutoFit/>
          </a:bodyPr>
          <a:lstStyle/>
          <a:p>
            <a:pPr algn="ctr"/>
            <a:r>
              <a:rPr lang="en-US" sz="5400" b="1" dirty="0" smtClean="0">
                <a:latin typeface="Arial" pitchFamily="34" charset="0"/>
                <a:cs typeface="Arial" pitchFamily="34" charset="0"/>
              </a:rPr>
              <a:t>                                             </a:t>
            </a:r>
            <a:r>
              <a:rPr lang="en-US" sz="4800" b="1" dirty="0" smtClean="0">
                <a:latin typeface="Arial" pitchFamily="34" charset="0"/>
                <a:cs typeface="Arial" pitchFamily="34" charset="0"/>
              </a:rPr>
              <a:t>Results</a:t>
            </a:r>
            <a:endParaRPr lang="en-US" sz="4800" b="1" dirty="0">
              <a:latin typeface="Arial" pitchFamily="34" charset="0"/>
              <a:cs typeface="Arial" pitchFamily="34" charset="0"/>
            </a:endParaRPr>
          </a:p>
        </p:txBody>
      </p:sp>
      <p:sp>
        <p:nvSpPr>
          <p:cNvPr id="26" name="TextBox 25"/>
          <p:cNvSpPr txBox="1"/>
          <p:nvPr/>
        </p:nvSpPr>
        <p:spPr>
          <a:xfrm>
            <a:off x="20717540" y="27584400"/>
            <a:ext cx="23195245" cy="3847207"/>
          </a:xfrm>
          <a:prstGeom prst="rect">
            <a:avLst/>
          </a:prstGeom>
          <a:noFill/>
        </p:spPr>
        <p:txBody>
          <a:bodyPr wrap="square" rtlCol="0">
            <a:spAutoFit/>
          </a:bodyPr>
          <a:lstStyle/>
          <a:p>
            <a:r>
              <a:rPr lang="en-US" sz="2400" dirty="0">
                <a:latin typeface="Arial" pitchFamily="34" charset="0"/>
                <a:cs typeface="Arial" pitchFamily="34" charset="0"/>
              </a:rPr>
              <a:t> </a:t>
            </a:r>
            <a:r>
              <a:rPr lang="en-US" sz="2400" dirty="0" smtClean="0">
                <a:latin typeface="Arial" pitchFamily="34" charset="0"/>
                <a:cs typeface="Arial" pitchFamily="34" charset="0"/>
              </a:rPr>
              <a:t>       </a:t>
            </a:r>
            <a:r>
              <a:rPr lang="en-US" sz="2000" dirty="0">
                <a:latin typeface="Arial" pitchFamily="34" charset="0"/>
                <a:cs typeface="Arial" pitchFamily="34" charset="0"/>
              </a:rPr>
              <a:t>F</a:t>
            </a:r>
            <a:r>
              <a:rPr lang="en-US" sz="2000" dirty="0" smtClean="0">
                <a:latin typeface="Arial" pitchFamily="34" charset="0"/>
                <a:cs typeface="Arial" pitchFamily="34" charset="0"/>
              </a:rPr>
              <a:t>indings suggest a 2010 PAN event  had an affect on the growth and cell structure of sugar maples at both the high and low elevation site, although It was difficult to confirm if the unusual growth and starch grain structures were directly correlated with a PAN event, due to a lack of study trials and time requirements. Figure 5. displayed a false growth ring inside its 2010 growth segment, indicating the presence of some sort of stress. Figure 6. showed a decrease in the twigs  2010 growth segment in both the high and low sites. In the control site (low site), there was a pronounced difference between the length of the 2010 growth segments compared to the other 4 years. This finding did not support my hypothesis, that the maples in the experimental site would show more unusual growth patterns than the control site’s, but it did suggest a PAN event may have effected the control site as well. Figure 3. was a 2010 low site sample, but contained irregularly shaped starch grains. The control site might have been too similar to the experimental site for this study, affecting my hypothesis.  </a:t>
            </a:r>
          </a:p>
          <a:p>
            <a:r>
              <a:rPr lang="en-US" sz="2000" dirty="0" smtClean="0">
                <a:latin typeface="Arial" pitchFamily="34" charset="0"/>
                <a:cs typeface="Arial" pitchFamily="34" charset="0"/>
              </a:rPr>
              <a:t>        There was no significant difference between the length of the internodes and the amount of buds observed on each internode between the two study sites (seen in figures 7-10)</a:t>
            </a:r>
            <a:r>
              <a:rPr lang="en-US" sz="2000" dirty="0">
                <a:latin typeface="Arial" pitchFamily="34" charset="0"/>
                <a:cs typeface="Arial" pitchFamily="34" charset="0"/>
              </a:rPr>
              <a:t>.</a:t>
            </a:r>
            <a:r>
              <a:rPr lang="en-US" sz="2000" dirty="0" smtClean="0">
                <a:latin typeface="Arial" pitchFamily="34" charset="0"/>
                <a:cs typeface="Arial" pitchFamily="34" charset="0"/>
              </a:rPr>
              <a:t> There was a increase in the number of buds as the years increase but it was difficult to see any significant difference between the 2010 segment and the 2009 and 2011 segments because all three years had relatively </a:t>
            </a:r>
            <a:r>
              <a:rPr lang="en-US" sz="2000" dirty="0">
                <a:latin typeface="Arial" pitchFamily="34" charset="0"/>
                <a:cs typeface="Arial" pitchFamily="34" charset="0"/>
              </a:rPr>
              <a:t>few  buds per internode</a:t>
            </a:r>
            <a:r>
              <a:rPr lang="en-US" sz="2000" dirty="0" smtClean="0">
                <a:latin typeface="Arial" pitchFamily="34" charset="0"/>
                <a:cs typeface="Arial" pitchFamily="34" charset="0"/>
              </a:rPr>
              <a:t> . More replicates needed to be conducted to achieve a more accurate finding for this study, but the false growth ring in figure 5. might suggest a 2010 PAN event stunted the growth of that individual sugar maple . </a:t>
            </a:r>
          </a:p>
          <a:p>
            <a:r>
              <a:rPr lang="en-US" sz="2000" dirty="0">
                <a:latin typeface="Arial" pitchFamily="34" charset="0"/>
                <a:cs typeface="Arial" pitchFamily="34" charset="0"/>
              </a:rPr>
              <a:t> </a:t>
            </a:r>
            <a:r>
              <a:rPr lang="en-US" sz="2000" dirty="0" smtClean="0">
                <a:latin typeface="Arial" pitchFamily="34" charset="0"/>
                <a:cs typeface="Arial" pitchFamily="34" charset="0"/>
              </a:rPr>
              <a:t>       A follow up study might look at more samples and take the aspect of the slope into consideration (maybe compare northern facing slopes to southern slopes). Overall, my findings did not support my hypothesis that the sugar maples in the high elevation showed more growth and cellular damage in their 2010 growth segments than the low site. </a:t>
            </a:r>
          </a:p>
        </p:txBody>
      </p:sp>
      <p:sp>
        <p:nvSpPr>
          <p:cNvPr id="24" name="TextBox 23"/>
          <p:cNvSpPr txBox="1"/>
          <p:nvPr/>
        </p:nvSpPr>
        <p:spPr>
          <a:xfrm>
            <a:off x="20798817" y="31384979"/>
            <a:ext cx="23167170" cy="1815882"/>
          </a:xfrm>
          <a:prstGeom prst="rect">
            <a:avLst/>
          </a:prstGeom>
          <a:noFill/>
        </p:spPr>
        <p:txBody>
          <a:bodyPr wrap="square" rtlCol="0">
            <a:spAutoFit/>
          </a:bodyPr>
          <a:lstStyle/>
          <a:p>
            <a:pPr algn="ctr"/>
            <a:r>
              <a:rPr lang="en-US" sz="3200" b="1" dirty="0" smtClean="0"/>
              <a:t>References</a:t>
            </a:r>
          </a:p>
          <a:p>
            <a:pPr marL="342900" indent="-342900">
              <a:buFont typeface="Arial"/>
              <a:buChar char="•"/>
            </a:pPr>
            <a:r>
              <a:rPr lang="en-US" sz="2000" dirty="0" err="1" smtClean="0"/>
              <a:t>Guderian</a:t>
            </a:r>
            <a:r>
              <a:rPr lang="en-US" sz="2000" dirty="0"/>
              <a:t>, R., </a:t>
            </a:r>
            <a:r>
              <a:rPr lang="en-US" sz="2000" dirty="0" err="1"/>
              <a:t>Tingey</a:t>
            </a:r>
            <a:r>
              <a:rPr lang="en-US" sz="2000" dirty="0"/>
              <a:t>, D.T., &amp; </a:t>
            </a:r>
            <a:r>
              <a:rPr lang="en-US" sz="2000" dirty="0" err="1"/>
              <a:t>Rabe</a:t>
            </a:r>
            <a:r>
              <a:rPr lang="en-US" sz="2000" dirty="0"/>
              <a:t>, R. (1984). </a:t>
            </a:r>
            <a:r>
              <a:rPr lang="en-US" sz="2000" i="1" dirty="0"/>
              <a:t>Effects of photochemical oxidants on plants</a:t>
            </a:r>
            <a:r>
              <a:rPr lang="en-US" sz="2000" dirty="0"/>
              <a:t>. Retrieved from </a:t>
            </a:r>
            <a:r>
              <a:rPr lang="en-US" sz="2000" dirty="0">
                <a:hlinkClick r:id="rId3"/>
              </a:rPr>
              <a:t>http://www.osti.gov/scitech/servlets/purl/</a:t>
            </a:r>
            <a:r>
              <a:rPr lang="en-US" sz="2000" dirty="0" smtClean="0">
                <a:hlinkClick r:id="rId3"/>
              </a:rPr>
              <a:t>6827858</a:t>
            </a:r>
            <a:endParaRPr lang="en-US" sz="2000" dirty="0" smtClean="0"/>
          </a:p>
          <a:p>
            <a:pPr marL="342900" indent="-342900">
              <a:buFont typeface="Arial"/>
              <a:buChar char="•"/>
            </a:pPr>
            <a:r>
              <a:rPr lang="en-US" sz="2000" dirty="0"/>
              <a:t>Carlson, Martha. “Maples on Bald Mt. Using Forest Monitoring Tools to Understand a Defoliation Event.” University of New Hampshire. Nr 782.01 Monitoring Forest Health. October, 2013.</a:t>
            </a:r>
          </a:p>
          <a:p>
            <a:pPr marL="342900" indent="-342900">
              <a:buFont typeface="Arial"/>
              <a:buChar char="•"/>
            </a:pPr>
            <a:endParaRPr lang="en-US" sz="2000" dirty="0" smtClean="0"/>
          </a:p>
          <a:p>
            <a:endParaRPr lang="en-US" sz="2000" dirty="0" smtClean="0"/>
          </a:p>
        </p:txBody>
      </p:sp>
      <p:sp>
        <p:nvSpPr>
          <p:cNvPr id="29" name="Rounded Rectangle 28"/>
          <p:cNvSpPr/>
          <p:nvPr/>
        </p:nvSpPr>
        <p:spPr>
          <a:xfrm>
            <a:off x="914400" y="21336000"/>
            <a:ext cx="11034758" cy="3441525"/>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 name="Rectangle 1023"/>
          <p:cNvSpPr/>
          <p:nvPr/>
        </p:nvSpPr>
        <p:spPr>
          <a:xfrm>
            <a:off x="12365219" y="20237117"/>
            <a:ext cx="8408124" cy="12702195"/>
          </a:xfrm>
          <a:prstGeom prst="rect">
            <a:avLst/>
          </a:prstGeom>
          <a:solidFill>
            <a:schemeClr val="accent2">
              <a:lumMod val="40000"/>
              <a:lumOff val="6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2649200" y="20421600"/>
            <a:ext cx="7579896" cy="830997"/>
          </a:xfrm>
          <a:prstGeom prst="rect">
            <a:avLst/>
          </a:prstGeom>
          <a:solidFill>
            <a:schemeClr val="bg1"/>
          </a:solidFill>
          <a:ln w="101600">
            <a:solidFill>
              <a:schemeClr val="accent2"/>
            </a:solidFill>
          </a:ln>
        </p:spPr>
        <p:txBody>
          <a:bodyPr wrap="square" rtlCol="0">
            <a:spAutoFit/>
          </a:bodyPr>
          <a:lstStyle/>
          <a:p>
            <a:pPr algn="ctr"/>
            <a:r>
              <a:rPr lang="en-US" sz="4800" b="1" dirty="0" smtClean="0">
                <a:latin typeface="Arial" pitchFamily="34" charset="0"/>
                <a:cs typeface="Arial" pitchFamily="34" charset="0"/>
              </a:rPr>
              <a:t>Experimental Design</a:t>
            </a:r>
            <a:endParaRPr lang="en-US" sz="4800" b="1" dirty="0">
              <a:latin typeface="Arial" pitchFamily="34" charset="0"/>
              <a:cs typeface="Arial" pitchFamily="34" charset="0"/>
            </a:endParaRPr>
          </a:p>
        </p:txBody>
      </p:sp>
      <p:sp>
        <p:nvSpPr>
          <p:cNvPr id="1025" name="TextBox 1024"/>
          <p:cNvSpPr txBox="1"/>
          <p:nvPr/>
        </p:nvSpPr>
        <p:spPr>
          <a:xfrm>
            <a:off x="12725992" y="21652688"/>
            <a:ext cx="7846596" cy="5693867"/>
          </a:xfrm>
          <a:prstGeom prst="rect">
            <a:avLst/>
          </a:prstGeom>
          <a:noFill/>
        </p:spPr>
        <p:txBody>
          <a:bodyPr wrap="square" rtlCol="0">
            <a:spAutoFit/>
          </a:bodyPr>
          <a:lstStyle/>
          <a:p>
            <a:pPr marL="571500" indent="-571500">
              <a:buFont typeface="Arial" pitchFamily="34" charset="0"/>
              <a:buChar char="•"/>
            </a:pPr>
            <a:r>
              <a:rPr lang="en-US" sz="2800" dirty="0" smtClean="0"/>
              <a:t>Loon Mountain in Lincoln, NH</a:t>
            </a:r>
          </a:p>
          <a:p>
            <a:r>
              <a:rPr lang="en-US" sz="2800" dirty="0" smtClean="0"/>
              <a:t>        (44</a:t>
            </a:r>
            <a:r>
              <a:rPr lang="en-US" sz="2800" dirty="0"/>
              <a:t>° 2′ 10″ N, 71° 37′ 18″ </a:t>
            </a:r>
            <a:r>
              <a:rPr lang="en-US" sz="2800" dirty="0" smtClean="0"/>
              <a:t>W)</a:t>
            </a:r>
          </a:p>
          <a:p>
            <a:pPr marL="571500" indent="-571500">
              <a:buFont typeface="Arial" pitchFamily="34" charset="0"/>
              <a:buChar char="•"/>
            </a:pPr>
            <a:r>
              <a:rPr lang="en-US" sz="2800" dirty="0" smtClean="0"/>
              <a:t>Two study sights 1,500 </a:t>
            </a:r>
            <a:r>
              <a:rPr lang="en-US" sz="2800" dirty="0" err="1" smtClean="0"/>
              <a:t>ft</a:t>
            </a:r>
            <a:r>
              <a:rPr lang="en-US" sz="2800" dirty="0" smtClean="0"/>
              <a:t> and 2,000 </a:t>
            </a:r>
            <a:r>
              <a:rPr lang="en-US" sz="2800" dirty="0" err="1" smtClean="0"/>
              <a:t>ft</a:t>
            </a:r>
            <a:r>
              <a:rPr lang="en-US" sz="2800" dirty="0"/>
              <a:t> </a:t>
            </a:r>
            <a:r>
              <a:rPr lang="en-US" sz="2800" dirty="0" smtClean="0"/>
              <a:t>(control and experimental)</a:t>
            </a:r>
          </a:p>
          <a:p>
            <a:pPr marL="457200" indent="-457200">
              <a:buFont typeface="Arial"/>
              <a:buChar char="•"/>
            </a:pPr>
            <a:r>
              <a:rPr lang="en-US" sz="2800" dirty="0" smtClean="0"/>
              <a:t>A random sampling approach used to pick individual sugar maples</a:t>
            </a:r>
          </a:p>
          <a:p>
            <a:pPr marL="457200" indent="-457200">
              <a:buFont typeface="Arial"/>
              <a:buChar char="•"/>
            </a:pPr>
            <a:r>
              <a:rPr lang="en-US" sz="2800" dirty="0" smtClean="0"/>
              <a:t>Length of yearly segments and internodes were measured off a ruler and recorded in mm (tip to tip)</a:t>
            </a:r>
          </a:p>
          <a:p>
            <a:pPr marL="457200" indent="-457200">
              <a:buFont typeface="Arial"/>
              <a:buChar char="•"/>
            </a:pPr>
            <a:r>
              <a:rPr lang="en-US" sz="2800" dirty="0" smtClean="0"/>
              <a:t>Study began the first week of October and ended the last week of November. </a:t>
            </a:r>
          </a:p>
          <a:p>
            <a:endParaRPr lang="en-US" sz="2800" dirty="0" smtClean="0"/>
          </a:p>
          <a:p>
            <a:endParaRPr lang="en-US" sz="2800" dirty="0" smtClean="0"/>
          </a:p>
        </p:txBody>
      </p:sp>
      <p:sp>
        <p:nvSpPr>
          <p:cNvPr id="1063" name="TextBox 1062"/>
          <p:cNvSpPr txBox="1"/>
          <p:nvPr/>
        </p:nvSpPr>
        <p:spPr>
          <a:xfrm>
            <a:off x="13716000" y="6248400"/>
            <a:ext cx="6688157" cy="830997"/>
          </a:xfrm>
          <a:prstGeom prst="rect">
            <a:avLst/>
          </a:prstGeom>
          <a:noFill/>
        </p:spPr>
        <p:txBody>
          <a:bodyPr wrap="square" rtlCol="0">
            <a:spAutoFit/>
          </a:bodyPr>
          <a:lstStyle/>
          <a:p>
            <a:pPr algn="ctr"/>
            <a:r>
              <a:rPr lang="en-US" sz="4800" b="1" dirty="0" smtClean="0">
                <a:latin typeface="Arial" pitchFamily="34" charset="0"/>
                <a:cs typeface="Arial" pitchFamily="34" charset="0"/>
              </a:rPr>
              <a:t>Cell Structure </a:t>
            </a:r>
            <a:endParaRPr lang="en-US" sz="4800" b="1" dirty="0">
              <a:latin typeface="Arial" pitchFamily="34" charset="0"/>
              <a:cs typeface="Arial" pitchFamily="34" charset="0"/>
            </a:endParaRPr>
          </a:p>
        </p:txBody>
      </p:sp>
      <p:sp>
        <p:nvSpPr>
          <p:cNvPr id="16" name="TextBox 15"/>
          <p:cNvSpPr txBox="1"/>
          <p:nvPr/>
        </p:nvSpPr>
        <p:spPr>
          <a:xfrm>
            <a:off x="5049275" y="23066951"/>
            <a:ext cx="432316" cy="461665"/>
          </a:xfrm>
          <a:prstGeom prst="rect">
            <a:avLst/>
          </a:prstGeom>
          <a:noFill/>
        </p:spPr>
        <p:txBody>
          <a:bodyPr wrap="square" rtlCol="0">
            <a:spAutoFit/>
          </a:bodyPr>
          <a:lstStyle/>
          <a:p>
            <a:r>
              <a:rPr lang="en-US" sz="2400" b="1" dirty="0" smtClean="0"/>
              <a:t>1</a:t>
            </a:r>
            <a:endParaRPr lang="en-US" sz="2400" b="1" dirty="0"/>
          </a:p>
        </p:txBody>
      </p:sp>
      <p:sp>
        <p:nvSpPr>
          <p:cNvPr id="18" name="TextBox 17"/>
          <p:cNvSpPr txBox="1"/>
          <p:nvPr/>
        </p:nvSpPr>
        <p:spPr>
          <a:xfrm>
            <a:off x="10242861" y="23053071"/>
            <a:ext cx="505810" cy="461665"/>
          </a:xfrm>
          <a:prstGeom prst="rect">
            <a:avLst/>
          </a:prstGeom>
          <a:noFill/>
        </p:spPr>
        <p:txBody>
          <a:bodyPr wrap="square" rtlCol="0">
            <a:spAutoFit/>
          </a:bodyPr>
          <a:lstStyle/>
          <a:p>
            <a:r>
              <a:rPr lang="en-US" sz="2400" b="1" dirty="0">
                <a:solidFill>
                  <a:schemeClr val="bg1"/>
                </a:solidFill>
              </a:rPr>
              <a:t>2</a:t>
            </a:r>
          </a:p>
        </p:txBody>
      </p:sp>
      <p:sp>
        <p:nvSpPr>
          <p:cNvPr id="32" name="TextBox 31"/>
          <p:cNvSpPr txBox="1"/>
          <p:nvPr/>
        </p:nvSpPr>
        <p:spPr>
          <a:xfrm>
            <a:off x="12344400" y="9753600"/>
            <a:ext cx="5105400" cy="1323439"/>
          </a:xfrm>
          <a:prstGeom prst="rect">
            <a:avLst/>
          </a:prstGeom>
          <a:noFill/>
        </p:spPr>
        <p:txBody>
          <a:bodyPr wrap="square" rtlCol="0">
            <a:spAutoFit/>
          </a:bodyPr>
          <a:lstStyle/>
          <a:p>
            <a:r>
              <a:rPr lang="en-US" sz="2000" dirty="0" smtClean="0"/>
              <a:t>Figure 1. displays the cell structure in the 2010 segment at the high site. </a:t>
            </a:r>
            <a:r>
              <a:rPr lang="en-US" sz="2000" dirty="0"/>
              <a:t>S</a:t>
            </a:r>
            <a:r>
              <a:rPr lang="en-US" sz="2000" dirty="0" smtClean="0"/>
              <a:t>tarch grains were found inside the cell structures, indicating stored energy and good health.  </a:t>
            </a:r>
            <a:endParaRPr lang="en-US" sz="2000" dirty="0"/>
          </a:p>
        </p:txBody>
      </p:sp>
      <p:sp>
        <p:nvSpPr>
          <p:cNvPr id="33" name="TextBox 32"/>
          <p:cNvSpPr txBox="1"/>
          <p:nvPr/>
        </p:nvSpPr>
        <p:spPr>
          <a:xfrm>
            <a:off x="17449800" y="9753600"/>
            <a:ext cx="6324600" cy="1631216"/>
          </a:xfrm>
          <a:prstGeom prst="rect">
            <a:avLst/>
          </a:prstGeom>
          <a:noFill/>
        </p:spPr>
        <p:txBody>
          <a:bodyPr wrap="square" rtlCol="0">
            <a:spAutoFit/>
          </a:bodyPr>
          <a:lstStyle/>
          <a:p>
            <a:r>
              <a:rPr lang="en-US" sz="2000" dirty="0" smtClean="0"/>
              <a:t>Figure 2. displays a close up on the starch grains inside a 2013 cross section at the high site. The cell structures contained large amounts of starch grains that were irregular in shape and size, suggesting a metabolic malfunction of some sort</a:t>
            </a:r>
            <a:endParaRPr lang="en-US" sz="2000" dirty="0"/>
          </a:p>
        </p:txBody>
      </p:sp>
      <p:sp>
        <p:nvSpPr>
          <p:cNvPr id="34" name="TextBox 33"/>
          <p:cNvSpPr txBox="1"/>
          <p:nvPr/>
        </p:nvSpPr>
        <p:spPr>
          <a:xfrm>
            <a:off x="12649200" y="18592800"/>
            <a:ext cx="8382000" cy="1323439"/>
          </a:xfrm>
          <a:prstGeom prst="rect">
            <a:avLst/>
          </a:prstGeom>
          <a:noFill/>
        </p:spPr>
        <p:txBody>
          <a:bodyPr wrap="square" rtlCol="0">
            <a:spAutoFit/>
          </a:bodyPr>
          <a:lstStyle/>
          <a:p>
            <a:r>
              <a:rPr lang="en-US" sz="2000" dirty="0" smtClean="0"/>
              <a:t>Figure 5. displays a half cross section of a twig sample at the high site. The top half of the cross section represents the 2010 growth segment. A false growth rings were present in the 2010 section, indicating unusual growth caused by a stress factor.   </a:t>
            </a:r>
            <a:endParaRPr lang="en-US" sz="2000" dirty="0"/>
          </a:p>
        </p:txBody>
      </p:sp>
      <p:sp>
        <p:nvSpPr>
          <p:cNvPr id="21" name="TextBox 20"/>
          <p:cNvSpPr txBox="1"/>
          <p:nvPr/>
        </p:nvSpPr>
        <p:spPr>
          <a:xfrm>
            <a:off x="12344400" y="13868400"/>
            <a:ext cx="5105400" cy="2246769"/>
          </a:xfrm>
          <a:prstGeom prst="rect">
            <a:avLst/>
          </a:prstGeom>
          <a:noFill/>
        </p:spPr>
        <p:txBody>
          <a:bodyPr wrap="square" rtlCol="0">
            <a:spAutoFit/>
          </a:bodyPr>
          <a:lstStyle/>
          <a:p>
            <a:r>
              <a:rPr lang="en-US" sz="2000" dirty="0" smtClean="0"/>
              <a:t>Figure 3. displays the terminal buds cell structure inside the 2010 segment at the low site. Starch grains were irregular in shape and size, hinting to possible water stress, or unusual  metabolic function that put more energy into producing leaves than producing starch grains </a:t>
            </a:r>
            <a:endParaRPr lang="en-US" sz="2000" dirty="0"/>
          </a:p>
        </p:txBody>
      </p:sp>
      <p:sp>
        <p:nvSpPr>
          <p:cNvPr id="25" name="TextBox 24"/>
          <p:cNvSpPr txBox="1"/>
          <p:nvPr/>
        </p:nvSpPr>
        <p:spPr>
          <a:xfrm>
            <a:off x="17449800" y="13868400"/>
            <a:ext cx="6096000" cy="1676399"/>
          </a:xfrm>
          <a:prstGeom prst="rect">
            <a:avLst/>
          </a:prstGeom>
          <a:noFill/>
        </p:spPr>
        <p:txBody>
          <a:bodyPr wrap="square" rtlCol="0">
            <a:spAutoFit/>
          </a:bodyPr>
          <a:lstStyle/>
          <a:p>
            <a:r>
              <a:rPr lang="en-US" sz="2000" dirty="0" smtClean="0"/>
              <a:t>Figure 4. displays the twig cell structure in the 2013 section of the twig at the low elevation. The cell structures were loaded with healthy starch grains. There were significantly more starch grains in the 2013 section compared to the 2010 section at the same site.  </a:t>
            </a:r>
            <a:endParaRPr lang="en-US" sz="2000" dirty="0"/>
          </a:p>
        </p:txBody>
      </p:sp>
      <p:pic>
        <p:nvPicPr>
          <p:cNvPr id="11" name="Picture 10" descr="TWIG sample 2010 high elevation fals e growth ring.tiff"/>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544800" y="16002000"/>
            <a:ext cx="3200400" cy="2400300"/>
          </a:xfrm>
          <a:prstGeom prst="rect">
            <a:avLst/>
          </a:prstGeom>
          <a:ln>
            <a:noFill/>
          </a:ln>
          <a:effectLst>
            <a:softEdge rad="112500"/>
          </a:effectLst>
        </p:spPr>
      </p:pic>
      <p:pic>
        <p:nvPicPr>
          <p:cNvPr id="17" name="Picture 16" descr="TWIG3-5.TIF"/>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288000" y="11430000"/>
            <a:ext cx="3200400" cy="2400300"/>
          </a:xfrm>
          <a:prstGeom prst="rect">
            <a:avLst/>
          </a:prstGeom>
          <a:ln>
            <a:noFill/>
          </a:ln>
          <a:effectLst>
            <a:softEdge rad="112500"/>
          </a:effectLst>
        </p:spPr>
      </p:pic>
      <p:pic>
        <p:nvPicPr>
          <p:cNvPr id="28" name="Picture 27" descr="BUD4-6.TIF"/>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573000" y="11430000"/>
            <a:ext cx="3200400" cy="2400300"/>
          </a:xfrm>
          <a:prstGeom prst="rect">
            <a:avLst/>
          </a:prstGeom>
          <a:ln>
            <a:noFill/>
          </a:ln>
          <a:effectLst>
            <a:softEdge rad="112500"/>
          </a:effectLst>
        </p:spPr>
      </p:pic>
      <p:pic>
        <p:nvPicPr>
          <p:cNvPr id="31" name="Picture 30" descr="TWIG1-4.TIF"/>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8288000" y="7239000"/>
            <a:ext cx="3200400" cy="2400300"/>
          </a:xfrm>
          <a:prstGeom prst="rect">
            <a:avLst/>
          </a:prstGeom>
          <a:ln>
            <a:noFill/>
          </a:ln>
          <a:effectLst>
            <a:softEdge rad="112500"/>
          </a:effectLst>
        </p:spPr>
      </p:pic>
      <p:pic>
        <p:nvPicPr>
          <p:cNvPr id="35" name="Picture 34" descr="TWIG2-3.TIF"/>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2573000" y="7239000"/>
            <a:ext cx="3200400" cy="2400300"/>
          </a:xfrm>
          <a:prstGeom prst="rect">
            <a:avLst/>
          </a:prstGeom>
          <a:ln>
            <a:noFill/>
          </a:ln>
          <a:effectLst>
            <a:softEdge rad="112500"/>
          </a:effectLst>
        </p:spPr>
      </p:pic>
      <p:pic>
        <p:nvPicPr>
          <p:cNvPr id="39" name="Picture 38" descr="Screen shot loon mountain.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4782800" y="29002826"/>
            <a:ext cx="5794177" cy="3891729"/>
          </a:xfrm>
          <a:prstGeom prst="rect">
            <a:avLst/>
          </a:prstGeom>
          <a:ln>
            <a:noFill/>
          </a:ln>
          <a:effectLst>
            <a:softEdge rad="112500"/>
          </a:effectLst>
        </p:spPr>
      </p:pic>
      <p:pic>
        <p:nvPicPr>
          <p:cNvPr id="78" name="Picture 77"/>
          <p:cNvPicPr/>
          <p:nvPr/>
        </p:nvPicPr>
        <p:blipFill>
          <a:blip r:embed="rId10">
            <a:extLst>
              <a:ext uri="{28A0092B-C50C-407E-A947-70E740481C1C}">
                <a14:useLocalDpi xmlns:a14="http://schemas.microsoft.com/office/drawing/2010/main" val="0"/>
              </a:ext>
            </a:extLst>
          </a:blip>
          <a:srcRect/>
          <a:stretch>
            <a:fillRect/>
          </a:stretch>
        </p:blipFill>
        <p:spPr bwMode="auto">
          <a:xfrm>
            <a:off x="12420600" y="27432000"/>
            <a:ext cx="2438400" cy="5486400"/>
          </a:xfrm>
          <a:prstGeom prst="rect">
            <a:avLst/>
          </a:prstGeom>
          <a:ln>
            <a:noFill/>
          </a:ln>
          <a:effectLst>
            <a:softEdge rad="112500"/>
          </a:effectLst>
        </p:spPr>
      </p:pic>
      <p:sp>
        <p:nvSpPr>
          <p:cNvPr id="44" name="TextBox 43"/>
          <p:cNvSpPr txBox="1"/>
          <p:nvPr/>
        </p:nvSpPr>
        <p:spPr>
          <a:xfrm>
            <a:off x="685800" y="2895600"/>
            <a:ext cx="43205400" cy="2677656"/>
          </a:xfrm>
          <a:prstGeom prst="rect">
            <a:avLst/>
          </a:prstGeom>
          <a:noFill/>
        </p:spPr>
        <p:txBody>
          <a:bodyPr wrap="square" rtlCol="0">
            <a:spAutoFit/>
          </a:bodyPr>
          <a:lstStyle/>
          <a:p>
            <a:r>
              <a:rPr lang="en-US" sz="2800" dirty="0"/>
              <a:t> </a:t>
            </a:r>
            <a:r>
              <a:rPr lang="en-US" sz="2800" dirty="0" smtClean="0"/>
              <a:t>       </a:t>
            </a:r>
            <a:r>
              <a:rPr lang="en-US" sz="2800" b="1" dirty="0" smtClean="0"/>
              <a:t>Abstract: </a:t>
            </a:r>
            <a:r>
              <a:rPr lang="en-US" sz="2800" dirty="0" smtClean="0"/>
              <a:t>This study looked at the health of sugar maples (</a:t>
            </a:r>
            <a:r>
              <a:rPr lang="en-US" sz="2800" i="1" dirty="0" smtClean="0"/>
              <a:t>Acer </a:t>
            </a:r>
            <a:r>
              <a:rPr lang="en-US" sz="2800" i="1" dirty="0" err="1" smtClean="0"/>
              <a:t>saccharum</a:t>
            </a:r>
            <a:r>
              <a:rPr lang="en-US" sz="2800" dirty="0" smtClean="0"/>
              <a:t>) on Loon Mountain in Lincoln New Hampshire to see if a 2010 PAN event caused a stress to this species.</a:t>
            </a:r>
            <a:r>
              <a:rPr lang="en-US" sz="2800" dirty="0"/>
              <a:t> D</a:t>
            </a:r>
            <a:r>
              <a:rPr lang="en-US" sz="2800" dirty="0" smtClean="0"/>
              <a:t>uring </a:t>
            </a:r>
            <a:r>
              <a:rPr lang="en-US" sz="2800" dirty="0"/>
              <a:t>the summer of 2010, </a:t>
            </a:r>
            <a:r>
              <a:rPr lang="en-US" sz="2800" dirty="0" smtClean="0"/>
              <a:t>raging </a:t>
            </a:r>
            <a:r>
              <a:rPr lang="en-US" sz="2800" dirty="0"/>
              <a:t>wildfires in Quebec </a:t>
            </a:r>
            <a:r>
              <a:rPr lang="en-US" sz="2800" dirty="0" smtClean="0"/>
              <a:t>sent</a:t>
            </a:r>
            <a:r>
              <a:rPr lang="en-US" sz="2800" dirty="0" smtClean="0">
                <a:latin typeface="Times New Roman" pitchFamily="18" charset="0"/>
                <a:cs typeface="Times New Roman" pitchFamily="18" charset="0"/>
              </a:rPr>
              <a:t> clouds of smoke, filled with hydrocarbons </a:t>
            </a:r>
            <a:r>
              <a:rPr lang="en-US" sz="2800" dirty="0">
                <a:latin typeface="Times New Roman" pitchFamily="18" charset="0"/>
                <a:cs typeface="Times New Roman" pitchFamily="18" charset="0"/>
              </a:rPr>
              <a:t>and </a:t>
            </a:r>
            <a:r>
              <a:rPr lang="en-US" sz="2800" dirty="0" err="1">
                <a:latin typeface="Times New Roman" pitchFamily="18" charset="0"/>
                <a:cs typeface="Times New Roman" pitchFamily="18" charset="0"/>
              </a:rPr>
              <a:t>NOx</a:t>
            </a:r>
            <a:r>
              <a:rPr lang="en-US" sz="2800" dirty="0">
                <a:latin typeface="Times New Roman" pitchFamily="18" charset="0"/>
                <a:cs typeface="Times New Roman" pitchFamily="18" charset="0"/>
              </a:rPr>
              <a:t> south</a:t>
            </a:r>
            <a:r>
              <a:rPr lang="en-US" sz="2800" dirty="0" smtClean="0"/>
              <a:t> </a:t>
            </a:r>
            <a:r>
              <a:rPr lang="en-US" sz="2800" dirty="0"/>
              <a:t>into </a:t>
            </a:r>
            <a:r>
              <a:rPr lang="en-US" sz="2800" dirty="0" smtClean="0"/>
              <a:t>the New Hampshire region </a:t>
            </a:r>
            <a:r>
              <a:rPr lang="en-US" sz="2800" dirty="0"/>
              <a:t>during a high ozone </a:t>
            </a:r>
            <a:r>
              <a:rPr lang="en-US" sz="2800" dirty="0" smtClean="0"/>
              <a:t>event. This perfect combination created </a:t>
            </a:r>
            <a:r>
              <a:rPr lang="en-US" sz="2800" dirty="0"/>
              <a:t>a toxic </a:t>
            </a:r>
            <a:r>
              <a:rPr lang="en-US" sz="2800" dirty="0" smtClean="0"/>
              <a:t>atmospheric band </a:t>
            </a:r>
            <a:r>
              <a:rPr lang="en-US" sz="2800" dirty="0"/>
              <a:t>known as PAN (Peroxyacetyl Nitrate) . </a:t>
            </a:r>
            <a:r>
              <a:rPr lang="en-US" sz="2800" dirty="0" smtClean="0"/>
              <a:t>Sugar maples Symptoms of PAN stress (canopy thinning, early defoliation and browning, and unusual growth) were seen to have a strong affect at high elevation sites (around 1,800 feet). This study looked at two sites on Loon Mountain. </a:t>
            </a:r>
            <a:r>
              <a:rPr lang="en-US" sz="2800" dirty="0"/>
              <a:t>O</a:t>
            </a:r>
            <a:r>
              <a:rPr lang="en-US" sz="2800" dirty="0" smtClean="0"/>
              <a:t>ne at 1,500 feet and the second at 2,000 feet. I expected to see symptoms of unusual growth inside the 2010 twig segments at the high study site and little to no damage in the control site (1,500 feet). The length of the first four internodes in each growth segment and the length of the total growth segments were calculated for all maples observed  at both sites. The amount of buds on each internode were calculated to see if there were less buds produced in 2010.  </a:t>
            </a:r>
          </a:p>
          <a:p>
            <a:r>
              <a:rPr lang="en-US" sz="2800" dirty="0" smtClean="0"/>
              <a:t>        The study showed no significant difference between the sugar maples at the low site compared to the high site, but some of the findings suggested a 2010 PAN event did have an affect on sugar maples growth patterns at the high site. Although there were no significant differences between the number of buds on each internode and the length of each internode between the two sites, the average length of the twig segments were both at a low in the 2010 twig segments. </a:t>
            </a:r>
          </a:p>
        </p:txBody>
      </p:sp>
      <p:pic>
        <p:nvPicPr>
          <p:cNvPr id="75" name="Picture 74"/>
          <p:cNvPicPr/>
          <p:nvPr/>
        </p:nvPicPr>
        <p:blipFill>
          <a:blip r:embed="rId11">
            <a:extLst>
              <a:ext uri="{28A0092B-C50C-407E-A947-70E740481C1C}">
                <a14:useLocalDpi xmlns:a14="http://schemas.microsoft.com/office/drawing/2010/main" val="0"/>
              </a:ext>
            </a:extLst>
          </a:blip>
          <a:srcRect/>
          <a:stretch>
            <a:fillRect/>
          </a:stretch>
        </p:blipFill>
        <p:spPr bwMode="auto">
          <a:xfrm>
            <a:off x="1447800" y="21564600"/>
            <a:ext cx="10134600" cy="2895600"/>
          </a:xfrm>
          <a:prstGeom prst="rect">
            <a:avLst/>
          </a:prstGeom>
          <a:ln>
            <a:noFill/>
          </a:ln>
          <a:effectLst>
            <a:softEdge rad="112500"/>
          </a:effectLst>
        </p:spPr>
      </p:pic>
      <p:graphicFrame>
        <p:nvGraphicFramePr>
          <p:cNvPr id="66" name="Chart 65"/>
          <p:cNvGraphicFramePr>
            <a:graphicFrameLocks/>
          </p:cNvGraphicFramePr>
          <p:nvPr>
            <p:extLst>
              <p:ext uri="{D42A27DB-BD31-4B8C-83A1-F6EECF244321}">
                <p14:modId xmlns:p14="http://schemas.microsoft.com/office/powerpoint/2010/main" val="4237508472"/>
              </p:ext>
            </p:extLst>
          </p:nvPr>
        </p:nvGraphicFramePr>
        <p:xfrm>
          <a:off x="29718000" y="7620000"/>
          <a:ext cx="6934200" cy="3962400"/>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67" name="Chart 66"/>
          <p:cNvGraphicFramePr>
            <a:graphicFrameLocks/>
          </p:cNvGraphicFramePr>
          <p:nvPr>
            <p:extLst>
              <p:ext uri="{D42A27DB-BD31-4B8C-83A1-F6EECF244321}">
                <p14:modId xmlns:p14="http://schemas.microsoft.com/office/powerpoint/2010/main" val="3203866419"/>
              </p:ext>
            </p:extLst>
          </p:nvPr>
        </p:nvGraphicFramePr>
        <p:xfrm>
          <a:off x="24765000" y="12725400"/>
          <a:ext cx="6858000" cy="4114800"/>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68" name="Chart 67"/>
          <p:cNvGraphicFramePr>
            <a:graphicFrameLocks/>
          </p:cNvGraphicFramePr>
          <p:nvPr>
            <p:extLst>
              <p:ext uri="{D42A27DB-BD31-4B8C-83A1-F6EECF244321}">
                <p14:modId xmlns:p14="http://schemas.microsoft.com/office/powerpoint/2010/main" val="790778425"/>
              </p:ext>
            </p:extLst>
          </p:nvPr>
        </p:nvGraphicFramePr>
        <p:xfrm>
          <a:off x="35052000" y="12725400"/>
          <a:ext cx="6858000" cy="4114800"/>
        </p:xfrm>
        <a:graphic>
          <a:graphicData uri="http://schemas.openxmlformats.org/drawingml/2006/chart">
            <c:chart xmlns:c="http://schemas.openxmlformats.org/drawingml/2006/chart" xmlns:r="http://schemas.openxmlformats.org/officeDocument/2006/relationships" r:id="rId14"/>
          </a:graphicData>
        </a:graphic>
      </p:graphicFrame>
      <p:graphicFrame>
        <p:nvGraphicFramePr>
          <p:cNvPr id="69" name="Chart 68"/>
          <p:cNvGraphicFramePr>
            <a:graphicFrameLocks/>
          </p:cNvGraphicFramePr>
          <p:nvPr>
            <p:extLst>
              <p:ext uri="{D42A27DB-BD31-4B8C-83A1-F6EECF244321}">
                <p14:modId xmlns:p14="http://schemas.microsoft.com/office/powerpoint/2010/main" val="2562931680"/>
              </p:ext>
            </p:extLst>
          </p:nvPr>
        </p:nvGraphicFramePr>
        <p:xfrm>
          <a:off x="24765000" y="19888200"/>
          <a:ext cx="6858000" cy="4114800"/>
        </p:xfrm>
        <a:graphic>
          <a:graphicData uri="http://schemas.openxmlformats.org/drawingml/2006/chart">
            <c:chart xmlns:c="http://schemas.openxmlformats.org/drawingml/2006/chart" xmlns:r="http://schemas.openxmlformats.org/officeDocument/2006/relationships" r:id="rId15"/>
          </a:graphicData>
        </a:graphic>
      </p:graphicFrame>
      <p:graphicFrame>
        <p:nvGraphicFramePr>
          <p:cNvPr id="70" name="Chart 69"/>
          <p:cNvGraphicFramePr>
            <a:graphicFrameLocks/>
          </p:cNvGraphicFramePr>
          <p:nvPr>
            <p:extLst>
              <p:ext uri="{D42A27DB-BD31-4B8C-83A1-F6EECF244321}">
                <p14:modId xmlns:p14="http://schemas.microsoft.com/office/powerpoint/2010/main" val="820384299"/>
              </p:ext>
            </p:extLst>
          </p:nvPr>
        </p:nvGraphicFramePr>
        <p:xfrm>
          <a:off x="35052000" y="19888200"/>
          <a:ext cx="6858000" cy="4114800"/>
        </p:xfrm>
        <a:graphic>
          <a:graphicData uri="http://schemas.openxmlformats.org/drawingml/2006/chart">
            <c:chart xmlns:c="http://schemas.openxmlformats.org/drawingml/2006/chart" xmlns:r="http://schemas.openxmlformats.org/officeDocument/2006/relationships" r:id="rId16"/>
          </a:graphicData>
        </a:graphic>
      </p:graphicFrame>
      <p:sp>
        <p:nvSpPr>
          <p:cNvPr id="10" name="TextBox 9"/>
          <p:cNvSpPr txBox="1"/>
          <p:nvPr/>
        </p:nvSpPr>
        <p:spPr>
          <a:xfrm>
            <a:off x="15773400" y="7162800"/>
            <a:ext cx="1828800" cy="954107"/>
          </a:xfrm>
          <a:prstGeom prst="rect">
            <a:avLst/>
          </a:prstGeom>
          <a:noFill/>
        </p:spPr>
        <p:txBody>
          <a:bodyPr wrap="square" rtlCol="0">
            <a:spAutoFit/>
          </a:bodyPr>
          <a:lstStyle/>
          <a:p>
            <a:r>
              <a:rPr lang="en-US" sz="2800" b="1" dirty="0" smtClean="0"/>
              <a:t>Figure 1.</a:t>
            </a:r>
          </a:p>
          <a:p>
            <a:r>
              <a:rPr lang="en-US" sz="2800" b="1" dirty="0" smtClean="0"/>
              <a:t>P: 175x</a:t>
            </a:r>
            <a:endParaRPr lang="en-US" sz="2800" b="1" dirty="0"/>
          </a:p>
        </p:txBody>
      </p:sp>
      <p:sp>
        <p:nvSpPr>
          <p:cNvPr id="12" name="TextBox 11"/>
          <p:cNvSpPr txBox="1"/>
          <p:nvPr/>
        </p:nvSpPr>
        <p:spPr>
          <a:xfrm>
            <a:off x="21488400" y="7162800"/>
            <a:ext cx="1468070" cy="954107"/>
          </a:xfrm>
          <a:prstGeom prst="rect">
            <a:avLst/>
          </a:prstGeom>
          <a:noFill/>
        </p:spPr>
        <p:txBody>
          <a:bodyPr wrap="none" rtlCol="0">
            <a:spAutoFit/>
          </a:bodyPr>
          <a:lstStyle/>
          <a:p>
            <a:r>
              <a:rPr lang="en-US" sz="2800" b="1" dirty="0" smtClean="0"/>
              <a:t>Figure 2.</a:t>
            </a:r>
          </a:p>
          <a:p>
            <a:r>
              <a:rPr lang="en-US" sz="2800" b="1" dirty="0" smtClean="0"/>
              <a:t>P: 900x</a:t>
            </a:r>
            <a:endParaRPr lang="en-US" sz="2800" b="1" dirty="0"/>
          </a:p>
        </p:txBody>
      </p:sp>
      <p:sp>
        <p:nvSpPr>
          <p:cNvPr id="14" name="TextBox 13"/>
          <p:cNvSpPr txBox="1"/>
          <p:nvPr/>
        </p:nvSpPr>
        <p:spPr>
          <a:xfrm>
            <a:off x="15773400" y="11430000"/>
            <a:ext cx="1828800" cy="954107"/>
          </a:xfrm>
          <a:prstGeom prst="rect">
            <a:avLst/>
          </a:prstGeom>
          <a:noFill/>
        </p:spPr>
        <p:txBody>
          <a:bodyPr wrap="square" rtlCol="0">
            <a:spAutoFit/>
          </a:bodyPr>
          <a:lstStyle/>
          <a:p>
            <a:r>
              <a:rPr lang="en-US" sz="2800" b="1" dirty="0" smtClean="0"/>
              <a:t>Figure 3.</a:t>
            </a:r>
          </a:p>
          <a:p>
            <a:r>
              <a:rPr lang="en-US" sz="2800" b="1" dirty="0" smtClean="0"/>
              <a:t>P: 1,250x</a:t>
            </a:r>
            <a:endParaRPr lang="en-US" sz="2800" b="1" dirty="0"/>
          </a:p>
        </p:txBody>
      </p:sp>
      <p:sp>
        <p:nvSpPr>
          <p:cNvPr id="22" name="TextBox 21"/>
          <p:cNvSpPr txBox="1"/>
          <p:nvPr/>
        </p:nvSpPr>
        <p:spPr>
          <a:xfrm>
            <a:off x="21488400" y="11430000"/>
            <a:ext cx="1600200" cy="954107"/>
          </a:xfrm>
          <a:prstGeom prst="rect">
            <a:avLst/>
          </a:prstGeom>
          <a:noFill/>
        </p:spPr>
        <p:txBody>
          <a:bodyPr wrap="square" rtlCol="0">
            <a:spAutoFit/>
          </a:bodyPr>
          <a:lstStyle/>
          <a:p>
            <a:r>
              <a:rPr lang="en-US" sz="2800" b="1" dirty="0" smtClean="0"/>
              <a:t>Figure 4.</a:t>
            </a:r>
          </a:p>
          <a:p>
            <a:r>
              <a:rPr lang="en-US" sz="2800" b="1" dirty="0" smtClean="0"/>
              <a:t>P: 900x</a:t>
            </a:r>
            <a:endParaRPr lang="en-US" sz="2800" b="1" dirty="0"/>
          </a:p>
        </p:txBody>
      </p:sp>
      <p:sp>
        <p:nvSpPr>
          <p:cNvPr id="41" name="TextBox 40"/>
          <p:cNvSpPr txBox="1"/>
          <p:nvPr/>
        </p:nvSpPr>
        <p:spPr>
          <a:xfrm>
            <a:off x="32385000" y="7086600"/>
            <a:ext cx="1828800" cy="523220"/>
          </a:xfrm>
          <a:prstGeom prst="rect">
            <a:avLst/>
          </a:prstGeom>
          <a:noFill/>
        </p:spPr>
        <p:txBody>
          <a:bodyPr wrap="square" rtlCol="0">
            <a:spAutoFit/>
          </a:bodyPr>
          <a:lstStyle/>
          <a:p>
            <a:r>
              <a:rPr lang="en-US" sz="2800" b="1" dirty="0" smtClean="0"/>
              <a:t>Figure 6</a:t>
            </a:r>
            <a:r>
              <a:rPr lang="en-US" sz="2800" dirty="0" smtClean="0"/>
              <a:t>. </a:t>
            </a:r>
            <a:endParaRPr lang="en-US" sz="2800" dirty="0"/>
          </a:p>
        </p:txBody>
      </p:sp>
      <p:sp>
        <p:nvSpPr>
          <p:cNvPr id="42" name="TextBox 41"/>
          <p:cNvSpPr txBox="1"/>
          <p:nvPr/>
        </p:nvSpPr>
        <p:spPr>
          <a:xfrm>
            <a:off x="27432000" y="12192000"/>
            <a:ext cx="1524000" cy="523220"/>
          </a:xfrm>
          <a:prstGeom prst="rect">
            <a:avLst/>
          </a:prstGeom>
          <a:noFill/>
        </p:spPr>
        <p:txBody>
          <a:bodyPr wrap="square" rtlCol="0">
            <a:spAutoFit/>
          </a:bodyPr>
          <a:lstStyle/>
          <a:p>
            <a:r>
              <a:rPr lang="en-US" sz="2800" b="1" dirty="0" smtClean="0"/>
              <a:t>Figure 7.</a:t>
            </a:r>
            <a:endParaRPr lang="en-US" sz="2800" dirty="0"/>
          </a:p>
        </p:txBody>
      </p:sp>
      <p:sp>
        <p:nvSpPr>
          <p:cNvPr id="45" name="TextBox 44"/>
          <p:cNvSpPr txBox="1"/>
          <p:nvPr/>
        </p:nvSpPr>
        <p:spPr>
          <a:xfrm>
            <a:off x="37871400" y="12192000"/>
            <a:ext cx="1600200" cy="523220"/>
          </a:xfrm>
          <a:prstGeom prst="rect">
            <a:avLst/>
          </a:prstGeom>
          <a:noFill/>
        </p:spPr>
        <p:txBody>
          <a:bodyPr wrap="square" rtlCol="0">
            <a:spAutoFit/>
          </a:bodyPr>
          <a:lstStyle/>
          <a:p>
            <a:r>
              <a:rPr lang="en-US" sz="2800" b="1" dirty="0" smtClean="0"/>
              <a:t>Figure 8</a:t>
            </a:r>
            <a:r>
              <a:rPr lang="en-US" sz="2800" dirty="0" smtClean="0"/>
              <a:t>.</a:t>
            </a:r>
            <a:endParaRPr lang="en-US" sz="2800" dirty="0"/>
          </a:p>
        </p:txBody>
      </p:sp>
      <p:sp>
        <p:nvSpPr>
          <p:cNvPr id="46" name="TextBox 45"/>
          <p:cNvSpPr txBox="1"/>
          <p:nvPr/>
        </p:nvSpPr>
        <p:spPr>
          <a:xfrm>
            <a:off x="27279600" y="19354800"/>
            <a:ext cx="1828800" cy="523220"/>
          </a:xfrm>
          <a:prstGeom prst="rect">
            <a:avLst/>
          </a:prstGeom>
          <a:noFill/>
        </p:spPr>
        <p:txBody>
          <a:bodyPr wrap="square" rtlCol="0">
            <a:spAutoFit/>
          </a:bodyPr>
          <a:lstStyle/>
          <a:p>
            <a:r>
              <a:rPr lang="en-US" sz="2800" b="1" dirty="0" smtClean="0"/>
              <a:t>Figure 9</a:t>
            </a:r>
            <a:r>
              <a:rPr lang="en-US" sz="2800" dirty="0" smtClean="0"/>
              <a:t>.</a:t>
            </a:r>
            <a:endParaRPr lang="en-US" sz="2800" dirty="0"/>
          </a:p>
        </p:txBody>
      </p:sp>
      <p:sp>
        <p:nvSpPr>
          <p:cNvPr id="48" name="TextBox 47"/>
          <p:cNvSpPr txBox="1"/>
          <p:nvPr/>
        </p:nvSpPr>
        <p:spPr>
          <a:xfrm>
            <a:off x="37871400" y="19354800"/>
            <a:ext cx="1905000" cy="523220"/>
          </a:xfrm>
          <a:prstGeom prst="rect">
            <a:avLst/>
          </a:prstGeom>
          <a:noFill/>
        </p:spPr>
        <p:txBody>
          <a:bodyPr wrap="square" rtlCol="0">
            <a:spAutoFit/>
          </a:bodyPr>
          <a:lstStyle/>
          <a:p>
            <a:r>
              <a:rPr lang="en-US" sz="2800" b="1" dirty="0" smtClean="0"/>
              <a:t>Figure 10.</a:t>
            </a:r>
            <a:endParaRPr lang="en-US" sz="2800" b="1" dirty="0"/>
          </a:p>
        </p:txBody>
      </p:sp>
      <p:sp>
        <p:nvSpPr>
          <p:cNvPr id="49" name="TextBox 48"/>
          <p:cNvSpPr txBox="1"/>
          <p:nvPr/>
        </p:nvSpPr>
        <p:spPr>
          <a:xfrm>
            <a:off x="37261800" y="7391400"/>
            <a:ext cx="5926764" cy="4401205"/>
          </a:xfrm>
          <a:prstGeom prst="rect">
            <a:avLst/>
          </a:prstGeom>
          <a:noFill/>
        </p:spPr>
        <p:txBody>
          <a:bodyPr wrap="square" rtlCol="0">
            <a:spAutoFit/>
          </a:bodyPr>
          <a:lstStyle/>
          <a:p>
            <a:r>
              <a:rPr lang="en-US" sz="2800" dirty="0" smtClean="0"/>
              <a:t>Table 1. looks at the average length of nine twig samples from three individual sugar maples at both sites. Both lines share a similar trend, having the longest twig segment in 2013 and the shortest in 2010. The high site had a more gradual positive trend after the year 2010, where as the low site showed a more pronounced positive slope after the year 2010. </a:t>
            </a:r>
            <a:endParaRPr lang="en-US" sz="2800" dirty="0"/>
          </a:p>
        </p:txBody>
      </p:sp>
      <p:sp>
        <p:nvSpPr>
          <p:cNvPr id="50" name="TextBox 49"/>
          <p:cNvSpPr txBox="1"/>
          <p:nvPr/>
        </p:nvSpPr>
        <p:spPr>
          <a:xfrm>
            <a:off x="22860000" y="16840200"/>
            <a:ext cx="10591800" cy="1815882"/>
          </a:xfrm>
          <a:prstGeom prst="rect">
            <a:avLst/>
          </a:prstGeom>
          <a:noFill/>
        </p:spPr>
        <p:txBody>
          <a:bodyPr wrap="square" rtlCol="0">
            <a:spAutoFit/>
          </a:bodyPr>
          <a:lstStyle/>
          <a:p>
            <a:r>
              <a:rPr lang="en-US" sz="2800" dirty="0" smtClean="0"/>
              <a:t>Table 2. displays the total amount of buds found on each internode in all five growth segments for the high site. The graph shows a positive trend between the number of buds observed and time. 2013 displayed the most buds overall (13) and 2009 had the fewest buds (4).</a:t>
            </a:r>
            <a:endParaRPr lang="en-US" sz="2800" dirty="0"/>
          </a:p>
        </p:txBody>
      </p:sp>
      <p:sp>
        <p:nvSpPr>
          <p:cNvPr id="82" name="TextBox 81"/>
          <p:cNvSpPr txBox="1"/>
          <p:nvPr/>
        </p:nvSpPr>
        <p:spPr>
          <a:xfrm>
            <a:off x="33985200" y="16840200"/>
            <a:ext cx="9067800" cy="2246769"/>
          </a:xfrm>
          <a:prstGeom prst="rect">
            <a:avLst/>
          </a:prstGeom>
          <a:noFill/>
        </p:spPr>
        <p:txBody>
          <a:bodyPr wrap="square" rtlCol="0">
            <a:spAutoFit/>
          </a:bodyPr>
          <a:lstStyle/>
          <a:p>
            <a:r>
              <a:rPr lang="en-US" sz="2800" dirty="0" smtClean="0"/>
              <a:t> Table 3.</a:t>
            </a:r>
            <a:r>
              <a:rPr lang="en-US" sz="2800" dirty="0"/>
              <a:t> displays the total </a:t>
            </a:r>
            <a:r>
              <a:rPr lang="en-US" sz="2800" dirty="0" smtClean="0"/>
              <a:t>buds </a:t>
            </a:r>
            <a:r>
              <a:rPr lang="en-US" sz="2800" dirty="0"/>
              <a:t>found on each internode in all five </a:t>
            </a:r>
            <a:r>
              <a:rPr lang="en-US" sz="2800" dirty="0" smtClean="0"/>
              <a:t>growth </a:t>
            </a:r>
            <a:r>
              <a:rPr lang="en-US" sz="2800" dirty="0"/>
              <a:t>segments for the high site</a:t>
            </a:r>
            <a:r>
              <a:rPr lang="en-US" sz="2800" dirty="0" smtClean="0"/>
              <a:t>. Similar to the high site, there was a positive trend between the number of buds observed and time. The 2013 segment had the most buds intact (17) while 2009 had the least (4).  </a:t>
            </a:r>
            <a:endParaRPr lang="en-US" sz="2800" dirty="0"/>
          </a:p>
        </p:txBody>
      </p:sp>
      <p:sp>
        <p:nvSpPr>
          <p:cNvPr id="83" name="TextBox 82"/>
          <p:cNvSpPr txBox="1"/>
          <p:nvPr/>
        </p:nvSpPr>
        <p:spPr>
          <a:xfrm>
            <a:off x="23088600" y="24079200"/>
            <a:ext cx="9829800" cy="2246769"/>
          </a:xfrm>
          <a:prstGeom prst="rect">
            <a:avLst/>
          </a:prstGeom>
          <a:noFill/>
        </p:spPr>
        <p:txBody>
          <a:bodyPr wrap="square" rtlCol="0">
            <a:spAutoFit/>
          </a:bodyPr>
          <a:lstStyle/>
          <a:p>
            <a:r>
              <a:rPr lang="en-US" sz="2800" dirty="0" smtClean="0"/>
              <a:t>Table 4. shows the average length of the first four internodes for each growth segment for the high site. There were no unusual growth patterns seen in the 2010 segment of the twig. Instead all 5 years had similar growth. The 2009 segments had a slightly larger average than the other four years. </a:t>
            </a:r>
            <a:endParaRPr lang="en-US" sz="2800" dirty="0"/>
          </a:p>
        </p:txBody>
      </p:sp>
      <p:sp>
        <p:nvSpPr>
          <p:cNvPr id="84" name="TextBox 83"/>
          <p:cNvSpPr txBox="1"/>
          <p:nvPr/>
        </p:nvSpPr>
        <p:spPr>
          <a:xfrm>
            <a:off x="33756600" y="24079200"/>
            <a:ext cx="10134600" cy="2246769"/>
          </a:xfrm>
          <a:prstGeom prst="rect">
            <a:avLst/>
          </a:prstGeom>
          <a:noFill/>
        </p:spPr>
        <p:txBody>
          <a:bodyPr wrap="square" rtlCol="0">
            <a:spAutoFit/>
          </a:bodyPr>
          <a:lstStyle/>
          <a:p>
            <a:r>
              <a:rPr lang="en-US" sz="2800" dirty="0" smtClean="0"/>
              <a:t> Table 5.</a:t>
            </a:r>
            <a:r>
              <a:rPr lang="en-US" sz="2800" dirty="0"/>
              <a:t> shows the average length of the first four internodes for each </a:t>
            </a:r>
            <a:r>
              <a:rPr lang="en-US" sz="2800" dirty="0" smtClean="0"/>
              <a:t>growth </a:t>
            </a:r>
            <a:r>
              <a:rPr lang="en-US" sz="2800" dirty="0"/>
              <a:t>segment </a:t>
            </a:r>
            <a:r>
              <a:rPr lang="en-US" sz="2800" dirty="0" smtClean="0"/>
              <a:t>at </a:t>
            </a:r>
            <a:r>
              <a:rPr lang="en-US" sz="2800" dirty="0"/>
              <a:t>the high site. </a:t>
            </a:r>
            <a:r>
              <a:rPr lang="en-US" sz="2800" dirty="0" smtClean="0"/>
              <a:t>All five growth segments shared a similar average and no signs of unusual growth were observed in the 2010 growth section of the twig. The graph above is not skewed and shares a similar trend for all five years. </a:t>
            </a:r>
            <a:endParaRPr lang="en-US" sz="2800" dirty="0"/>
          </a:p>
        </p:txBody>
      </p:sp>
      <p:sp>
        <p:nvSpPr>
          <p:cNvPr id="8" name="TextBox 7"/>
          <p:cNvSpPr txBox="1"/>
          <p:nvPr/>
        </p:nvSpPr>
        <p:spPr>
          <a:xfrm>
            <a:off x="18745200" y="16078200"/>
            <a:ext cx="1828800" cy="954107"/>
          </a:xfrm>
          <a:prstGeom prst="rect">
            <a:avLst/>
          </a:prstGeom>
          <a:noFill/>
        </p:spPr>
        <p:txBody>
          <a:bodyPr wrap="square" rtlCol="0">
            <a:spAutoFit/>
          </a:bodyPr>
          <a:lstStyle/>
          <a:p>
            <a:r>
              <a:rPr lang="en-US" sz="2800" b="1" dirty="0" smtClean="0"/>
              <a:t>Figure 5.</a:t>
            </a:r>
          </a:p>
          <a:p>
            <a:r>
              <a:rPr lang="en-US" sz="2800" b="1" dirty="0" smtClean="0"/>
              <a:t>P: 20.0x</a:t>
            </a:r>
            <a:endParaRPr lang="en-US" sz="2800" b="1" dirty="0"/>
          </a:p>
        </p:txBody>
      </p:sp>
      <p:pic>
        <p:nvPicPr>
          <p:cNvPr id="36" name="Picture 35"/>
          <p:cNvPicPr>
            <a:picLocks noChangeAspect="1"/>
          </p:cNvPicPr>
          <p:nvPr/>
        </p:nvPicPr>
        <p:blipFill>
          <a:blip r:embed="rId17"/>
          <a:stretch>
            <a:fillRect/>
          </a:stretch>
        </p:blipFill>
        <p:spPr>
          <a:xfrm>
            <a:off x="9144000" y="30327600"/>
            <a:ext cx="2336800" cy="2336800"/>
          </a:xfrm>
          <a:prstGeom prst="rect">
            <a:avLst/>
          </a:prstGeom>
          <a:ln>
            <a:noFill/>
          </a:ln>
          <a:effectLst>
            <a:softEdge rad="112500"/>
          </a:effectLst>
        </p:spPr>
      </p:pic>
      <p:pic>
        <p:nvPicPr>
          <p:cNvPr id="37" name="Picture 36"/>
          <p:cNvPicPr>
            <a:picLocks noChangeAspect="1"/>
          </p:cNvPicPr>
          <p:nvPr/>
        </p:nvPicPr>
        <p:blipFill>
          <a:blip r:embed="rId18"/>
          <a:stretch>
            <a:fillRect/>
          </a:stretch>
        </p:blipFill>
        <p:spPr>
          <a:xfrm>
            <a:off x="4953000" y="30327600"/>
            <a:ext cx="2362200" cy="2362200"/>
          </a:xfrm>
          <a:prstGeom prst="rect">
            <a:avLst/>
          </a:prstGeom>
          <a:ln>
            <a:noFill/>
          </a:ln>
          <a:effectLst>
            <a:softEdge rad="112500"/>
          </a:effectLst>
        </p:spPr>
      </p:pic>
      <p:sp>
        <p:nvSpPr>
          <p:cNvPr id="43" name="TextBox 42"/>
          <p:cNvSpPr txBox="1"/>
          <p:nvPr/>
        </p:nvSpPr>
        <p:spPr>
          <a:xfrm>
            <a:off x="15240000" y="26517600"/>
            <a:ext cx="4953000" cy="2308324"/>
          </a:xfrm>
          <a:prstGeom prst="rect">
            <a:avLst/>
          </a:prstGeom>
          <a:noFill/>
        </p:spPr>
        <p:txBody>
          <a:bodyPr wrap="square" rtlCol="0">
            <a:spAutoFit/>
          </a:bodyPr>
          <a:lstStyle/>
          <a:p>
            <a:pPr marL="342900" indent="-342900">
              <a:buFont typeface="Arial"/>
              <a:buChar char="•"/>
            </a:pPr>
            <a:r>
              <a:rPr lang="en-US" sz="2400" dirty="0" smtClean="0"/>
              <a:t>Week 1: Formatted study design</a:t>
            </a:r>
          </a:p>
          <a:p>
            <a:pPr marL="342900" indent="-342900">
              <a:buFont typeface="Arial"/>
              <a:buChar char="•"/>
            </a:pPr>
            <a:r>
              <a:rPr lang="en-US" sz="2400" dirty="0" smtClean="0"/>
              <a:t>Week 3: Samples taken </a:t>
            </a:r>
          </a:p>
          <a:p>
            <a:pPr marL="342900" indent="-342900">
              <a:buFont typeface="Arial"/>
              <a:buChar char="•"/>
            </a:pPr>
            <a:r>
              <a:rPr lang="en-US" sz="2400" dirty="0" smtClean="0"/>
              <a:t>Week 5: Summed findings</a:t>
            </a:r>
          </a:p>
          <a:p>
            <a:pPr marL="342900" indent="-342900">
              <a:buFont typeface="Arial"/>
              <a:buChar char="•"/>
            </a:pPr>
            <a:r>
              <a:rPr lang="en-US" sz="2400" dirty="0" smtClean="0"/>
              <a:t>Week 6: SEM prep and observation</a:t>
            </a:r>
          </a:p>
          <a:p>
            <a:pPr marL="342900" indent="-342900">
              <a:buFont typeface="Arial"/>
              <a:buChar char="•"/>
            </a:pPr>
            <a:r>
              <a:rPr lang="en-US" sz="2400" dirty="0" smtClean="0"/>
              <a:t>Week 7: Graphed results</a:t>
            </a:r>
          </a:p>
          <a:p>
            <a:pPr marL="342900" indent="-342900">
              <a:buFont typeface="Arial"/>
              <a:buChar char="•"/>
            </a:pPr>
            <a:r>
              <a:rPr lang="en-US" sz="2400" dirty="0" smtClean="0"/>
              <a:t>Week 8: Interpreted results  </a:t>
            </a:r>
            <a:endParaRPr lang="en-US" sz="2400" dirty="0"/>
          </a:p>
        </p:txBody>
      </p:sp>
      <p:sp>
        <p:nvSpPr>
          <p:cNvPr id="9" name="TextBox 8"/>
          <p:cNvSpPr txBox="1"/>
          <p:nvPr/>
        </p:nvSpPr>
        <p:spPr>
          <a:xfrm>
            <a:off x="29718000" y="26517600"/>
            <a:ext cx="3352800" cy="830997"/>
          </a:xfrm>
          <a:prstGeom prst="rect">
            <a:avLst/>
          </a:prstGeom>
          <a:noFill/>
        </p:spPr>
        <p:txBody>
          <a:bodyPr wrap="square" rtlCol="0">
            <a:spAutoFit/>
          </a:bodyPr>
          <a:lstStyle/>
          <a:p>
            <a:r>
              <a:rPr lang="en-US" sz="4800" dirty="0" smtClean="0"/>
              <a:t>Conclusion</a:t>
            </a:r>
            <a:endParaRPr lang="en-US" sz="4800" dirty="0"/>
          </a:p>
        </p:txBody>
      </p:sp>
      <p:sp>
        <p:nvSpPr>
          <p:cNvPr id="51" name="Curved Left Arrow 50"/>
          <p:cNvSpPr/>
          <p:nvPr/>
        </p:nvSpPr>
        <p:spPr>
          <a:xfrm>
            <a:off x="11963400" y="31013400"/>
            <a:ext cx="731520" cy="1216152"/>
          </a:xfrm>
          <a:prstGeom prst="curvedLeft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solidFill>
            </a:endParaRPr>
          </a:p>
        </p:txBody>
      </p:sp>
      <p:sp>
        <p:nvSpPr>
          <p:cNvPr id="53" name="Curved Right Arrow 52"/>
          <p:cNvSpPr/>
          <p:nvPr/>
        </p:nvSpPr>
        <p:spPr>
          <a:xfrm>
            <a:off x="12039600" y="21412200"/>
            <a:ext cx="731520" cy="1216152"/>
          </a:xfrm>
          <a:prstGeom prst="curvedRightArrow">
            <a:avLst/>
          </a:prstGeom>
        </p:spPr>
        <p:style>
          <a:lnRef idx="3">
            <a:schemeClr val="lt1"/>
          </a:lnRef>
          <a:fillRef idx="1">
            <a:schemeClr val="dk1"/>
          </a:fillRef>
          <a:effectRef idx="1">
            <a:schemeClr val="dk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935270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BlackTie">
      <a:dk1>
        <a:srgbClr val="000000"/>
      </a:dk1>
      <a:lt1>
        <a:srgbClr val="FFFFFF"/>
      </a:lt1>
      <a:dk2>
        <a:srgbClr val="46464A"/>
      </a:dk2>
      <a:lt2>
        <a:srgbClr val="E3DCCF"/>
      </a:lt2>
      <a:accent1>
        <a:srgbClr val="6F6F74"/>
      </a:accent1>
      <a:accent2>
        <a:srgbClr val="A7B789"/>
      </a:accent2>
      <a:accent3>
        <a:srgbClr val="BEAE98"/>
      </a:accent3>
      <a:accent4>
        <a:srgbClr val="92A9B9"/>
      </a:accent4>
      <a:accent5>
        <a:srgbClr val="9C8265"/>
      </a:accent5>
      <a:accent6>
        <a:srgbClr val="8D6974"/>
      </a:accent6>
      <a:hlink>
        <a:srgbClr val="67AABF"/>
      </a:hlink>
      <a:folHlink>
        <a:srgbClr val="B1B5AB"/>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4811</TotalTime>
  <Words>1990</Words>
  <Application>Microsoft Macintosh PowerPoint</Application>
  <PresentationFormat>Custom</PresentationFormat>
  <Paragraphs>102</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Samantha Anderson</dc:creator>
  <cp:lastModifiedBy>Harrison Jutras</cp:lastModifiedBy>
  <cp:revision>168</cp:revision>
  <dcterms:created xsi:type="dcterms:W3CDTF">2013-08-05T19:39:51Z</dcterms:created>
  <dcterms:modified xsi:type="dcterms:W3CDTF">2013-12-05T02:34:08Z</dcterms:modified>
</cp:coreProperties>
</file>