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tiff" ContentType="image/tiff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500" autoAdjust="0"/>
  </p:normalViewPr>
  <p:slideViewPr>
    <p:cSldViewPr>
      <p:cViewPr>
        <p:scale>
          <a:sx n="40" d="100"/>
          <a:sy n="40" d="100"/>
        </p:scale>
        <p:origin x="2032" y="-80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8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6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12/5/13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681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12/5/13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88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21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841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262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683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12/5/13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154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12/5/13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943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12/5/13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813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12/5/13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41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12/5/13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616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12/5/13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502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210" indent="0">
              <a:buNone/>
              <a:defRPr sz="13400"/>
            </a:lvl2pPr>
            <a:lvl3pPr marL="4388419" indent="0">
              <a:buNone/>
              <a:defRPr sz="11500"/>
            </a:lvl3pPr>
            <a:lvl4pPr marL="6582629" indent="0">
              <a:buNone/>
              <a:defRPr sz="9600"/>
            </a:lvl4pPr>
            <a:lvl5pPr marL="8776834" indent="0">
              <a:buNone/>
              <a:defRPr sz="9600"/>
            </a:lvl5pPr>
            <a:lvl6pPr marL="10971043" indent="0">
              <a:buNone/>
              <a:defRPr sz="9600"/>
            </a:lvl6pPr>
            <a:lvl7pPr marL="13165253" indent="0">
              <a:buNone/>
              <a:defRPr sz="9600"/>
            </a:lvl7pPr>
            <a:lvl8pPr marL="15359462" indent="0">
              <a:buNone/>
              <a:defRPr sz="9600"/>
            </a:lvl8pPr>
            <a:lvl9pPr marL="17553672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12/5/13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353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12/5/13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195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9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7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12/5/13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183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840" tIns="219422" rIns="438840" bIns="2194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840" tIns="219422" rIns="438840" bIns="2194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12/5/13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170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4388419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656" indent="-1645656" algn="l" defTabSz="4388419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89" indent="-1371379" algn="l" defTabSz="4388419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5522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9731" indent="-1097102" algn="l" defTabSz="4388419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3941" indent="-1097102" algn="l" defTabSz="4388419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15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36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6565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0774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1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41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62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6834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04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25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46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367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image" Target="../media/image4.png"/><Relationship Id="rId6" Type="http://schemas.openxmlformats.org/officeDocument/2006/relationships/image" Target="../media/image5.emf"/><Relationship Id="rId7" Type="http://schemas.openxmlformats.org/officeDocument/2006/relationships/image" Target="../media/image6.emf"/><Relationship Id="rId8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itlin\AppData\Local\Microsoft\Windows\Temporary Internet Files\Low\Content.IE5\7QILM70Y\Logo_blue[1]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685800"/>
            <a:ext cx="3911402" cy="397036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534400" y="1676400"/>
            <a:ext cx="305562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+mj-lt"/>
              </a:rPr>
              <a:t>Exploration of further Conjugation of 1-(2-Oxo-</a:t>
            </a:r>
            <a:r>
              <a:rPr lang="en-US" sz="5400" b="1" dirty="0" smtClean="0">
                <a:latin typeface="+mj-lt"/>
                <a:cs typeface="Calibri (Body)"/>
              </a:rPr>
              <a:t>Oxazolidin-3-yl)butane-1,3-dione via the Synthesis of </a:t>
            </a:r>
            <a:r>
              <a:rPr lang="en-US" sz="5400" b="1" dirty="0">
                <a:latin typeface="+mj-lt"/>
                <a:cs typeface="Calibri (Body)"/>
              </a:rPr>
              <a:t>1-(2-Oxo-oxazolidin-3-yl)-5-but-4-ene-5-phenyl-1,3-dione</a:t>
            </a:r>
            <a:r>
              <a:rPr lang="en-US" sz="5400" b="1" dirty="0" smtClean="0">
                <a:latin typeface="+mj-lt"/>
                <a:cs typeface="Calibri (Body)"/>
              </a:rPr>
              <a:t> </a:t>
            </a:r>
          </a:p>
          <a:p>
            <a:pPr algn="ctr"/>
            <a:r>
              <a:rPr lang="en-US" sz="4000" dirty="0" smtClean="0"/>
              <a:t>James Chase</a:t>
            </a:r>
          </a:p>
          <a:p>
            <a:pPr algn="ctr"/>
            <a:r>
              <a:rPr lang="en-US" sz="4000" dirty="0" smtClean="0"/>
              <a:t>Department of Chemistry, University of New Hampshire, Durham, NH</a:t>
            </a:r>
          </a:p>
          <a:p>
            <a:pPr algn="ctr"/>
            <a:r>
              <a:rPr lang="en-US" sz="4000" dirty="0" smtClean="0"/>
              <a:t>December 5</a:t>
            </a:r>
            <a:r>
              <a:rPr lang="en-US" sz="4000" baseline="30000" dirty="0" smtClean="0"/>
              <a:t>th</a:t>
            </a:r>
            <a:r>
              <a:rPr lang="en-US" sz="4000" dirty="0" smtClean="0"/>
              <a:t>, 2013</a:t>
            </a:r>
            <a:endParaRPr lang="en-US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590800" y="5105400"/>
            <a:ext cx="4015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Introduction</a:t>
            </a:r>
            <a:endParaRPr 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743200" y="13258801"/>
            <a:ext cx="19812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Results: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057400" y="20345400"/>
            <a:ext cx="181356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Future Work:</a:t>
            </a:r>
            <a:endParaRPr lang="en-US" sz="26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2438400" y="25755600"/>
            <a:ext cx="38862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Acknowledgements: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5029200"/>
            <a:ext cx="18134920" cy="3796469"/>
          </a:xfrm>
          <a:prstGeom prst="rect">
            <a:avLst/>
          </a:prstGeom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3603970" y="6590545"/>
            <a:ext cx="184666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123440" y="6178636"/>
            <a:ext cx="184666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814529" y="6041333"/>
            <a:ext cx="1846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000" dirty="0"/>
          </a:p>
        </p:txBody>
      </p:sp>
      <p:sp>
        <p:nvSpPr>
          <p:cNvPr id="17" name="Rectangle 16"/>
          <p:cNvSpPr/>
          <p:nvPr/>
        </p:nvSpPr>
        <p:spPr>
          <a:xfrm>
            <a:off x="2819400" y="8763000"/>
            <a:ext cx="22707600" cy="4524316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3600" dirty="0" smtClean="0"/>
              <a:t>Under instruction of Dr. </a:t>
            </a:r>
            <a:r>
              <a:rPr lang="en-US" sz="3600" dirty="0" err="1" smtClean="0"/>
              <a:t>Zercher</a:t>
            </a:r>
            <a:r>
              <a:rPr lang="en-US" sz="3600" dirty="0" smtClean="0"/>
              <a:t> an experiment based upon the work of previous graduate student Ian </a:t>
            </a:r>
            <a:r>
              <a:rPr lang="en-US" sz="3600" dirty="0" err="1" smtClean="0"/>
              <a:t>Taschner</a:t>
            </a:r>
            <a:r>
              <a:rPr lang="en-US" sz="3600" dirty="0" smtClean="0"/>
              <a:t> was preformed.  Ian </a:t>
            </a:r>
            <a:r>
              <a:rPr lang="en-US" sz="3600" dirty="0" err="1" smtClean="0"/>
              <a:t>Taschner’s</a:t>
            </a:r>
            <a:r>
              <a:rPr lang="en-US" sz="3600" dirty="0" smtClean="0"/>
              <a:t> work involved the synthesis of 1-(2-Oxo-Oxazolidin-3-yl)butane-1,3-dione.  This was accomplished by a three step synthesis beginning with the preparation of Meldrum’s Acid from the work up of </a:t>
            </a:r>
            <a:r>
              <a:rPr lang="en-US" sz="3600" dirty="0" err="1" smtClean="0"/>
              <a:t>Malonic</a:t>
            </a:r>
            <a:r>
              <a:rPr lang="en-US" sz="3600" dirty="0" smtClean="0"/>
              <a:t> Acid with Acetone with an acid, followed by the addition of </a:t>
            </a:r>
            <a:r>
              <a:rPr lang="en-US" sz="3600" dirty="0" err="1" smtClean="0"/>
              <a:t>ethonyl</a:t>
            </a:r>
            <a:r>
              <a:rPr lang="en-US" sz="3600" dirty="0" smtClean="0"/>
              <a:t> chloride to Meldrum’s Acid.  The synthesis was completed via work up with 2-oxazolidone.  The goal of the experiment was to test for the capabilities of synthesizing a more conjugated derivative of 1-(2-Oxo-Oxazolidin-3-yl)butane-1,3-dione by altering the acid chloride used in the second step of the synthesis.  Meldrum’s acid was reacted with </a:t>
            </a:r>
            <a:r>
              <a:rPr lang="en-US" sz="3600" dirty="0" err="1" smtClean="0"/>
              <a:t>Cinnamoyl</a:t>
            </a:r>
            <a:r>
              <a:rPr lang="en-US" sz="3600" dirty="0" smtClean="0"/>
              <a:t> Chloride in the second step of the synthesis with the attention of then forming 1-(2-Oxo-oxazolidin-3-yl)-5-but-4-ene-5-phenyl-1,3-dione.</a:t>
            </a:r>
            <a:endParaRPr lang="en-US" sz="36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79400" y="5791200"/>
            <a:ext cx="4124960" cy="2209800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20" name="Rectangle 19"/>
          <p:cNvSpPr/>
          <p:nvPr/>
        </p:nvSpPr>
        <p:spPr>
          <a:xfrm>
            <a:off x="29870400" y="5791200"/>
            <a:ext cx="8991600" cy="230832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3600" dirty="0"/>
              <a:t>The core of the experiment is in finding possible highly conjugated </a:t>
            </a:r>
            <a:r>
              <a:rPr lang="en-US" sz="3600" dirty="0" err="1"/>
              <a:t>akyl</a:t>
            </a:r>
            <a:r>
              <a:rPr lang="en-US" sz="3600" dirty="0"/>
              <a:t> groups that can be substituted for the R group in the generic 1-(2-Oxo-Oxazolidin-3-yl)butane-1,3-dione.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800600" y="28194000"/>
            <a:ext cx="6858000" cy="120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aseline="30000" dirty="0" smtClean="0"/>
              <a:t>1</a:t>
            </a:r>
            <a:r>
              <a:rPr lang="en-US" sz="2400" dirty="0" smtClean="0"/>
              <a:t>McNab</a:t>
            </a:r>
            <a:r>
              <a:rPr lang="en-US" sz="2400" dirty="0"/>
              <a:t>, Hamish. "Chemical Society Reviews." </a:t>
            </a:r>
            <a:r>
              <a:rPr lang="en-US" sz="2400" i="1" dirty="0"/>
              <a:t>Meldrum's Acid - (RSC Publishing)</a:t>
            </a:r>
            <a:r>
              <a:rPr lang="en-US" sz="2400" dirty="0"/>
              <a:t>. </a:t>
            </a:r>
            <a:r>
              <a:rPr lang="en-US" sz="2400" dirty="0" err="1"/>
              <a:t>N.p</a:t>
            </a:r>
            <a:r>
              <a:rPr lang="en-US" sz="2400" dirty="0"/>
              <a:t>., </a:t>
            </a:r>
            <a:r>
              <a:rPr lang="en-US" sz="2400" dirty="0" err="1"/>
              <a:t>n.d.</a:t>
            </a:r>
            <a:r>
              <a:rPr lang="en-US" sz="2400" dirty="0"/>
              <a:t> Web. 04 Dec. 2013.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876800" y="29565600"/>
            <a:ext cx="1021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baseline="30000" dirty="0"/>
              <a:t>2</a:t>
            </a:r>
            <a:r>
              <a:rPr lang="en-US" sz="2400" dirty="0" smtClean="0"/>
              <a:t>Cantin, Angel.  “J</a:t>
            </a:r>
            <a:r>
              <a:rPr lang="en-US" sz="2400" dirty="0"/>
              <a:t>. Agric. Food </a:t>
            </a:r>
            <a:r>
              <a:rPr lang="en-US" sz="2400" dirty="0" err="1" smtClean="0"/>
              <a:t>Chem”</a:t>
            </a:r>
            <a:r>
              <a:rPr lang="en-US" sz="2400" i="1" dirty="0" err="1" smtClean="0"/>
              <a:t>Isolation</a:t>
            </a:r>
            <a:r>
              <a:rPr lang="en-US" sz="2400" i="1" dirty="0" smtClean="0"/>
              <a:t> </a:t>
            </a:r>
            <a:r>
              <a:rPr lang="en-US" sz="2400" i="1" dirty="0"/>
              <a:t>of N-(2-Methyl-3-oxodecanoyl)</a:t>
            </a:r>
            <a:r>
              <a:rPr lang="en-US" sz="2400" i="1" dirty="0" err="1"/>
              <a:t>pyrrole</a:t>
            </a:r>
            <a:r>
              <a:rPr lang="en-US" sz="2400" i="1" dirty="0"/>
              <a:t> and N-(2-Methyl-3-oxodec-8-enoyl)</a:t>
            </a:r>
            <a:r>
              <a:rPr lang="en-US" sz="2400" i="1" dirty="0" err="1"/>
              <a:t>pyrrole</a:t>
            </a:r>
            <a:r>
              <a:rPr lang="en-US" sz="2400" i="1" dirty="0"/>
              <a:t>, Two New Natural Products from </a:t>
            </a:r>
            <a:r>
              <a:rPr lang="en-US" sz="2400" i="1" dirty="0" err="1"/>
              <a:t>Penicillium</a:t>
            </a:r>
            <a:r>
              <a:rPr lang="en-US" sz="2400" i="1" dirty="0"/>
              <a:t> </a:t>
            </a:r>
            <a:r>
              <a:rPr lang="en-US" sz="2400" i="1" dirty="0" err="1"/>
              <a:t>brevicompactum</a:t>
            </a:r>
            <a:r>
              <a:rPr lang="en-US" sz="2400" i="1" dirty="0"/>
              <a:t>, and Synthesis of Analogues with Insecticidal and Fungicidal </a:t>
            </a:r>
            <a:r>
              <a:rPr lang="en-US" sz="2400" i="1" dirty="0" smtClean="0"/>
              <a:t>Activity</a:t>
            </a:r>
            <a:r>
              <a:rPr lang="en-US" sz="2400" dirty="0" smtClean="0"/>
              <a:t>, </a:t>
            </a:r>
            <a:r>
              <a:rPr lang="en-US" sz="2400" dirty="0"/>
              <a:t>1998, 46, 4748−4753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5679400" y="8229600"/>
            <a:ext cx="11811000" cy="5078314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3600" b="1" dirty="0" smtClean="0"/>
              <a:t>Procedural Notes:  </a:t>
            </a:r>
            <a:r>
              <a:rPr lang="en-US" sz="3600" dirty="0" smtClean="0"/>
              <a:t>The preparation for Meldrum’s acid used was developed by Dr. </a:t>
            </a:r>
            <a:r>
              <a:rPr lang="en-US" sz="3600" dirty="0" err="1" smtClean="0"/>
              <a:t>McNab</a:t>
            </a:r>
            <a:r>
              <a:rPr lang="en-US" sz="3600" dirty="0" smtClean="0"/>
              <a:t> at U. of Edinburg at was said to be near quantitative yield</a:t>
            </a:r>
            <a:r>
              <a:rPr lang="en-US" sz="3600" b="1" baseline="30000" dirty="0" smtClean="0"/>
              <a:t>1</a:t>
            </a:r>
            <a:r>
              <a:rPr lang="en-US" sz="3600" dirty="0" smtClean="0"/>
              <a:t>.  The addition of </a:t>
            </a:r>
            <a:r>
              <a:rPr lang="en-US" sz="3600" dirty="0" err="1" smtClean="0"/>
              <a:t>cinnamoyl</a:t>
            </a:r>
            <a:r>
              <a:rPr lang="en-US" sz="3600" dirty="0" smtClean="0"/>
              <a:t> chloride procedure was created based on the addition of </a:t>
            </a:r>
            <a:r>
              <a:rPr lang="en-US" sz="3600" dirty="0" err="1" smtClean="0"/>
              <a:t>ethonyl</a:t>
            </a:r>
            <a:r>
              <a:rPr lang="en-US" sz="3600" dirty="0" smtClean="0"/>
              <a:t> chloride in Ian </a:t>
            </a:r>
            <a:r>
              <a:rPr lang="en-US" sz="3600" dirty="0" err="1" smtClean="0"/>
              <a:t>Taschner’s</a:t>
            </a:r>
            <a:r>
              <a:rPr lang="en-US" sz="3600" dirty="0" smtClean="0"/>
              <a:t> thesis and the work done in J. Agric. Food Chem. 1998, 46, 4748−4753</a:t>
            </a:r>
            <a:r>
              <a:rPr lang="en-US" sz="3600" b="1" baseline="30000" dirty="0" smtClean="0"/>
              <a:t>2</a:t>
            </a:r>
            <a:r>
              <a:rPr lang="en-US" sz="3600" dirty="0" smtClean="0"/>
              <a:t>.  This step had an expected yield of approximate 75%.  The final step of the synthesis was planned to be based up the work of Ian </a:t>
            </a:r>
            <a:r>
              <a:rPr lang="en-US" sz="3600" dirty="0" err="1" smtClean="0"/>
              <a:t>Taschner</a:t>
            </a:r>
            <a:r>
              <a:rPr lang="en-US" sz="3600" dirty="0" smtClean="0"/>
              <a:t> and had an expected yield of 70%.</a:t>
            </a:r>
            <a:r>
              <a:rPr lang="en-US" sz="3600" b="1" baseline="30000" dirty="0" smtClean="0"/>
              <a:t>3</a:t>
            </a:r>
            <a:endParaRPr lang="en-US" sz="3600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9400" y="14554200"/>
            <a:ext cx="6477000" cy="4626428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</p:pic>
      <p:sp>
        <p:nvSpPr>
          <p:cNvPr id="31" name="TextBox 30"/>
          <p:cNvSpPr txBox="1"/>
          <p:nvPr/>
        </p:nvSpPr>
        <p:spPr>
          <a:xfrm>
            <a:off x="2819400" y="13868400"/>
            <a:ext cx="5491557" cy="646331"/>
          </a:xfrm>
          <a:prstGeom prst="rect">
            <a:avLst/>
          </a:prstGeom>
          <a:noFill/>
          <a:ln>
            <a:solidFill>
              <a:schemeClr val="accent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sz="3600" dirty="0" smtClean="0"/>
              <a:t>Synthesis of Meldrum’s Acid</a:t>
            </a:r>
            <a:endParaRPr lang="en-US" sz="3600" dirty="0"/>
          </a:p>
        </p:txBody>
      </p:sp>
      <p:sp>
        <p:nvSpPr>
          <p:cNvPr id="39" name="Rectangle 38"/>
          <p:cNvSpPr/>
          <p:nvPr/>
        </p:nvSpPr>
        <p:spPr>
          <a:xfrm>
            <a:off x="2743200" y="19202400"/>
            <a:ext cx="10058400" cy="1200329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3600" dirty="0"/>
              <a:t>MP:  90-94</a:t>
            </a:r>
            <a:r>
              <a:rPr lang="en-US" sz="3600" dirty="0">
                <a:sym typeface="Symbol"/>
              </a:rPr>
              <a:t></a:t>
            </a:r>
            <a:r>
              <a:rPr lang="en-US" sz="3600" dirty="0"/>
              <a:t>C;  H</a:t>
            </a:r>
            <a:r>
              <a:rPr lang="en-US" sz="3600" baseline="30000" dirty="0"/>
              <a:t>1</a:t>
            </a:r>
            <a:r>
              <a:rPr lang="en-US" sz="3600" dirty="0"/>
              <a:t>NMR: (100 MHz, Chloroform-d): </a:t>
            </a:r>
            <a:r>
              <a:rPr lang="en-US" sz="3600" dirty="0" err="1"/>
              <a:t>δ</a:t>
            </a:r>
            <a:r>
              <a:rPr lang="en-US" sz="3600" dirty="0"/>
              <a:t> 1.72-174 (s, 3H), 1.72-174 (s, 3H), 3.57-3.59 (s, 1H)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372600" y="14554200"/>
            <a:ext cx="3393327" cy="646331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sz="3600" dirty="0" smtClean="0"/>
              <a:t>Yield: 1.24 grams </a:t>
            </a:r>
            <a:endParaRPr lang="en-US" sz="3600" dirty="0"/>
          </a:p>
        </p:txBody>
      </p:sp>
      <p:sp>
        <p:nvSpPr>
          <p:cNvPr id="42" name="TextBox 41"/>
          <p:cNvSpPr txBox="1"/>
          <p:nvPr/>
        </p:nvSpPr>
        <p:spPr>
          <a:xfrm>
            <a:off x="9372600" y="15392400"/>
            <a:ext cx="2941581" cy="646331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sz="3600" dirty="0" smtClean="0"/>
              <a:t>%-Yield: 9.24%</a:t>
            </a:r>
            <a:endParaRPr lang="en-US" sz="3600" dirty="0"/>
          </a:p>
        </p:txBody>
      </p:sp>
      <p:sp>
        <p:nvSpPr>
          <p:cNvPr id="44" name="TextBox 43"/>
          <p:cNvSpPr txBox="1"/>
          <p:nvPr/>
        </p:nvSpPr>
        <p:spPr>
          <a:xfrm>
            <a:off x="9448800" y="16306800"/>
            <a:ext cx="2990679" cy="2308324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White solid.  Crystalline in nature.  Broke off in flakes.</a:t>
            </a:r>
            <a:endParaRPr lang="en-US" sz="3600" dirty="0"/>
          </a:p>
        </p:txBody>
      </p:sp>
      <p:sp>
        <p:nvSpPr>
          <p:cNvPr id="45" name="Rectangle 44"/>
          <p:cNvSpPr/>
          <p:nvPr/>
        </p:nvSpPr>
        <p:spPr>
          <a:xfrm>
            <a:off x="20421600" y="13868400"/>
            <a:ext cx="11201400" cy="5632312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3600" dirty="0"/>
              <a:t>The synthesis of Meldrum’s acid was clearly successful in terms of purity.  The H</a:t>
            </a:r>
            <a:r>
              <a:rPr lang="en-US" sz="3600" baseline="30000" dirty="0"/>
              <a:t>1</a:t>
            </a:r>
            <a:r>
              <a:rPr lang="en-US" sz="3600" dirty="0"/>
              <a:t> NMR showed two singlets peaks in range of an alkane effected by an electron withdrawing group such as an ether and another single peak in range of  of C-H bond being affected by neighboring Carbonyl groups.  Melting Point was very close to the literature melting point of 92-95</a:t>
            </a:r>
            <a:r>
              <a:rPr lang="en-US" sz="3600" dirty="0">
                <a:sym typeface="Symbol"/>
              </a:rPr>
              <a:t></a:t>
            </a:r>
            <a:r>
              <a:rPr lang="en-US" sz="3600" dirty="0"/>
              <a:t>C.  Issues with yield occurred due to a variety of suspected reasons.  The major expected reason is that reaction grade acetone was not supplied.  The introduction of wet Acetone likely majorly hurt yield.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876800" y="31470600"/>
            <a:ext cx="64770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aseline="30000" dirty="0" smtClean="0"/>
              <a:t>3</a:t>
            </a:r>
            <a:r>
              <a:rPr lang="en-US" sz="2400" dirty="0" smtClean="0"/>
              <a:t>Ian </a:t>
            </a:r>
            <a:r>
              <a:rPr lang="en-US" sz="2400" dirty="0" err="1" smtClean="0"/>
              <a:t>Taschner</a:t>
            </a:r>
            <a:r>
              <a:rPr lang="en-US" sz="2400" dirty="0" smtClean="0"/>
              <a:t> Thesis Work Provided By Dr. </a:t>
            </a:r>
            <a:r>
              <a:rPr lang="en-US" sz="2400" dirty="0" err="1" smtClean="0"/>
              <a:t>Zercher</a:t>
            </a:r>
            <a:endParaRPr lang="en-US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12877800" y="13716000"/>
            <a:ext cx="7315200" cy="175432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Preparation of 5-(1-Hydroxybutylid-5-phenyl-1,4-diene-3-one)-2,2-dimethyl-1,3-dioxane-4,6-dione </a:t>
            </a:r>
            <a:endParaRPr lang="en-US" sz="3600" dirty="0"/>
          </a:p>
        </p:txBody>
      </p:sp>
      <p:sp>
        <p:nvSpPr>
          <p:cNvPr id="48" name="Rectangle 47"/>
          <p:cNvSpPr/>
          <p:nvPr/>
        </p:nvSpPr>
        <p:spPr>
          <a:xfrm>
            <a:off x="12877800" y="15925800"/>
            <a:ext cx="3393327" cy="646331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en-US" sz="3600" dirty="0"/>
              <a:t>Yield: .646 grams</a:t>
            </a:r>
          </a:p>
        </p:txBody>
      </p:sp>
      <p:sp>
        <p:nvSpPr>
          <p:cNvPr id="49" name="Rectangle 48"/>
          <p:cNvSpPr/>
          <p:nvPr/>
        </p:nvSpPr>
        <p:spPr>
          <a:xfrm>
            <a:off x="12954000" y="17068800"/>
            <a:ext cx="3008982" cy="646331"/>
          </a:xfrm>
          <a:prstGeom prst="rect">
            <a:avLst/>
          </a:prstGeom>
          <a:ln>
            <a:solidFill>
              <a:srgbClr val="953735"/>
            </a:solidFill>
          </a:ln>
        </p:spPr>
        <p:txBody>
          <a:bodyPr wrap="none">
            <a:spAutoFit/>
          </a:bodyPr>
          <a:lstStyle/>
          <a:p>
            <a:r>
              <a:rPr lang="en-US" sz="3600" dirty="0"/>
              <a:t>% Yield:  30.8%</a:t>
            </a:r>
          </a:p>
        </p:txBody>
      </p:sp>
      <p:sp>
        <p:nvSpPr>
          <p:cNvPr id="50" name="Rectangle 49"/>
          <p:cNvSpPr/>
          <p:nvPr/>
        </p:nvSpPr>
        <p:spPr>
          <a:xfrm>
            <a:off x="12954000" y="18364200"/>
            <a:ext cx="5040713" cy="646331"/>
          </a:xfrm>
          <a:prstGeom prst="rect">
            <a:avLst/>
          </a:prstGeom>
          <a:ln>
            <a:solidFill>
              <a:srgbClr val="953735"/>
            </a:solidFill>
          </a:ln>
        </p:spPr>
        <p:txBody>
          <a:bodyPr wrap="none">
            <a:spAutoFit/>
          </a:bodyPr>
          <a:lstStyle/>
          <a:p>
            <a:r>
              <a:rPr lang="en-US" sz="3600" dirty="0"/>
              <a:t>Orange-pink powder solid</a:t>
            </a:r>
          </a:p>
        </p:txBody>
      </p:sp>
      <p:sp>
        <p:nvSpPr>
          <p:cNvPr id="51" name="Rectangle 50"/>
          <p:cNvSpPr/>
          <p:nvPr/>
        </p:nvSpPr>
        <p:spPr>
          <a:xfrm>
            <a:off x="31927800" y="13868400"/>
            <a:ext cx="9982200" cy="5078314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3600" dirty="0"/>
              <a:t>The synthesis was largely successful in formation of mostly pure 5-(1-Hydroxybutylid-5-phenyl-1,4-diene-3-one)-2,2-dimethyl-1,3-dioxane-4,6-dione it’s H</a:t>
            </a:r>
            <a:r>
              <a:rPr lang="en-US" sz="3600" baseline="30000" dirty="0"/>
              <a:t>1</a:t>
            </a:r>
            <a:r>
              <a:rPr lang="en-US" sz="3600" dirty="0"/>
              <a:t>NMR was indicative of 5 phenyl hydrogens, one singlet alkene hydrogen, and an O-H singlet hydrogen.  The melting point was very close to the literature melting point of -</a:t>
            </a:r>
            <a:r>
              <a:rPr lang="en-US" sz="3600" dirty="0">
                <a:sym typeface="Symbol"/>
              </a:rPr>
              <a:t></a:t>
            </a:r>
            <a:r>
              <a:rPr lang="en-US" sz="3600" dirty="0"/>
              <a:t>C.  The yield was lower than expected and that is most likely due to use of wet </a:t>
            </a:r>
            <a:r>
              <a:rPr lang="en-US" sz="3600" dirty="0" smtClean="0"/>
              <a:t>DCM.</a:t>
            </a:r>
            <a:endParaRPr lang="en-US" sz="3600" dirty="0"/>
          </a:p>
        </p:txBody>
      </p:sp>
      <p:sp>
        <p:nvSpPr>
          <p:cNvPr id="55" name="Rectangle 54"/>
          <p:cNvSpPr/>
          <p:nvPr/>
        </p:nvSpPr>
        <p:spPr>
          <a:xfrm>
            <a:off x="2133600" y="20955000"/>
            <a:ext cx="5867400" cy="3416320"/>
          </a:xfrm>
          <a:prstGeom prst="rect">
            <a:avLst/>
          </a:prstGeom>
          <a:ln>
            <a:solidFill>
              <a:srgbClr val="604A7B"/>
            </a:solidFill>
          </a:ln>
        </p:spPr>
        <p:txBody>
          <a:bodyPr wrap="square">
            <a:spAutoFit/>
          </a:bodyPr>
          <a:lstStyle/>
          <a:p>
            <a:r>
              <a:rPr lang="en-US" sz="3600" dirty="0"/>
              <a:t>Unfortunately </a:t>
            </a:r>
            <a:r>
              <a:rPr lang="en-US" sz="3600" dirty="0" smtClean="0"/>
              <a:t>the third step </a:t>
            </a:r>
            <a:r>
              <a:rPr lang="en-US" sz="3600" dirty="0"/>
              <a:t>of the experiment was not completed so the primary event preformed in the future would be to finish the </a:t>
            </a:r>
            <a:r>
              <a:rPr lang="en-US" sz="3600" dirty="0" smtClean="0"/>
              <a:t>experiment.</a:t>
            </a:r>
            <a:endParaRPr lang="en-US" dirty="0"/>
          </a:p>
        </p:txBody>
      </p:sp>
      <p:pic>
        <p:nvPicPr>
          <p:cNvPr id="56" name="Picture 55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0" y="20726400"/>
            <a:ext cx="12115800" cy="220980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</p:pic>
      <p:sp>
        <p:nvSpPr>
          <p:cNvPr id="57" name="Rectangle 56"/>
          <p:cNvSpPr/>
          <p:nvPr/>
        </p:nvSpPr>
        <p:spPr>
          <a:xfrm>
            <a:off x="8305800" y="23088600"/>
            <a:ext cx="7239000" cy="2308324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3600" dirty="0"/>
              <a:t>The next step for future work would involve preforming an alternating synthesis using 3,3-dimethylacryol chloride as the acid chloride.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096000" y="25755600"/>
            <a:ext cx="9525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I would like to acknowledge </a:t>
            </a:r>
            <a:r>
              <a:rPr lang="en-US" sz="2800" dirty="0" err="1"/>
              <a:t>Deepthi</a:t>
            </a:r>
            <a:r>
              <a:rPr lang="en-US" sz="2800" dirty="0"/>
              <a:t> </a:t>
            </a:r>
            <a:r>
              <a:rPr lang="en-US" sz="2800" dirty="0" err="1"/>
              <a:t>Bhoghadi</a:t>
            </a:r>
            <a:r>
              <a:rPr lang="en-US" sz="2800" dirty="0"/>
              <a:t> and Sarah Joiner for their role as the mentoring graduate students.  Dr.  </a:t>
            </a:r>
            <a:r>
              <a:rPr lang="en-US" sz="2800" dirty="0" err="1"/>
              <a:t>Zercher</a:t>
            </a:r>
            <a:r>
              <a:rPr lang="en-US" sz="2800" dirty="0"/>
              <a:t> for providing me with the foundation for my graduate project.  And Ian </a:t>
            </a:r>
            <a:r>
              <a:rPr lang="en-US" sz="2800" dirty="0" err="1"/>
              <a:t>Taschner</a:t>
            </a:r>
            <a:r>
              <a:rPr lang="en-US" sz="2800" dirty="0"/>
              <a:t> for his thesis work which was the starting point for my research.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345400" y="13335000"/>
            <a:ext cx="2082020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Discussion:</a:t>
            </a:r>
            <a:endParaRPr lang="en-US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590800" y="28041600"/>
            <a:ext cx="218661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References:</a:t>
            </a:r>
            <a:endParaRPr lang="en-US" sz="3200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26400" y="24307800"/>
            <a:ext cx="16699907" cy="3810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107400" y="24003000"/>
            <a:ext cx="20225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Scheme 2</a:t>
            </a:r>
            <a:endParaRPr lang="en-US" sz="3600" b="1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955000" y="21107400"/>
            <a:ext cx="12391578" cy="2439592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1107400" y="20650200"/>
            <a:ext cx="21762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Scheme 1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1795</TotalTime>
  <Words>964</Words>
  <Application>Microsoft Macintosh PowerPoint</Application>
  <PresentationFormat>Custom</PresentationFormat>
  <Paragraphs>32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James Chase</cp:lastModifiedBy>
  <cp:revision>95</cp:revision>
  <dcterms:created xsi:type="dcterms:W3CDTF">2012-04-23T20:12:21Z</dcterms:created>
  <dcterms:modified xsi:type="dcterms:W3CDTF">2013-12-05T13:09:00Z</dcterms:modified>
</cp:coreProperties>
</file>