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0E78"/>
    <a:srgbClr val="FF6600"/>
    <a:srgbClr val="CC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1711" autoAdjust="0"/>
    <p:restoredTop sz="93078" autoAdjust="0"/>
  </p:normalViewPr>
  <p:slideViewPr>
    <p:cSldViewPr>
      <p:cViewPr>
        <p:scale>
          <a:sx n="66" d="100"/>
          <a:sy n="66" d="100"/>
        </p:scale>
        <p:origin x="3822" y="-78"/>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F:\Abisko\Villa_Lake_CH4_Incubations_2013_rkv.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Abisko\Villa_Lake_CH4_Incubations_2013_rkv.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Abisko\VI_CO2_incubations_v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Abisko\VI_CO2_incubations_v2.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Joel\Downloads\Villa_lake_cores_Methane-20130808.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Joel\Downloads\Villa_lake_cores_Methane-20130808.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Joel\AppData\Local\Temp\Methane_Inre_Mellan_data_2013_rkv_130808.xls"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Joel\Desktop\VI_CO2_incubations_v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800"/>
            </a:pPr>
            <a:r>
              <a:rPr lang="en-US" sz="2800" dirty="0" err="1" smtClean="0"/>
              <a:t>Villasj</a:t>
            </a:r>
            <a:r>
              <a:rPr lang="en-US" sz="2800" b="1" i="0" u="none" strike="noStrike" baseline="0" dirty="0" err="1" smtClean="0"/>
              <a:t>ö</a:t>
            </a:r>
            <a:r>
              <a:rPr lang="en-US" sz="2800" dirty="0" err="1" smtClean="0"/>
              <a:t>n</a:t>
            </a:r>
            <a:r>
              <a:rPr lang="en-US" sz="2800" baseline="0" dirty="0" smtClean="0"/>
              <a:t> </a:t>
            </a:r>
            <a:r>
              <a:rPr lang="en-US" sz="2800" b="1" i="0" u="none" strike="noStrike" baseline="0" dirty="0" smtClean="0"/>
              <a:t>CH</a:t>
            </a:r>
            <a:r>
              <a:rPr lang="en-US" sz="2800" b="1" i="0" u="none" strike="noStrike" baseline="-25000" dirty="0" smtClean="0"/>
              <a:t>4 </a:t>
            </a:r>
            <a:r>
              <a:rPr lang="en-US" sz="2800" baseline="0" dirty="0" smtClean="0"/>
              <a:t>incubations at 5C</a:t>
            </a:r>
            <a:endParaRPr lang="en-US" sz="2800" dirty="0"/>
          </a:p>
        </c:rich>
      </c:tx>
      <c:layout/>
    </c:title>
    <c:plotArea>
      <c:layout/>
      <c:barChart>
        <c:barDir val="bar"/>
        <c:grouping val="clustered"/>
        <c:ser>
          <c:idx val="0"/>
          <c:order val="0"/>
          <c:tx>
            <c:strRef>
              <c:f>CH4Flux!$Q$4:$Q$10</c:f>
              <c:strCache>
                <c:ptCount val="1"/>
                <c:pt idx="0">
                  <c:v>VI1_8cm VI1_25cm VI1_40cm VI2_6cm VI2_26cm VI2_41cm</c:v>
                </c:pt>
              </c:strCache>
            </c:strRef>
          </c:tx>
          <c:cat>
            <c:strRef>
              <c:f>CH4Flux!$Q$4:$Q$10</c:f>
              <c:strCache>
                <c:ptCount val="7"/>
                <c:pt idx="0">
                  <c:v>VI1_8cm</c:v>
                </c:pt>
                <c:pt idx="1">
                  <c:v>VI1_25cm</c:v>
                </c:pt>
                <c:pt idx="2">
                  <c:v>VI1_40cm</c:v>
                </c:pt>
                <c:pt idx="4">
                  <c:v>VI2_6cm</c:v>
                </c:pt>
                <c:pt idx="5">
                  <c:v>VI2_26cm</c:v>
                </c:pt>
                <c:pt idx="6">
                  <c:v>VI2_41cm</c:v>
                </c:pt>
              </c:strCache>
            </c:strRef>
          </c:cat>
          <c:val>
            <c:numRef>
              <c:f>CH4Flux!$O$4:$O$10</c:f>
              <c:numCache>
                <c:formatCode>General</c:formatCode>
                <c:ptCount val="7"/>
                <c:pt idx="0">
                  <c:v>0</c:v>
                </c:pt>
                <c:pt idx="1">
                  <c:v>7.6032033530498904</c:v>
                </c:pt>
                <c:pt idx="2">
                  <c:v>1.0911594703213727</c:v>
                </c:pt>
                <c:pt idx="4">
                  <c:v>1.4752836013352726</c:v>
                </c:pt>
                <c:pt idx="5">
                  <c:v>2.3466916501653445</c:v>
                </c:pt>
                <c:pt idx="6">
                  <c:v>1.0209642085716084</c:v>
                </c:pt>
              </c:numCache>
            </c:numRef>
          </c:val>
        </c:ser>
        <c:axId val="68004096"/>
        <c:axId val="92176384"/>
      </c:barChart>
      <c:catAx>
        <c:axId val="68004096"/>
        <c:scaling>
          <c:orientation val="maxMin"/>
        </c:scaling>
        <c:axPos val="l"/>
        <c:title>
          <c:tx>
            <c:rich>
              <a:bodyPr rot="-5400000" vert="horz"/>
              <a:lstStyle/>
              <a:p>
                <a:pPr>
                  <a:defRPr sz="3200"/>
                </a:pPr>
                <a:r>
                  <a:rPr lang="en-US" sz="1800" dirty="0"/>
                  <a:t>Core/Sediment </a:t>
                </a:r>
                <a:r>
                  <a:rPr lang="en-US" sz="1800" dirty="0" smtClean="0"/>
                  <a:t>Depth (cm)</a:t>
                </a:r>
                <a:endParaRPr lang="en-US" sz="1800" dirty="0"/>
              </a:p>
            </c:rich>
          </c:tx>
          <c:layout/>
        </c:title>
        <c:numFmt formatCode="General" sourceLinked="1"/>
        <c:tickLblPos val="nextTo"/>
        <c:txPr>
          <a:bodyPr/>
          <a:lstStyle/>
          <a:p>
            <a:pPr>
              <a:defRPr sz="1800" baseline="0"/>
            </a:pPr>
            <a:endParaRPr lang="en-US"/>
          </a:p>
        </c:txPr>
        <c:crossAx val="92176384"/>
        <c:crosses val="autoZero"/>
        <c:lblAlgn val="ctr"/>
        <c:lblOffset val="100"/>
      </c:catAx>
      <c:valAx>
        <c:axId val="92176384"/>
        <c:scaling>
          <c:orientation val="minMax"/>
        </c:scaling>
        <c:axPos val="t"/>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l-GR" sz="1800" b="1" i="0" u="none" strike="noStrike" baseline="0" dirty="0" smtClean="0"/>
                  <a:t>μ</a:t>
                </a:r>
                <a:r>
                  <a:rPr lang="en-US" sz="1800" dirty="0" smtClean="0"/>
                  <a:t>g CH</a:t>
                </a:r>
                <a:r>
                  <a:rPr lang="en-US" sz="1800" baseline="-25000" dirty="0" smtClean="0"/>
                  <a:t>4</a:t>
                </a:r>
                <a:r>
                  <a:rPr lang="en-US" sz="1800" dirty="0" smtClean="0"/>
                  <a:t> </a:t>
                </a:r>
                <a:r>
                  <a:rPr lang="en-US" sz="1800" b="1" i="0" u="none" strike="noStrike" baseline="0" dirty="0" smtClean="0"/>
                  <a:t>g</a:t>
                </a:r>
                <a:r>
                  <a:rPr lang="en-US" sz="1800" b="1" i="0" u="none" strike="noStrike" baseline="30000" dirty="0" smtClean="0"/>
                  <a:t>-1</a:t>
                </a:r>
                <a:r>
                  <a:rPr lang="en-US" sz="1800" b="1" i="0" u="none" strike="noStrike" baseline="-25000" dirty="0" smtClean="0"/>
                  <a:t>ds </a:t>
                </a:r>
                <a:r>
                  <a:rPr lang="en-US" sz="1800" b="1" i="0" baseline="0" dirty="0" smtClean="0"/>
                  <a:t>day</a:t>
                </a:r>
                <a:r>
                  <a:rPr lang="en-US" sz="1800" b="1" i="0" baseline="30000" dirty="0" smtClean="0"/>
                  <a:t>-1</a:t>
                </a:r>
                <a:endParaRPr lang="en-US" sz="1800" b="1" i="0" baseline="0" dirty="0" smtClean="0"/>
              </a:p>
            </c:rich>
          </c:tx>
          <c:layout/>
        </c:title>
        <c:numFmt formatCode="General" sourceLinked="1"/>
        <c:tickLblPos val="nextTo"/>
        <c:crossAx val="68004096"/>
        <c:crosses val="autoZero"/>
        <c:crossBetween val="between"/>
      </c:valAx>
    </c:plotArea>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800"/>
            </a:pPr>
            <a:r>
              <a:rPr lang="en-US" sz="2800" dirty="0" err="1"/>
              <a:t>Villasjön</a:t>
            </a:r>
            <a:r>
              <a:rPr lang="en-US" sz="2800" dirty="0"/>
              <a:t> </a:t>
            </a:r>
            <a:r>
              <a:rPr lang="en-US" sz="2800" b="1" i="0" u="none" strike="noStrike" baseline="0" dirty="0"/>
              <a:t>CH</a:t>
            </a:r>
            <a:r>
              <a:rPr lang="en-US" sz="2800" b="1" i="0" u="none" strike="noStrike" baseline="-25000" dirty="0"/>
              <a:t>4</a:t>
            </a:r>
            <a:r>
              <a:rPr lang="en-US" sz="2800" baseline="0" dirty="0"/>
              <a:t> incubations at 20C</a:t>
            </a:r>
            <a:endParaRPr lang="en-US" sz="2800" dirty="0"/>
          </a:p>
        </c:rich>
      </c:tx>
      <c:layout/>
    </c:title>
    <c:plotArea>
      <c:layout/>
      <c:barChart>
        <c:barDir val="bar"/>
        <c:grouping val="clustered"/>
        <c:ser>
          <c:idx val="0"/>
          <c:order val="0"/>
          <c:tx>
            <c:strRef>
              <c:f>CH4Flux!$Q$20:$Q$26</c:f>
              <c:strCache>
                <c:ptCount val="1"/>
                <c:pt idx="0">
                  <c:v>VI1_8cm VI1_25cm VI1_40cm VI2_6cm VI2_26cm VI2_41cm</c:v>
                </c:pt>
              </c:strCache>
            </c:strRef>
          </c:tx>
          <c:cat>
            <c:strRef>
              <c:f>CH4Flux!$Q$20:$Q$26</c:f>
              <c:strCache>
                <c:ptCount val="7"/>
                <c:pt idx="0">
                  <c:v>VI1_8cm</c:v>
                </c:pt>
                <c:pt idx="1">
                  <c:v>VI1_25cm</c:v>
                </c:pt>
                <c:pt idx="2">
                  <c:v>VI1_40cm</c:v>
                </c:pt>
                <c:pt idx="4">
                  <c:v>VI2_6cm</c:v>
                </c:pt>
                <c:pt idx="5">
                  <c:v>VI2_26cm</c:v>
                </c:pt>
                <c:pt idx="6">
                  <c:v>VI2_41cm</c:v>
                </c:pt>
              </c:strCache>
            </c:strRef>
          </c:cat>
          <c:val>
            <c:numRef>
              <c:f>CH4Flux!$O$20:$O$26</c:f>
              <c:numCache>
                <c:formatCode>General</c:formatCode>
                <c:ptCount val="7"/>
                <c:pt idx="0">
                  <c:v>4.413157995467178</c:v>
                </c:pt>
                <c:pt idx="1">
                  <c:v>4.6437071450413114</c:v>
                </c:pt>
                <c:pt idx="2">
                  <c:v>2.542776780147709</c:v>
                </c:pt>
                <c:pt idx="4">
                  <c:v>2.5893856422661212</c:v>
                </c:pt>
                <c:pt idx="5">
                  <c:v>0.79252198784464956</c:v>
                </c:pt>
                <c:pt idx="6">
                  <c:v>1.4245587161761946</c:v>
                </c:pt>
              </c:numCache>
            </c:numRef>
          </c:val>
        </c:ser>
        <c:axId val="93360896"/>
        <c:axId val="95226112"/>
      </c:barChart>
      <c:catAx>
        <c:axId val="93360896"/>
        <c:scaling>
          <c:orientation val="maxMin"/>
        </c:scaling>
        <c:axPos val="l"/>
        <c:title>
          <c:tx>
            <c:rich>
              <a:bodyPr rot="-5400000" vert="horz"/>
              <a:lstStyle/>
              <a:p>
                <a:pPr>
                  <a:defRPr sz="1800"/>
                </a:pPr>
                <a:r>
                  <a:rPr lang="en-US" sz="1800" dirty="0"/>
                  <a:t>Core/Sediment </a:t>
                </a:r>
                <a:r>
                  <a:rPr lang="en-US" sz="1800" dirty="0" smtClean="0"/>
                  <a:t>Depth (cm)</a:t>
                </a:r>
                <a:endParaRPr lang="en-US" sz="1800" dirty="0"/>
              </a:p>
            </c:rich>
          </c:tx>
          <c:layout/>
        </c:title>
        <c:numFmt formatCode="General" sourceLinked="1"/>
        <c:tickLblPos val="nextTo"/>
        <c:txPr>
          <a:bodyPr/>
          <a:lstStyle/>
          <a:p>
            <a:pPr>
              <a:defRPr sz="1800" baseline="0"/>
            </a:pPr>
            <a:endParaRPr lang="en-US"/>
          </a:p>
        </c:txPr>
        <c:crossAx val="95226112"/>
        <c:crosses val="autoZero"/>
        <c:lblAlgn val="ctr"/>
        <c:lblOffset val="100"/>
      </c:catAx>
      <c:valAx>
        <c:axId val="95226112"/>
        <c:scaling>
          <c:orientation val="minMax"/>
        </c:scaling>
        <c:axPos val="t"/>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l-GR" sz="1800" b="1" i="0" u="none" strike="noStrike" baseline="0" dirty="0" smtClean="0"/>
                  <a:t>μ</a:t>
                </a:r>
                <a:r>
                  <a:rPr lang="en-US" sz="1800" dirty="0" smtClean="0"/>
                  <a:t>g CH</a:t>
                </a:r>
                <a:r>
                  <a:rPr lang="en-US" sz="1800" baseline="-25000" dirty="0" smtClean="0"/>
                  <a:t>4</a:t>
                </a:r>
                <a:r>
                  <a:rPr lang="en-US" sz="1800" baseline="0" dirty="0" smtClean="0"/>
                  <a:t> </a:t>
                </a:r>
                <a:r>
                  <a:rPr lang="en-US" sz="1800" b="1" i="0" u="none" strike="noStrike" baseline="0" dirty="0" smtClean="0"/>
                  <a:t>g</a:t>
                </a:r>
                <a:r>
                  <a:rPr lang="en-US" sz="1800" b="1" i="0" u="none" strike="noStrike" baseline="30000" dirty="0" smtClean="0"/>
                  <a:t>-1</a:t>
                </a:r>
                <a:r>
                  <a:rPr lang="en-US" sz="1800" b="1" i="0" u="none" strike="noStrike" baseline="-25000" dirty="0" smtClean="0"/>
                  <a:t>ds </a:t>
                </a:r>
                <a:r>
                  <a:rPr lang="en-US" sz="1800" b="1" i="0" baseline="0" dirty="0" smtClean="0"/>
                  <a:t>day</a:t>
                </a:r>
                <a:r>
                  <a:rPr lang="en-US" sz="1800" b="1" i="0" baseline="30000" dirty="0" smtClean="0"/>
                  <a:t>-1</a:t>
                </a:r>
                <a:endParaRPr lang="en-US" sz="1800" b="1" i="0" baseline="0" dirty="0" smtClean="0"/>
              </a:p>
            </c:rich>
          </c:tx>
          <c:layout/>
        </c:title>
        <c:numFmt formatCode="General" sourceLinked="1"/>
        <c:tickLblPos val="nextTo"/>
        <c:crossAx val="93360896"/>
        <c:crosses val="autoZero"/>
        <c:crossBetween val="between"/>
      </c:valAx>
    </c:plotArea>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4"/>
  <c:chart>
    <c:title>
      <c:tx>
        <c:rich>
          <a:bodyPr/>
          <a:lstStyle/>
          <a:p>
            <a:pPr>
              <a:defRPr sz="2800"/>
            </a:pPr>
            <a:r>
              <a:rPr lang="en-US" sz="2800" dirty="0" err="1"/>
              <a:t>Villasjön</a:t>
            </a:r>
            <a:r>
              <a:rPr lang="en-US" sz="2800" dirty="0"/>
              <a:t> CO</a:t>
            </a:r>
            <a:r>
              <a:rPr lang="en-US" sz="2800" baseline="-25000" dirty="0"/>
              <a:t>2</a:t>
            </a:r>
            <a:r>
              <a:rPr lang="en-US" sz="2800" dirty="0"/>
              <a:t> incubations at 20C</a:t>
            </a:r>
          </a:p>
        </c:rich>
      </c:tx>
      <c:layout/>
    </c:title>
    <c:plotArea>
      <c:layout/>
      <c:barChart>
        <c:barDir val="bar"/>
        <c:grouping val="clustered"/>
        <c:ser>
          <c:idx val="0"/>
          <c:order val="0"/>
          <c:cat>
            <c:strRef>
              <c:f>'Flux calculations'!$N$3:$N$13</c:f>
              <c:strCache>
                <c:ptCount val="11"/>
                <c:pt idx="0">
                  <c:v>VI1_6cm</c:v>
                </c:pt>
                <c:pt idx="2">
                  <c:v>VI1_23cm</c:v>
                </c:pt>
                <c:pt idx="4">
                  <c:v>VI1_38cm</c:v>
                </c:pt>
                <c:pt idx="6">
                  <c:v>VI2_4cm</c:v>
                </c:pt>
                <c:pt idx="8">
                  <c:v>VI2_24cm</c:v>
                </c:pt>
                <c:pt idx="10">
                  <c:v>VI2_39cm</c:v>
                </c:pt>
              </c:strCache>
            </c:strRef>
          </c:cat>
          <c:val>
            <c:numRef>
              <c:f>'Flux calculations'!$M$3:$M$13</c:f>
              <c:numCache>
                <c:formatCode>General</c:formatCode>
                <c:ptCount val="11"/>
                <c:pt idx="0">
                  <c:v>0.61760583693995774</c:v>
                </c:pt>
                <c:pt idx="2">
                  <c:v>0.47200646215048792</c:v>
                </c:pt>
                <c:pt idx="4">
                  <c:v>0.65702747853759247</c:v>
                </c:pt>
                <c:pt idx="6">
                  <c:v>0.68046541078766698</c:v>
                </c:pt>
                <c:pt idx="8">
                  <c:v>2.3314132662231549E-2</c:v>
                </c:pt>
                <c:pt idx="10">
                  <c:v>3.7848571404221411E-2</c:v>
                </c:pt>
              </c:numCache>
            </c:numRef>
          </c:val>
        </c:ser>
        <c:axId val="132748032"/>
        <c:axId val="135583232"/>
      </c:barChart>
      <c:catAx>
        <c:axId val="132748032"/>
        <c:scaling>
          <c:orientation val="maxMin"/>
        </c:scaling>
        <c:axPos val="l"/>
        <c:title>
          <c:tx>
            <c:rich>
              <a:bodyPr rot="-5400000" vert="horz"/>
              <a:lstStyle/>
              <a:p>
                <a:pPr>
                  <a:defRPr/>
                </a:pPr>
                <a:r>
                  <a:rPr lang="en-US" dirty="0"/>
                  <a:t>Core/Sediment </a:t>
                </a:r>
                <a:r>
                  <a:rPr lang="en-US" dirty="0" smtClean="0"/>
                  <a:t>Depth (cm)</a:t>
                </a:r>
                <a:endParaRPr lang="en-US" dirty="0"/>
              </a:p>
            </c:rich>
          </c:tx>
          <c:layout/>
        </c:title>
        <c:numFmt formatCode="General" sourceLinked="0"/>
        <c:tickLblPos val="nextTo"/>
        <c:crossAx val="135583232"/>
        <c:crosses val="autoZero"/>
        <c:auto val="1"/>
        <c:lblAlgn val="ctr"/>
        <c:lblOffset val="100"/>
      </c:catAx>
      <c:valAx>
        <c:axId val="135583232"/>
        <c:scaling>
          <c:orientation val="minMax"/>
        </c:scaling>
        <c:axPos val="t"/>
        <c:majorGridlines/>
        <c:title>
          <c:tx>
            <c:rich>
              <a:bodyPr/>
              <a:lstStyle/>
              <a:p>
                <a:pPr>
                  <a:defRPr/>
                </a:pPr>
                <a:r>
                  <a:rPr lang="el-GR" dirty="0" smtClean="0"/>
                  <a:t>μ</a:t>
                </a:r>
                <a:r>
                  <a:rPr lang="en-US" dirty="0" smtClean="0"/>
                  <a:t>mol CO</a:t>
                </a:r>
                <a:r>
                  <a:rPr lang="en-US" baseline="-25000" dirty="0" smtClean="0"/>
                  <a:t>2 </a:t>
                </a:r>
                <a:r>
                  <a:rPr lang="en-US" sz="1800" b="1" i="0" u="none" strike="noStrike" baseline="0" dirty="0" smtClean="0"/>
                  <a:t>g</a:t>
                </a:r>
                <a:r>
                  <a:rPr lang="en-US" sz="1800" b="1" i="0" u="none" strike="noStrike" baseline="30000" dirty="0" smtClean="0"/>
                  <a:t>-1</a:t>
                </a:r>
                <a:r>
                  <a:rPr lang="en-US" sz="1800" b="1" i="0" u="none" strike="noStrike" baseline="-25000" dirty="0" smtClean="0"/>
                  <a:t>ds</a:t>
                </a:r>
                <a:r>
                  <a:rPr lang="en-US" sz="1800" b="1" i="0" u="none" strike="noStrike" baseline="0" dirty="0" smtClean="0"/>
                  <a:t> day</a:t>
                </a:r>
                <a:r>
                  <a:rPr lang="en-US" sz="1800" b="1" i="0" u="none" strike="noStrike" baseline="30000" dirty="0" smtClean="0"/>
                  <a:t>-1</a:t>
                </a:r>
                <a:endParaRPr lang="en-US" dirty="0"/>
              </a:p>
            </c:rich>
          </c:tx>
          <c:layout/>
        </c:title>
        <c:numFmt formatCode="General" sourceLinked="1"/>
        <c:tickLblPos val="nextTo"/>
        <c:crossAx val="132748032"/>
        <c:crosses val="autoZero"/>
        <c:crossBetween val="between"/>
      </c:valAx>
    </c:plotArea>
    <c:plotVisOnly val="1"/>
    <c:dispBlanksAs val="gap"/>
  </c:chart>
  <c:txPr>
    <a:bodyPr/>
    <a:lstStyle/>
    <a:p>
      <a:pPr>
        <a:defRPr sz="1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4"/>
  <c:chart>
    <c:title>
      <c:tx>
        <c:rich>
          <a:bodyPr/>
          <a:lstStyle/>
          <a:p>
            <a:pPr>
              <a:defRPr sz="2800"/>
            </a:pPr>
            <a:r>
              <a:rPr lang="en-US" sz="2800" dirty="0" err="1"/>
              <a:t>Villasjön</a:t>
            </a:r>
            <a:r>
              <a:rPr lang="en-US" sz="2800" dirty="0"/>
              <a:t> CO</a:t>
            </a:r>
            <a:r>
              <a:rPr lang="en-US" sz="2800" baseline="-25000" dirty="0"/>
              <a:t>2</a:t>
            </a:r>
            <a:r>
              <a:rPr lang="en-US" sz="2800" dirty="0"/>
              <a:t> incubations at 5C</a:t>
            </a:r>
          </a:p>
        </c:rich>
      </c:tx>
      <c:layout/>
    </c:title>
    <c:plotArea>
      <c:layout/>
      <c:barChart>
        <c:barDir val="bar"/>
        <c:grouping val="clustered"/>
        <c:ser>
          <c:idx val="0"/>
          <c:order val="0"/>
          <c:cat>
            <c:strRef>
              <c:f>'Flux calculations'!$N$16:$N$26</c:f>
              <c:strCache>
                <c:ptCount val="11"/>
                <c:pt idx="0">
                  <c:v>VI1_6cm</c:v>
                </c:pt>
                <c:pt idx="2">
                  <c:v>VI1_23cm</c:v>
                </c:pt>
                <c:pt idx="4">
                  <c:v>VI1_38cm</c:v>
                </c:pt>
                <c:pt idx="6">
                  <c:v>VI2_4cm</c:v>
                </c:pt>
                <c:pt idx="8">
                  <c:v>VI2_24cm</c:v>
                </c:pt>
                <c:pt idx="10">
                  <c:v>VI2_39cm</c:v>
                </c:pt>
              </c:strCache>
            </c:strRef>
          </c:cat>
          <c:val>
            <c:numRef>
              <c:f>'Flux calculations'!$M$16:$M$26</c:f>
              <c:numCache>
                <c:formatCode>General</c:formatCode>
                <c:ptCount val="11"/>
                <c:pt idx="0">
                  <c:v>0.98409441558098765</c:v>
                </c:pt>
                <c:pt idx="2">
                  <c:v>0.47914583064846356</c:v>
                </c:pt>
                <c:pt idx="4">
                  <c:v>0.11579578493844149</c:v>
                </c:pt>
                <c:pt idx="6">
                  <c:v>1.3305802897637589</c:v>
                </c:pt>
                <c:pt idx="8">
                  <c:v>0.2536610132510721</c:v>
                </c:pt>
                <c:pt idx="10">
                  <c:v>3.7319903276659738E-2</c:v>
                </c:pt>
              </c:numCache>
            </c:numRef>
          </c:val>
        </c:ser>
        <c:axId val="74418432"/>
        <c:axId val="74465664"/>
      </c:barChart>
      <c:catAx>
        <c:axId val="74418432"/>
        <c:scaling>
          <c:orientation val="maxMin"/>
        </c:scaling>
        <c:axPos val="l"/>
        <c:title>
          <c:tx>
            <c:rich>
              <a:bodyPr rot="-5400000" vert="horz"/>
              <a:lstStyle/>
              <a:p>
                <a:pPr>
                  <a:defRPr/>
                </a:pPr>
                <a:r>
                  <a:rPr lang="en-US" dirty="0"/>
                  <a:t>Core/Sediment </a:t>
                </a:r>
                <a:r>
                  <a:rPr lang="en-US" dirty="0" smtClean="0"/>
                  <a:t>Depth (cm)</a:t>
                </a:r>
                <a:endParaRPr lang="en-US" dirty="0"/>
              </a:p>
            </c:rich>
          </c:tx>
          <c:layout/>
        </c:title>
        <c:numFmt formatCode="General" sourceLinked="0"/>
        <c:tickLblPos val="nextTo"/>
        <c:txPr>
          <a:bodyPr/>
          <a:lstStyle/>
          <a:p>
            <a:pPr>
              <a:defRPr baseline="0"/>
            </a:pPr>
            <a:endParaRPr lang="en-US"/>
          </a:p>
        </c:txPr>
        <c:crossAx val="74465664"/>
        <c:crosses val="autoZero"/>
        <c:auto val="1"/>
        <c:lblAlgn val="ctr"/>
        <c:lblOffset val="100"/>
      </c:catAx>
      <c:valAx>
        <c:axId val="74465664"/>
        <c:scaling>
          <c:orientation val="minMax"/>
        </c:scaling>
        <c:axPos val="t"/>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l-GR" sz="1800" b="1" i="0" u="none" strike="noStrike" baseline="0" dirty="0" smtClean="0"/>
                  <a:t>μ</a:t>
                </a:r>
                <a:r>
                  <a:rPr lang="en-US" dirty="0" smtClean="0"/>
                  <a:t>mol CO</a:t>
                </a:r>
                <a:r>
                  <a:rPr lang="en-US" baseline="-25000" dirty="0" smtClean="0"/>
                  <a:t>2</a:t>
                </a:r>
                <a:r>
                  <a:rPr lang="en-US" dirty="0" smtClean="0"/>
                  <a:t> </a:t>
                </a:r>
                <a:r>
                  <a:rPr lang="en-US" sz="1800" b="1" i="0" u="none" strike="noStrike" baseline="0" dirty="0" smtClean="0"/>
                  <a:t>g</a:t>
                </a:r>
                <a:r>
                  <a:rPr lang="en-US" sz="1800" b="1" i="0" u="none" strike="noStrike" baseline="30000" dirty="0" smtClean="0"/>
                  <a:t>-1</a:t>
                </a:r>
                <a:r>
                  <a:rPr lang="en-US" sz="1800" b="1" i="0" u="none" strike="noStrike" baseline="-25000" dirty="0" smtClean="0"/>
                  <a:t>ds </a:t>
                </a:r>
                <a:r>
                  <a:rPr lang="en-US" sz="1800" b="1" i="0" baseline="0" dirty="0" smtClean="0"/>
                  <a:t>day</a:t>
                </a:r>
                <a:r>
                  <a:rPr lang="en-US" sz="1800" b="1" i="0" baseline="30000" dirty="0" smtClean="0"/>
                  <a:t>-1</a:t>
                </a:r>
                <a:endParaRPr lang="en-US" sz="1800" b="1" i="0" baseline="0" dirty="0" smtClean="0"/>
              </a:p>
            </c:rich>
          </c:tx>
          <c:layout/>
        </c:title>
        <c:numFmt formatCode="General" sourceLinked="1"/>
        <c:tickLblPos val="nextTo"/>
        <c:crossAx val="74418432"/>
        <c:crosses val="autoZero"/>
        <c:crossBetween val="between"/>
      </c:valAx>
    </c:plotArea>
    <c:plotVisOnly val="1"/>
    <c:dispBlanksAs val="gap"/>
  </c:chart>
  <c:txPr>
    <a:bodyPr/>
    <a:lstStyle/>
    <a:p>
      <a:pPr>
        <a:defRPr sz="1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800"/>
            </a:pPr>
            <a:r>
              <a:rPr lang="en-US" sz="2800" b="1" i="0" u="none" strike="noStrike" baseline="0" dirty="0" smtClean="0"/>
              <a:t>CH</a:t>
            </a:r>
            <a:r>
              <a:rPr lang="en-US" sz="2800" b="1" i="0" u="none" strike="noStrike" baseline="-25000" dirty="0" smtClean="0"/>
              <a:t>4 </a:t>
            </a:r>
            <a:r>
              <a:rPr lang="en-US" sz="2800" b="1" i="0" u="none" strike="noStrike" baseline="0" dirty="0" smtClean="0"/>
              <a:t> Concentrations</a:t>
            </a:r>
            <a:r>
              <a:rPr lang="en-US" sz="2800" dirty="0" smtClean="0"/>
              <a:t> </a:t>
            </a:r>
            <a:r>
              <a:rPr lang="en-US" sz="2800" dirty="0"/>
              <a:t>in </a:t>
            </a:r>
            <a:r>
              <a:rPr lang="en-US" sz="2800" dirty="0" err="1"/>
              <a:t>Villasjon</a:t>
            </a:r>
            <a:r>
              <a:rPr lang="en-US" sz="2800" dirty="0"/>
              <a:t>,</a:t>
            </a:r>
            <a:r>
              <a:rPr lang="en-US" sz="2800" baseline="0" dirty="0"/>
              <a:t> VM </a:t>
            </a:r>
            <a:r>
              <a:rPr lang="en-US" sz="2800" baseline="0" dirty="0" smtClean="0"/>
              <a:t>Transect</a:t>
            </a:r>
            <a:endParaRPr lang="en-US" sz="2800" baseline="0" dirty="0"/>
          </a:p>
        </c:rich>
      </c:tx>
      <c:layout>
        <c:manualLayout>
          <c:xMode val="edge"/>
          <c:yMode val="edge"/>
          <c:x val="0.26307040077437138"/>
          <c:y val="0"/>
        </c:manualLayout>
      </c:layout>
      <c:overlay val="1"/>
    </c:title>
    <c:plotArea>
      <c:layout>
        <c:manualLayout>
          <c:layoutTarget val="inner"/>
          <c:xMode val="edge"/>
          <c:yMode val="edge"/>
          <c:x val="0.21718780852834629"/>
          <c:y val="0.18368852742091438"/>
          <c:w val="0.64570520162252476"/>
          <c:h val="0.79670319071561813"/>
        </c:manualLayout>
      </c:layout>
      <c:scatterChart>
        <c:scatterStyle val="lineMarker"/>
        <c:ser>
          <c:idx val="0"/>
          <c:order val="0"/>
          <c:tx>
            <c:v>VM1</c:v>
          </c:tx>
          <c:xVal>
            <c:numRef>
              <c:f>Methane!$H$3:$H$12</c:f>
              <c:numCache>
                <c:formatCode>General</c:formatCode>
                <c:ptCount val="10"/>
                <c:pt idx="0">
                  <c:v>0.94346696416148856</c:v>
                </c:pt>
                <c:pt idx="1">
                  <c:v>4.223052583004093</c:v>
                </c:pt>
                <c:pt idx="2">
                  <c:v>43.783523580777647</c:v>
                </c:pt>
                <c:pt idx="3">
                  <c:v>40.378851313070214</c:v>
                </c:pt>
                <c:pt idx="4">
                  <c:v>65.923565376906978</c:v>
                </c:pt>
                <c:pt idx="5">
                  <c:v>47.042293536971563</c:v>
                </c:pt>
                <c:pt idx="6">
                  <c:v>53.635889465512044</c:v>
                </c:pt>
                <c:pt idx="7">
                  <c:v>20.875375026127262</c:v>
                </c:pt>
                <c:pt idx="8">
                  <c:v>22.510474351395985</c:v>
                </c:pt>
                <c:pt idx="9">
                  <c:v>8.7799127701274493</c:v>
                </c:pt>
              </c:numCache>
            </c:numRef>
          </c:xVal>
          <c:yVal>
            <c:numRef>
              <c:f>Methane!$A$3:$A$13</c:f>
              <c:numCache>
                <c:formatCode>General</c:formatCode>
                <c:ptCount val="11"/>
                <c:pt idx="0">
                  <c:v>1</c:v>
                </c:pt>
                <c:pt idx="1">
                  <c:v>6</c:v>
                </c:pt>
                <c:pt idx="2">
                  <c:v>11</c:v>
                </c:pt>
                <c:pt idx="3">
                  <c:v>16</c:v>
                </c:pt>
                <c:pt idx="4">
                  <c:v>21</c:v>
                </c:pt>
                <c:pt idx="5">
                  <c:v>26</c:v>
                </c:pt>
                <c:pt idx="6">
                  <c:v>31</c:v>
                </c:pt>
                <c:pt idx="7">
                  <c:v>36</c:v>
                </c:pt>
                <c:pt idx="8">
                  <c:v>41</c:v>
                </c:pt>
                <c:pt idx="9">
                  <c:v>46</c:v>
                </c:pt>
              </c:numCache>
            </c:numRef>
          </c:yVal>
        </c:ser>
        <c:ser>
          <c:idx val="1"/>
          <c:order val="1"/>
          <c:tx>
            <c:v>VM2</c:v>
          </c:tx>
          <c:xVal>
            <c:numRef>
              <c:f>Methane!$H$16:$H$23</c:f>
              <c:numCache>
                <c:formatCode>General</c:formatCode>
                <c:ptCount val="8"/>
                <c:pt idx="0">
                  <c:v>0.31766448928691177</c:v>
                </c:pt>
                <c:pt idx="1">
                  <c:v>81.469743964448867</c:v>
                </c:pt>
                <c:pt idx="2">
                  <c:v>97.572557437013728</c:v>
                </c:pt>
                <c:pt idx="3">
                  <c:v>102.54575058739283</c:v>
                </c:pt>
                <c:pt idx="4">
                  <c:v>100.61546363486949</c:v>
                </c:pt>
                <c:pt idx="5">
                  <c:v>41.033789460181346</c:v>
                </c:pt>
                <c:pt idx="6">
                  <c:v>66.541566467596894</c:v>
                </c:pt>
                <c:pt idx="7">
                  <c:v>231.74565066067157</c:v>
                </c:pt>
              </c:numCache>
            </c:numRef>
          </c:xVal>
          <c:yVal>
            <c:numRef>
              <c:f>Methane!$A$16:$A$23</c:f>
              <c:numCache>
                <c:formatCode>General</c:formatCode>
                <c:ptCount val="8"/>
                <c:pt idx="0">
                  <c:v>1</c:v>
                </c:pt>
                <c:pt idx="1">
                  <c:v>6</c:v>
                </c:pt>
                <c:pt idx="2">
                  <c:v>11</c:v>
                </c:pt>
                <c:pt idx="3">
                  <c:v>16</c:v>
                </c:pt>
                <c:pt idx="4">
                  <c:v>21</c:v>
                </c:pt>
                <c:pt idx="5">
                  <c:v>26</c:v>
                </c:pt>
                <c:pt idx="6">
                  <c:v>31</c:v>
                </c:pt>
                <c:pt idx="7">
                  <c:v>36</c:v>
                </c:pt>
              </c:numCache>
            </c:numRef>
          </c:yVal>
        </c:ser>
        <c:ser>
          <c:idx val="2"/>
          <c:order val="2"/>
          <c:tx>
            <c:v>VM3</c:v>
          </c:tx>
          <c:xVal>
            <c:numRef>
              <c:f>Methane!$H$26:$H$37</c:f>
              <c:numCache>
                <c:formatCode>General</c:formatCode>
                <c:ptCount val="12"/>
                <c:pt idx="0">
                  <c:v>8.3207241429420282</c:v>
                </c:pt>
                <c:pt idx="1">
                  <c:v>33.111887817193008</c:v>
                </c:pt>
                <c:pt idx="2">
                  <c:v>67.990060789027567</c:v>
                </c:pt>
                <c:pt idx="3">
                  <c:v>70.538518074173609</c:v>
                </c:pt>
                <c:pt idx="4">
                  <c:v>91.505779158322369</c:v>
                </c:pt>
                <c:pt idx="5">
                  <c:v>81.031899124975737</c:v>
                </c:pt>
                <c:pt idx="6">
                  <c:v>61.080640712409803</c:v>
                </c:pt>
                <c:pt idx="7">
                  <c:v>31.803845656128125</c:v>
                </c:pt>
                <c:pt idx="8">
                  <c:v>42.624967313174011</c:v>
                </c:pt>
                <c:pt idx="9">
                  <c:v>35.974125408439029</c:v>
                </c:pt>
                <c:pt idx="10">
                  <c:v>30.965460183893949</c:v>
                </c:pt>
                <c:pt idx="11">
                  <c:v>10.423251911279944</c:v>
                </c:pt>
              </c:numCache>
            </c:numRef>
          </c:xVal>
          <c:yVal>
            <c:numRef>
              <c:f>Methane!$A$26:$A$37</c:f>
              <c:numCache>
                <c:formatCode>General</c:formatCode>
                <c:ptCount val="12"/>
                <c:pt idx="0">
                  <c:v>1</c:v>
                </c:pt>
                <c:pt idx="1">
                  <c:v>6</c:v>
                </c:pt>
                <c:pt idx="2">
                  <c:v>11</c:v>
                </c:pt>
                <c:pt idx="3">
                  <c:v>16</c:v>
                </c:pt>
                <c:pt idx="4">
                  <c:v>21</c:v>
                </c:pt>
                <c:pt idx="5">
                  <c:v>26</c:v>
                </c:pt>
                <c:pt idx="6">
                  <c:v>31</c:v>
                </c:pt>
                <c:pt idx="7">
                  <c:v>36</c:v>
                </c:pt>
                <c:pt idx="8">
                  <c:v>41</c:v>
                </c:pt>
                <c:pt idx="9">
                  <c:v>46</c:v>
                </c:pt>
                <c:pt idx="10">
                  <c:v>51</c:v>
                </c:pt>
                <c:pt idx="11">
                  <c:v>56</c:v>
                </c:pt>
              </c:numCache>
            </c:numRef>
          </c:yVal>
        </c:ser>
        <c:ser>
          <c:idx val="3"/>
          <c:order val="3"/>
          <c:tx>
            <c:v>VM4</c:v>
          </c:tx>
          <c:xVal>
            <c:numRef>
              <c:f>Methane!$H$40:$H$48</c:f>
              <c:numCache>
                <c:formatCode>General</c:formatCode>
                <c:ptCount val="9"/>
                <c:pt idx="0">
                  <c:v>2.225046896411905</c:v>
                </c:pt>
                <c:pt idx="1">
                  <c:v>48.953212112989263</c:v>
                </c:pt>
                <c:pt idx="2">
                  <c:v>50.099404430666418</c:v>
                </c:pt>
                <c:pt idx="3">
                  <c:v>84.353138644955251</c:v>
                </c:pt>
                <c:pt idx="4">
                  <c:v>65.487803972148427</c:v>
                </c:pt>
                <c:pt idx="5">
                  <c:v>30.450247470325642</c:v>
                </c:pt>
                <c:pt idx="6">
                  <c:v>16.446406648309722</c:v>
                </c:pt>
                <c:pt idx="7">
                  <c:v>13.667887985735771</c:v>
                </c:pt>
                <c:pt idx="8">
                  <c:v>10.029588261372508</c:v>
                </c:pt>
              </c:numCache>
            </c:numRef>
          </c:xVal>
          <c:yVal>
            <c:numRef>
              <c:f>Methane!$A$40:$A$55</c:f>
              <c:numCache>
                <c:formatCode>General</c:formatCode>
                <c:ptCount val="16"/>
                <c:pt idx="0">
                  <c:v>1</c:v>
                </c:pt>
                <c:pt idx="1">
                  <c:v>6</c:v>
                </c:pt>
                <c:pt idx="2">
                  <c:v>11</c:v>
                </c:pt>
                <c:pt idx="3">
                  <c:v>16</c:v>
                </c:pt>
                <c:pt idx="4">
                  <c:v>21</c:v>
                </c:pt>
                <c:pt idx="5">
                  <c:v>26</c:v>
                </c:pt>
                <c:pt idx="6">
                  <c:v>31</c:v>
                </c:pt>
                <c:pt idx="7">
                  <c:v>36</c:v>
                </c:pt>
                <c:pt idx="8">
                  <c:v>41</c:v>
                </c:pt>
              </c:numCache>
            </c:numRef>
          </c:yVal>
        </c:ser>
        <c:ser>
          <c:idx val="4"/>
          <c:order val="4"/>
          <c:tx>
            <c:v>VM5</c:v>
          </c:tx>
          <c:xVal>
            <c:numRef>
              <c:f>Methane!$H$58:$H$66</c:f>
              <c:numCache>
                <c:formatCode>General</c:formatCode>
                <c:ptCount val="9"/>
                <c:pt idx="0">
                  <c:v>17.280465906966228</c:v>
                </c:pt>
                <c:pt idx="1">
                  <c:v>30.963313523766448</c:v>
                </c:pt>
                <c:pt idx="2">
                  <c:v>50.621186141208504</c:v>
                </c:pt>
                <c:pt idx="3">
                  <c:v>57.968310603400433</c:v>
                </c:pt>
                <c:pt idx="4">
                  <c:v>26.597092678011126</c:v>
                </c:pt>
                <c:pt idx="5">
                  <c:v>58.392779715519488</c:v>
                </c:pt>
                <c:pt idx="6">
                  <c:v>64.892314430193949</c:v>
                </c:pt>
                <c:pt idx="7">
                  <c:v>33.240621687889842</c:v>
                </c:pt>
                <c:pt idx="8">
                  <c:v>11.031939767919518</c:v>
                </c:pt>
              </c:numCache>
            </c:numRef>
          </c:xVal>
          <c:yVal>
            <c:numRef>
              <c:f>Methane!$A$58:$A$66</c:f>
              <c:numCache>
                <c:formatCode>General</c:formatCode>
                <c:ptCount val="9"/>
                <c:pt idx="0">
                  <c:v>1</c:v>
                </c:pt>
                <c:pt idx="1">
                  <c:v>6</c:v>
                </c:pt>
                <c:pt idx="2">
                  <c:v>11</c:v>
                </c:pt>
                <c:pt idx="3">
                  <c:v>16</c:v>
                </c:pt>
                <c:pt idx="4">
                  <c:v>21</c:v>
                </c:pt>
                <c:pt idx="5">
                  <c:v>26</c:v>
                </c:pt>
                <c:pt idx="6">
                  <c:v>31</c:v>
                </c:pt>
                <c:pt idx="7">
                  <c:v>36</c:v>
                </c:pt>
                <c:pt idx="8">
                  <c:v>41</c:v>
                </c:pt>
              </c:numCache>
            </c:numRef>
          </c:yVal>
        </c:ser>
        <c:ser>
          <c:idx val="5"/>
          <c:order val="5"/>
          <c:tx>
            <c:v>VM6</c:v>
          </c:tx>
          <c:xVal>
            <c:numRef>
              <c:f>Methane!$H$69:$H$76</c:f>
              <c:numCache>
                <c:formatCode>General</c:formatCode>
                <c:ptCount val="8"/>
                <c:pt idx="0">
                  <c:v>15.069316767514982</c:v>
                </c:pt>
                <c:pt idx="1">
                  <c:v>36.980315287692278</c:v>
                </c:pt>
                <c:pt idx="2">
                  <c:v>34.137554768051515</c:v>
                </c:pt>
                <c:pt idx="3">
                  <c:v>28.71858030301669</c:v>
                </c:pt>
                <c:pt idx="4">
                  <c:v>28.071975517457489</c:v>
                </c:pt>
                <c:pt idx="5">
                  <c:v>9.5286463588278547</c:v>
                </c:pt>
                <c:pt idx="6">
                  <c:v>10.56464333683677</c:v>
                </c:pt>
                <c:pt idx="7">
                  <c:v>9.0945023036833348</c:v>
                </c:pt>
              </c:numCache>
            </c:numRef>
          </c:xVal>
          <c:yVal>
            <c:numRef>
              <c:f>Methane!$A$69:$A$76</c:f>
              <c:numCache>
                <c:formatCode>General</c:formatCode>
                <c:ptCount val="8"/>
                <c:pt idx="0">
                  <c:v>1</c:v>
                </c:pt>
                <c:pt idx="1">
                  <c:v>6</c:v>
                </c:pt>
                <c:pt idx="2">
                  <c:v>11</c:v>
                </c:pt>
                <c:pt idx="3">
                  <c:v>16</c:v>
                </c:pt>
                <c:pt idx="4">
                  <c:v>21</c:v>
                </c:pt>
                <c:pt idx="5">
                  <c:v>26</c:v>
                </c:pt>
                <c:pt idx="6">
                  <c:v>31</c:v>
                </c:pt>
                <c:pt idx="7">
                  <c:v>36</c:v>
                </c:pt>
              </c:numCache>
            </c:numRef>
          </c:yVal>
        </c:ser>
        <c:ser>
          <c:idx val="6"/>
          <c:order val="6"/>
          <c:tx>
            <c:v>VM4*</c:v>
          </c:tx>
          <c:xVal>
            <c:numRef>
              <c:f>Methane!$P$40:$P$46</c:f>
              <c:numCache>
                <c:formatCode>General</c:formatCode>
                <c:ptCount val="7"/>
                <c:pt idx="0">
                  <c:v>0.6482301203801607</c:v>
                </c:pt>
                <c:pt idx="1">
                  <c:v>25.146975012887044</c:v>
                </c:pt>
                <c:pt idx="2">
                  <c:v>38.335852962339111</c:v>
                </c:pt>
                <c:pt idx="3">
                  <c:v>107.39821206552836</c:v>
                </c:pt>
                <c:pt idx="4">
                  <c:v>57.738826869973636</c:v>
                </c:pt>
                <c:pt idx="5">
                  <c:v>21.586401320416893</c:v>
                </c:pt>
                <c:pt idx="6">
                  <c:v>14.629212861880728</c:v>
                </c:pt>
              </c:numCache>
            </c:numRef>
          </c:xVal>
          <c:yVal>
            <c:numRef>
              <c:f>Methane!$I$40:$I$46</c:f>
              <c:numCache>
                <c:formatCode>General</c:formatCode>
                <c:ptCount val="7"/>
                <c:pt idx="0">
                  <c:v>1</c:v>
                </c:pt>
                <c:pt idx="1">
                  <c:v>6</c:v>
                </c:pt>
                <c:pt idx="2">
                  <c:v>11</c:v>
                </c:pt>
                <c:pt idx="3">
                  <c:v>16</c:v>
                </c:pt>
                <c:pt idx="4">
                  <c:v>21</c:v>
                </c:pt>
                <c:pt idx="5">
                  <c:v>26</c:v>
                </c:pt>
                <c:pt idx="6">
                  <c:v>31</c:v>
                </c:pt>
              </c:numCache>
            </c:numRef>
          </c:yVal>
        </c:ser>
        <c:axId val="71471872"/>
        <c:axId val="71473792"/>
      </c:scatterChart>
      <c:valAx>
        <c:axId val="71471872"/>
        <c:scaling>
          <c:orientation val="minMax"/>
          <c:max val="110"/>
          <c:min val="0"/>
        </c:scaling>
        <c:axPos val="t"/>
        <c:title>
          <c:tx>
            <c:rich>
              <a:bodyPr/>
              <a:lstStyle/>
              <a:p>
                <a:pPr>
                  <a:defRPr sz="1800"/>
                </a:pPr>
                <a:r>
                  <a:rPr lang="el-GR" sz="1800" b="1" i="0" u="none" strike="noStrike" baseline="0" dirty="0" smtClean="0"/>
                  <a:t>μ</a:t>
                </a:r>
                <a:r>
                  <a:rPr lang="en-US" sz="1800" dirty="0" smtClean="0"/>
                  <a:t>g </a:t>
                </a:r>
                <a:r>
                  <a:rPr lang="en-US" sz="1800" dirty="0"/>
                  <a:t>CH</a:t>
                </a:r>
                <a:r>
                  <a:rPr lang="en-US" sz="1800" baseline="-25000" dirty="0"/>
                  <a:t>4</a:t>
                </a:r>
                <a:r>
                  <a:rPr lang="en-US" sz="1800" dirty="0"/>
                  <a:t> g</a:t>
                </a:r>
                <a:r>
                  <a:rPr lang="en-US" sz="1800" baseline="30000" dirty="0"/>
                  <a:t>-1</a:t>
                </a:r>
                <a:r>
                  <a:rPr lang="en-US" sz="1800" baseline="-25000" dirty="0"/>
                  <a:t>ds</a:t>
                </a:r>
              </a:p>
            </c:rich>
          </c:tx>
          <c:layout>
            <c:manualLayout>
              <c:xMode val="edge"/>
              <c:yMode val="edge"/>
              <c:x val="0.44586206135997764"/>
              <c:y val="6.5194432932725588E-2"/>
            </c:manualLayout>
          </c:layout>
        </c:title>
        <c:numFmt formatCode="General" sourceLinked="1"/>
        <c:tickLblPos val="nextTo"/>
        <c:txPr>
          <a:bodyPr/>
          <a:lstStyle/>
          <a:p>
            <a:pPr>
              <a:defRPr sz="1600"/>
            </a:pPr>
            <a:endParaRPr lang="en-US"/>
          </a:p>
        </c:txPr>
        <c:crossAx val="71473792"/>
        <c:crosses val="autoZero"/>
        <c:crossBetween val="midCat"/>
      </c:valAx>
      <c:valAx>
        <c:axId val="71473792"/>
        <c:scaling>
          <c:orientation val="maxMin"/>
        </c:scaling>
        <c:axPos val="l"/>
        <c:majorGridlines/>
        <c:title>
          <c:tx>
            <c:rich>
              <a:bodyPr rot="-5400000" vert="horz"/>
              <a:lstStyle/>
              <a:p>
                <a:pPr>
                  <a:defRPr sz="1800" b="1">
                    <a:latin typeface="+mn-lt"/>
                  </a:defRPr>
                </a:pPr>
                <a:r>
                  <a:rPr lang="en-US" sz="1800" b="1">
                    <a:latin typeface="+mn-lt"/>
                  </a:rPr>
                  <a:t>Sediment Depth (cm)</a:t>
                </a:r>
              </a:p>
            </c:rich>
          </c:tx>
          <c:layout/>
        </c:title>
        <c:numFmt formatCode="General" sourceLinked="1"/>
        <c:tickLblPos val="nextTo"/>
        <c:txPr>
          <a:bodyPr/>
          <a:lstStyle/>
          <a:p>
            <a:pPr>
              <a:defRPr sz="1600"/>
            </a:pPr>
            <a:endParaRPr lang="en-US"/>
          </a:p>
        </c:txPr>
        <c:crossAx val="71471872"/>
        <c:crosses val="autoZero"/>
        <c:crossBetween val="midCat"/>
        <c:majorUnit val="5"/>
        <c:minorUnit val="1"/>
      </c:valAx>
    </c:plotArea>
    <c:legend>
      <c:legendPos val="r"/>
      <c:layout/>
    </c:legend>
    <c:plotVisOnly val="1"/>
    <c:dispBlanksAs val="gap"/>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800"/>
            </a:pPr>
            <a:r>
              <a:rPr lang="en-US" sz="2800" b="1" i="0" u="none" strike="noStrike" baseline="0" dirty="0" smtClean="0"/>
              <a:t>CH</a:t>
            </a:r>
            <a:r>
              <a:rPr lang="en-US" sz="2800" b="1" i="0" u="none" strike="noStrike" baseline="-25000" dirty="0" smtClean="0"/>
              <a:t>4 </a:t>
            </a:r>
            <a:r>
              <a:rPr lang="en-US" sz="2800" b="1" i="0" u="none" strike="noStrike" baseline="0" dirty="0" smtClean="0"/>
              <a:t> Concentrations in </a:t>
            </a:r>
            <a:r>
              <a:rPr lang="en-US" sz="2800" b="1" i="0" u="none" strike="noStrike" baseline="0" dirty="0" err="1" smtClean="0"/>
              <a:t>Villasjon</a:t>
            </a:r>
            <a:r>
              <a:rPr lang="en-US" sz="2800" dirty="0" smtClean="0"/>
              <a:t>, </a:t>
            </a:r>
            <a:r>
              <a:rPr lang="en-US" sz="2800" dirty="0"/>
              <a:t>VP </a:t>
            </a:r>
            <a:r>
              <a:rPr lang="en-US" sz="2800" dirty="0" smtClean="0"/>
              <a:t>Transect</a:t>
            </a:r>
            <a:endParaRPr lang="en-US" sz="2800" dirty="0"/>
          </a:p>
        </c:rich>
      </c:tx>
      <c:layout>
        <c:manualLayout>
          <c:xMode val="edge"/>
          <c:yMode val="edge"/>
          <c:x val="0.13931503353747501"/>
          <c:y val="0"/>
        </c:manualLayout>
      </c:layout>
      <c:overlay val="1"/>
    </c:title>
    <c:plotArea>
      <c:layout>
        <c:manualLayout>
          <c:layoutTarget val="inner"/>
          <c:xMode val="edge"/>
          <c:yMode val="edge"/>
          <c:x val="0.14002588218139447"/>
          <c:y val="0.17867125984251969"/>
          <c:w val="0.7145224696292769"/>
          <c:h val="0.80160933008373991"/>
        </c:manualLayout>
      </c:layout>
      <c:scatterChart>
        <c:scatterStyle val="lineMarker"/>
        <c:ser>
          <c:idx val="0"/>
          <c:order val="0"/>
          <c:tx>
            <c:v>VP1</c:v>
          </c:tx>
          <c:xVal>
            <c:numRef>
              <c:f>Methane!$H$79:$H$88</c:f>
              <c:numCache>
                <c:formatCode>General</c:formatCode>
                <c:ptCount val="10"/>
                <c:pt idx="0">
                  <c:v>37.314937076103234</c:v>
                </c:pt>
                <c:pt idx="1">
                  <c:v>43.708102352953112</c:v>
                </c:pt>
                <c:pt idx="2">
                  <c:v>68.956214439009401</c:v>
                </c:pt>
                <c:pt idx="3">
                  <c:v>69.567625973915341</c:v>
                </c:pt>
                <c:pt idx="4">
                  <c:v>62.324945904712145</c:v>
                </c:pt>
                <c:pt idx="5">
                  <c:v>33.076083525124801</c:v>
                </c:pt>
                <c:pt idx="6">
                  <c:v>35.623505154220311</c:v>
                </c:pt>
                <c:pt idx="7">
                  <c:v>17.946781547629467</c:v>
                </c:pt>
                <c:pt idx="8">
                  <c:v>10.469005924860934</c:v>
                </c:pt>
                <c:pt idx="9">
                  <c:v>9.9809877059865197</c:v>
                </c:pt>
              </c:numCache>
            </c:numRef>
          </c:xVal>
          <c:yVal>
            <c:numRef>
              <c:f>Methane!$A$79:$A$88</c:f>
              <c:numCache>
                <c:formatCode>General</c:formatCode>
                <c:ptCount val="10"/>
                <c:pt idx="0">
                  <c:v>1</c:v>
                </c:pt>
                <c:pt idx="1">
                  <c:v>6</c:v>
                </c:pt>
                <c:pt idx="2">
                  <c:v>11</c:v>
                </c:pt>
                <c:pt idx="3">
                  <c:v>16</c:v>
                </c:pt>
                <c:pt idx="4">
                  <c:v>21</c:v>
                </c:pt>
                <c:pt idx="5">
                  <c:v>26</c:v>
                </c:pt>
                <c:pt idx="6">
                  <c:v>31</c:v>
                </c:pt>
                <c:pt idx="7">
                  <c:v>36</c:v>
                </c:pt>
                <c:pt idx="8">
                  <c:v>41</c:v>
                </c:pt>
                <c:pt idx="9">
                  <c:v>46</c:v>
                </c:pt>
              </c:numCache>
            </c:numRef>
          </c:yVal>
        </c:ser>
        <c:ser>
          <c:idx val="1"/>
          <c:order val="1"/>
          <c:tx>
            <c:v>VP2</c:v>
          </c:tx>
          <c:xVal>
            <c:numRef>
              <c:f>Methane!$H$91:$H$105</c:f>
              <c:numCache>
                <c:formatCode>General</c:formatCode>
                <c:ptCount val="15"/>
                <c:pt idx="0">
                  <c:v>2.5821083892285737</c:v>
                </c:pt>
                <c:pt idx="1">
                  <c:v>31.514105658088056</c:v>
                </c:pt>
                <c:pt idx="2">
                  <c:v>48.639796234084265</c:v>
                </c:pt>
                <c:pt idx="3">
                  <c:v>62.875221507993722</c:v>
                </c:pt>
                <c:pt idx="4">
                  <c:v>50.256117169282305</c:v>
                </c:pt>
                <c:pt idx="5">
                  <c:v>34.613582305565963</c:v>
                </c:pt>
                <c:pt idx="6">
                  <c:v>30.113340802733013</c:v>
                </c:pt>
                <c:pt idx="7">
                  <c:v>13.795160493490091</c:v>
                </c:pt>
                <c:pt idx="8">
                  <c:v>12.824379439775448</c:v>
                </c:pt>
                <c:pt idx="9">
                  <c:v>10.643992305231798</c:v>
                </c:pt>
                <c:pt idx="10">
                  <c:v>15.962849589396075</c:v>
                </c:pt>
                <c:pt idx="11">
                  <c:v>9.838687457595821</c:v>
                </c:pt>
                <c:pt idx="12">
                  <c:v>9.0934069869408898</c:v>
                </c:pt>
                <c:pt idx="13">
                  <c:v>8.7222071268307726</c:v>
                </c:pt>
                <c:pt idx="14">
                  <c:v>8.1251945866939863</c:v>
                </c:pt>
              </c:numCache>
            </c:numRef>
          </c:xVal>
          <c:yVal>
            <c:numRef>
              <c:f>Methane!$A$91:$A$105</c:f>
              <c:numCache>
                <c:formatCode>General</c:formatCode>
                <c:ptCount val="15"/>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numCache>
            </c:numRef>
          </c:yVal>
        </c:ser>
        <c:ser>
          <c:idx val="2"/>
          <c:order val="2"/>
          <c:tx>
            <c:v>VP3</c:v>
          </c:tx>
          <c:xVal>
            <c:numRef>
              <c:f>Methane!$H$108:$H$121</c:f>
              <c:numCache>
                <c:formatCode>General</c:formatCode>
                <c:ptCount val="14"/>
                <c:pt idx="0">
                  <c:v>20.401158146402835</c:v>
                </c:pt>
                <c:pt idx="1">
                  <c:v>27.836602637579922</c:v>
                </c:pt>
                <c:pt idx="2">
                  <c:v>29.448937768096538</c:v>
                </c:pt>
                <c:pt idx="3">
                  <c:v>28.591061436060944</c:v>
                </c:pt>
                <c:pt idx="4">
                  <c:v>27.072849513227215</c:v>
                </c:pt>
                <c:pt idx="5">
                  <c:v>51.074118768123363</c:v>
                </c:pt>
                <c:pt idx="6">
                  <c:v>36.344643491612054</c:v>
                </c:pt>
                <c:pt idx="7">
                  <c:v>20.098021019942074</c:v>
                </c:pt>
                <c:pt idx="8">
                  <c:v>9.8150498948343348</c:v>
                </c:pt>
                <c:pt idx="9">
                  <c:v>8.5686503821129882</c:v>
                </c:pt>
                <c:pt idx="10">
                  <c:v>6.8270849255219215</c:v>
                </c:pt>
                <c:pt idx="11">
                  <c:v>13.136282548863592</c:v>
                </c:pt>
                <c:pt idx="12">
                  <c:v>9.5310557186763329</c:v>
                </c:pt>
                <c:pt idx="13">
                  <c:v>8.3169788236726188</c:v>
                </c:pt>
              </c:numCache>
            </c:numRef>
          </c:xVal>
          <c:yVal>
            <c:numRef>
              <c:f>Methane!$A$108:$A$121</c:f>
              <c:numCache>
                <c:formatCode>General</c:formatCode>
                <c:ptCount val="14"/>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numCache>
            </c:numRef>
          </c:yVal>
        </c:ser>
        <c:ser>
          <c:idx val="3"/>
          <c:order val="3"/>
          <c:tx>
            <c:v>VP4</c:v>
          </c:tx>
          <c:xVal>
            <c:numRef>
              <c:f>Methane!$H$124:$H$137</c:f>
              <c:numCache>
                <c:formatCode>General</c:formatCode>
                <c:ptCount val="14"/>
                <c:pt idx="0">
                  <c:v>8.8828369187315452</c:v>
                </c:pt>
                <c:pt idx="1">
                  <c:v>32.932971351352741</c:v>
                </c:pt>
                <c:pt idx="2">
                  <c:v>28.172131920142867</c:v>
                </c:pt>
                <c:pt idx="3">
                  <c:v>26.831058548582387</c:v>
                </c:pt>
                <c:pt idx="4">
                  <c:v>26.482827987933739</c:v>
                </c:pt>
                <c:pt idx="5">
                  <c:v>31.080252124842133</c:v>
                </c:pt>
                <c:pt idx="6">
                  <c:v>35.187598517513386</c:v>
                </c:pt>
                <c:pt idx="7">
                  <c:v>11.995373192095148</c:v>
                </c:pt>
                <c:pt idx="8">
                  <c:v>6.7152724501769141</c:v>
                </c:pt>
                <c:pt idx="9">
                  <c:v>6.051520021915004</c:v>
                </c:pt>
                <c:pt idx="10">
                  <c:v>7.5396678364047691</c:v>
                </c:pt>
                <c:pt idx="11">
                  <c:v>9.5678772408646715</c:v>
                </c:pt>
                <c:pt idx="12">
                  <c:v>7.2192142628296763</c:v>
                </c:pt>
                <c:pt idx="13">
                  <c:v>5.5920251248353789</c:v>
                </c:pt>
              </c:numCache>
            </c:numRef>
          </c:xVal>
          <c:yVal>
            <c:numRef>
              <c:f>Methane!$A$124:$A$137</c:f>
              <c:numCache>
                <c:formatCode>General</c:formatCode>
                <c:ptCount val="14"/>
                <c:pt idx="0">
                  <c:v>1</c:v>
                </c:pt>
                <c:pt idx="1">
                  <c:v>6</c:v>
                </c:pt>
                <c:pt idx="2">
                  <c:v>11</c:v>
                </c:pt>
                <c:pt idx="3">
                  <c:v>16</c:v>
                </c:pt>
                <c:pt idx="4">
                  <c:v>21</c:v>
                </c:pt>
                <c:pt idx="5">
                  <c:v>26</c:v>
                </c:pt>
                <c:pt idx="6">
                  <c:v>31</c:v>
                </c:pt>
                <c:pt idx="7">
                  <c:v>36</c:v>
                </c:pt>
                <c:pt idx="8">
                  <c:v>41</c:v>
                </c:pt>
                <c:pt idx="9">
                  <c:v>46</c:v>
                </c:pt>
                <c:pt idx="10">
                  <c:v>51</c:v>
                </c:pt>
                <c:pt idx="11">
                  <c:v>56</c:v>
                </c:pt>
                <c:pt idx="12">
                  <c:v>61</c:v>
                </c:pt>
                <c:pt idx="13">
                  <c:v>66</c:v>
                </c:pt>
              </c:numCache>
            </c:numRef>
          </c:yVal>
        </c:ser>
        <c:ser>
          <c:idx val="4"/>
          <c:order val="4"/>
          <c:tx>
            <c:v>VP5</c:v>
          </c:tx>
          <c:xVal>
            <c:numRef>
              <c:f>Methane!$H$140:$H$149</c:f>
              <c:numCache>
                <c:formatCode>General</c:formatCode>
                <c:ptCount val="10"/>
                <c:pt idx="0">
                  <c:v>31.19304632210881</c:v>
                </c:pt>
                <c:pt idx="1">
                  <c:v>38.384034598624005</c:v>
                </c:pt>
                <c:pt idx="2">
                  <c:v>52.248868319112077</c:v>
                </c:pt>
                <c:pt idx="3">
                  <c:v>69.027171632852529</c:v>
                </c:pt>
                <c:pt idx="4">
                  <c:v>67.04681485350811</c:v>
                </c:pt>
                <c:pt idx="5">
                  <c:v>59.289983527781224</c:v>
                </c:pt>
                <c:pt idx="6">
                  <c:v>12.310794554762074</c:v>
                </c:pt>
                <c:pt idx="7">
                  <c:v>6.3650953504484731</c:v>
                </c:pt>
                <c:pt idx="8">
                  <c:v>9.1588008577659767</c:v>
                </c:pt>
                <c:pt idx="9">
                  <c:v>16.447336536596708</c:v>
                </c:pt>
              </c:numCache>
            </c:numRef>
          </c:xVal>
          <c:yVal>
            <c:numRef>
              <c:f>Methane!$A$140:$A$149</c:f>
              <c:numCache>
                <c:formatCode>General</c:formatCode>
                <c:ptCount val="10"/>
                <c:pt idx="0">
                  <c:v>4</c:v>
                </c:pt>
                <c:pt idx="1">
                  <c:v>9</c:v>
                </c:pt>
                <c:pt idx="2">
                  <c:v>14</c:v>
                </c:pt>
                <c:pt idx="3">
                  <c:v>19</c:v>
                </c:pt>
                <c:pt idx="4">
                  <c:v>24</c:v>
                </c:pt>
                <c:pt idx="5">
                  <c:v>29</c:v>
                </c:pt>
                <c:pt idx="6">
                  <c:v>34</c:v>
                </c:pt>
                <c:pt idx="7">
                  <c:v>39</c:v>
                </c:pt>
                <c:pt idx="8">
                  <c:v>44</c:v>
                </c:pt>
                <c:pt idx="9">
                  <c:v>49</c:v>
                </c:pt>
              </c:numCache>
            </c:numRef>
          </c:yVal>
        </c:ser>
        <c:ser>
          <c:idx val="5"/>
          <c:order val="5"/>
          <c:tx>
            <c:v>VP6</c:v>
          </c:tx>
          <c:xVal>
            <c:numRef>
              <c:f>Methane!$H$152:$H$163</c:f>
              <c:numCache>
                <c:formatCode>General</c:formatCode>
                <c:ptCount val="12"/>
                <c:pt idx="0">
                  <c:v>36.184040699816833</c:v>
                </c:pt>
                <c:pt idx="1">
                  <c:v>52.487490769923994</c:v>
                </c:pt>
                <c:pt idx="2">
                  <c:v>81.630214726755113</c:v>
                </c:pt>
                <c:pt idx="3">
                  <c:v>82.367357383775001</c:v>
                </c:pt>
                <c:pt idx="4">
                  <c:v>83.411731346625459</c:v>
                </c:pt>
                <c:pt idx="5">
                  <c:v>70.664212282432842</c:v>
                </c:pt>
                <c:pt idx="6">
                  <c:v>55.704699520097407</c:v>
                </c:pt>
                <c:pt idx="7">
                  <c:v>54.654166010817484</c:v>
                </c:pt>
                <c:pt idx="8">
                  <c:v>31.663798841710527</c:v>
                </c:pt>
                <c:pt idx="9">
                  <c:v>20.947113607311941</c:v>
                </c:pt>
                <c:pt idx="10">
                  <c:v>20.560817596703874</c:v>
                </c:pt>
                <c:pt idx="11">
                  <c:v>14.138388559588009</c:v>
                </c:pt>
              </c:numCache>
            </c:numRef>
          </c:xVal>
          <c:yVal>
            <c:numRef>
              <c:f>Methane!$A$152:$A$163</c:f>
              <c:numCache>
                <c:formatCode>General</c:formatCode>
                <c:ptCount val="12"/>
                <c:pt idx="0">
                  <c:v>2</c:v>
                </c:pt>
                <c:pt idx="1">
                  <c:v>7</c:v>
                </c:pt>
                <c:pt idx="2">
                  <c:v>12</c:v>
                </c:pt>
                <c:pt idx="3">
                  <c:v>17</c:v>
                </c:pt>
                <c:pt idx="4">
                  <c:v>22</c:v>
                </c:pt>
                <c:pt idx="5">
                  <c:v>27</c:v>
                </c:pt>
                <c:pt idx="6">
                  <c:v>32</c:v>
                </c:pt>
                <c:pt idx="7">
                  <c:v>37</c:v>
                </c:pt>
                <c:pt idx="8">
                  <c:v>42</c:v>
                </c:pt>
                <c:pt idx="9">
                  <c:v>47</c:v>
                </c:pt>
                <c:pt idx="10">
                  <c:v>52</c:v>
                </c:pt>
                <c:pt idx="11">
                  <c:v>57</c:v>
                </c:pt>
              </c:numCache>
            </c:numRef>
          </c:yVal>
        </c:ser>
        <c:axId val="93928064"/>
        <c:axId val="93934336"/>
      </c:scatterChart>
      <c:valAx>
        <c:axId val="93928064"/>
        <c:scaling>
          <c:orientation val="minMax"/>
        </c:scaling>
        <c:axPos val="t"/>
        <c:title>
          <c:tx>
            <c:rich>
              <a:bodyPr/>
              <a:lstStyle/>
              <a:p>
                <a:pPr>
                  <a:defRPr sz="1800"/>
                </a:pPr>
                <a:r>
                  <a:rPr lang="el-GR" sz="1800" b="1" i="0" u="none" strike="noStrike" baseline="0" dirty="0" smtClean="0"/>
                  <a:t>μ</a:t>
                </a:r>
                <a:r>
                  <a:rPr lang="en-US" sz="1800" dirty="0" smtClean="0"/>
                  <a:t>g </a:t>
                </a:r>
                <a:r>
                  <a:rPr lang="en-US" sz="1800" dirty="0"/>
                  <a:t>CH</a:t>
                </a:r>
                <a:r>
                  <a:rPr lang="en-US" sz="1800" baseline="-25000" dirty="0"/>
                  <a:t>4</a:t>
                </a:r>
                <a:r>
                  <a:rPr lang="en-US" sz="1800" dirty="0"/>
                  <a:t> g</a:t>
                </a:r>
                <a:r>
                  <a:rPr lang="en-US" sz="1800" baseline="30000" dirty="0"/>
                  <a:t>-1</a:t>
                </a:r>
                <a:r>
                  <a:rPr lang="en-US" sz="1800" baseline="-25000" dirty="0"/>
                  <a:t>ds</a:t>
                </a:r>
              </a:p>
            </c:rich>
          </c:tx>
          <c:layout>
            <c:manualLayout>
              <c:xMode val="edge"/>
              <c:yMode val="edge"/>
              <c:x val="0.43553161757558084"/>
              <c:y val="5.9030487954312871E-2"/>
            </c:manualLayout>
          </c:layout>
        </c:title>
        <c:numFmt formatCode="General" sourceLinked="1"/>
        <c:tickLblPos val="nextTo"/>
        <c:txPr>
          <a:bodyPr/>
          <a:lstStyle/>
          <a:p>
            <a:pPr>
              <a:defRPr sz="1600"/>
            </a:pPr>
            <a:endParaRPr lang="en-US"/>
          </a:p>
        </c:txPr>
        <c:crossAx val="93934336"/>
        <c:crosses val="autoZero"/>
        <c:crossBetween val="midCat"/>
      </c:valAx>
      <c:valAx>
        <c:axId val="93934336"/>
        <c:scaling>
          <c:orientation val="maxMin"/>
        </c:scaling>
        <c:axPos val="l"/>
        <c:majorGridlines/>
        <c:title>
          <c:tx>
            <c:rich>
              <a:bodyPr rot="-5400000" vert="horz"/>
              <a:lstStyle/>
              <a:p>
                <a:pPr>
                  <a:defRPr sz="1800" b="1"/>
                </a:pPr>
                <a:r>
                  <a:rPr lang="en-US" sz="1800" b="1"/>
                  <a:t>Sediment Depth (cm)</a:t>
                </a:r>
              </a:p>
            </c:rich>
          </c:tx>
          <c:layout/>
        </c:title>
        <c:numFmt formatCode="General" sourceLinked="1"/>
        <c:tickLblPos val="nextTo"/>
        <c:txPr>
          <a:bodyPr/>
          <a:lstStyle/>
          <a:p>
            <a:pPr>
              <a:defRPr sz="1600"/>
            </a:pPr>
            <a:endParaRPr lang="en-US"/>
          </a:p>
        </c:txPr>
        <c:crossAx val="93928064"/>
        <c:crosses val="autoZero"/>
        <c:crossBetween val="midCat"/>
      </c:valAx>
    </c:plotArea>
    <c:legend>
      <c:legendPos val="r"/>
      <c:layout/>
    </c:legend>
    <c:plotVisOnly val="1"/>
    <c:dispBlanksAs val="gap"/>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800"/>
            </a:pPr>
            <a:r>
              <a:rPr lang="en-US" sz="2800" b="1" i="0" u="none" strike="noStrike" baseline="0" dirty="0" err="1"/>
              <a:t>Inre</a:t>
            </a:r>
            <a:r>
              <a:rPr lang="en-US" sz="2800" b="1" i="0" u="none" strike="noStrike" baseline="0" dirty="0"/>
              <a:t> </a:t>
            </a:r>
            <a:r>
              <a:rPr lang="en-US" sz="2800" b="1" i="0" u="none" strike="noStrike" baseline="0" dirty="0" err="1"/>
              <a:t>Harrsjön</a:t>
            </a:r>
            <a:r>
              <a:rPr lang="en-US" sz="2800" b="1" i="0" u="none" strike="noStrike" baseline="0" dirty="0"/>
              <a:t> &amp; </a:t>
            </a:r>
            <a:r>
              <a:rPr lang="en-US" sz="2800" b="1" i="0" u="none" strike="noStrike" baseline="0" dirty="0" err="1"/>
              <a:t>Mellan</a:t>
            </a:r>
            <a:r>
              <a:rPr lang="en-US" sz="2800" b="1" i="0" u="none" strike="noStrike" baseline="0" dirty="0"/>
              <a:t> </a:t>
            </a:r>
            <a:r>
              <a:rPr lang="en-US" sz="2800" b="1" i="0" u="none" strike="noStrike" baseline="0" dirty="0" err="1"/>
              <a:t>Harrsjön</a:t>
            </a:r>
            <a:r>
              <a:rPr lang="en-US" sz="2800" b="1" i="0" u="none" strike="noStrike" baseline="0" dirty="0"/>
              <a:t> CH</a:t>
            </a:r>
            <a:r>
              <a:rPr lang="en-US" sz="2800" b="1" i="0" u="none" strike="noStrike" baseline="-25000" dirty="0"/>
              <a:t>4 </a:t>
            </a:r>
            <a:r>
              <a:rPr lang="en-US" sz="2800" b="1" i="0" u="none" strike="noStrike" baseline="0" dirty="0"/>
              <a:t> </a:t>
            </a:r>
            <a:r>
              <a:rPr lang="en-US" sz="2800" b="1" i="0" u="none" strike="noStrike" baseline="0" dirty="0" smtClean="0"/>
              <a:t>Concentrations </a:t>
            </a:r>
            <a:endParaRPr lang="en-US" sz="2800" u="none" dirty="0"/>
          </a:p>
        </c:rich>
      </c:tx>
      <c:layout>
        <c:manualLayout>
          <c:xMode val="edge"/>
          <c:yMode val="edge"/>
          <c:x val="0.10763779527559057"/>
          <c:y val="0"/>
        </c:manualLayout>
      </c:layout>
    </c:title>
    <c:plotArea>
      <c:layout>
        <c:manualLayout>
          <c:layoutTarget val="inner"/>
          <c:xMode val="edge"/>
          <c:yMode val="edge"/>
          <c:x val="7.8706238643246551E-2"/>
          <c:y val="0.17784901887264098"/>
          <c:w val="0.77170714718352562"/>
          <c:h val="0.80012217222847182"/>
        </c:manualLayout>
      </c:layout>
      <c:scatterChart>
        <c:scatterStyle val="lineMarker"/>
        <c:ser>
          <c:idx val="0"/>
          <c:order val="0"/>
          <c:tx>
            <c:v>Inre Deep</c:v>
          </c:tx>
          <c:spPr>
            <a:ln w="28575">
              <a:solidFill>
                <a:schemeClr val="accent1"/>
              </a:solidFill>
            </a:ln>
          </c:spPr>
          <c:xVal>
            <c:numRef>
              <c:f>'CH4 Data'!$J$16:$J$30</c:f>
              <c:numCache>
                <c:formatCode>General</c:formatCode>
                <c:ptCount val="15"/>
                <c:pt idx="0">
                  <c:v>7.0921266126365081</c:v>
                </c:pt>
                <c:pt idx="1">
                  <c:v>74.20164576899117</c:v>
                </c:pt>
                <c:pt idx="2">
                  <c:v>94.884448970684218</c:v>
                </c:pt>
                <c:pt idx="3">
                  <c:v>214.3245186862556</c:v>
                </c:pt>
                <c:pt idx="4">
                  <c:v>124.7415000932201</c:v>
                </c:pt>
                <c:pt idx="5">
                  <c:v>260.13131636540328</c:v>
                </c:pt>
                <c:pt idx="6">
                  <c:v>141.86381064691142</c:v>
                </c:pt>
                <c:pt idx="7">
                  <c:v>179.81042477375252</c:v>
                </c:pt>
                <c:pt idx="8">
                  <c:v>264.35750735736372</c:v>
                </c:pt>
                <c:pt idx="9">
                  <c:v>135.65332890613183</c:v>
                </c:pt>
                <c:pt idx="10">
                  <c:v>155.45055245669019</c:v>
                </c:pt>
                <c:pt idx="11">
                  <c:v>143.26756077620189</c:v>
                </c:pt>
                <c:pt idx="12">
                  <c:v>206.84332935575</c:v>
                </c:pt>
                <c:pt idx="13">
                  <c:v>305.63867255456535</c:v>
                </c:pt>
                <c:pt idx="14">
                  <c:v>203.10678505453578</c:v>
                </c:pt>
              </c:numCache>
            </c:numRef>
          </c:xVal>
          <c:yVal>
            <c:numRef>
              <c:f>'CH4 Data'!$C$16:$C$30</c:f>
              <c:numCache>
                <c:formatCode>General</c:formatCode>
                <c:ptCount val="15"/>
                <c:pt idx="0">
                  <c:v>0.5</c:v>
                </c:pt>
                <c:pt idx="1">
                  <c:v>5.5</c:v>
                </c:pt>
                <c:pt idx="2">
                  <c:v>10.5</c:v>
                </c:pt>
                <c:pt idx="3">
                  <c:v>15.5</c:v>
                </c:pt>
                <c:pt idx="4">
                  <c:v>20.5</c:v>
                </c:pt>
                <c:pt idx="5">
                  <c:v>25.5</c:v>
                </c:pt>
                <c:pt idx="6">
                  <c:v>30.5</c:v>
                </c:pt>
                <c:pt idx="7">
                  <c:v>35.5</c:v>
                </c:pt>
                <c:pt idx="8">
                  <c:v>40.5</c:v>
                </c:pt>
                <c:pt idx="9">
                  <c:v>45.5</c:v>
                </c:pt>
                <c:pt idx="10">
                  <c:v>50.5</c:v>
                </c:pt>
                <c:pt idx="11">
                  <c:v>55.5</c:v>
                </c:pt>
                <c:pt idx="12">
                  <c:v>60.5</c:v>
                </c:pt>
                <c:pt idx="13">
                  <c:v>65.5</c:v>
                </c:pt>
                <c:pt idx="14">
                  <c:v>70.5</c:v>
                </c:pt>
              </c:numCache>
            </c:numRef>
          </c:yVal>
        </c:ser>
        <c:ser>
          <c:idx val="1"/>
          <c:order val="1"/>
          <c:tx>
            <c:v>Inre Shallow</c:v>
          </c:tx>
          <c:spPr>
            <a:ln w="28575">
              <a:solidFill>
                <a:schemeClr val="accent2"/>
              </a:solidFill>
            </a:ln>
          </c:spPr>
          <c:xVal>
            <c:numRef>
              <c:f>'CH4 Data'!$J$3:$J$13</c:f>
              <c:numCache>
                <c:formatCode>General</c:formatCode>
                <c:ptCount val="11"/>
                <c:pt idx="0">
                  <c:v>72.377805118193706</c:v>
                </c:pt>
                <c:pt idx="1">
                  <c:v>81.759050404876973</c:v>
                </c:pt>
                <c:pt idx="2">
                  <c:v>34.966772737002366</c:v>
                </c:pt>
                <c:pt idx="3">
                  <c:v>22.81838855943937</c:v>
                </c:pt>
                <c:pt idx="4">
                  <c:v>32.849718901463937</c:v>
                </c:pt>
                <c:pt idx="5">
                  <c:v>41.613355353132434</c:v>
                </c:pt>
                <c:pt idx="6">
                  <c:v>132.28712557494052</c:v>
                </c:pt>
                <c:pt idx="7">
                  <c:v>31.257191804123089</c:v>
                </c:pt>
                <c:pt idx="8">
                  <c:v>26.098665397224927</c:v>
                </c:pt>
                <c:pt idx="9">
                  <c:v>21.791982737984455</c:v>
                </c:pt>
                <c:pt idx="10">
                  <c:v>20.333229157784153</c:v>
                </c:pt>
              </c:numCache>
            </c:numRef>
          </c:xVal>
          <c:yVal>
            <c:numRef>
              <c:f>'CH4 Data'!$C$3:$C$13</c:f>
              <c:numCache>
                <c:formatCode>General</c:formatCode>
                <c:ptCount val="11"/>
                <c:pt idx="0">
                  <c:v>2</c:v>
                </c:pt>
                <c:pt idx="1">
                  <c:v>7</c:v>
                </c:pt>
                <c:pt idx="2">
                  <c:v>12</c:v>
                </c:pt>
                <c:pt idx="3">
                  <c:v>17</c:v>
                </c:pt>
                <c:pt idx="4">
                  <c:v>22</c:v>
                </c:pt>
                <c:pt idx="5">
                  <c:v>27</c:v>
                </c:pt>
                <c:pt idx="6">
                  <c:v>32</c:v>
                </c:pt>
                <c:pt idx="7">
                  <c:v>37</c:v>
                </c:pt>
                <c:pt idx="8">
                  <c:v>42</c:v>
                </c:pt>
                <c:pt idx="9">
                  <c:v>47</c:v>
                </c:pt>
                <c:pt idx="10">
                  <c:v>53</c:v>
                </c:pt>
              </c:numCache>
            </c:numRef>
          </c:yVal>
        </c:ser>
        <c:ser>
          <c:idx val="2"/>
          <c:order val="2"/>
          <c:tx>
            <c:v>Mellan Deep</c:v>
          </c:tx>
          <c:spPr>
            <a:ln w="28575">
              <a:solidFill>
                <a:schemeClr val="accent3"/>
              </a:solidFill>
            </a:ln>
          </c:spPr>
          <c:xVal>
            <c:numRef>
              <c:f>'CH4 Data'!$J$44:$J$57</c:f>
              <c:numCache>
                <c:formatCode>General</c:formatCode>
                <c:ptCount val="14"/>
                <c:pt idx="0">
                  <c:v>38.468064534619074</c:v>
                </c:pt>
                <c:pt idx="1">
                  <c:v>30.948767801626708</c:v>
                </c:pt>
                <c:pt idx="2">
                  <c:v>41.918814974108507</c:v>
                </c:pt>
                <c:pt idx="3">
                  <c:v>47.368210612446838</c:v>
                </c:pt>
                <c:pt idx="4">
                  <c:v>44.860948963221674</c:v>
                </c:pt>
                <c:pt idx="5">
                  <c:v>72.702632465982632</c:v>
                </c:pt>
                <c:pt idx="6">
                  <c:v>29.532436353026743</c:v>
                </c:pt>
                <c:pt idx="7">
                  <c:v>36.688356982349461</c:v>
                </c:pt>
                <c:pt idx="8">
                  <c:v>68.6055185291073</c:v>
                </c:pt>
                <c:pt idx="9">
                  <c:v>34.531820589842958</c:v>
                </c:pt>
                <c:pt idx="10">
                  <c:v>23.420505374134084</c:v>
                </c:pt>
                <c:pt idx="11">
                  <c:v>19.358089193849061</c:v>
                </c:pt>
                <c:pt idx="12">
                  <c:v>12.785683805001371</c:v>
                </c:pt>
                <c:pt idx="13">
                  <c:v>17.424354002850968</c:v>
                </c:pt>
              </c:numCache>
            </c:numRef>
          </c:xVal>
          <c:yVal>
            <c:numRef>
              <c:f>'CH4 Data'!$C$44:$C$57</c:f>
              <c:numCache>
                <c:formatCode>General</c:formatCode>
                <c:ptCount val="14"/>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numCache>
            </c:numRef>
          </c:yVal>
        </c:ser>
        <c:ser>
          <c:idx val="3"/>
          <c:order val="3"/>
          <c:tx>
            <c:v>Mellan Shallow</c:v>
          </c:tx>
          <c:spPr>
            <a:ln w="28575">
              <a:solidFill>
                <a:schemeClr val="accent1">
                  <a:lumMod val="40000"/>
                  <a:lumOff val="60000"/>
                </a:schemeClr>
              </a:solidFill>
            </a:ln>
          </c:spPr>
          <c:xVal>
            <c:numRef>
              <c:f>'CH4 Data'!$J$33:$J$40</c:f>
              <c:numCache>
                <c:formatCode>General</c:formatCode>
                <c:ptCount val="8"/>
                <c:pt idx="0">
                  <c:v>35.492138897686651</c:v>
                </c:pt>
                <c:pt idx="1">
                  <c:v>51.614999767431705</c:v>
                </c:pt>
                <c:pt idx="2">
                  <c:v>30.052126179824889</c:v>
                </c:pt>
                <c:pt idx="3">
                  <c:v>50.908690919538188</c:v>
                </c:pt>
                <c:pt idx="4">
                  <c:v>49.990848949181036</c:v>
                </c:pt>
                <c:pt idx="5">
                  <c:v>12.741510553953335</c:v>
                </c:pt>
                <c:pt idx="6">
                  <c:v>14.568041513357446</c:v>
                </c:pt>
                <c:pt idx="7">
                  <c:v>12.424886137798406</c:v>
                </c:pt>
              </c:numCache>
            </c:numRef>
          </c:xVal>
          <c:yVal>
            <c:numRef>
              <c:f>'CH4 Data'!$C$33:$C$40</c:f>
              <c:numCache>
                <c:formatCode>General</c:formatCode>
                <c:ptCount val="8"/>
                <c:pt idx="0">
                  <c:v>5</c:v>
                </c:pt>
                <c:pt idx="1">
                  <c:v>10</c:v>
                </c:pt>
                <c:pt idx="2">
                  <c:v>15</c:v>
                </c:pt>
                <c:pt idx="3">
                  <c:v>20</c:v>
                </c:pt>
                <c:pt idx="4">
                  <c:v>25</c:v>
                </c:pt>
                <c:pt idx="5">
                  <c:v>30</c:v>
                </c:pt>
                <c:pt idx="6">
                  <c:v>35</c:v>
                </c:pt>
                <c:pt idx="7">
                  <c:v>40</c:v>
                </c:pt>
              </c:numCache>
            </c:numRef>
          </c:yVal>
        </c:ser>
        <c:axId val="73931776"/>
        <c:axId val="73962624"/>
      </c:scatterChart>
      <c:valAx>
        <c:axId val="73931776"/>
        <c:scaling>
          <c:orientation val="minMax"/>
        </c:scaling>
        <c:axPos val="t"/>
        <c:title>
          <c:tx>
            <c:rich>
              <a:bodyPr/>
              <a:lstStyle/>
              <a:p>
                <a:pPr>
                  <a:defRPr sz="1800"/>
                </a:pPr>
                <a:r>
                  <a:rPr lang="el-GR" sz="1800" b="1" i="0" u="none" strike="noStrike" baseline="0" dirty="0" smtClean="0"/>
                  <a:t>μ</a:t>
                </a:r>
                <a:r>
                  <a:rPr lang="en-US" sz="1800" b="1" i="0" u="none" strike="noStrike" baseline="0" dirty="0" smtClean="0"/>
                  <a:t>g CH</a:t>
                </a:r>
                <a:r>
                  <a:rPr lang="en-US" sz="1800" b="1" i="0" u="none" strike="noStrike" baseline="-25000" dirty="0" smtClean="0"/>
                  <a:t>4</a:t>
                </a:r>
                <a:r>
                  <a:rPr lang="en-US" sz="1800" b="1" i="0" u="none" strike="noStrike" baseline="0" dirty="0" smtClean="0"/>
                  <a:t> g</a:t>
                </a:r>
                <a:r>
                  <a:rPr lang="en-US" sz="1800" b="1" i="0" u="none" strike="noStrike" baseline="30000" dirty="0" smtClean="0"/>
                  <a:t>-1</a:t>
                </a:r>
                <a:r>
                  <a:rPr lang="en-US" sz="1800" b="1" i="0" u="none" strike="noStrike" baseline="-25000" dirty="0" smtClean="0"/>
                  <a:t>ds</a:t>
                </a:r>
                <a:r>
                  <a:rPr lang="en-US" sz="1800" b="1" i="0" u="none" strike="noStrike" baseline="0" dirty="0" smtClean="0"/>
                  <a:t> </a:t>
                </a:r>
                <a:r>
                  <a:rPr lang="en-US" sz="1800" b="1" i="0" u="none" strike="noStrike" baseline="-25000" dirty="0" smtClean="0"/>
                  <a:t> </a:t>
                </a:r>
                <a:r>
                  <a:rPr lang="en-US" sz="1800" b="1" i="0" u="none" strike="noStrike" baseline="0" dirty="0" smtClean="0"/>
                  <a:t> </a:t>
                </a:r>
                <a:endParaRPr lang="en-US" sz="1800" dirty="0"/>
              </a:p>
            </c:rich>
          </c:tx>
          <c:layout/>
        </c:title>
        <c:numFmt formatCode="General" sourceLinked="1"/>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73962624"/>
        <c:crosses val="autoZero"/>
        <c:crossBetween val="midCat"/>
      </c:valAx>
      <c:valAx>
        <c:axId val="73962624"/>
        <c:scaling>
          <c:orientation val="maxMin"/>
        </c:scaling>
        <c:axPos val="l"/>
        <c:majorGridlines/>
        <c:title>
          <c:tx>
            <c:rich>
              <a:bodyPr rot="-5400000" vert="horz"/>
              <a:lstStyle/>
              <a:p>
                <a:pPr>
                  <a:defRPr sz="1600"/>
                </a:pPr>
                <a:r>
                  <a:rPr lang="en-US" sz="1800" dirty="0"/>
                  <a:t>Sediment Depth (cm)</a:t>
                </a:r>
              </a:p>
            </c:rich>
          </c:tx>
          <c:layout/>
        </c:title>
        <c:numFmt formatCode="General" sourceLinked="1"/>
        <c:tickLblPos val="nextTo"/>
        <c:crossAx val="73931776"/>
        <c:crosses val="autoZero"/>
        <c:crossBetween val="midCat"/>
      </c:valAx>
    </c:plotArea>
    <c:legend>
      <c:legendPos val="r"/>
      <c:layout/>
    </c:legend>
    <c:plotVisOnly val="1"/>
    <c:dispBlanksAs val="gap"/>
  </c:chart>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800"/>
            </a:pPr>
            <a:r>
              <a:rPr lang="en-US" sz="2800" b="1" i="0" u="none" strike="noStrike" baseline="0" dirty="0" err="1" smtClean="0"/>
              <a:t>Villasjön</a:t>
            </a:r>
            <a:r>
              <a:rPr lang="en-US" sz="2800" b="1" i="0" u="none" strike="noStrike" baseline="0" dirty="0" smtClean="0"/>
              <a:t> CO</a:t>
            </a:r>
            <a:r>
              <a:rPr lang="en-US" sz="2800" b="1" i="0" u="none" strike="noStrike" baseline="-25000" dirty="0" smtClean="0"/>
              <a:t>2 </a:t>
            </a:r>
            <a:r>
              <a:rPr lang="en-US" sz="2800" b="1" i="0" u="none" strike="noStrike" baseline="0" dirty="0" smtClean="0"/>
              <a:t>Production</a:t>
            </a:r>
            <a:r>
              <a:rPr lang="en-US" sz="2800" b="1" i="0" u="none" strike="noStrike" baseline="-25000" dirty="0" smtClean="0"/>
              <a:t> </a:t>
            </a:r>
            <a:r>
              <a:rPr lang="en-US" sz="2800" b="1" i="0" u="none" strike="noStrike" baseline="0" dirty="0" smtClean="0"/>
              <a:t> vs. TOC </a:t>
            </a:r>
            <a:endParaRPr lang="en-US" sz="2800" dirty="0"/>
          </a:p>
        </c:rich>
      </c:tx>
      <c:layout/>
    </c:title>
    <c:plotArea>
      <c:layout/>
      <c:scatterChart>
        <c:scatterStyle val="lineMarker"/>
        <c:ser>
          <c:idx val="0"/>
          <c:order val="0"/>
          <c:tx>
            <c:v>20C</c:v>
          </c:tx>
          <c:spPr>
            <a:ln w="28575">
              <a:noFill/>
            </a:ln>
          </c:spPr>
          <c:xVal>
            <c:numRef>
              <c:f>'Flux calculations'!$H$3:$H$14</c:f>
              <c:numCache>
                <c:formatCode>General</c:formatCode>
                <c:ptCount val="12"/>
                <c:pt idx="0">
                  <c:v>0.98827174013958763</c:v>
                </c:pt>
                <c:pt idx="1">
                  <c:v>0.8131609650468905</c:v>
                </c:pt>
                <c:pt idx="2">
                  <c:v>0.48102108827742157</c:v>
                </c:pt>
                <c:pt idx="3">
                  <c:v>1.0277003673403862</c:v>
                </c:pt>
                <c:pt idx="4">
                  <c:v>1.1974803417142985</c:v>
                </c:pt>
                <c:pt idx="5">
                  <c:v>1.3835864049727795</c:v>
                </c:pt>
                <c:pt idx="6">
                  <c:v>0.85009898552098362</c:v>
                </c:pt>
                <c:pt idx="7">
                  <c:v>1.008388144422298</c:v>
                </c:pt>
                <c:pt idx="8">
                  <c:v>0.78852706007609052</c:v>
                </c:pt>
                <c:pt idx="9">
                  <c:v>-0.60537123388160063</c:v>
                </c:pt>
                <c:pt idx="10">
                  <c:v>0.41652598157372439</c:v>
                </c:pt>
                <c:pt idx="11">
                  <c:v>0.32825820651854232</c:v>
                </c:pt>
              </c:numCache>
            </c:numRef>
          </c:xVal>
          <c:yVal>
            <c:numRef>
              <c:f>'Flux calculations'!$P$3:$P$15</c:f>
              <c:numCache>
                <c:formatCode>General</c:formatCode>
                <c:ptCount val="13"/>
                <c:pt idx="0">
                  <c:v>30</c:v>
                </c:pt>
                <c:pt idx="1">
                  <c:v>30</c:v>
                </c:pt>
                <c:pt idx="2">
                  <c:v>25</c:v>
                </c:pt>
                <c:pt idx="3">
                  <c:v>25</c:v>
                </c:pt>
                <c:pt idx="4">
                  <c:v>5</c:v>
                </c:pt>
                <c:pt idx="5">
                  <c:v>5</c:v>
                </c:pt>
                <c:pt idx="6">
                  <c:v>38</c:v>
                </c:pt>
                <c:pt idx="7">
                  <c:v>38</c:v>
                </c:pt>
                <c:pt idx="8">
                  <c:v>10</c:v>
                </c:pt>
                <c:pt idx="9">
                  <c:v>10</c:v>
                </c:pt>
                <c:pt idx="10">
                  <c:v>2</c:v>
                </c:pt>
                <c:pt idx="11">
                  <c:v>2</c:v>
                </c:pt>
              </c:numCache>
            </c:numRef>
          </c:yVal>
        </c:ser>
        <c:ser>
          <c:idx val="1"/>
          <c:order val="1"/>
          <c:tx>
            <c:v>5C</c:v>
          </c:tx>
          <c:spPr>
            <a:ln w="28575">
              <a:noFill/>
            </a:ln>
          </c:spPr>
          <c:trendline>
            <c:trendlineType val="linear"/>
            <c:dispRSqr val="1"/>
            <c:dispEq val="1"/>
            <c:trendlineLbl>
              <c:layout>
                <c:manualLayout>
                  <c:x val="7.9050479681419136E-2"/>
                  <c:y val="-7.4303119780481999E-2"/>
                </c:manualLayout>
              </c:layout>
              <c:numFmt formatCode="General" sourceLinked="0"/>
            </c:trendlineLbl>
          </c:trendline>
          <c:xVal>
            <c:numRef>
              <c:f>'Flux calculations'!$H$16:$H$27</c:f>
              <c:numCache>
                <c:formatCode>General</c:formatCode>
                <c:ptCount val="12"/>
                <c:pt idx="0">
                  <c:v>1.2084035680158081</c:v>
                </c:pt>
                <c:pt idx="1">
                  <c:v>1.66200302335084</c:v>
                </c:pt>
                <c:pt idx="2">
                  <c:v>0.87719497122764301</c:v>
                </c:pt>
                <c:pt idx="3">
                  <c:v>0.6543467618570975</c:v>
                </c:pt>
                <c:pt idx="4">
                  <c:v>0.53331367129314777</c:v>
                </c:pt>
                <c:pt idx="5">
                  <c:v>-7.8421509740974116E-2</c:v>
                </c:pt>
                <c:pt idx="6">
                  <c:v>1.0021636523078361</c:v>
                </c:pt>
                <c:pt idx="7">
                  <c:v>2.6319172350949382</c:v>
                </c:pt>
                <c:pt idx="8">
                  <c:v>0.96649102150329302</c:v>
                </c:pt>
                <c:pt idx="9">
                  <c:v>1.026269898597127</c:v>
                </c:pt>
                <c:pt idx="10">
                  <c:v>0.13246529911850091</c:v>
                </c:pt>
                <c:pt idx="11">
                  <c:v>0.60191575755960802</c:v>
                </c:pt>
              </c:numCache>
            </c:numRef>
          </c:xVal>
          <c:yVal>
            <c:numRef>
              <c:f>'Flux calculations'!$P$16:$P$27</c:f>
              <c:numCache>
                <c:formatCode>General</c:formatCode>
                <c:ptCount val="12"/>
                <c:pt idx="0">
                  <c:v>30</c:v>
                </c:pt>
                <c:pt idx="1">
                  <c:v>30</c:v>
                </c:pt>
                <c:pt idx="2">
                  <c:v>25</c:v>
                </c:pt>
                <c:pt idx="3">
                  <c:v>25</c:v>
                </c:pt>
                <c:pt idx="4">
                  <c:v>5</c:v>
                </c:pt>
                <c:pt idx="5">
                  <c:v>5</c:v>
                </c:pt>
                <c:pt idx="6">
                  <c:v>38</c:v>
                </c:pt>
                <c:pt idx="7">
                  <c:v>38</c:v>
                </c:pt>
                <c:pt idx="8">
                  <c:v>10</c:v>
                </c:pt>
                <c:pt idx="9">
                  <c:v>10</c:v>
                </c:pt>
                <c:pt idx="10">
                  <c:v>2</c:v>
                </c:pt>
                <c:pt idx="11">
                  <c:v>2</c:v>
                </c:pt>
              </c:numCache>
            </c:numRef>
          </c:yVal>
        </c:ser>
        <c:axId val="73975296"/>
        <c:axId val="73977216"/>
      </c:scatterChart>
      <c:valAx>
        <c:axId val="73975296"/>
        <c:scaling>
          <c:orientation val="minMax"/>
        </c:scaling>
        <c:axPos val="b"/>
        <c:title>
          <c:tx>
            <c:rich>
              <a:bodyPr/>
              <a:lstStyle/>
              <a:p>
                <a:pPr>
                  <a:defRPr sz="1800"/>
                </a:pPr>
                <a:r>
                  <a:rPr lang="el-GR" sz="1800" b="1" i="0" u="none" strike="noStrike" baseline="0" dirty="0" smtClean="0"/>
                  <a:t>μ</a:t>
                </a:r>
                <a:r>
                  <a:rPr lang="en-US" sz="1800" b="1" i="0" baseline="0" dirty="0" smtClean="0">
                    <a:latin typeface="+mn-lt"/>
                  </a:rPr>
                  <a:t>mol CO</a:t>
                </a:r>
                <a:r>
                  <a:rPr lang="en-US" sz="1800" b="1" i="0" baseline="-25000" dirty="0" smtClean="0">
                    <a:latin typeface="+mn-lt"/>
                  </a:rPr>
                  <a:t>2 </a:t>
                </a:r>
                <a:r>
                  <a:rPr lang="en-US" sz="1800" b="1" i="0" baseline="0" dirty="0" smtClean="0">
                    <a:latin typeface="+mn-lt"/>
                  </a:rPr>
                  <a:t>g</a:t>
                </a:r>
                <a:r>
                  <a:rPr lang="en-US" sz="1800" b="1" i="0" baseline="30000" dirty="0" smtClean="0">
                    <a:latin typeface="+mn-lt"/>
                  </a:rPr>
                  <a:t>-1</a:t>
                </a:r>
                <a:r>
                  <a:rPr lang="en-US" sz="1800" b="1" i="0" baseline="-25000" dirty="0" smtClean="0">
                    <a:latin typeface="+mn-lt"/>
                  </a:rPr>
                  <a:t>ds</a:t>
                </a:r>
                <a:r>
                  <a:rPr lang="en-US" sz="1800" b="1" i="0" baseline="0" dirty="0" smtClean="0">
                    <a:latin typeface="+mn-lt"/>
                  </a:rPr>
                  <a:t> day</a:t>
                </a:r>
                <a:r>
                  <a:rPr lang="en-US" sz="1800" b="1" i="0" baseline="30000" dirty="0" smtClean="0">
                    <a:latin typeface="+mn-lt"/>
                  </a:rPr>
                  <a:t>-1</a:t>
                </a:r>
                <a:endParaRPr lang="en-US" sz="1800" b="1" i="0" baseline="0" dirty="0">
                  <a:latin typeface="+mn-lt"/>
                </a:endParaRPr>
              </a:p>
            </c:rich>
          </c:tx>
          <c:layout/>
        </c:title>
        <c:numFmt formatCode="General" sourceLinked="1"/>
        <c:tickLblPos val="nextTo"/>
        <c:crossAx val="73977216"/>
        <c:crosses val="autoZero"/>
        <c:crossBetween val="midCat"/>
      </c:valAx>
      <c:valAx>
        <c:axId val="73977216"/>
        <c:scaling>
          <c:orientation val="minMax"/>
        </c:scaling>
        <c:axPos val="l"/>
        <c:majorGridlines/>
        <c:title>
          <c:tx>
            <c:rich>
              <a:bodyPr rot="-5400000" vert="horz"/>
              <a:lstStyle/>
              <a:p>
                <a:pPr>
                  <a:defRPr sz="1800" b="1"/>
                </a:pPr>
                <a:r>
                  <a:rPr lang="en-US" sz="1800" b="1" dirty="0" smtClean="0"/>
                  <a:t>TOC Weight %</a:t>
                </a:r>
                <a:endParaRPr lang="en-US" sz="1800" b="1" dirty="0"/>
              </a:p>
            </c:rich>
          </c:tx>
          <c:layout/>
        </c:title>
        <c:numFmt formatCode="General" sourceLinked="1"/>
        <c:tickLblPos val="nextTo"/>
        <c:crossAx val="73975296"/>
        <c:crosses val="autoZero"/>
        <c:crossBetween val="midCat"/>
      </c:valAx>
    </c:plotArea>
    <c:legend>
      <c:legendPos val="r"/>
      <c:layout/>
    </c:legend>
    <c:plotVisOnly val="1"/>
    <c:dispBlanksAs val="gap"/>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452DFF-1DF6-4BEC-A4D5-0F6D5E13EBB0}" type="datetimeFigureOut">
              <a:rPr lang="en-US" smtClean="0"/>
              <a:pPr/>
              <a:t>12/6/2013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A0C9EB1-B573-40D3-A0A7-68D45F9E6443}"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16452DFF-1DF6-4BEC-A4D5-0F6D5E13EBB0}" type="datetimeFigureOut">
              <a:rPr lang="en-US" smtClean="0"/>
              <a:pPr/>
              <a:t>12/6/2013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BA0C9EB1-B573-40D3-A0A7-68D45F9E644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2.xml"/><Relationship Id="rId13" Type="http://schemas.openxmlformats.org/officeDocument/2006/relationships/chart" Target="../charts/chart7.xml"/><Relationship Id="rId3" Type="http://schemas.openxmlformats.org/officeDocument/2006/relationships/image" Target="../media/image2.jpeg"/><Relationship Id="rId7" Type="http://schemas.openxmlformats.org/officeDocument/2006/relationships/chart" Target="../charts/chart1.xml"/><Relationship Id="rId12" Type="http://schemas.openxmlformats.org/officeDocument/2006/relationships/chart" Target="../charts/chart6.xml"/><Relationship Id="rId17" Type="http://schemas.openxmlformats.org/officeDocument/2006/relationships/image" Target="../media/image8.jpeg"/><Relationship Id="rId2" Type="http://schemas.openxmlformats.org/officeDocument/2006/relationships/image" Target="../media/image1.jpeg"/><Relationship Id="rId16"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chart" Target="../charts/chart5.xml"/><Relationship Id="rId5" Type="http://schemas.openxmlformats.org/officeDocument/2006/relationships/image" Target="../media/image4.jpeg"/><Relationship Id="rId15" Type="http://schemas.openxmlformats.org/officeDocument/2006/relationships/chart" Target="../charts/chart8.xml"/><Relationship Id="rId10" Type="http://schemas.openxmlformats.org/officeDocument/2006/relationships/chart" Target="../charts/chart4.xml"/><Relationship Id="rId4" Type="http://schemas.openxmlformats.org/officeDocument/2006/relationships/image" Target="../media/image3.png"/><Relationship Id="rId9" Type="http://schemas.openxmlformats.org/officeDocument/2006/relationships/chart" Target="../charts/chart3.xml"/><Relationship Id="rId1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7777995"/>
            <a:ext cx="9677400" cy="5178505"/>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0" y="0"/>
            <a:ext cx="43891200" cy="38100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981200" y="533400"/>
            <a:ext cx="40005000" cy="4401205"/>
          </a:xfrm>
          <a:prstGeom prst="rect">
            <a:avLst/>
          </a:prstGeom>
          <a:noFill/>
        </p:spPr>
        <p:txBody>
          <a:bodyPr wrap="square" rtlCol="0">
            <a:spAutoFit/>
          </a:bodyPr>
          <a:lstStyle/>
          <a:p>
            <a:pPr algn="ctr"/>
            <a:r>
              <a:rPr lang="en-US" sz="8000" dirty="0" smtClean="0"/>
              <a:t>Methane and Carbon Dioxide Production Rates in Lake Sediments from Sub-Arctic Sweden</a:t>
            </a:r>
          </a:p>
          <a:p>
            <a:pPr algn="ctr"/>
            <a:r>
              <a:rPr lang="en-US" sz="4000" dirty="0" smtClean="0"/>
              <a:t>Joel DeStasio</a:t>
            </a:r>
            <a:r>
              <a:rPr lang="en-US" sz="4000" baseline="30000" dirty="0" smtClean="0"/>
              <a:t>1</a:t>
            </a:r>
            <a:r>
              <a:rPr lang="en-US" sz="4000" dirty="0" smtClean="0"/>
              <a:t>, Madison Halloran</a:t>
            </a:r>
            <a:r>
              <a:rPr lang="en-US" sz="4000" baseline="30000" dirty="0" smtClean="0"/>
              <a:t>2</a:t>
            </a:r>
            <a:r>
              <a:rPr lang="en-US" sz="4000" dirty="0" smtClean="0"/>
              <a:t>, Lance Erickson</a:t>
            </a:r>
            <a:r>
              <a:rPr lang="en-US" sz="4000" baseline="30000" dirty="0" smtClean="0"/>
              <a:t>3</a:t>
            </a:r>
            <a:r>
              <a:rPr lang="en-US" sz="4000" dirty="0" smtClean="0"/>
              <a:t>, Ruth K Varner</a:t>
            </a:r>
            <a:r>
              <a:rPr lang="en-US" sz="4000" baseline="30000" dirty="0" smtClean="0"/>
              <a:t>4</a:t>
            </a:r>
            <a:r>
              <a:rPr lang="en-US" sz="4000" dirty="0" smtClean="0"/>
              <a:t>, Joel E Johnson</a:t>
            </a:r>
            <a:r>
              <a:rPr lang="en-US" sz="4000" baseline="30000" dirty="0" smtClean="0"/>
              <a:t>5</a:t>
            </a:r>
            <a:r>
              <a:rPr lang="en-US" sz="4000" dirty="0" smtClean="0"/>
              <a:t>, Jacob Setera</a:t>
            </a:r>
            <a:r>
              <a:rPr lang="en-US" sz="4000" baseline="30000" dirty="0" smtClean="0"/>
              <a:t>5</a:t>
            </a:r>
            <a:r>
              <a:rPr lang="en-US" sz="4000" dirty="0" smtClean="0"/>
              <a:t>, Maria F </a:t>
            </a:r>
            <a:r>
              <a:rPr lang="en-US" sz="4000" dirty="0" err="1" smtClean="0"/>
              <a:t>Meana</a:t>
            </a:r>
            <a:r>
              <a:rPr lang="en-US" sz="4000" dirty="0" smtClean="0"/>
              <a:t> Prado</a:t>
            </a:r>
            <a:r>
              <a:rPr lang="en-US" sz="4000" baseline="30000" dirty="0" smtClean="0"/>
              <a:t>5</a:t>
            </a:r>
            <a:r>
              <a:rPr lang="en-US" sz="4000" dirty="0" smtClean="0"/>
              <a:t>, Martin Wik</a:t>
            </a:r>
            <a:r>
              <a:rPr lang="en-US" sz="4000" baseline="30000" dirty="0" smtClean="0"/>
              <a:t>6</a:t>
            </a:r>
            <a:r>
              <a:rPr lang="en-US" sz="4000" dirty="0" smtClean="0"/>
              <a:t>, Patrick M Crill</a:t>
            </a:r>
            <a:r>
              <a:rPr lang="en-US" sz="4000" baseline="30000" dirty="0" smtClean="0"/>
              <a:t>6</a:t>
            </a:r>
            <a:endParaRPr lang="en-US" sz="4000" dirty="0" smtClean="0"/>
          </a:p>
          <a:p>
            <a:pPr algn="ctr"/>
            <a:r>
              <a:rPr lang="en-US" sz="8000" dirty="0" smtClean="0"/>
              <a:t/>
            </a:r>
            <a:br>
              <a:rPr lang="en-US" sz="8000" dirty="0" smtClean="0"/>
            </a:br>
            <a:endParaRPr lang="en-US" sz="8000" dirty="0"/>
          </a:p>
        </p:txBody>
      </p:sp>
      <p:pic>
        <p:nvPicPr>
          <p:cNvPr id="1026" name="Picture 2" descr="http://cisunix.unh.edu/~bmb44/unh.jpg"/>
          <p:cNvPicPr>
            <a:picLocks noChangeAspect="1" noChangeArrowheads="1"/>
          </p:cNvPicPr>
          <p:nvPr/>
        </p:nvPicPr>
        <p:blipFill>
          <a:blip r:embed="rId2" cstate="print"/>
          <a:srcRect/>
          <a:stretch>
            <a:fillRect/>
          </a:stretch>
        </p:blipFill>
        <p:spPr bwMode="auto">
          <a:xfrm>
            <a:off x="223793" y="685800"/>
            <a:ext cx="1452607" cy="1371600"/>
          </a:xfrm>
          <a:prstGeom prst="rect">
            <a:avLst/>
          </a:prstGeom>
          <a:noFill/>
        </p:spPr>
      </p:pic>
      <p:pic>
        <p:nvPicPr>
          <p:cNvPr id="1030" name="Picture 6" descr="http://neru.unh.edu/graphics/neruonyellow.jpg"/>
          <p:cNvPicPr>
            <a:picLocks noChangeAspect="1" noChangeArrowheads="1"/>
          </p:cNvPicPr>
          <p:nvPr/>
        </p:nvPicPr>
        <p:blipFill>
          <a:blip r:embed="rId3" cstate="print"/>
          <a:srcRect/>
          <a:stretch>
            <a:fillRect/>
          </a:stretch>
        </p:blipFill>
        <p:spPr bwMode="auto">
          <a:xfrm>
            <a:off x="228600" y="2286000"/>
            <a:ext cx="4109222" cy="1199527"/>
          </a:xfrm>
          <a:prstGeom prst="rect">
            <a:avLst/>
          </a:prstGeom>
          <a:noFill/>
        </p:spPr>
      </p:pic>
      <p:pic>
        <p:nvPicPr>
          <p:cNvPr id="1032" name="Picture 8" descr="http://www.coamp.colostate.edu/images/nsf_nobkgd.png"/>
          <p:cNvPicPr>
            <a:picLocks noChangeAspect="1" noChangeArrowheads="1"/>
          </p:cNvPicPr>
          <p:nvPr/>
        </p:nvPicPr>
        <p:blipFill>
          <a:blip r:embed="rId4" cstate="print"/>
          <a:srcRect/>
          <a:stretch>
            <a:fillRect/>
          </a:stretch>
        </p:blipFill>
        <p:spPr bwMode="auto">
          <a:xfrm>
            <a:off x="42367200" y="2355153"/>
            <a:ext cx="1219200" cy="1226247"/>
          </a:xfrm>
          <a:prstGeom prst="rect">
            <a:avLst/>
          </a:prstGeom>
          <a:noFill/>
        </p:spPr>
      </p:pic>
      <p:sp>
        <p:nvSpPr>
          <p:cNvPr id="34" name="TextBox 33"/>
          <p:cNvSpPr txBox="1"/>
          <p:nvPr/>
        </p:nvSpPr>
        <p:spPr>
          <a:xfrm>
            <a:off x="10134600" y="2489537"/>
            <a:ext cx="23850600" cy="1015663"/>
          </a:xfrm>
          <a:prstGeom prst="rect">
            <a:avLst/>
          </a:prstGeom>
          <a:noFill/>
        </p:spPr>
        <p:txBody>
          <a:bodyPr wrap="square" rtlCol="0">
            <a:spAutoFit/>
          </a:bodyPr>
          <a:lstStyle/>
          <a:p>
            <a:pPr algn="ctr"/>
            <a:r>
              <a:rPr lang="en-US" sz="2000" dirty="0" smtClean="0"/>
              <a:t>1. Departments of Natural Resources and the Environment and Earth Sciences, University of New Hampshire, Durham, NH, United States. 2. Department of Environmental Studies, Carleton College, Northfield, MN, United States. 3. Department of Geology, </a:t>
            </a:r>
            <a:r>
              <a:rPr lang="en-US" sz="2000" dirty="0" err="1" smtClean="0"/>
              <a:t>Gustavus</a:t>
            </a:r>
            <a:r>
              <a:rPr lang="en-US" sz="2000" dirty="0" smtClean="0"/>
              <a:t> </a:t>
            </a:r>
            <a:r>
              <a:rPr lang="en-US" sz="2000" dirty="0" err="1" smtClean="0"/>
              <a:t>Adolphus</a:t>
            </a:r>
            <a:r>
              <a:rPr lang="en-US" sz="2000" dirty="0" smtClean="0"/>
              <a:t> College, St. Peter, MN, United States. 4. Institute for the Study of Earth, Oceans, and Space, University of New Hampshire, Durham, NH, United States.5. Department of Earth Sciences, University of New Hampshire, Durham, NH, United States. 6. Department of Geological Studies, Stockholm University, Stockholm, Sweden.</a:t>
            </a:r>
            <a:r>
              <a:rPr lang="en-US" sz="2000" b="1" dirty="0" smtClean="0"/>
              <a:t>	</a:t>
            </a:r>
            <a:endParaRPr lang="en-US" sz="2000" dirty="0"/>
          </a:p>
        </p:txBody>
      </p:sp>
      <p:pic>
        <p:nvPicPr>
          <p:cNvPr id="54" name="Picture 53" descr="anslogo.jpg"/>
          <p:cNvPicPr>
            <a:picLocks noChangeAspect="1"/>
          </p:cNvPicPr>
          <p:nvPr/>
        </p:nvPicPr>
        <p:blipFill>
          <a:blip r:embed="rId5" cstate="print"/>
          <a:stretch>
            <a:fillRect/>
          </a:stretch>
        </p:blipFill>
        <p:spPr>
          <a:xfrm>
            <a:off x="38979231" y="2743200"/>
            <a:ext cx="2930769" cy="762000"/>
          </a:xfrm>
          <a:prstGeom prst="rect">
            <a:avLst/>
          </a:prstGeom>
        </p:spPr>
      </p:pic>
      <p:pic>
        <p:nvPicPr>
          <p:cNvPr id="55" name="Picture 54" descr="StockholmUniversity.png"/>
          <p:cNvPicPr>
            <a:picLocks noChangeAspect="1"/>
          </p:cNvPicPr>
          <p:nvPr/>
        </p:nvPicPr>
        <p:blipFill>
          <a:blip r:embed="rId6" cstate="print"/>
          <a:stretch>
            <a:fillRect/>
          </a:stretch>
        </p:blipFill>
        <p:spPr>
          <a:xfrm>
            <a:off x="41986200" y="529425"/>
            <a:ext cx="1676400" cy="1604175"/>
          </a:xfrm>
          <a:prstGeom prst="rect">
            <a:avLst/>
          </a:prstGeom>
          <a:noFill/>
          <a:ln>
            <a:noFill/>
          </a:ln>
        </p:spPr>
      </p:pic>
      <p:sp>
        <p:nvSpPr>
          <p:cNvPr id="63" name="TextBox 62"/>
          <p:cNvSpPr txBox="1"/>
          <p:nvPr/>
        </p:nvSpPr>
        <p:spPr>
          <a:xfrm>
            <a:off x="0" y="3919180"/>
            <a:ext cx="17754600" cy="5232202"/>
          </a:xfrm>
          <a:prstGeom prst="rect">
            <a:avLst/>
          </a:prstGeom>
          <a:solidFill>
            <a:schemeClr val="bg2">
              <a:lumMod val="75000"/>
            </a:schemeClr>
          </a:solidFill>
        </p:spPr>
        <p:txBody>
          <a:bodyPr wrap="square" rtlCol="0">
            <a:spAutoFit/>
          </a:bodyPr>
          <a:lstStyle/>
          <a:p>
            <a:pPr algn="ctr"/>
            <a:r>
              <a:rPr lang="en-US" sz="5400" u="sng" dirty="0" smtClean="0"/>
              <a:t>Introduction</a:t>
            </a:r>
          </a:p>
          <a:p>
            <a:pPr>
              <a:buFont typeface="Arial" pitchFamily="34" charset="0"/>
              <a:buChar char="•"/>
            </a:pPr>
            <a:r>
              <a:rPr lang="en-US" sz="2800" dirty="0" smtClean="0"/>
              <a:t> Ecosystems at high latitudes are undergoing rapid change due to amplified atmospheric warming. Lakes in these regions are sources of both methane (CH</a:t>
            </a:r>
            <a:r>
              <a:rPr lang="en-US" sz="2800" baseline="-25000" dirty="0" smtClean="0"/>
              <a:t>4</a:t>
            </a:r>
            <a:r>
              <a:rPr lang="en-US" sz="2800" dirty="0" smtClean="0"/>
              <a:t>) and carbon dioxide (CO</a:t>
            </a:r>
            <a:r>
              <a:rPr lang="en-US" sz="2800" baseline="-25000" dirty="0" smtClean="0"/>
              <a:t>2</a:t>
            </a:r>
            <a:r>
              <a:rPr lang="en-US" sz="2800" dirty="0" smtClean="0"/>
              <a:t>) to the atmosphere and will likely be impacted by elevated temperatures.</a:t>
            </a:r>
          </a:p>
          <a:p>
            <a:pPr>
              <a:buFont typeface="Arial" pitchFamily="34" charset="0"/>
              <a:buChar char="•"/>
            </a:pPr>
            <a:endParaRPr lang="en-US" sz="2800" dirty="0" smtClean="0"/>
          </a:p>
          <a:p>
            <a:pPr>
              <a:buFont typeface="Arial" pitchFamily="34" charset="0"/>
              <a:buChar char="•"/>
            </a:pPr>
            <a:r>
              <a:rPr lang="en-US" sz="2800" dirty="0" smtClean="0"/>
              <a:t> CH</a:t>
            </a:r>
            <a:r>
              <a:rPr lang="en-US" sz="2800" baseline="-25000" dirty="0" smtClean="0"/>
              <a:t>4</a:t>
            </a:r>
            <a:r>
              <a:rPr lang="en-US" sz="2800" dirty="0" smtClean="0"/>
              <a:t> and CO</a:t>
            </a:r>
            <a:r>
              <a:rPr lang="en-US" sz="2800" baseline="-25000" dirty="0" smtClean="0"/>
              <a:t>2</a:t>
            </a:r>
            <a:r>
              <a:rPr lang="en-US" sz="2800" dirty="0" smtClean="0"/>
              <a:t> production potential of sediments were studied using cores from three lakes in the </a:t>
            </a:r>
            <a:r>
              <a:rPr lang="en-US" sz="2800" dirty="0" err="1" smtClean="0"/>
              <a:t>Stordalen</a:t>
            </a:r>
            <a:r>
              <a:rPr lang="en-US" sz="2800" dirty="0" smtClean="0"/>
              <a:t> Mire complex in sub-Arctic, Sweden: </a:t>
            </a:r>
            <a:r>
              <a:rPr lang="en-US" sz="2800" dirty="0" err="1" smtClean="0"/>
              <a:t>Inre</a:t>
            </a:r>
            <a:r>
              <a:rPr lang="en-US" sz="2800" dirty="0" smtClean="0"/>
              <a:t> </a:t>
            </a:r>
            <a:r>
              <a:rPr lang="en-US" sz="2800" dirty="0" err="1" smtClean="0"/>
              <a:t>Harrsjön</a:t>
            </a:r>
            <a:r>
              <a:rPr lang="en-US" sz="2800" dirty="0" smtClean="0"/>
              <a:t>, </a:t>
            </a:r>
            <a:r>
              <a:rPr lang="en-US" sz="2800" dirty="0" err="1" smtClean="0"/>
              <a:t>Mellan</a:t>
            </a:r>
            <a:r>
              <a:rPr lang="en-US" sz="2800" dirty="0" smtClean="0"/>
              <a:t> </a:t>
            </a:r>
            <a:r>
              <a:rPr lang="en-US" sz="2800" dirty="0" err="1" smtClean="0"/>
              <a:t>Harrsjön</a:t>
            </a:r>
            <a:r>
              <a:rPr lang="en-US" sz="2800" dirty="0" smtClean="0"/>
              <a:t>, and </a:t>
            </a:r>
            <a:r>
              <a:rPr lang="en-US" sz="2800" dirty="0" err="1" smtClean="0"/>
              <a:t>Villasjön</a:t>
            </a:r>
            <a:r>
              <a:rPr lang="en-US" sz="2800" dirty="0" smtClean="0"/>
              <a:t>.</a:t>
            </a:r>
          </a:p>
          <a:p>
            <a:pPr>
              <a:buFont typeface="Arial" pitchFamily="34" charset="0"/>
              <a:buChar char="•"/>
            </a:pPr>
            <a:endParaRPr lang="en-US" sz="2800" dirty="0" smtClean="0"/>
          </a:p>
          <a:p>
            <a:pPr>
              <a:buFont typeface="Arial" pitchFamily="34" charset="0"/>
              <a:buChar char="•"/>
            </a:pPr>
            <a:r>
              <a:rPr lang="en-US" sz="2800" dirty="0" smtClean="0"/>
              <a:t> Sediment cores were incubated to determine CO</a:t>
            </a:r>
            <a:r>
              <a:rPr lang="en-US" sz="2800" baseline="-25000" dirty="0" smtClean="0"/>
              <a:t>2</a:t>
            </a:r>
            <a:r>
              <a:rPr lang="en-US" sz="2800" dirty="0" smtClean="0"/>
              <a:t> and CH</a:t>
            </a:r>
            <a:r>
              <a:rPr lang="en-US" sz="2800" baseline="-25000" dirty="0" smtClean="0"/>
              <a:t>4</a:t>
            </a:r>
            <a:r>
              <a:rPr lang="en-US" sz="2800" dirty="0" smtClean="0"/>
              <a:t> production rates and were analyzed for CH</a:t>
            </a:r>
            <a:r>
              <a:rPr lang="en-US" sz="2800" baseline="-25000" dirty="0" smtClean="0"/>
              <a:t>4 </a:t>
            </a:r>
            <a:r>
              <a:rPr lang="en-US" sz="2800" dirty="0" smtClean="0"/>
              <a:t>concentrations, dissolved inorganic carbon (DIC) concentrations, total organic carbon (TOC) concentrations, as well as carbon, nitrogen and sulfur content.</a:t>
            </a:r>
          </a:p>
        </p:txBody>
      </p:sp>
      <p:sp>
        <p:nvSpPr>
          <p:cNvPr id="67" name="TextBox 66"/>
          <p:cNvSpPr txBox="1"/>
          <p:nvPr/>
        </p:nvSpPr>
        <p:spPr>
          <a:xfrm>
            <a:off x="0" y="9220200"/>
            <a:ext cx="17754600" cy="2646878"/>
          </a:xfrm>
          <a:prstGeom prst="rect">
            <a:avLst/>
          </a:prstGeom>
          <a:solidFill>
            <a:schemeClr val="bg2">
              <a:lumMod val="75000"/>
            </a:schemeClr>
          </a:solidFill>
        </p:spPr>
        <p:txBody>
          <a:bodyPr wrap="square" rtlCol="0">
            <a:spAutoFit/>
          </a:bodyPr>
          <a:lstStyle/>
          <a:p>
            <a:pPr algn="ctr"/>
            <a:r>
              <a:rPr lang="en-US" sz="5400" u="sng" dirty="0" smtClean="0"/>
              <a:t>Hypotheses</a:t>
            </a:r>
          </a:p>
          <a:p>
            <a:pPr>
              <a:buFont typeface="Arial" pitchFamily="34" charset="0"/>
              <a:buChar char="•"/>
            </a:pPr>
            <a:r>
              <a:rPr lang="en-US" sz="2800" dirty="0" smtClean="0"/>
              <a:t>Sediments from areas within </a:t>
            </a:r>
            <a:r>
              <a:rPr lang="en-US" sz="2800" dirty="0" err="1" smtClean="0"/>
              <a:t>Villasjön</a:t>
            </a:r>
            <a:r>
              <a:rPr lang="en-US" sz="2800" dirty="0" smtClean="0"/>
              <a:t> known to have the highest rates of CH</a:t>
            </a:r>
            <a:r>
              <a:rPr lang="en-US" sz="2800" baseline="-25000" dirty="0" smtClean="0"/>
              <a:t>4 </a:t>
            </a:r>
            <a:r>
              <a:rPr lang="en-US" sz="2800" dirty="0" smtClean="0"/>
              <a:t>ebullition (western end of VM transect) will yield the highest CH</a:t>
            </a:r>
            <a:r>
              <a:rPr lang="en-US" sz="2800" baseline="-25000" dirty="0" smtClean="0"/>
              <a:t>4 </a:t>
            </a:r>
            <a:r>
              <a:rPr lang="en-US" sz="2800" dirty="0" smtClean="0"/>
              <a:t>concentrations and production rates.</a:t>
            </a:r>
          </a:p>
          <a:p>
            <a:endParaRPr lang="en-US" sz="2800" dirty="0" smtClean="0"/>
          </a:p>
          <a:p>
            <a:pPr>
              <a:buFont typeface="Arial" pitchFamily="34" charset="0"/>
              <a:buChar char="•"/>
            </a:pPr>
            <a:r>
              <a:rPr lang="en-US" sz="2800" dirty="0" smtClean="0"/>
              <a:t> CH</a:t>
            </a:r>
            <a:r>
              <a:rPr lang="en-US" sz="2800" baseline="-25000" dirty="0" smtClean="0"/>
              <a:t>4 </a:t>
            </a:r>
            <a:r>
              <a:rPr lang="en-US" sz="2800" dirty="0" smtClean="0"/>
              <a:t> and CO</a:t>
            </a:r>
            <a:r>
              <a:rPr lang="en-US" sz="2800" baseline="-25000" dirty="0" smtClean="0"/>
              <a:t>2 </a:t>
            </a:r>
            <a:r>
              <a:rPr lang="en-US" sz="2800" dirty="0" smtClean="0"/>
              <a:t> concentrations and production rates will be highest in organic rich sediments containing the highest TOC .   </a:t>
            </a:r>
          </a:p>
        </p:txBody>
      </p:sp>
      <p:graphicFrame>
        <p:nvGraphicFramePr>
          <p:cNvPr id="19" name="Chart 18"/>
          <p:cNvGraphicFramePr>
            <a:graphicFrameLocks/>
          </p:cNvGraphicFramePr>
          <p:nvPr/>
        </p:nvGraphicFramePr>
        <p:xfrm>
          <a:off x="17754600" y="11201400"/>
          <a:ext cx="8213545" cy="556259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Chart 19"/>
          <p:cNvGraphicFramePr>
            <a:graphicFrameLocks/>
          </p:cNvGraphicFramePr>
          <p:nvPr/>
        </p:nvGraphicFramePr>
        <p:xfrm>
          <a:off x="26593800" y="11201400"/>
          <a:ext cx="8458200" cy="556259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1" name="Chart 20"/>
          <p:cNvGraphicFramePr>
            <a:graphicFrameLocks noGrp="1"/>
          </p:cNvGraphicFramePr>
          <p:nvPr/>
        </p:nvGraphicFramePr>
        <p:xfrm>
          <a:off x="26593800" y="5138382"/>
          <a:ext cx="8763000" cy="5428762"/>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2" name="Chart 21"/>
          <p:cNvGraphicFramePr>
            <a:graphicFrameLocks noGrp="1"/>
          </p:cNvGraphicFramePr>
          <p:nvPr/>
        </p:nvGraphicFramePr>
        <p:xfrm>
          <a:off x="17754600" y="5138380"/>
          <a:ext cx="8310408" cy="5403667"/>
        </p:xfrm>
        <a:graphic>
          <a:graphicData uri="http://schemas.openxmlformats.org/drawingml/2006/chart">
            <c:chart xmlns:c="http://schemas.openxmlformats.org/drawingml/2006/chart" xmlns:r="http://schemas.openxmlformats.org/officeDocument/2006/relationships" r:id="rId10"/>
          </a:graphicData>
        </a:graphic>
      </p:graphicFrame>
      <p:sp>
        <p:nvSpPr>
          <p:cNvPr id="23" name="TextBox 22"/>
          <p:cNvSpPr txBox="1"/>
          <p:nvPr/>
        </p:nvSpPr>
        <p:spPr>
          <a:xfrm>
            <a:off x="17983200" y="3919180"/>
            <a:ext cx="25908000" cy="957619"/>
          </a:xfrm>
          <a:prstGeom prst="rect">
            <a:avLst/>
          </a:prstGeom>
          <a:solidFill>
            <a:schemeClr val="bg2">
              <a:lumMod val="75000"/>
            </a:schemeClr>
          </a:solidFill>
        </p:spPr>
        <p:txBody>
          <a:bodyPr wrap="square" rtlCol="0">
            <a:spAutoFit/>
          </a:bodyPr>
          <a:lstStyle/>
          <a:p>
            <a:r>
              <a:rPr lang="en-US" sz="5400" u="sng" dirty="0" smtClean="0"/>
              <a:t>Results</a:t>
            </a:r>
            <a:endParaRPr lang="en-US" sz="5400" u="sng" dirty="0"/>
          </a:p>
        </p:txBody>
      </p:sp>
      <p:sp>
        <p:nvSpPr>
          <p:cNvPr id="24" name="TextBox 23"/>
          <p:cNvSpPr txBox="1"/>
          <p:nvPr/>
        </p:nvSpPr>
        <p:spPr>
          <a:xfrm>
            <a:off x="17830800" y="25298400"/>
            <a:ext cx="26060400" cy="923330"/>
          </a:xfrm>
          <a:prstGeom prst="rect">
            <a:avLst/>
          </a:prstGeom>
          <a:solidFill>
            <a:schemeClr val="bg2">
              <a:lumMod val="75000"/>
            </a:schemeClr>
          </a:solidFill>
        </p:spPr>
        <p:txBody>
          <a:bodyPr wrap="square" rtlCol="0">
            <a:spAutoFit/>
          </a:bodyPr>
          <a:lstStyle/>
          <a:p>
            <a:r>
              <a:rPr lang="en-US" sz="5400" u="sng" dirty="0" smtClean="0"/>
              <a:t>Conclusions and Future Work</a:t>
            </a:r>
            <a:endParaRPr lang="en-US" sz="5400" u="sng" dirty="0"/>
          </a:p>
        </p:txBody>
      </p:sp>
      <p:sp>
        <p:nvSpPr>
          <p:cNvPr id="25" name="TextBox 24"/>
          <p:cNvSpPr txBox="1"/>
          <p:nvPr/>
        </p:nvSpPr>
        <p:spPr>
          <a:xfrm>
            <a:off x="17830800" y="26212800"/>
            <a:ext cx="26060400" cy="4832092"/>
          </a:xfrm>
          <a:prstGeom prst="rect">
            <a:avLst/>
          </a:prstGeom>
          <a:solidFill>
            <a:schemeClr val="bg2">
              <a:lumMod val="75000"/>
            </a:schemeClr>
          </a:solidFill>
        </p:spPr>
        <p:txBody>
          <a:bodyPr wrap="square" rtlCol="0">
            <a:spAutoFit/>
          </a:bodyPr>
          <a:lstStyle/>
          <a:p>
            <a:pPr>
              <a:buFont typeface="Arial" pitchFamily="34" charset="0"/>
              <a:buChar char="•"/>
            </a:pPr>
            <a:r>
              <a:rPr lang="en-US" sz="2400" dirty="0" smtClean="0"/>
              <a:t> </a:t>
            </a:r>
            <a:r>
              <a:rPr lang="en-US" sz="2800" dirty="0" err="1" smtClean="0"/>
              <a:t>Villasjön</a:t>
            </a:r>
            <a:r>
              <a:rPr lang="en-US" sz="2800" dirty="0" smtClean="0"/>
              <a:t> cores indicate that CH</a:t>
            </a:r>
            <a:r>
              <a:rPr lang="en-US" sz="2800" baseline="-25000" dirty="0" smtClean="0"/>
              <a:t>4</a:t>
            </a:r>
            <a:r>
              <a:rPr lang="en-US" sz="2800" dirty="0" smtClean="0"/>
              <a:t> production rates were highest at the same sediment depths as peak dissolved CH</a:t>
            </a:r>
            <a:r>
              <a:rPr lang="en-US" sz="2800" baseline="-25000" dirty="0" smtClean="0"/>
              <a:t>4</a:t>
            </a:r>
            <a:r>
              <a:rPr lang="en-US" sz="2800" dirty="0" smtClean="0"/>
              <a:t> concentrations, with maximum values between depths of approximately 10cm and 30cm (Figures 5,6,8 &amp; 9).</a:t>
            </a:r>
          </a:p>
          <a:p>
            <a:pPr>
              <a:buFont typeface="Arial" pitchFamily="34" charset="0"/>
              <a:buChar char="•"/>
            </a:pPr>
            <a:endParaRPr lang="en-US" sz="2800" dirty="0" smtClean="0"/>
          </a:p>
          <a:p>
            <a:pPr>
              <a:buFont typeface="Arial" pitchFamily="34" charset="0"/>
              <a:buChar char="•"/>
            </a:pPr>
            <a:r>
              <a:rPr lang="en-US" sz="2800" dirty="0" smtClean="0"/>
              <a:t> CH</a:t>
            </a:r>
            <a:r>
              <a:rPr lang="en-US" sz="2800" baseline="-25000" dirty="0" smtClean="0"/>
              <a:t>4 </a:t>
            </a:r>
            <a:r>
              <a:rPr lang="en-US" sz="2800" dirty="0" smtClean="0"/>
              <a:t>production was highest in areas of </a:t>
            </a:r>
            <a:r>
              <a:rPr lang="en-US" sz="2800" dirty="0" err="1" smtClean="0"/>
              <a:t>Villasjön</a:t>
            </a:r>
            <a:r>
              <a:rPr lang="en-US" sz="2800" dirty="0" smtClean="0"/>
              <a:t> known to have the highest rates of CH</a:t>
            </a:r>
            <a:r>
              <a:rPr lang="en-US" sz="2800" baseline="-25000" dirty="0" smtClean="0"/>
              <a:t>4</a:t>
            </a:r>
            <a:r>
              <a:rPr lang="en-US" sz="2800" dirty="0" smtClean="0"/>
              <a:t> ebullition.</a:t>
            </a:r>
          </a:p>
          <a:p>
            <a:pPr>
              <a:buFont typeface="Arial" pitchFamily="34" charset="0"/>
              <a:buChar char="•"/>
            </a:pPr>
            <a:endParaRPr lang="en-US" sz="2800" dirty="0" smtClean="0"/>
          </a:p>
          <a:p>
            <a:pPr>
              <a:buFont typeface="Arial" pitchFamily="34" charset="0"/>
              <a:buChar char="•"/>
            </a:pPr>
            <a:r>
              <a:rPr lang="en-US" sz="2800" dirty="0" smtClean="0"/>
              <a:t> CO</a:t>
            </a:r>
            <a:r>
              <a:rPr lang="en-US" sz="2800" baseline="-25000" dirty="0" smtClean="0"/>
              <a:t>2 </a:t>
            </a:r>
            <a:r>
              <a:rPr lang="en-US" sz="2800" dirty="0" smtClean="0"/>
              <a:t>production was highest in surface sediments ranging from about 4cm to 11cm in depth, with rates displaying a steady decrease below 11cm (Figures 2 &amp; 3).</a:t>
            </a:r>
          </a:p>
          <a:p>
            <a:pPr>
              <a:buFont typeface="Arial" pitchFamily="34" charset="0"/>
              <a:buChar char="•"/>
            </a:pPr>
            <a:endParaRPr lang="en-US" sz="2800" dirty="0" smtClean="0"/>
          </a:p>
          <a:p>
            <a:pPr>
              <a:buFont typeface="Arial" pitchFamily="34" charset="0"/>
              <a:buChar char="•"/>
            </a:pPr>
            <a:r>
              <a:rPr lang="en-US" sz="2800" dirty="0" smtClean="0"/>
              <a:t> CO</a:t>
            </a:r>
            <a:r>
              <a:rPr lang="en-US" sz="2800" baseline="-25000" dirty="0" smtClean="0"/>
              <a:t>2 </a:t>
            </a:r>
            <a:r>
              <a:rPr lang="en-US" sz="2800" dirty="0" smtClean="0"/>
              <a:t>production correlated with total organic carbon (TOC) concentrations with respect to sediment depth. (Figures 2-4 &amp; 7).</a:t>
            </a:r>
          </a:p>
          <a:p>
            <a:pPr>
              <a:buFont typeface="Arial" pitchFamily="34" charset="0"/>
              <a:buChar char="•"/>
            </a:pPr>
            <a:endParaRPr lang="en-US" sz="2800" dirty="0" smtClean="0"/>
          </a:p>
          <a:p>
            <a:pPr>
              <a:buFont typeface="Arial" pitchFamily="34" charset="0"/>
              <a:buChar char="•"/>
            </a:pPr>
            <a:r>
              <a:rPr lang="en-US" sz="2800" dirty="0" smtClean="0"/>
              <a:t> Future isotopic analysis of sediment &amp; headspace samples will help determine if the ages between sampled CH</a:t>
            </a:r>
            <a:r>
              <a:rPr lang="en-US" sz="2800" baseline="-25000" dirty="0" smtClean="0"/>
              <a:t>4</a:t>
            </a:r>
            <a:r>
              <a:rPr lang="en-US" sz="2800" dirty="0" smtClean="0"/>
              <a:t> and sediment match or differ.  Older CH</a:t>
            </a:r>
            <a:r>
              <a:rPr lang="en-US" sz="2800" baseline="-25000" dirty="0" smtClean="0"/>
              <a:t>4</a:t>
            </a:r>
            <a:r>
              <a:rPr lang="en-US" sz="2800" dirty="0" smtClean="0"/>
              <a:t> would indicate production may be occurring at depths below what we have sampled.</a:t>
            </a:r>
            <a:endParaRPr lang="en-US" sz="2800" dirty="0"/>
          </a:p>
        </p:txBody>
      </p:sp>
      <p:graphicFrame>
        <p:nvGraphicFramePr>
          <p:cNvPr id="26" name="Chart 25"/>
          <p:cNvGraphicFramePr>
            <a:graphicFrameLocks noGrp="1"/>
          </p:cNvGraphicFramePr>
          <p:nvPr/>
        </p:nvGraphicFramePr>
        <p:xfrm>
          <a:off x="25146000" y="18135600"/>
          <a:ext cx="8382000" cy="63246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7" name="Chart 26"/>
          <p:cNvGraphicFramePr>
            <a:graphicFrameLocks noGrp="1"/>
          </p:cNvGraphicFramePr>
          <p:nvPr/>
        </p:nvGraphicFramePr>
        <p:xfrm>
          <a:off x="17449800" y="18135600"/>
          <a:ext cx="8229600" cy="6400800"/>
        </p:xfrm>
        <a:graphic>
          <a:graphicData uri="http://schemas.openxmlformats.org/drawingml/2006/chart">
            <c:chart xmlns:c="http://schemas.openxmlformats.org/drawingml/2006/chart" xmlns:r="http://schemas.openxmlformats.org/officeDocument/2006/relationships" r:id="rId12"/>
          </a:graphicData>
        </a:graphic>
      </p:graphicFrame>
      <p:sp>
        <p:nvSpPr>
          <p:cNvPr id="28" name="TextBox 27"/>
          <p:cNvSpPr txBox="1"/>
          <p:nvPr/>
        </p:nvSpPr>
        <p:spPr>
          <a:xfrm>
            <a:off x="17830800" y="10591800"/>
            <a:ext cx="8534400" cy="707886"/>
          </a:xfrm>
          <a:prstGeom prst="rect">
            <a:avLst/>
          </a:prstGeom>
          <a:noFill/>
        </p:spPr>
        <p:txBody>
          <a:bodyPr wrap="square" rtlCol="0">
            <a:spAutoFit/>
          </a:bodyPr>
          <a:lstStyle/>
          <a:p>
            <a:r>
              <a:rPr lang="en-US" sz="2000" dirty="0" smtClean="0"/>
              <a:t>Figure 2: CO</a:t>
            </a:r>
            <a:r>
              <a:rPr lang="en-US" sz="2000" baseline="-25000" dirty="0" smtClean="0"/>
              <a:t>2</a:t>
            </a:r>
            <a:r>
              <a:rPr lang="en-US" sz="2000" dirty="0" smtClean="0"/>
              <a:t> flux rates for samples taken at eastern &amp; western most points of transect VM. Samples taken from </a:t>
            </a:r>
            <a:r>
              <a:rPr lang="en-US" sz="2000" dirty="0" err="1" smtClean="0"/>
              <a:t>Villasjön</a:t>
            </a:r>
            <a:r>
              <a:rPr lang="en-US" sz="2000" dirty="0" smtClean="0"/>
              <a:t>. </a:t>
            </a:r>
            <a:endParaRPr lang="en-US" sz="2000" dirty="0"/>
          </a:p>
        </p:txBody>
      </p:sp>
      <p:sp>
        <p:nvSpPr>
          <p:cNvPr id="29" name="TextBox 28"/>
          <p:cNvSpPr txBox="1"/>
          <p:nvPr/>
        </p:nvSpPr>
        <p:spPr>
          <a:xfrm>
            <a:off x="26746200" y="10591027"/>
            <a:ext cx="8610600" cy="707886"/>
          </a:xfrm>
          <a:prstGeom prst="rect">
            <a:avLst/>
          </a:prstGeom>
          <a:noFill/>
        </p:spPr>
        <p:txBody>
          <a:bodyPr wrap="square" rtlCol="0">
            <a:spAutoFit/>
          </a:bodyPr>
          <a:lstStyle/>
          <a:p>
            <a:r>
              <a:rPr lang="en-US" sz="2000" dirty="0" smtClean="0"/>
              <a:t>Figure 3: CO</a:t>
            </a:r>
            <a:r>
              <a:rPr lang="en-US" sz="2000" baseline="-25000" dirty="0" smtClean="0"/>
              <a:t>2</a:t>
            </a:r>
            <a:r>
              <a:rPr lang="en-US" sz="2000" dirty="0" smtClean="0"/>
              <a:t> flux rates for samples taken at eastern &amp; western most points of transect VM. Samples taken from </a:t>
            </a:r>
            <a:r>
              <a:rPr lang="en-US" sz="2000" dirty="0" err="1" smtClean="0"/>
              <a:t>Villasjön</a:t>
            </a:r>
            <a:r>
              <a:rPr lang="en-US" sz="2000" dirty="0" smtClean="0"/>
              <a:t>. </a:t>
            </a:r>
            <a:endParaRPr lang="en-US" sz="2000" dirty="0"/>
          </a:p>
        </p:txBody>
      </p:sp>
      <p:sp>
        <p:nvSpPr>
          <p:cNvPr id="56" name="TextBox 55"/>
          <p:cNvSpPr txBox="1"/>
          <p:nvPr/>
        </p:nvSpPr>
        <p:spPr>
          <a:xfrm>
            <a:off x="17983200" y="16916400"/>
            <a:ext cx="8458200" cy="707886"/>
          </a:xfrm>
          <a:prstGeom prst="rect">
            <a:avLst/>
          </a:prstGeom>
          <a:noFill/>
        </p:spPr>
        <p:txBody>
          <a:bodyPr wrap="square" rtlCol="0">
            <a:spAutoFit/>
          </a:bodyPr>
          <a:lstStyle/>
          <a:p>
            <a:r>
              <a:rPr lang="en-US" sz="2000" dirty="0" smtClean="0"/>
              <a:t>Figure 5: CO</a:t>
            </a:r>
            <a:r>
              <a:rPr lang="en-US" sz="2000" baseline="-25000" dirty="0" smtClean="0"/>
              <a:t>2</a:t>
            </a:r>
            <a:r>
              <a:rPr lang="en-US" sz="2000" dirty="0" smtClean="0"/>
              <a:t> flux rates for samples taken at eastern &amp; western most points of transect VM. Samples taken from </a:t>
            </a:r>
            <a:r>
              <a:rPr lang="en-US" sz="2000" dirty="0" err="1" smtClean="0"/>
              <a:t>Villasjön</a:t>
            </a:r>
            <a:r>
              <a:rPr lang="en-US" sz="2000" dirty="0" smtClean="0"/>
              <a:t>. </a:t>
            </a:r>
            <a:endParaRPr lang="en-US" sz="2000" dirty="0"/>
          </a:p>
        </p:txBody>
      </p:sp>
      <p:sp>
        <p:nvSpPr>
          <p:cNvPr id="57" name="TextBox 56"/>
          <p:cNvSpPr txBox="1"/>
          <p:nvPr/>
        </p:nvSpPr>
        <p:spPr>
          <a:xfrm>
            <a:off x="26898600" y="16916400"/>
            <a:ext cx="8458200" cy="707886"/>
          </a:xfrm>
          <a:prstGeom prst="rect">
            <a:avLst/>
          </a:prstGeom>
          <a:noFill/>
        </p:spPr>
        <p:txBody>
          <a:bodyPr wrap="square" rtlCol="0">
            <a:spAutoFit/>
          </a:bodyPr>
          <a:lstStyle/>
          <a:p>
            <a:r>
              <a:rPr lang="en-US" sz="2000" dirty="0" smtClean="0"/>
              <a:t>Figure 6: CO</a:t>
            </a:r>
            <a:r>
              <a:rPr lang="en-US" sz="2000" baseline="-25000" dirty="0" smtClean="0"/>
              <a:t>2 </a:t>
            </a:r>
            <a:r>
              <a:rPr lang="en-US" sz="2000" dirty="0" smtClean="0"/>
              <a:t>flux rates for samples taken at eastern &amp; western most points of transect VM. Samples taken from </a:t>
            </a:r>
            <a:r>
              <a:rPr lang="en-US" sz="2000" dirty="0" err="1" smtClean="0"/>
              <a:t>Villasjön</a:t>
            </a:r>
            <a:r>
              <a:rPr lang="en-US" sz="2000" dirty="0" smtClean="0"/>
              <a:t>. </a:t>
            </a:r>
            <a:endParaRPr lang="en-US" sz="2000" dirty="0"/>
          </a:p>
        </p:txBody>
      </p:sp>
      <p:sp>
        <p:nvSpPr>
          <p:cNvPr id="58" name="TextBox 57"/>
          <p:cNvSpPr txBox="1"/>
          <p:nvPr/>
        </p:nvSpPr>
        <p:spPr>
          <a:xfrm>
            <a:off x="26289000" y="24612600"/>
            <a:ext cx="7543800" cy="707886"/>
          </a:xfrm>
          <a:prstGeom prst="rect">
            <a:avLst/>
          </a:prstGeom>
          <a:noFill/>
        </p:spPr>
        <p:txBody>
          <a:bodyPr wrap="square" rtlCol="0">
            <a:spAutoFit/>
          </a:bodyPr>
          <a:lstStyle/>
          <a:p>
            <a:r>
              <a:rPr lang="en-US" sz="2000" dirty="0" smtClean="0"/>
              <a:t>Figure 9: CH</a:t>
            </a:r>
            <a:r>
              <a:rPr lang="en-US" sz="2000" baseline="-25000" dirty="0" smtClean="0"/>
              <a:t>4</a:t>
            </a:r>
            <a:r>
              <a:rPr lang="en-US" sz="2000" dirty="0" smtClean="0"/>
              <a:t> concentrations vs. sediment depth along VM transect. Samples taken from </a:t>
            </a:r>
            <a:r>
              <a:rPr lang="en-US" sz="2000" dirty="0" err="1" smtClean="0"/>
              <a:t>Villasjön</a:t>
            </a:r>
            <a:r>
              <a:rPr lang="en-US" sz="2000" dirty="0" smtClean="0"/>
              <a:t>. </a:t>
            </a:r>
            <a:endParaRPr lang="en-US" sz="2000" dirty="0"/>
          </a:p>
        </p:txBody>
      </p:sp>
      <p:sp>
        <p:nvSpPr>
          <p:cNvPr id="59" name="TextBox 58"/>
          <p:cNvSpPr txBox="1"/>
          <p:nvPr/>
        </p:nvSpPr>
        <p:spPr>
          <a:xfrm>
            <a:off x="18288000" y="24612600"/>
            <a:ext cx="7315200" cy="707886"/>
          </a:xfrm>
          <a:prstGeom prst="rect">
            <a:avLst/>
          </a:prstGeom>
          <a:noFill/>
        </p:spPr>
        <p:txBody>
          <a:bodyPr wrap="square" rtlCol="0">
            <a:spAutoFit/>
          </a:bodyPr>
          <a:lstStyle/>
          <a:p>
            <a:r>
              <a:rPr lang="en-US" sz="2000" dirty="0" smtClean="0"/>
              <a:t>Figure 8: CH</a:t>
            </a:r>
            <a:r>
              <a:rPr lang="en-US" sz="2000" baseline="-25000" dirty="0" smtClean="0"/>
              <a:t>4</a:t>
            </a:r>
            <a:r>
              <a:rPr lang="en-US" sz="2000" dirty="0" smtClean="0"/>
              <a:t> concentrations vs. sediment depth along VP transect. Samples taken from </a:t>
            </a:r>
            <a:r>
              <a:rPr lang="en-US" sz="2000" dirty="0" err="1" smtClean="0"/>
              <a:t>Villasjön</a:t>
            </a:r>
            <a:r>
              <a:rPr lang="en-US" sz="2000" dirty="0" smtClean="0"/>
              <a:t>. </a:t>
            </a:r>
            <a:endParaRPr lang="en-US" sz="2000" dirty="0"/>
          </a:p>
        </p:txBody>
      </p:sp>
      <p:sp>
        <p:nvSpPr>
          <p:cNvPr id="36" name="TextBox 35"/>
          <p:cNvSpPr txBox="1"/>
          <p:nvPr/>
        </p:nvSpPr>
        <p:spPr>
          <a:xfrm>
            <a:off x="0" y="22783800"/>
            <a:ext cx="17754600" cy="532388"/>
          </a:xfrm>
          <a:prstGeom prst="rect">
            <a:avLst/>
          </a:prstGeom>
          <a:solidFill>
            <a:schemeClr val="bg2">
              <a:lumMod val="75000"/>
            </a:schemeClr>
          </a:solidFill>
        </p:spPr>
        <p:txBody>
          <a:bodyPr wrap="square" rtlCol="0">
            <a:spAutoFit/>
          </a:bodyPr>
          <a:lstStyle/>
          <a:p>
            <a:r>
              <a:rPr lang="en-US" sz="2800" u="sng" dirty="0" err="1" smtClean="0"/>
              <a:t>Inre</a:t>
            </a:r>
            <a:r>
              <a:rPr lang="en-US" sz="2800" u="sng" dirty="0" smtClean="0"/>
              <a:t> </a:t>
            </a:r>
            <a:r>
              <a:rPr lang="en-US" sz="2800" u="sng" dirty="0" err="1" smtClean="0"/>
              <a:t>Harrsjön</a:t>
            </a:r>
            <a:r>
              <a:rPr lang="en-US" sz="2800" u="sng" dirty="0" smtClean="0"/>
              <a:t> &amp; </a:t>
            </a:r>
            <a:r>
              <a:rPr lang="en-US" sz="2800" u="sng" dirty="0" err="1" smtClean="0"/>
              <a:t>Mellan</a:t>
            </a:r>
            <a:r>
              <a:rPr lang="en-US" sz="2800" u="sng" dirty="0" smtClean="0"/>
              <a:t> </a:t>
            </a:r>
            <a:r>
              <a:rPr lang="en-US" sz="2800" u="sng" dirty="0" err="1" smtClean="0"/>
              <a:t>Harrsjön</a:t>
            </a:r>
            <a:r>
              <a:rPr lang="en-US" sz="2800" u="sng" dirty="0" smtClean="0"/>
              <a:t> (Sites MD1, MS1, ID1 &amp; IS1):</a:t>
            </a:r>
          </a:p>
        </p:txBody>
      </p:sp>
      <p:sp>
        <p:nvSpPr>
          <p:cNvPr id="37" name="TextBox 36"/>
          <p:cNvSpPr txBox="1"/>
          <p:nvPr/>
        </p:nvSpPr>
        <p:spPr>
          <a:xfrm>
            <a:off x="0" y="23364885"/>
            <a:ext cx="17754600" cy="4524315"/>
          </a:xfrm>
          <a:prstGeom prst="rect">
            <a:avLst/>
          </a:prstGeom>
          <a:solidFill>
            <a:schemeClr val="bg2">
              <a:lumMod val="75000"/>
            </a:schemeClr>
          </a:solidFill>
        </p:spPr>
        <p:txBody>
          <a:bodyPr wrap="square" rtlCol="0">
            <a:spAutoFit/>
          </a:bodyPr>
          <a:lstStyle/>
          <a:p>
            <a:pPr>
              <a:buFont typeface="Arial" pitchFamily="34" charset="0"/>
              <a:buChar char="•"/>
            </a:pPr>
            <a:r>
              <a:rPr lang="en-US" sz="3200" dirty="0" smtClean="0"/>
              <a:t> 2 sets of samples were taken from each lake; </a:t>
            </a:r>
            <a:r>
              <a:rPr lang="en-US" sz="3200" dirty="0" err="1" smtClean="0"/>
              <a:t>Inre</a:t>
            </a:r>
            <a:r>
              <a:rPr lang="en-US" sz="3200" dirty="0" smtClean="0"/>
              <a:t> </a:t>
            </a:r>
            <a:r>
              <a:rPr lang="en-US" sz="3200" dirty="0" err="1" smtClean="0"/>
              <a:t>Harrsjön</a:t>
            </a:r>
            <a:r>
              <a:rPr lang="en-US" sz="3200" dirty="0" smtClean="0"/>
              <a:t> (IS1 &amp;ID1) &amp; </a:t>
            </a:r>
            <a:r>
              <a:rPr lang="en-US" sz="3200" dirty="0" err="1" smtClean="0"/>
              <a:t>Mellan</a:t>
            </a:r>
            <a:r>
              <a:rPr lang="en-US" sz="3200" dirty="0" smtClean="0"/>
              <a:t> </a:t>
            </a:r>
            <a:r>
              <a:rPr lang="en-US" sz="3200" dirty="0" err="1" smtClean="0"/>
              <a:t>Harrsjön</a:t>
            </a:r>
            <a:r>
              <a:rPr lang="en-US" sz="3200" dirty="0" smtClean="0"/>
              <a:t> (MS1 &amp; MD1).  Each sample set consisted of 4 individual sediment  cores:    </a:t>
            </a:r>
          </a:p>
          <a:p>
            <a:endParaRPr lang="en-US" sz="3200" dirty="0" smtClean="0"/>
          </a:p>
          <a:p>
            <a:r>
              <a:rPr lang="en-US" sz="3200" dirty="0" smtClean="0"/>
              <a:t>- The first core was sub-sampled for CH</a:t>
            </a:r>
            <a:r>
              <a:rPr lang="en-US" sz="3200" baseline="-25000" dirty="0" smtClean="0"/>
              <a:t>4</a:t>
            </a:r>
            <a:r>
              <a:rPr lang="en-US" sz="3200" dirty="0" smtClean="0"/>
              <a:t> incubation </a:t>
            </a:r>
            <a:r>
              <a:rPr lang="en-US" sz="3200" dirty="0" smtClean="0">
                <a:solidFill>
                  <a:srgbClr val="000000"/>
                </a:solidFill>
                <a:ea typeface="Calibri"/>
                <a:cs typeface="Times New Roman"/>
              </a:rPr>
              <a:t>.  Duplicate 2 cm</a:t>
            </a:r>
            <a:r>
              <a:rPr lang="en-US" sz="3200" baseline="30000" dirty="0" smtClean="0">
                <a:solidFill>
                  <a:srgbClr val="000000"/>
                </a:solidFill>
                <a:ea typeface="Calibri"/>
                <a:cs typeface="Times New Roman"/>
              </a:rPr>
              <a:t>3</a:t>
            </a:r>
            <a:r>
              <a:rPr lang="en-US" sz="3200" dirty="0" smtClean="0">
                <a:solidFill>
                  <a:srgbClr val="000000"/>
                </a:solidFill>
                <a:ea typeface="Calibri"/>
                <a:cs typeface="Times New Roman"/>
              </a:rPr>
              <a:t> sub-samples from this core were taken at surface, middle and maximum sediment depths. </a:t>
            </a:r>
          </a:p>
          <a:p>
            <a:endParaRPr lang="en-US" sz="3200" dirty="0" smtClean="0"/>
          </a:p>
          <a:p>
            <a:r>
              <a:rPr lang="en-US" sz="3200" dirty="0" smtClean="0"/>
              <a:t>- The second core was sub-sampled for  bulk CH</a:t>
            </a:r>
            <a:r>
              <a:rPr lang="en-US" sz="3200" baseline="-25000" dirty="0" smtClean="0"/>
              <a:t>4</a:t>
            </a:r>
            <a:r>
              <a:rPr lang="en-US" sz="3200" dirty="0" smtClean="0"/>
              <a:t> concentration in increments of 5cm along the length of the core.  Samples  were stored in sealed 30mL vials.</a:t>
            </a:r>
          </a:p>
          <a:p>
            <a:r>
              <a:rPr lang="en-US" sz="3200" dirty="0" smtClean="0"/>
              <a:t>      </a:t>
            </a:r>
            <a:endParaRPr lang="en-US" sz="3200" dirty="0"/>
          </a:p>
        </p:txBody>
      </p:sp>
      <p:graphicFrame>
        <p:nvGraphicFramePr>
          <p:cNvPr id="39" name="Chart 38"/>
          <p:cNvGraphicFramePr>
            <a:graphicFrameLocks/>
          </p:cNvGraphicFramePr>
          <p:nvPr/>
        </p:nvGraphicFramePr>
        <p:xfrm>
          <a:off x="33985200" y="18135600"/>
          <a:ext cx="9906000" cy="6400800"/>
        </p:xfrm>
        <a:graphic>
          <a:graphicData uri="http://schemas.openxmlformats.org/drawingml/2006/chart">
            <c:chart xmlns:c="http://schemas.openxmlformats.org/drawingml/2006/chart" xmlns:r="http://schemas.openxmlformats.org/officeDocument/2006/relationships" r:id="rId13"/>
          </a:graphicData>
        </a:graphic>
      </p:graphicFrame>
      <p:sp>
        <p:nvSpPr>
          <p:cNvPr id="42" name="TextBox 41"/>
          <p:cNvSpPr txBox="1"/>
          <p:nvPr/>
        </p:nvSpPr>
        <p:spPr>
          <a:xfrm>
            <a:off x="34213800" y="24590514"/>
            <a:ext cx="8991600" cy="707886"/>
          </a:xfrm>
          <a:prstGeom prst="rect">
            <a:avLst/>
          </a:prstGeom>
          <a:noFill/>
        </p:spPr>
        <p:txBody>
          <a:bodyPr wrap="square" rtlCol="0">
            <a:spAutoFit/>
          </a:bodyPr>
          <a:lstStyle/>
          <a:p>
            <a:r>
              <a:rPr lang="en-US" sz="2000" dirty="0" smtClean="0"/>
              <a:t>Figure 10: CH</a:t>
            </a:r>
            <a:r>
              <a:rPr lang="en-US" sz="2000" baseline="-25000" dirty="0" smtClean="0"/>
              <a:t>4</a:t>
            </a:r>
            <a:r>
              <a:rPr lang="en-US" sz="2000" dirty="0" smtClean="0"/>
              <a:t> concentrations per sediment depth from cores ID1, IS1, MD1 &amp;MS1.  Samples taken from </a:t>
            </a:r>
            <a:r>
              <a:rPr lang="en-US" sz="2000" dirty="0" err="1" smtClean="0"/>
              <a:t>Inre</a:t>
            </a:r>
            <a:r>
              <a:rPr lang="en-US" sz="2000" dirty="0" smtClean="0"/>
              <a:t> </a:t>
            </a:r>
            <a:r>
              <a:rPr lang="en-US" sz="2000" dirty="0" err="1" smtClean="0"/>
              <a:t>Harrsjön</a:t>
            </a:r>
            <a:r>
              <a:rPr lang="en-US" sz="2000" dirty="0" smtClean="0"/>
              <a:t> &amp; </a:t>
            </a:r>
            <a:r>
              <a:rPr lang="en-US" sz="2000" dirty="0" err="1" smtClean="0"/>
              <a:t>Mellan</a:t>
            </a:r>
            <a:r>
              <a:rPr lang="en-US" sz="2000" dirty="0" smtClean="0"/>
              <a:t> </a:t>
            </a:r>
            <a:r>
              <a:rPr lang="en-US" sz="2000" dirty="0" err="1" smtClean="0"/>
              <a:t>Harrsjön</a:t>
            </a:r>
            <a:r>
              <a:rPr lang="en-US" sz="2000" dirty="0" smtClean="0"/>
              <a:t>.</a:t>
            </a:r>
          </a:p>
        </p:txBody>
      </p:sp>
      <p:pic>
        <p:nvPicPr>
          <p:cNvPr id="1028" name="Picture 4"/>
          <p:cNvPicPr>
            <a:picLocks noChangeAspect="1" noChangeArrowheads="1"/>
          </p:cNvPicPr>
          <p:nvPr/>
        </p:nvPicPr>
        <p:blipFill>
          <a:blip r:embed="rId14" cstate="print"/>
          <a:srcRect/>
          <a:stretch>
            <a:fillRect/>
          </a:stretch>
        </p:blipFill>
        <p:spPr bwMode="auto">
          <a:xfrm>
            <a:off x="36386047" y="11734800"/>
            <a:ext cx="5523953" cy="5791200"/>
          </a:xfrm>
          <a:prstGeom prst="rect">
            <a:avLst/>
          </a:prstGeom>
          <a:noFill/>
          <a:ln w="9525">
            <a:noFill/>
            <a:miter lim="800000"/>
            <a:headEnd/>
            <a:tailEnd/>
          </a:ln>
        </p:spPr>
      </p:pic>
      <p:sp>
        <p:nvSpPr>
          <p:cNvPr id="44" name="TextBox 43"/>
          <p:cNvSpPr txBox="1"/>
          <p:nvPr/>
        </p:nvSpPr>
        <p:spPr>
          <a:xfrm>
            <a:off x="35661600" y="11287780"/>
            <a:ext cx="7010400" cy="523220"/>
          </a:xfrm>
          <a:prstGeom prst="rect">
            <a:avLst/>
          </a:prstGeom>
          <a:noFill/>
        </p:spPr>
        <p:txBody>
          <a:bodyPr wrap="square" rtlCol="0">
            <a:spAutoFit/>
          </a:bodyPr>
          <a:lstStyle/>
          <a:p>
            <a:r>
              <a:rPr lang="en-US" sz="2800" b="1" dirty="0" smtClean="0"/>
              <a:t>TOC Content vs. Sediment Depth in </a:t>
            </a:r>
            <a:r>
              <a:rPr lang="en-US" sz="2800" b="1" dirty="0" err="1" smtClean="0"/>
              <a:t>Villasjön</a:t>
            </a:r>
            <a:r>
              <a:rPr lang="en-US" sz="2800" b="1" dirty="0" smtClean="0"/>
              <a:t> </a:t>
            </a:r>
            <a:endParaRPr lang="en-US" sz="2800" b="1" dirty="0"/>
          </a:p>
        </p:txBody>
      </p:sp>
      <p:graphicFrame>
        <p:nvGraphicFramePr>
          <p:cNvPr id="45" name="Chart 44"/>
          <p:cNvGraphicFramePr/>
          <p:nvPr/>
        </p:nvGraphicFramePr>
        <p:xfrm>
          <a:off x="35585400" y="5181600"/>
          <a:ext cx="8305800" cy="5410200"/>
        </p:xfrm>
        <a:graphic>
          <a:graphicData uri="http://schemas.openxmlformats.org/drawingml/2006/chart">
            <c:chart xmlns:c="http://schemas.openxmlformats.org/drawingml/2006/chart" xmlns:r="http://schemas.openxmlformats.org/officeDocument/2006/relationships" r:id="rId15"/>
          </a:graphicData>
        </a:graphic>
      </p:graphicFrame>
      <p:sp>
        <p:nvSpPr>
          <p:cNvPr id="46" name="TextBox 45"/>
          <p:cNvSpPr txBox="1"/>
          <p:nvPr/>
        </p:nvSpPr>
        <p:spPr>
          <a:xfrm>
            <a:off x="35280600" y="10591800"/>
            <a:ext cx="8153400" cy="707886"/>
          </a:xfrm>
          <a:prstGeom prst="rect">
            <a:avLst/>
          </a:prstGeom>
          <a:noFill/>
        </p:spPr>
        <p:txBody>
          <a:bodyPr wrap="square" rtlCol="0">
            <a:spAutoFit/>
          </a:bodyPr>
          <a:lstStyle/>
          <a:p>
            <a:r>
              <a:rPr lang="en-US" sz="2000" dirty="0" smtClean="0"/>
              <a:t>Figure 4: CO</a:t>
            </a:r>
            <a:r>
              <a:rPr lang="en-US" sz="2000" baseline="-25000" dirty="0" smtClean="0"/>
              <a:t>2</a:t>
            </a:r>
            <a:r>
              <a:rPr lang="en-US" sz="2000" dirty="0" smtClean="0"/>
              <a:t> vs. TOC weight % from samples taken from cores VI1 and VI2. Samples taken from </a:t>
            </a:r>
            <a:r>
              <a:rPr lang="en-US" sz="2000" dirty="0" err="1" smtClean="0"/>
              <a:t>Villasjön</a:t>
            </a:r>
            <a:r>
              <a:rPr lang="en-US" sz="2000" dirty="0" smtClean="0"/>
              <a:t>. </a:t>
            </a:r>
          </a:p>
        </p:txBody>
      </p:sp>
      <p:sp>
        <p:nvSpPr>
          <p:cNvPr id="48" name="TextBox 47"/>
          <p:cNvSpPr txBox="1"/>
          <p:nvPr/>
        </p:nvSpPr>
        <p:spPr>
          <a:xfrm>
            <a:off x="35966400" y="17427714"/>
            <a:ext cx="7924800" cy="707886"/>
          </a:xfrm>
          <a:prstGeom prst="rect">
            <a:avLst/>
          </a:prstGeom>
          <a:noFill/>
        </p:spPr>
        <p:txBody>
          <a:bodyPr wrap="square" rtlCol="0">
            <a:spAutoFit/>
          </a:bodyPr>
          <a:lstStyle/>
          <a:p>
            <a:r>
              <a:rPr lang="en-US" sz="2000" dirty="0" smtClean="0"/>
              <a:t>Figure 7: Total organic carbon (TOC) content for VM &amp; VP transect core samples.  Samples taken from </a:t>
            </a:r>
            <a:r>
              <a:rPr lang="en-US" sz="2000" dirty="0" err="1" smtClean="0"/>
              <a:t>Villasjön</a:t>
            </a:r>
            <a:r>
              <a:rPr lang="en-US" sz="2000" dirty="0" smtClean="0"/>
              <a:t>. </a:t>
            </a:r>
          </a:p>
        </p:txBody>
      </p:sp>
      <p:sp>
        <p:nvSpPr>
          <p:cNvPr id="51" name="TextBox 50"/>
          <p:cNvSpPr txBox="1"/>
          <p:nvPr/>
        </p:nvSpPr>
        <p:spPr>
          <a:xfrm>
            <a:off x="0" y="11963400"/>
            <a:ext cx="3276600" cy="646331"/>
          </a:xfrm>
          <a:prstGeom prst="rect">
            <a:avLst/>
          </a:prstGeom>
          <a:solidFill>
            <a:schemeClr val="accent2"/>
          </a:solidFill>
        </p:spPr>
        <p:txBody>
          <a:bodyPr wrap="square" rtlCol="0">
            <a:spAutoFit/>
          </a:bodyPr>
          <a:lstStyle/>
          <a:p>
            <a:r>
              <a:rPr lang="en-US" sz="3600" b="1" dirty="0" smtClean="0"/>
              <a:t>Research site:</a:t>
            </a:r>
          </a:p>
        </p:txBody>
      </p:sp>
      <p:sp>
        <p:nvSpPr>
          <p:cNvPr id="53" name="TextBox 52"/>
          <p:cNvSpPr txBox="1"/>
          <p:nvPr/>
        </p:nvSpPr>
        <p:spPr>
          <a:xfrm>
            <a:off x="0" y="12709565"/>
            <a:ext cx="3276600" cy="7417415"/>
          </a:xfrm>
          <a:prstGeom prst="rect">
            <a:avLst/>
          </a:prstGeom>
          <a:solidFill>
            <a:schemeClr val="accent1">
              <a:lumMod val="20000"/>
              <a:lumOff val="80000"/>
            </a:schemeClr>
          </a:solidFill>
        </p:spPr>
        <p:txBody>
          <a:bodyPr wrap="square" rtlCol="0">
            <a:spAutoFit/>
          </a:bodyPr>
          <a:lstStyle/>
          <a:p>
            <a:r>
              <a:rPr lang="en-US" sz="2600" dirty="0" smtClean="0"/>
              <a:t>Figure 1 (Right): </a:t>
            </a:r>
            <a:r>
              <a:rPr lang="en-US" sz="2600" dirty="0" err="1" smtClean="0"/>
              <a:t>Stordalen</a:t>
            </a:r>
            <a:r>
              <a:rPr lang="en-US" sz="2600" dirty="0" smtClean="0"/>
              <a:t> Mire complex.  The 2 uppermost lakes are </a:t>
            </a:r>
            <a:r>
              <a:rPr lang="en-US" sz="2600" dirty="0" err="1" smtClean="0"/>
              <a:t>Inre</a:t>
            </a:r>
            <a:r>
              <a:rPr lang="en-US" sz="2600" dirty="0" smtClean="0"/>
              <a:t> </a:t>
            </a:r>
            <a:r>
              <a:rPr lang="en-US" sz="2600" dirty="0" err="1" smtClean="0"/>
              <a:t>Harrsjön</a:t>
            </a:r>
            <a:r>
              <a:rPr lang="en-US" sz="2600" dirty="0" smtClean="0"/>
              <a:t> and </a:t>
            </a:r>
            <a:r>
              <a:rPr lang="en-US" sz="2600" dirty="0" err="1" smtClean="0"/>
              <a:t>Mellan</a:t>
            </a:r>
            <a:r>
              <a:rPr lang="en-US" sz="2600" dirty="0" smtClean="0"/>
              <a:t> </a:t>
            </a:r>
            <a:r>
              <a:rPr lang="en-US" sz="2600" dirty="0" err="1" smtClean="0"/>
              <a:t>Harrsjön</a:t>
            </a:r>
            <a:r>
              <a:rPr lang="en-US" sz="2600" dirty="0" smtClean="0"/>
              <a:t>.  </a:t>
            </a:r>
            <a:r>
              <a:rPr lang="en-US" sz="2600" dirty="0" err="1" smtClean="0"/>
              <a:t>Villasjön</a:t>
            </a:r>
            <a:r>
              <a:rPr lang="en-US" sz="2600" dirty="0" smtClean="0"/>
              <a:t> is the largest of the three lakes, located at the bottom right.  The marked points indicate where each sample core set was taken. </a:t>
            </a:r>
          </a:p>
          <a:p>
            <a:endParaRPr lang="en-US" sz="1800" dirty="0" smtClean="0"/>
          </a:p>
          <a:p>
            <a:endParaRPr lang="en-US" sz="1000" dirty="0" smtClean="0"/>
          </a:p>
          <a:p>
            <a:endParaRPr lang="en-US" sz="1000" dirty="0" smtClean="0"/>
          </a:p>
          <a:p>
            <a:endParaRPr lang="en-US" sz="1000" dirty="0" smtClean="0"/>
          </a:p>
          <a:p>
            <a:endParaRPr lang="en-US" sz="1800" dirty="0" smtClean="0"/>
          </a:p>
          <a:p>
            <a:endParaRPr lang="en-US" sz="1800" dirty="0" smtClean="0"/>
          </a:p>
          <a:p>
            <a:r>
              <a:rPr lang="en-US" sz="1800" dirty="0" smtClean="0"/>
              <a:t>Photo courtesy of Google Maps, 2013</a:t>
            </a:r>
          </a:p>
          <a:p>
            <a:endParaRPr lang="en-US" sz="1800" dirty="0"/>
          </a:p>
        </p:txBody>
      </p:sp>
      <p:sp>
        <p:nvSpPr>
          <p:cNvPr id="64" name="Rectangle 63"/>
          <p:cNvSpPr/>
          <p:nvPr/>
        </p:nvSpPr>
        <p:spPr>
          <a:xfrm>
            <a:off x="19354800" y="8534400"/>
            <a:ext cx="6400800" cy="457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p:cNvSpPr/>
          <p:nvPr/>
        </p:nvSpPr>
        <p:spPr>
          <a:xfrm>
            <a:off x="28194000" y="8534400"/>
            <a:ext cx="6858000" cy="457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18897600" y="14660881"/>
            <a:ext cx="6858000" cy="457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27736800" y="14660881"/>
            <a:ext cx="7086600" cy="457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xtBox 48"/>
          <p:cNvSpPr txBox="1"/>
          <p:nvPr/>
        </p:nvSpPr>
        <p:spPr>
          <a:xfrm>
            <a:off x="17907000" y="31225629"/>
            <a:ext cx="25984200" cy="1692771"/>
          </a:xfrm>
          <a:prstGeom prst="rect">
            <a:avLst/>
          </a:prstGeom>
          <a:solidFill>
            <a:schemeClr val="bg2">
              <a:lumMod val="75000"/>
            </a:schemeClr>
          </a:solidFill>
        </p:spPr>
        <p:txBody>
          <a:bodyPr wrap="square" rtlCol="0">
            <a:spAutoFit/>
          </a:bodyPr>
          <a:lstStyle/>
          <a:p>
            <a:r>
              <a:rPr lang="en-US" sz="3200" b="1" u="sng" dirty="0" smtClean="0"/>
              <a:t>Acknowledgements</a:t>
            </a:r>
            <a:endParaRPr lang="en-US" sz="2400" dirty="0" smtClean="0"/>
          </a:p>
          <a:p>
            <a:r>
              <a:rPr lang="en-US" sz="2400" dirty="0" smtClean="0"/>
              <a:t>Special thanks to Mr. Dana Hamel, Dr. and Mrs. Arthur G. Rand,  </a:t>
            </a:r>
            <a:r>
              <a:rPr lang="en-US" sz="2400" dirty="0" err="1" smtClean="0"/>
              <a:t>Georgeann</a:t>
            </a:r>
            <a:r>
              <a:rPr lang="en-US" sz="2400" dirty="0" smtClean="0"/>
              <a:t> Murphy, Peter </a:t>
            </a:r>
            <a:r>
              <a:rPr lang="en-US" sz="2400" dirty="0" err="1" smtClean="0"/>
              <a:t>Akerman</a:t>
            </a:r>
            <a:r>
              <a:rPr lang="en-US" sz="2400" dirty="0" smtClean="0"/>
              <a:t>, ANS and the Northern Ecosystems Research for Undergraduates program (NSF REU site EAR#1063037) for making this project possible.  Additional thanks to my research mentors, Dr. Ruth Varner and Dr. Joel Johnson</a:t>
            </a:r>
          </a:p>
          <a:p>
            <a:endParaRPr lang="en-US" sz="2400" dirty="0" smtClean="0"/>
          </a:p>
        </p:txBody>
      </p:sp>
      <p:sp>
        <p:nvSpPr>
          <p:cNvPr id="4" name="TextBox 3"/>
          <p:cNvSpPr txBox="1"/>
          <p:nvPr/>
        </p:nvSpPr>
        <p:spPr>
          <a:xfrm>
            <a:off x="0" y="27660600"/>
            <a:ext cx="9372600" cy="5016758"/>
          </a:xfrm>
          <a:prstGeom prst="rect">
            <a:avLst/>
          </a:prstGeom>
          <a:solidFill>
            <a:schemeClr val="bg2">
              <a:lumMod val="75000"/>
            </a:schemeClr>
          </a:solidFill>
        </p:spPr>
        <p:txBody>
          <a:bodyPr wrap="square" rtlCol="0">
            <a:spAutoFit/>
          </a:bodyPr>
          <a:lstStyle/>
          <a:p>
            <a:pPr marL="457200" indent="-457200">
              <a:buFontTx/>
              <a:buChar char="-"/>
            </a:pPr>
            <a:r>
              <a:rPr lang="en-US" sz="3200" dirty="0" smtClean="0"/>
              <a:t>The </a:t>
            </a:r>
            <a:r>
              <a:rPr lang="en-US" sz="3200" dirty="0"/>
              <a:t>third core was sub-sampled for bulk </a:t>
            </a:r>
            <a:r>
              <a:rPr lang="en-US" sz="3200" dirty="0" smtClean="0">
                <a:solidFill>
                  <a:srgbClr val="000000"/>
                </a:solidFill>
                <a:cs typeface="Times New Roman"/>
              </a:rPr>
              <a:t>t</a:t>
            </a:r>
            <a:r>
              <a:rPr lang="en-US" sz="3200" dirty="0" smtClean="0">
                <a:solidFill>
                  <a:srgbClr val="000000"/>
                </a:solidFill>
                <a:ea typeface="Calibri"/>
                <a:cs typeface="Times New Roman"/>
              </a:rPr>
              <a:t>otal</a:t>
            </a:r>
          </a:p>
          <a:p>
            <a:r>
              <a:rPr lang="en-US" sz="3200" dirty="0">
                <a:solidFill>
                  <a:srgbClr val="000000"/>
                </a:solidFill>
                <a:ea typeface="Calibri"/>
                <a:cs typeface="Times New Roman"/>
              </a:rPr>
              <a:t>organic carbon (TOC), carbon, sulfur and nitrogen concentrations in increments of cm along the length of the core.  </a:t>
            </a:r>
          </a:p>
          <a:p>
            <a:endParaRPr lang="en-US" sz="3200" dirty="0"/>
          </a:p>
          <a:p>
            <a:r>
              <a:rPr lang="en-US" sz="3200" dirty="0" smtClean="0"/>
              <a:t> </a:t>
            </a:r>
            <a:r>
              <a:rPr lang="en-US" sz="3200" dirty="0"/>
              <a:t>- </a:t>
            </a:r>
            <a:r>
              <a:rPr lang="en-US" sz="3200" dirty="0" smtClean="0"/>
              <a:t> The </a:t>
            </a:r>
            <a:r>
              <a:rPr lang="en-US" sz="3200" dirty="0"/>
              <a:t>fourth core was sub-sampled </a:t>
            </a:r>
            <a:r>
              <a:rPr lang="en-US" sz="3200" dirty="0" smtClean="0"/>
              <a:t>every 5cm using </a:t>
            </a:r>
            <a:r>
              <a:rPr lang="en-US" sz="3200" dirty="0" err="1"/>
              <a:t>Rhizons</a:t>
            </a:r>
            <a:r>
              <a:rPr lang="en-US" sz="3200" dirty="0"/>
              <a:t> to extract pore water </a:t>
            </a:r>
            <a:r>
              <a:rPr lang="en-US" sz="3200" dirty="0" smtClean="0"/>
              <a:t>samples for </a:t>
            </a:r>
            <a:r>
              <a:rPr lang="en-US" sz="3200" dirty="0"/>
              <a:t>dissolved inorganic carbon (DIC) content.</a:t>
            </a:r>
          </a:p>
          <a:p>
            <a:endParaRPr lang="en-US" sz="3200" dirty="0"/>
          </a:p>
          <a:p>
            <a:endParaRPr lang="en-US" sz="3200" dirty="0" smtClean="0"/>
          </a:p>
        </p:txBody>
      </p:sp>
      <p:pic>
        <p:nvPicPr>
          <p:cNvPr id="3" name="Picture 2"/>
          <p:cNvPicPr>
            <a:picLocks noChangeAspect="1"/>
          </p:cNvPicPr>
          <p:nvPr/>
        </p:nvPicPr>
        <p:blipFill>
          <a:blip r:embed="rId16" cstate="print">
            <a:extLst>
              <a:ext uri="{28A0092B-C50C-407E-A947-70E740481C1C}">
                <a14:useLocalDpi xmlns:a14="http://schemas.microsoft.com/office/drawing/2010/main" xmlns="" val="0"/>
              </a:ext>
            </a:extLst>
          </a:blip>
          <a:stretch>
            <a:fillRect/>
          </a:stretch>
        </p:blipFill>
        <p:spPr>
          <a:xfrm>
            <a:off x="9474200" y="26746200"/>
            <a:ext cx="8280400" cy="6210300"/>
          </a:xfrm>
          <a:prstGeom prst="rect">
            <a:avLst/>
          </a:prstGeom>
        </p:spPr>
      </p:pic>
      <p:sp>
        <p:nvSpPr>
          <p:cNvPr id="35" name="TextBox 34"/>
          <p:cNvSpPr txBox="1"/>
          <p:nvPr/>
        </p:nvSpPr>
        <p:spPr>
          <a:xfrm>
            <a:off x="0" y="20345400"/>
            <a:ext cx="3657600" cy="523220"/>
          </a:xfrm>
          <a:prstGeom prst="rect">
            <a:avLst/>
          </a:prstGeom>
          <a:noFill/>
        </p:spPr>
        <p:txBody>
          <a:bodyPr wrap="square" rtlCol="0">
            <a:spAutoFit/>
          </a:bodyPr>
          <a:lstStyle/>
          <a:p>
            <a:r>
              <a:rPr lang="en-US" sz="2800" u="sng" dirty="0" err="1" smtClean="0"/>
              <a:t>Villasjön</a:t>
            </a:r>
            <a:r>
              <a:rPr lang="en-US" sz="2800" u="sng" dirty="0" smtClean="0"/>
              <a:t> (VM Transect):</a:t>
            </a:r>
            <a:endParaRPr lang="en-US" sz="2800" u="sng" dirty="0"/>
          </a:p>
        </p:txBody>
      </p:sp>
      <p:pic>
        <p:nvPicPr>
          <p:cNvPr id="2" name="Picture 2" descr="C:\Users\Joel\AppData\Local\Temp\CloseUpAllThree.jpg"/>
          <p:cNvPicPr>
            <a:picLocks noChangeAspect="1" noChangeArrowheads="1"/>
          </p:cNvPicPr>
          <p:nvPr/>
        </p:nvPicPr>
        <p:blipFill>
          <a:blip r:embed="rId17" cstate="print"/>
          <a:srcRect/>
          <a:stretch>
            <a:fillRect/>
          </a:stretch>
        </p:blipFill>
        <p:spPr bwMode="auto">
          <a:xfrm>
            <a:off x="3352800" y="11963400"/>
            <a:ext cx="14401800" cy="8305800"/>
          </a:xfrm>
          <a:prstGeom prst="rect">
            <a:avLst/>
          </a:prstGeom>
          <a:noFill/>
        </p:spPr>
      </p:pic>
      <p:sp>
        <p:nvSpPr>
          <p:cNvPr id="68" name="TextBox 67"/>
          <p:cNvSpPr txBox="1"/>
          <p:nvPr/>
        </p:nvSpPr>
        <p:spPr>
          <a:xfrm>
            <a:off x="0" y="19888200"/>
            <a:ext cx="17754600" cy="2893100"/>
          </a:xfrm>
          <a:prstGeom prst="rect">
            <a:avLst/>
          </a:prstGeom>
          <a:solidFill>
            <a:schemeClr val="bg2">
              <a:lumMod val="75000"/>
            </a:schemeClr>
          </a:solidFill>
        </p:spPr>
        <p:txBody>
          <a:bodyPr wrap="square" rtlCol="0">
            <a:spAutoFit/>
          </a:bodyPr>
          <a:lstStyle/>
          <a:p>
            <a:pPr algn="ctr"/>
            <a:r>
              <a:rPr lang="en-US" sz="5400" u="sng" dirty="0" smtClean="0"/>
              <a:t>Methods</a:t>
            </a:r>
            <a:endParaRPr lang="en-US" sz="3600" dirty="0" smtClean="0"/>
          </a:p>
          <a:p>
            <a:pPr>
              <a:buFont typeface="Arial" pitchFamily="34" charset="0"/>
              <a:buChar char="•"/>
            </a:pPr>
            <a:r>
              <a:rPr lang="en-US" sz="3200" dirty="0" smtClean="0"/>
              <a:t> Cores were taken along 2 perpendicular transects within </a:t>
            </a:r>
            <a:r>
              <a:rPr lang="en-US" sz="3200" dirty="0" err="1" smtClean="0"/>
              <a:t>Villasjön</a:t>
            </a:r>
            <a:r>
              <a:rPr lang="en-US" sz="3200" dirty="0" smtClean="0"/>
              <a:t>: VM &amp; VP.  2 sediment cores were taken at each sample site in </a:t>
            </a:r>
            <a:r>
              <a:rPr lang="en-US" sz="3200" dirty="0" err="1" smtClean="0"/>
              <a:t>Villasjön</a:t>
            </a:r>
            <a:r>
              <a:rPr lang="en-US" sz="3200" dirty="0" smtClean="0"/>
              <a:t>.  Cores were sampled for CH</a:t>
            </a:r>
            <a:r>
              <a:rPr lang="en-US" sz="3200" baseline="-25000" dirty="0" smtClean="0"/>
              <a:t>4</a:t>
            </a:r>
            <a:r>
              <a:rPr lang="en-US" sz="3200" dirty="0" smtClean="0"/>
              <a:t> concentrations, TOC, S, N &amp; C.  Additional sediment cores were also taken from each end of the VM1 transect (VI1 and VI2) for CO2 and CH4 production rate analysis.</a:t>
            </a:r>
          </a:p>
        </p:txBody>
      </p:sp>
      <p:sp>
        <p:nvSpPr>
          <p:cNvPr id="38" name="Rectangle 37"/>
          <p:cNvSpPr/>
          <p:nvPr/>
        </p:nvSpPr>
        <p:spPr>
          <a:xfrm flipV="1">
            <a:off x="0" y="22707600"/>
            <a:ext cx="17754600" cy="762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a:p>
            <a:pPr algn="ctr"/>
            <a:endParaRPr lang="en-US" dirty="0"/>
          </a:p>
          <a:p>
            <a:pPr algn="ctr"/>
            <a:endParaRPr lang="en-US" dirty="0" smtClean="0"/>
          </a:p>
          <a:p>
            <a:pPr algn="ctr"/>
            <a:endParaRPr lang="en-US" dirty="0"/>
          </a:p>
        </p:txBody>
      </p:sp>
      <p:sp>
        <p:nvSpPr>
          <p:cNvPr id="50" name="TextBox 49"/>
          <p:cNvSpPr txBox="1"/>
          <p:nvPr/>
        </p:nvSpPr>
        <p:spPr>
          <a:xfrm>
            <a:off x="14097000" y="17221200"/>
            <a:ext cx="3429000" cy="584775"/>
          </a:xfrm>
          <a:prstGeom prst="rect">
            <a:avLst/>
          </a:prstGeom>
          <a:noFill/>
        </p:spPr>
        <p:txBody>
          <a:bodyPr wrap="square" rtlCol="0">
            <a:spAutoFit/>
          </a:bodyPr>
          <a:lstStyle/>
          <a:p>
            <a:r>
              <a:rPr lang="en-US" sz="3200" b="1" dirty="0" err="1" smtClean="0">
                <a:solidFill>
                  <a:schemeClr val="bg1"/>
                </a:solidFill>
              </a:rPr>
              <a:t>Villasjön</a:t>
            </a:r>
            <a:endParaRPr lang="en-US" sz="3200" b="1" dirty="0">
              <a:solidFill>
                <a:schemeClr val="bg1"/>
              </a:solidFill>
            </a:endParaRPr>
          </a:p>
        </p:txBody>
      </p:sp>
      <p:sp>
        <p:nvSpPr>
          <p:cNvPr id="52" name="TextBox 51"/>
          <p:cNvSpPr txBox="1"/>
          <p:nvPr/>
        </p:nvSpPr>
        <p:spPr>
          <a:xfrm>
            <a:off x="3352800" y="14401800"/>
            <a:ext cx="2583208" cy="523220"/>
          </a:xfrm>
          <a:prstGeom prst="rect">
            <a:avLst/>
          </a:prstGeom>
          <a:noFill/>
        </p:spPr>
        <p:txBody>
          <a:bodyPr wrap="none" rtlCol="0">
            <a:spAutoFit/>
          </a:bodyPr>
          <a:lstStyle/>
          <a:p>
            <a:r>
              <a:rPr lang="en-US" sz="2800" b="1" dirty="0" err="1" smtClean="0">
                <a:solidFill>
                  <a:schemeClr val="bg1"/>
                </a:solidFill>
              </a:rPr>
              <a:t>Mellan</a:t>
            </a:r>
            <a:r>
              <a:rPr lang="en-US" sz="2800" b="1" dirty="0" smtClean="0">
                <a:solidFill>
                  <a:schemeClr val="bg1"/>
                </a:solidFill>
              </a:rPr>
              <a:t> </a:t>
            </a:r>
            <a:r>
              <a:rPr lang="en-US" sz="2800" b="1" dirty="0" err="1" smtClean="0">
                <a:solidFill>
                  <a:schemeClr val="bg1"/>
                </a:solidFill>
              </a:rPr>
              <a:t>Harrsjön</a:t>
            </a:r>
            <a:endParaRPr lang="en-US" sz="2800" b="1" dirty="0">
              <a:solidFill>
                <a:schemeClr val="bg1"/>
              </a:solidFill>
            </a:endParaRPr>
          </a:p>
        </p:txBody>
      </p:sp>
      <p:sp>
        <p:nvSpPr>
          <p:cNvPr id="60" name="TextBox 59"/>
          <p:cNvSpPr txBox="1"/>
          <p:nvPr/>
        </p:nvSpPr>
        <p:spPr>
          <a:xfrm>
            <a:off x="8229600" y="12115800"/>
            <a:ext cx="2819400" cy="584775"/>
          </a:xfrm>
          <a:prstGeom prst="rect">
            <a:avLst/>
          </a:prstGeom>
          <a:noFill/>
        </p:spPr>
        <p:txBody>
          <a:bodyPr wrap="square" rtlCol="0">
            <a:spAutoFit/>
          </a:bodyPr>
          <a:lstStyle/>
          <a:p>
            <a:r>
              <a:rPr lang="en-US" sz="3200" b="1" dirty="0" err="1" smtClean="0">
                <a:solidFill>
                  <a:schemeClr val="bg1"/>
                </a:solidFill>
              </a:rPr>
              <a:t>Inre</a:t>
            </a:r>
            <a:r>
              <a:rPr lang="en-US" sz="3200" b="1" dirty="0" smtClean="0">
                <a:solidFill>
                  <a:schemeClr val="bg1"/>
                </a:solidFill>
              </a:rPr>
              <a:t> </a:t>
            </a:r>
            <a:r>
              <a:rPr lang="en-US" sz="3200" b="1" dirty="0" err="1" smtClean="0">
                <a:solidFill>
                  <a:schemeClr val="bg1"/>
                </a:solidFill>
              </a:rPr>
              <a:t>Harrsjön</a:t>
            </a:r>
            <a:endParaRPr lang="en-US" sz="3200" b="1" dirty="0">
              <a:solidFill>
                <a:schemeClr val="bg1"/>
              </a:solidFill>
            </a:endParaRPr>
          </a:p>
        </p:txBody>
      </p:sp>
      <p:sp>
        <p:nvSpPr>
          <p:cNvPr id="61" name="TextBox 60"/>
          <p:cNvSpPr txBox="1"/>
          <p:nvPr/>
        </p:nvSpPr>
        <p:spPr>
          <a:xfrm>
            <a:off x="9601200" y="32461200"/>
            <a:ext cx="1984198" cy="369332"/>
          </a:xfrm>
          <a:prstGeom prst="rect">
            <a:avLst/>
          </a:prstGeom>
          <a:noFill/>
        </p:spPr>
        <p:txBody>
          <a:bodyPr wrap="none" rtlCol="0">
            <a:spAutoFit/>
          </a:bodyPr>
          <a:lstStyle/>
          <a:p>
            <a:r>
              <a:rPr lang="en-US" sz="1800" dirty="0" smtClean="0">
                <a:solidFill>
                  <a:schemeClr val="bg1"/>
                </a:solidFill>
              </a:rPr>
              <a:t>Photo: Ruth Varner</a:t>
            </a:r>
            <a:endParaRPr lang="en-US" sz="1800" dirty="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5126</TotalTime>
  <Words>1195</Words>
  <Application>Microsoft Office PowerPoint</Application>
  <PresentationFormat>Custom</PresentationFormat>
  <Paragraphs>90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Lance</dc:creator>
  <cp:lastModifiedBy>Ruth Varner</cp:lastModifiedBy>
  <cp:revision>328</cp:revision>
  <dcterms:created xsi:type="dcterms:W3CDTF">2013-06-18T17:44:13Z</dcterms:created>
  <dcterms:modified xsi:type="dcterms:W3CDTF">2013-12-06T12:58:17Z</dcterms:modified>
</cp:coreProperties>
</file>