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embeddings/oleObject5.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771" r:id="rId1"/>
  </p:sldMasterIdLst>
  <p:notesMasterIdLst>
    <p:notesMasterId r:id="rId3"/>
  </p:notesMasterIdLst>
  <p:sldIdLst>
    <p:sldId id="256" r:id="rId2"/>
  </p:sldIdLst>
  <p:sldSz cx="50292000" cy="32918400"/>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FFD108"/>
    <a:srgbClr val="FFCC66"/>
    <a:srgbClr val="FF0000"/>
    <a:srgbClr val="FFFFFF"/>
    <a:srgbClr val="BCDC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5888" autoAdjust="0"/>
    <p:restoredTop sz="98543" autoAdjust="0"/>
  </p:normalViewPr>
  <p:slideViewPr>
    <p:cSldViewPr showGuides="1">
      <p:cViewPr>
        <p:scale>
          <a:sx n="50" d="100"/>
          <a:sy n="50" d="100"/>
        </p:scale>
        <p:origin x="-80" y="-80"/>
      </p:cViewPr>
      <p:guideLst>
        <p:guide orient="horz" pos="9888"/>
        <p:guide pos="15840"/>
      </p:guideLst>
    </p:cSldViewPr>
  </p:slideViewPr>
  <p:outlineViewPr>
    <p:cViewPr>
      <p:scale>
        <a:sx n="33" d="100"/>
        <a:sy n="33" d="100"/>
      </p:scale>
      <p:origin x="0" y="0"/>
    </p:cViewPr>
  </p:outlineViewPr>
  <p:notesTextViewPr>
    <p:cViewPr>
      <p:scale>
        <a:sx n="80" d="100"/>
        <a:sy n="8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emf"/><Relationship Id="rId4" Type="http://schemas.openxmlformats.org/officeDocument/2006/relationships/image" Target="../media/image5.emf"/><Relationship Id="rId5" Type="http://schemas.openxmlformats.org/officeDocument/2006/relationships/image" Target="../media/image6.emf"/><Relationship Id="rId1" Type="http://schemas.openxmlformats.org/officeDocument/2006/relationships/image" Target="../media/image2.emf"/><Relationship Id="rId2"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hdr" sz="quarter"/>
          </p:nvPr>
        </p:nvSpPr>
        <p:spPr bwMode="auto">
          <a:xfrm>
            <a:off x="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027" name="Rectangle 3"/>
          <p:cNvSpPr>
            <a:spLocks noGrp="1" noChangeArrowheads="1"/>
          </p:cNvSpPr>
          <p:nvPr>
            <p:ph type="dt" idx="1"/>
          </p:nvPr>
        </p:nvSpPr>
        <p:spPr bwMode="auto">
          <a:xfrm>
            <a:off x="3886200" y="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028" name="Rectangle 4"/>
          <p:cNvSpPr>
            <a:spLocks noGrp="1" noRot="1" noChangeAspect="1" noChangeArrowheads="1" noTextEdit="1"/>
          </p:cNvSpPr>
          <p:nvPr>
            <p:ph type="sldImg" idx="2"/>
          </p:nvPr>
        </p:nvSpPr>
        <p:spPr bwMode="auto">
          <a:xfrm>
            <a:off x="809625" y="685800"/>
            <a:ext cx="523875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Lst>
        </p:spPr>
      </p:sp>
      <p:sp>
        <p:nvSpPr>
          <p:cNvPr id="1029" name="Rectangle 5"/>
          <p:cNvSpPr>
            <a:spLocks noGrp="1" noChangeArrowheads="1"/>
          </p:cNvSpPr>
          <p:nvPr>
            <p:ph type="body" sz="quarter" idx="3"/>
          </p:nvPr>
        </p:nvSpPr>
        <p:spPr bwMode="auto">
          <a:xfrm>
            <a:off x="914400" y="4343400"/>
            <a:ext cx="50292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30" name="Rectangle 6"/>
          <p:cNvSpPr>
            <a:spLocks noGrp="1" noChangeArrowheads="1"/>
          </p:cNvSpPr>
          <p:nvPr>
            <p:ph type="ftr" sz="quarter" idx="4"/>
          </p:nvPr>
        </p:nvSpPr>
        <p:spPr bwMode="auto">
          <a:xfrm>
            <a:off x="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031" name="Rectangle 7"/>
          <p:cNvSpPr>
            <a:spLocks noGrp="1" noChangeArrowheads="1"/>
          </p:cNvSpPr>
          <p:nvPr>
            <p:ph type="sldNum" sz="quarter" idx="5"/>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b" anchorCtr="0" compatLnSpc="1">
            <a:prstTxWarp prst="textNoShape">
              <a:avLst/>
            </a:prstTxWarp>
          </a:bodyPr>
          <a:lstStyle>
            <a:lvl1pPr algn="r">
              <a:defRPr sz="1200"/>
            </a:lvl1pPr>
          </a:lstStyle>
          <a:p>
            <a:fld id="{FC18E6F2-82FB-D64A-A268-DF638A91D928}" type="slidenum">
              <a:rPr lang="en-US"/>
              <a:pPr/>
              <a:t>‹#›</a:t>
            </a:fld>
            <a:endParaRPr lang="en-US"/>
          </a:p>
        </p:txBody>
      </p:sp>
    </p:spTree>
    <p:extLst>
      <p:ext uri="{BB962C8B-B14F-4D97-AF65-F5344CB8AC3E}">
        <p14:creationId xmlns:p14="http://schemas.microsoft.com/office/powerpoint/2010/main" val="24716367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fontAlgn="base">
      <a:spcBef>
        <a:spcPct val="30000"/>
      </a:spcBef>
      <a:spcAft>
        <a:spcPct val="0"/>
      </a:spcAft>
      <a:defRPr sz="1200" kern="1200">
        <a:solidFill>
          <a:schemeClr val="tx1"/>
        </a:solidFill>
        <a:latin typeface="Arial" charset="0"/>
        <a:ea typeface="ＭＳ Ｐゴシック" charset="0"/>
        <a:cs typeface="+mn-cs"/>
      </a:defRPr>
    </a:lvl2pPr>
    <a:lvl3pPr marL="914400" algn="l" rtl="0" fontAlgn="base">
      <a:spcBef>
        <a:spcPct val="30000"/>
      </a:spcBef>
      <a:spcAft>
        <a:spcPct val="0"/>
      </a:spcAft>
      <a:defRPr sz="1200" kern="1200">
        <a:solidFill>
          <a:schemeClr val="tx1"/>
        </a:solidFill>
        <a:latin typeface="Arial" charset="0"/>
        <a:ea typeface="ＭＳ Ｐゴシック" charset="0"/>
        <a:cs typeface="+mn-cs"/>
      </a:defRPr>
    </a:lvl3pPr>
    <a:lvl4pPr marL="1371600" algn="l" rtl="0" fontAlgn="base">
      <a:spcBef>
        <a:spcPct val="30000"/>
      </a:spcBef>
      <a:spcAft>
        <a:spcPct val="0"/>
      </a:spcAft>
      <a:defRPr sz="1200" kern="1200">
        <a:solidFill>
          <a:schemeClr val="tx1"/>
        </a:solidFill>
        <a:latin typeface="Arial" charset="0"/>
        <a:ea typeface="ＭＳ Ｐゴシック" charset="0"/>
        <a:cs typeface="+mn-cs"/>
      </a:defRPr>
    </a:lvl4pPr>
    <a:lvl5pPr marL="1828800" algn="l" rtl="0" fontAlgn="base">
      <a:spcBef>
        <a:spcPct val="30000"/>
      </a:spcBef>
      <a:spcAft>
        <a:spcPct val="0"/>
      </a:spcAft>
      <a:defRPr sz="1200" kern="1200">
        <a:solidFill>
          <a:schemeClr val="tx1"/>
        </a:solidFill>
        <a:latin typeface="Arial"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2E9030-18EC-6F4C-B45B-F1847A683EB6}" type="slidenum">
              <a:rPr lang="en-US"/>
              <a:pPr/>
              <a:t>1</a:t>
            </a:fld>
            <a:endParaRPr lang="en-US"/>
          </a:p>
        </p:txBody>
      </p:sp>
      <p:sp>
        <p:nvSpPr>
          <p:cNvPr id="6963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69635"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71900" y="2926085"/>
            <a:ext cx="42748200" cy="20482560"/>
          </a:xfrm>
        </p:spPr>
        <p:txBody>
          <a:bodyPr anchor="b">
            <a:noAutofit/>
          </a:bodyPr>
          <a:lstStyle>
            <a:lvl1pPr>
              <a:lnSpc>
                <a:spcPct val="100000"/>
              </a:lnSpc>
              <a:defRPr sz="41600"/>
            </a:lvl1pPr>
          </a:lstStyle>
          <a:p>
            <a:r>
              <a:rPr lang="en-US" smtClean="0"/>
              <a:t>Click to edit Master title style</a:t>
            </a:r>
            <a:endParaRPr lang="en-US" dirty="0"/>
          </a:p>
        </p:txBody>
      </p:sp>
      <p:sp>
        <p:nvSpPr>
          <p:cNvPr id="3" name="Subtitle 2"/>
          <p:cNvSpPr>
            <a:spLocks noGrp="1"/>
          </p:cNvSpPr>
          <p:nvPr>
            <p:ph type="subTitle" idx="1"/>
          </p:nvPr>
        </p:nvSpPr>
        <p:spPr>
          <a:xfrm>
            <a:off x="7543800" y="23774400"/>
            <a:ext cx="35204400" cy="5852160"/>
          </a:xfrm>
        </p:spPr>
        <p:txBody>
          <a:bodyPr>
            <a:normAutofit/>
          </a:bodyPr>
          <a:lstStyle>
            <a:lvl1pPr marL="0" indent="0" algn="ctr">
              <a:buNone/>
              <a:defRPr sz="12500">
                <a:solidFill>
                  <a:schemeClr val="tx1">
                    <a:tint val="75000"/>
                  </a:schemeClr>
                </a:solidFill>
              </a:defRPr>
            </a:lvl1pPr>
            <a:lvl2pPr marL="2377440" indent="0" algn="ctr">
              <a:buNone/>
              <a:defRPr>
                <a:solidFill>
                  <a:schemeClr val="tx1">
                    <a:tint val="75000"/>
                  </a:schemeClr>
                </a:solidFill>
              </a:defRPr>
            </a:lvl2pPr>
            <a:lvl3pPr marL="4754880" indent="0" algn="ctr">
              <a:buNone/>
              <a:defRPr>
                <a:solidFill>
                  <a:schemeClr val="tx1">
                    <a:tint val="75000"/>
                  </a:schemeClr>
                </a:solidFill>
              </a:defRPr>
            </a:lvl3pPr>
            <a:lvl4pPr marL="7132320" indent="0" algn="ctr">
              <a:buNone/>
              <a:defRPr>
                <a:solidFill>
                  <a:schemeClr val="tx1">
                    <a:tint val="75000"/>
                  </a:schemeClr>
                </a:solidFill>
              </a:defRPr>
            </a:lvl4pPr>
            <a:lvl5pPr marL="9509760" indent="0" algn="ctr">
              <a:buNone/>
              <a:defRPr>
                <a:solidFill>
                  <a:schemeClr val="tx1">
                    <a:tint val="75000"/>
                  </a:schemeClr>
                </a:solidFill>
              </a:defRPr>
            </a:lvl5pPr>
            <a:lvl6pPr marL="11887200" indent="0" algn="ctr">
              <a:buNone/>
              <a:defRPr>
                <a:solidFill>
                  <a:schemeClr val="tx1">
                    <a:tint val="75000"/>
                  </a:schemeClr>
                </a:solidFill>
              </a:defRPr>
            </a:lvl6pPr>
            <a:lvl7pPr marL="14264640" indent="0" algn="ctr">
              <a:buNone/>
              <a:defRPr>
                <a:solidFill>
                  <a:schemeClr val="tx1">
                    <a:tint val="75000"/>
                  </a:schemeClr>
                </a:solidFill>
              </a:defRPr>
            </a:lvl7pPr>
            <a:lvl8pPr marL="16642080" indent="0" algn="ctr">
              <a:buNone/>
              <a:defRPr>
                <a:solidFill>
                  <a:schemeClr val="tx1">
                    <a:tint val="75000"/>
                  </a:schemeClr>
                </a:solidFill>
              </a:defRPr>
            </a:lvl8pPr>
            <a:lvl9pPr marL="1901952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endParaRPr lang="en-US"/>
          </a:p>
        </p:txBody>
      </p:sp>
      <p:sp>
        <p:nvSpPr>
          <p:cNvPr id="8" name="Slide Number Placeholder 7"/>
          <p:cNvSpPr>
            <a:spLocks noGrp="1"/>
          </p:cNvSpPr>
          <p:nvPr>
            <p:ph type="sldNum" sz="quarter" idx="11"/>
          </p:nvPr>
        </p:nvSpPr>
        <p:spPr/>
        <p:txBody>
          <a:bodyPr/>
          <a:lstStyle/>
          <a:p>
            <a:fld id="{BD4153FE-7039-C345-B6FA-560C6D958E5C}"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9CE157-C681-F941-8851-1A2FC6F702D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972722" y="6583682"/>
            <a:ext cx="42748200" cy="12024360"/>
          </a:xfrm>
        </p:spPr>
        <p:txBody>
          <a:bodyPr anchor="b"/>
          <a:lstStyle>
            <a:lvl1pPr algn="ctr" defTabSz="4754880" rtl="0" eaLnBrk="1" latinLnBrk="0" hangingPunct="1">
              <a:lnSpc>
                <a:spcPct val="100000"/>
              </a:lnSpc>
              <a:spcBef>
                <a:spcPct val="0"/>
              </a:spcBef>
              <a:buNone/>
              <a:defRPr lang="en-US" sz="250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3972722" y="19530065"/>
            <a:ext cx="42748200" cy="5433058"/>
          </a:xfrm>
        </p:spPr>
        <p:txBody>
          <a:bodyPr anchor="t"/>
          <a:lstStyle>
            <a:lvl1pPr marL="0" indent="0" algn="ctr">
              <a:buNone/>
              <a:defRPr sz="10400">
                <a:solidFill>
                  <a:schemeClr val="tx1">
                    <a:tint val="75000"/>
                  </a:schemeClr>
                </a:solidFill>
              </a:defRPr>
            </a:lvl1pPr>
            <a:lvl2pPr marL="2377440" indent="0">
              <a:buNone/>
              <a:defRPr sz="9400">
                <a:solidFill>
                  <a:schemeClr val="tx1">
                    <a:tint val="75000"/>
                  </a:schemeClr>
                </a:solidFill>
              </a:defRPr>
            </a:lvl2pPr>
            <a:lvl3pPr marL="4754880" indent="0">
              <a:buNone/>
              <a:defRPr sz="8300">
                <a:solidFill>
                  <a:schemeClr val="tx1">
                    <a:tint val="75000"/>
                  </a:schemeClr>
                </a:solidFill>
              </a:defRPr>
            </a:lvl3pPr>
            <a:lvl4pPr marL="7132320" indent="0">
              <a:buNone/>
              <a:defRPr sz="7300">
                <a:solidFill>
                  <a:schemeClr val="tx1">
                    <a:tint val="75000"/>
                  </a:schemeClr>
                </a:solidFill>
              </a:defRPr>
            </a:lvl4pPr>
            <a:lvl5pPr marL="9509760" indent="0">
              <a:buNone/>
              <a:defRPr sz="7300">
                <a:solidFill>
                  <a:schemeClr val="tx1">
                    <a:tint val="75000"/>
                  </a:schemeClr>
                </a:solidFill>
              </a:defRPr>
            </a:lvl5pPr>
            <a:lvl6pPr marL="11887200" indent="0">
              <a:buNone/>
              <a:defRPr sz="7300">
                <a:solidFill>
                  <a:schemeClr val="tx1">
                    <a:tint val="75000"/>
                  </a:schemeClr>
                </a:solidFill>
              </a:defRPr>
            </a:lvl6pPr>
            <a:lvl7pPr marL="14264640" indent="0">
              <a:buNone/>
              <a:defRPr sz="7300">
                <a:solidFill>
                  <a:schemeClr val="tx1">
                    <a:tint val="75000"/>
                  </a:schemeClr>
                </a:solidFill>
              </a:defRPr>
            </a:lvl7pPr>
            <a:lvl8pPr marL="16642080" indent="0">
              <a:buNone/>
              <a:defRPr sz="7300">
                <a:solidFill>
                  <a:schemeClr val="tx1">
                    <a:tint val="75000"/>
                  </a:schemeClr>
                </a:solidFill>
              </a:defRPr>
            </a:lvl8pPr>
            <a:lvl9pPr marL="19019520" indent="0">
              <a:buNone/>
              <a:defRPr sz="7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88D95F-2692-2C43-A1E0-6BCB0A3B714E}" type="slidenum">
              <a:rPr lang="en-US" smtClean="0"/>
              <a:pPr/>
              <a:t>‹#›</a:t>
            </a:fld>
            <a:endParaRPr lang="en-US"/>
          </a:p>
        </p:txBody>
      </p:sp>
      <p:sp>
        <p:nvSpPr>
          <p:cNvPr id="7" name="Oval 6"/>
          <p:cNvSpPr/>
          <p:nvPr/>
        </p:nvSpPr>
        <p:spPr>
          <a:xfrm>
            <a:off x="24726900" y="18836640"/>
            <a:ext cx="466246" cy="406906"/>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475488" tIns="237744" rIns="475488" bIns="237744" rtlCol="0" anchor="ctr"/>
          <a:lstStyle/>
          <a:p>
            <a:pPr algn="ctr"/>
            <a:endParaRPr lang="en-US"/>
          </a:p>
        </p:txBody>
      </p:sp>
      <p:sp>
        <p:nvSpPr>
          <p:cNvPr id="8" name="Oval 7"/>
          <p:cNvSpPr/>
          <p:nvPr/>
        </p:nvSpPr>
        <p:spPr>
          <a:xfrm>
            <a:off x="25827038" y="18836640"/>
            <a:ext cx="466246" cy="406906"/>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475488" tIns="237744" rIns="475488" bIns="237744" rtlCol="0" anchor="ctr"/>
          <a:lstStyle/>
          <a:p>
            <a:pPr algn="ctr"/>
            <a:endParaRPr lang="en-US"/>
          </a:p>
        </p:txBody>
      </p:sp>
      <p:sp>
        <p:nvSpPr>
          <p:cNvPr id="9" name="Oval 8"/>
          <p:cNvSpPr/>
          <p:nvPr/>
        </p:nvSpPr>
        <p:spPr>
          <a:xfrm>
            <a:off x="23632004" y="18836640"/>
            <a:ext cx="466246" cy="406906"/>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475488" tIns="237744" rIns="475488" bIns="237744"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25565100" y="7680963"/>
            <a:ext cx="22212300" cy="21724622"/>
          </a:xfrm>
        </p:spPr>
        <p:txBody>
          <a:bodyPr/>
          <a:lstStyle>
            <a:lvl1pPr>
              <a:defRPr sz="12500"/>
            </a:lvl1pPr>
            <a:lvl2pPr>
              <a:defRPr sz="8300"/>
            </a:lvl2pPr>
            <a:lvl3pPr>
              <a:defRPr sz="8300"/>
            </a:lvl3pPr>
            <a:lvl4pPr>
              <a:defRPr sz="8300"/>
            </a:lvl4pPr>
            <a:lvl5pPr>
              <a:defRPr sz="8300"/>
            </a:lvl5pPr>
            <a:lvl6pPr>
              <a:defRPr sz="8300"/>
            </a:lvl6pPr>
            <a:lvl7pPr>
              <a:defRPr sz="8300"/>
            </a:lvl7pPr>
            <a:lvl8pPr>
              <a:defRPr sz="8300"/>
            </a:lvl8pPr>
            <a:lvl9pPr>
              <a:defRPr sz="8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BDF7D-C480-6944-98BE-B9C902C89D9A}" type="slidenum">
              <a:rPr lang="en-US" smtClean="0"/>
              <a:pPr/>
              <a:t>‹#›</a:t>
            </a:fld>
            <a:endParaRPr lang="en-US"/>
          </a:p>
        </p:txBody>
      </p:sp>
      <p:sp>
        <p:nvSpPr>
          <p:cNvPr id="9" name="Content Placeholder 8"/>
          <p:cNvSpPr>
            <a:spLocks noGrp="1"/>
          </p:cNvSpPr>
          <p:nvPr>
            <p:ph sz="quarter" idx="13"/>
          </p:nvPr>
        </p:nvSpPr>
        <p:spPr>
          <a:xfrm>
            <a:off x="2011680" y="7680960"/>
            <a:ext cx="22229064" cy="2172614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14600" y="7680960"/>
            <a:ext cx="22221034" cy="2926080"/>
          </a:xfrm>
        </p:spPr>
        <p:txBody>
          <a:bodyPr anchor="b">
            <a:noAutofit/>
          </a:bodyPr>
          <a:lstStyle>
            <a:lvl1pPr marL="0" indent="0" algn="ctr">
              <a:buNone/>
              <a:defRPr sz="12500" b="0"/>
            </a:lvl1pPr>
            <a:lvl2pPr marL="2377440" indent="0">
              <a:buNone/>
              <a:defRPr sz="10400" b="1"/>
            </a:lvl2pPr>
            <a:lvl3pPr marL="4754880" indent="0">
              <a:buNone/>
              <a:defRPr sz="9400" b="1"/>
            </a:lvl3pPr>
            <a:lvl4pPr marL="7132320" indent="0">
              <a:buNone/>
              <a:defRPr sz="8300" b="1"/>
            </a:lvl4pPr>
            <a:lvl5pPr marL="9509760" indent="0">
              <a:buNone/>
              <a:defRPr sz="8300" b="1"/>
            </a:lvl5pPr>
            <a:lvl6pPr marL="11887200" indent="0">
              <a:buNone/>
              <a:defRPr sz="8300" b="1"/>
            </a:lvl6pPr>
            <a:lvl7pPr marL="14264640" indent="0">
              <a:buNone/>
              <a:defRPr sz="8300" b="1"/>
            </a:lvl7pPr>
            <a:lvl8pPr marL="16642080" indent="0">
              <a:buNone/>
              <a:defRPr sz="8300" b="1"/>
            </a:lvl8pPr>
            <a:lvl9pPr marL="19019520" indent="0">
              <a:buNone/>
              <a:defRPr sz="8300" b="1"/>
            </a:lvl9pPr>
          </a:lstStyle>
          <a:p>
            <a:pPr lvl="0"/>
            <a:r>
              <a:rPr lang="en-US" smtClean="0"/>
              <a:t>Click to edit Master text styles</a:t>
            </a:r>
          </a:p>
        </p:txBody>
      </p:sp>
      <p:sp>
        <p:nvSpPr>
          <p:cNvPr id="5" name="Text Placeholder 4"/>
          <p:cNvSpPr>
            <a:spLocks noGrp="1"/>
          </p:cNvSpPr>
          <p:nvPr>
            <p:ph type="body" sz="quarter" idx="3"/>
          </p:nvPr>
        </p:nvSpPr>
        <p:spPr>
          <a:xfrm>
            <a:off x="25565103" y="7680960"/>
            <a:ext cx="22229763" cy="2926080"/>
          </a:xfrm>
        </p:spPr>
        <p:txBody>
          <a:bodyPr anchor="b">
            <a:noAutofit/>
          </a:bodyPr>
          <a:lstStyle>
            <a:lvl1pPr marL="0" indent="0" algn="ctr">
              <a:buNone/>
              <a:defRPr sz="12500" b="0"/>
            </a:lvl1pPr>
            <a:lvl2pPr marL="2377440" indent="0">
              <a:buNone/>
              <a:defRPr sz="10400" b="1"/>
            </a:lvl2pPr>
            <a:lvl3pPr marL="4754880" indent="0">
              <a:buNone/>
              <a:defRPr sz="9400" b="1"/>
            </a:lvl3pPr>
            <a:lvl4pPr marL="7132320" indent="0">
              <a:buNone/>
              <a:defRPr sz="8300" b="1"/>
            </a:lvl4pPr>
            <a:lvl5pPr marL="9509760" indent="0">
              <a:buNone/>
              <a:defRPr sz="8300" b="1"/>
            </a:lvl5pPr>
            <a:lvl6pPr marL="11887200" indent="0">
              <a:buNone/>
              <a:defRPr sz="8300" b="1"/>
            </a:lvl6pPr>
            <a:lvl7pPr marL="14264640" indent="0">
              <a:buNone/>
              <a:defRPr sz="8300" b="1"/>
            </a:lvl7pPr>
            <a:lvl8pPr marL="16642080" indent="0">
              <a:buNone/>
              <a:defRPr sz="8300" b="1"/>
            </a:lvl8pPr>
            <a:lvl9pPr marL="19019520" indent="0">
              <a:buNone/>
              <a:defRPr sz="83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7BC764E-91E2-574D-90E2-BCFFC89E3ABD}" type="slidenum">
              <a:rPr lang="en-US" smtClean="0"/>
              <a:pPr/>
              <a:t>‹#›</a:t>
            </a:fld>
            <a:endParaRPr lang="en-US"/>
          </a:p>
        </p:txBody>
      </p:sp>
      <p:sp>
        <p:nvSpPr>
          <p:cNvPr id="11" name="Content Placeholder 10"/>
          <p:cNvSpPr>
            <a:spLocks noGrp="1"/>
          </p:cNvSpPr>
          <p:nvPr>
            <p:ph sz="quarter" idx="13"/>
          </p:nvPr>
        </p:nvSpPr>
        <p:spPr>
          <a:xfrm>
            <a:off x="2514600" y="10621670"/>
            <a:ext cx="22229064" cy="1878543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25699212" y="10621673"/>
            <a:ext cx="22229064" cy="187832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A7DFE1F-6852-C648-A537-77AE3CED7E5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3AD2CA9-DA68-EF48-BF7D-56753154920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488981" y="1280160"/>
            <a:ext cx="16545722" cy="10058400"/>
          </a:xfrm>
        </p:spPr>
        <p:txBody>
          <a:bodyPr anchor="b"/>
          <a:lstStyle>
            <a:lvl1pPr algn="ctr">
              <a:lnSpc>
                <a:spcPct val="100000"/>
              </a:lnSpc>
              <a:defRPr sz="146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3955256" y="1310643"/>
            <a:ext cx="27477247" cy="28094942"/>
          </a:xfrm>
        </p:spPr>
        <p:txBody>
          <a:bodyPr/>
          <a:lstStyle>
            <a:lvl1pPr>
              <a:defRPr sz="16600"/>
            </a:lvl1pPr>
            <a:lvl2pPr>
              <a:defRPr sz="14600"/>
            </a:lvl2pPr>
            <a:lvl3pPr>
              <a:defRPr sz="12500"/>
            </a:lvl3pPr>
            <a:lvl4pPr>
              <a:defRPr sz="10400"/>
            </a:lvl4pPr>
            <a:lvl5pPr>
              <a:defRPr sz="10400"/>
            </a:lvl5pPr>
            <a:lvl6pPr>
              <a:defRPr sz="10400"/>
            </a:lvl6pPr>
            <a:lvl7pPr>
              <a:defRPr sz="10400"/>
            </a:lvl7pPr>
            <a:lvl8pPr>
              <a:defRPr sz="10400"/>
            </a:lvl8pPr>
            <a:lvl9pPr>
              <a:defRPr sz="10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2488981" y="11704323"/>
            <a:ext cx="16545722" cy="17701262"/>
          </a:xfrm>
        </p:spPr>
        <p:txBody>
          <a:bodyPr>
            <a:normAutofit/>
          </a:bodyPr>
          <a:lstStyle>
            <a:lvl1pPr marL="0" indent="0" algn="ctr">
              <a:lnSpc>
                <a:spcPct val="125000"/>
              </a:lnSpc>
              <a:buNone/>
              <a:defRPr sz="8300"/>
            </a:lvl1pPr>
            <a:lvl2pPr marL="2377440" indent="0">
              <a:buNone/>
              <a:defRPr sz="6200"/>
            </a:lvl2pPr>
            <a:lvl3pPr marL="4754880" indent="0">
              <a:buNone/>
              <a:defRPr sz="5200"/>
            </a:lvl3pPr>
            <a:lvl4pPr marL="7132320" indent="0">
              <a:buNone/>
              <a:defRPr sz="4700"/>
            </a:lvl4pPr>
            <a:lvl5pPr marL="9509760" indent="0">
              <a:buNone/>
              <a:defRPr sz="4700"/>
            </a:lvl5pPr>
            <a:lvl6pPr marL="11887200" indent="0">
              <a:buNone/>
              <a:defRPr sz="4700"/>
            </a:lvl6pPr>
            <a:lvl7pPr marL="14264640" indent="0">
              <a:buNone/>
              <a:defRPr sz="4700"/>
            </a:lvl7pPr>
            <a:lvl8pPr marL="16642080" indent="0">
              <a:buNone/>
              <a:defRPr sz="4700"/>
            </a:lvl8pPr>
            <a:lvl9pPr marL="19019520"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5A70FD-567C-5C4A-90FF-8E02B6EE213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237668" y="1097280"/>
            <a:ext cx="31415032" cy="4297680"/>
          </a:xfrm>
        </p:spPr>
        <p:txBody>
          <a:bodyPr anchor="b"/>
          <a:lstStyle>
            <a:lvl1pPr algn="ctr">
              <a:lnSpc>
                <a:spcPct val="100000"/>
              </a:lnSpc>
              <a:defRPr sz="14600" b="0"/>
            </a:lvl1pPr>
          </a:lstStyle>
          <a:p>
            <a:r>
              <a:rPr lang="en-US" smtClean="0"/>
              <a:t>Click to edit Master title style</a:t>
            </a:r>
            <a:endParaRPr lang="en-US" dirty="0"/>
          </a:p>
        </p:txBody>
      </p:sp>
      <p:sp>
        <p:nvSpPr>
          <p:cNvPr id="3" name="Picture Placeholder 2"/>
          <p:cNvSpPr>
            <a:spLocks noGrp="1"/>
          </p:cNvSpPr>
          <p:nvPr>
            <p:ph type="pic" idx="1"/>
          </p:nvPr>
        </p:nvSpPr>
        <p:spPr>
          <a:xfrm>
            <a:off x="8294693" y="5486400"/>
            <a:ext cx="33300982" cy="21797011"/>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16600"/>
            </a:lvl1pPr>
            <a:lvl2pPr marL="2377440" indent="0">
              <a:buNone/>
              <a:defRPr sz="14600"/>
            </a:lvl2pPr>
            <a:lvl3pPr marL="4754880" indent="0">
              <a:buNone/>
              <a:defRPr sz="12500"/>
            </a:lvl3pPr>
            <a:lvl4pPr marL="7132320" indent="0">
              <a:buNone/>
              <a:defRPr sz="10400"/>
            </a:lvl4pPr>
            <a:lvl5pPr marL="9509760" indent="0">
              <a:buNone/>
              <a:defRPr sz="10400"/>
            </a:lvl5pPr>
            <a:lvl6pPr marL="11887200" indent="0">
              <a:buNone/>
              <a:defRPr sz="10400"/>
            </a:lvl6pPr>
            <a:lvl7pPr marL="14264640" indent="0">
              <a:buNone/>
              <a:defRPr sz="10400"/>
            </a:lvl7pPr>
            <a:lvl8pPr marL="16642080" indent="0">
              <a:buNone/>
              <a:defRPr sz="10400"/>
            </a:lvl8pPr>
            <a:lvl9pPr marL="19019520" indent="0">
              <a:buNone/>
              <a:defRPr sz="104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9237668" y="27889200"/>
            <a:ext cx="31415032" cy="2560320"/>
          </a:xfrm>
        </p:spPr>
        <p:txBody>
          <a:bodyPr>
            <a:normAutofit/>
          </a:bodyPr>
          <a:lstStyle>
            <a:lvl1pPr marL="0" indent="0" algn="ctr">
              <a:buNone/>
              <a:defRPr sz="8300"/>
            </a:lvl1pPr>
            <a:lvl2pPr marL="2377440" indent="0">
              <a:buNone/>
              <a:defRPr sz="6200"/>
            </a:lvl2pPr>
            <a:lvl3pPr marL="4754880" indent="0">
              <a:buNone/>
              <a:defRPr sz="5200"/>
            </a:lvl3pPr>
            <a:lvl4pPr marL="7132320" indent="0">
              <a:buNone/>
              <a:defRPr sz="4700"/>
            </a:lvl4pPr>
            <a:lvl5pPr marL="9509760" indent="0">
              <a:buNone/>
              <a:defRPr sz="4700"/>
            </a:lvl5pPr>
            <a:lvl6pPr marL="11887200" indent="0">
              <a:buNone/>
              <a:defRPr sz="4700"/>
            </a:lvl6pPr>
            <a:lvl7pPr marL="14264640" indent="0">
              <a:buNone/>
              <a:defRPr sz="4700"/>
            </a:lvl7pPr>
            <a:lvl8pPr marL="16642080" indent="0">
              <a:buNone/>
              <a:defRPr sz="4700"/>
            </a:lvl8pPr>
            <a:lvl9pPr marL="19019520"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69A19C-9801-974B-85D8-E142BD90E96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D728425-CEC1-0443-9A2F-35C26A6EC5C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461700" y="1318265"/>
            <a:ext cx="11315700" cy="2808732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14600" y="1318265"/>
            <a:ext cx="3310890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371806-F320-AC40-B309-790498D6C08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0"/>
            <a:ext cx="45262800" cy="7680960"/>
          </a:xfrm>
          <a:prstGeom prst="rect">
            <a:avLst/>
          </a:prstGeom>
        </p:spPr>
        <p:txBody>
          <a:bodyPr vert="horz" lIns="475488" tIns="237744" rIns="475488" bIns="237744"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514600" y="7680963"/>
            <a:ext cx="45262800" cy="21724622"/>
          </a:xfrm>
          <a:prstGeom prst="rect">
            <a:avLst/>
          </a:prstGeom>
        </p:spPr>
        <p:txBody>
          <a:bodyPr vert="horz" lIns="475488" tIns="237744" rIns="475488" bIns="23774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34998411" y="30510482"/>
            <a:ext cx="11472863" cy="1752600"/>
          </a:xfrm>
          <a:prstGeom prst="rect">
            <a:avLst/>
          </a:prstGeom>
        </p:spPr>
        <p:txBody>
          <a:bodyPr vert="horz" lIns="475488" tIns="237744" rIns="237744" bIns="237744" rtlCol="0" anchor="ctr"/>
          <a:lstStyle>
            <a:lvl1pPr algn="r">
              <a:defRPr sz="6200">
                <a:solidFill>
                  <a:schemeClr val="tx1">
                    <a:lumMod val="65000"/>
                    <a:lumOff val="35000"/>
                  </a:schemeClr>
                </a:solidFill>
                <a:latin typeface="Century Gothic" pitchFamily="34" charset="0"/>
              </a:defRPr>
            </a:lvl1pPr>
          </a:lstStyle>
          <a:p>
            <a:endParaRPr lang="en-US"/>
          </a:p>
        </p:txBody>
      </p:sp>
      <p:sp>
        <p:nvSpPr>
          <p:cNvPr id="5" name="Footer Placeholder 4"/>
          <p:cNvSpPr>
            <a:spLocks noGrp="1"/>
          </p:cNvSpPr>
          <p:nvPr>
            <p:ph type="ftr" sz="quarter" idx="3"/>
          </p:nvPr>
        </p:nvSpPr>
        <p:spPr>
          <a:xfrm>
            <a:off x="3625410" y="30510482"/>
            <a:ext cx="15663863" cy="1752600"/>
          </a:xfrm>
          <a:prstGeom prst="rect">
            <a:avLst/>
          </a:prstGeom>
        </p:spPr>
        <p:txBody>
          <a:bodyPr vert="horz" lIns="237744" tIns="237744" rIns="475488" bIns="237744" rtlCol="0" anchor="ctr"/>
          <a:lstStyle>
            <a:lvl1pPr algn="l">
              <a:defRPr sz="6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46988032" y="30510482"/>
            <a:ext cx="3090863" cy="1752600"/>
          </a:xfrm>
          <a:prstGeom prst="rect">
            <a:avLst/>
          </a:prstGeom>
        </p:spPr>
        <p:txBody>
          <a:bodyPr vert="horz" lIns="142646" tIns="237744" rIns="237744" bIns="237744" rtlCol="0" anchor="ctr"/>
          <a:lstStyle>
            <a:lvl1pPr algn="l">
              <a:defRPr sz="6200">
                <a:solidFill>
                  <a:schemeClr val="tx1">
                    <a:lumMod val="65000"/>
                    <a:lumOff val="35000"/>
                  </a:schemeClr>
                </a:solidFill>
                <a:latin typeface="Century Gothic" pitchFamily="34" charset="0"/>
              </a:defRPr>
            </a:lvl1pPr>
          </a:lstStyle>
          <a:p>
            <a:fld id="{57FC5C8E-FDAB-DF4E-8617-E610BBFC925E}" type="slidenum">
              <a:rPr lang="en-US" smtClean="0"/>
              <a:pPr/>
              <a:t>‹#›</a:t>
            </a:fld>
            <a:endParaRPr lang="en-US"/>
          </a:p>
        </p:txBody>
      </p:sp>
      <p:sp>
        <p:nvSpPr>
          <p:cNvPr id="7" name="Oval 6"/>
          <p:cNvSpPr/>
          <p:nvPr/>
        </p:nvSpPr>
        <p:spPr>
          <a:xfrm>
            <a:off x="46517680" y="31197043"/>
            <a:ext cx="466246" cy="406906"/>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475488" tIns="237744" rIns="475488" bIns="237744" rtlCol="0" anchor="ctr"/>
          <a:lstStyle/>
          <a:p>
            <a:pPr marL="0" algn="ctr" defTabSz="4754880" rtl="0" eaLnBrk="1" latinLnBrk="0" hangingPunct="1"/>
            <a:endParaRPr lang="en-US" sz="9400" kern="1200">
              <a:solidFill>
                <a:schemeClr val="lt1"/>
              </a:solidFill>
              <a:latin typeface="+mn-lt"/>
              <a:ea typeface="+mn-ea"/>
              <a:cs typeface="+mn-cs"/>
            </a:endParaRPr>
          </a:p>
        </p:txBody>
      </p:sp>
      <p:sp>
        <p:nvSpPr>
          <p:cNvPr id="8" name="Oval 7"/>
          <p:cNvSpPr/>
          <p:nvPr/>
        </p:nvSpPr>
        <p:spPr>
          <a:xfrm>
            <a:off x="3130155" y="31197043"/>
            <a:ext cx="466246" cy="406906"/>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475488" tIns="237744" rIns="475488" bIns="237744"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xStyles>
    <p:titleStyle>
      <a:lvl1pPr algn="ctr" defTabSz="4754880" rtl="0" eaLnBrk="1" latinLnBrk="0" hangingPunct="1">
        <a:lnSpc>
          <a:spcPts val="30160"/>
        </a:lnSpc>
        <a:spcBef>
          <a:spcPct val="0"/>
        </a:spcBef>
        <a:buNone/>
        <a:defRPr sz="281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1783080" indent="-1783080" algn="l" defTabSz="4754880" rtl="0" eaLnBrk="1" latinLnBrk="0" hangingPunct="1">
        <a:spcBef>
          <a:spcPct val="20000"/>
        </a:spcBef>
        <a:buFont typeface="Arial" pitchFamily="34" charset="0"/>
        <a:buChar char="•"/>
        <a:defRPr sz="12500" kern="1200">
          <a:solidFill>
            <a:schemeClr val="tx1">
              <a:lumMod val="50000"/>
              <a:lumOff val="50000"/>
            </a:schemeClr>
          </a:solidFill>
          <a:latin typeface="+mj-lt"/>
          <a:ea typeface="+mn-ea"/>
          <a:cs typeface="+mn-cs"/>
        </a:defRPr>
      </a:lvl1pPr>
      <a:lvl2pPr marL="3863340" indent="-1485900" algn="l" defTabSz="4754880" rtl="0" eaLnBrk="1" latinLnBrk="0" hangingPunct="1">
        <a:spcBef>
          <a:spcPct val="20000"/>
        </a:spcBef>
        <a:buFont typeface="Courier New" pitchFamily="49" charset="0"/>
        <a:buChar char="o"/>
        <a:defRPr sz="8300" kern="1200">
          <a:solidFill>
            <a:schemeClr val="tx1">
              <a:lumMod val="50000"/>
              <a:lumOff val="50000"/>
            </a:schemeClr>
          </a:solidFill>
          <a:latin typeface="+mj-lt"/>
          <a:ea typeface="+mn-ea"/>
          <a:cs typeface="+mn-cs"/>
        </a:defRPr>
      </a:lvl2pPr>
      <a:lvl3pPr marL="5943600" indent="-1188720" algn="l" defTabSz="4754880" rtl="0" eaLnBrk="1" latinLnBrk="0" hangingPunct="1">
        <a:spcBef>
          <a:spcPct val="20000"/>
        </a:spcBef>
        <a:buFont typeface="Arial" pitchFamily="34" charset="0"/>
        <a:buChar char="•"/>
        <a:defRPr sz="8300" kern="1200">
          <a:solidFill>
            <a:schemeClr val="tx1">
              <a:lumMod val="50000"/>
              <a:lumOff val="50000"/>
            </a:schemeClr>
          </a:solidFill>
          <a:latin typeface="+mj-lt"/>
          <a:ea typeface="+mn-ea"/>
          <a:cs typeface="+mn-cs"/>
        </a:defRPr>
      </a:lvl3pPr>
      <a:lvl4pPr marL="8321040" indent="-1188720" algn="l" defTabSz="4754880" rtl="0" eaLnBrk="1" latinLnBrk="0" hangingPunct="1">
        <a:spcBef>
          <a:spcPct val="20000"/>
        </a:spcBef>
        <a:buFont typeface="Courier New" pitchFamily="49" charset="0"/>
        <a:buChar char="o"/>
        <a:defRPr sz="8300" kern="1200">
          <a:solidFill>
            <a:schemeClr val="tx1">
              <a:lumMod val="50000"/>
              <a:lumOff val="50000"/>
            </a:schemeClr>
          </a:solidFill>
          <a:latin typeface="+mj-lt"/>
          <a:ea typeface="+mn-ea"/>
          <a:cs typeface="+mn-cs"/>
        </a:defRPr>
      </a:lvl4pPr>
      <a:lvl5pPr marL="10698480" indent="-1188720" algn="l" defTabSz="4754880" rtl="0" eaLnBrk="1" latinLnBrk="0" hangingPunct="1">
        <a:spcBef>
          <a:spcPct val="20000"/>
        </a:spcBef>
        <a:buFont typeface="Arial" pitchFamily="34" charset="0"/>
        <a:buChar char="•"/>
        <a:defRPr sz="8300" kern="1200">
          <a:solidFill>
            <a:schemeClr val="tx1">
              <a:lumMod val="50000"/>
              <a:lumOff val="50000"/>
            </a:schemeClr>
          </a:solidFill>
          <a:latin typeface="+mj-lt"/>
          <a:ea typeface="+mn-ea"/>
          <a:cs typeface="+mn-cs"/>
        </a:defRPr>
      </a:lvl5pPr>
      <a:lvl6pPr marL="13075920" indent="-1188720" algn="l" defTabSz="4754880" rtl="0" eaLnBrk="1" latinLnBrk="0" hangingPunct="1">
        <a:spcBef>
          <a:spcPct val="20000"/>
        </a:spcBef>
        <a:buFont typeface="Courier New" pitchFamily="49" charset="0"/>
        <a:buChar char="o"/>
        <a:defRPr sz="8300" kern="1200">
          <a:solidFill>
            <a:schemeClr val="tx1">
              <a:lumMod val="50000"/>
              <a:lumOff val="50000"/>
            </a:schemeClr>
          </a:solidFill>
          <a:latin typeface="+mj-lt"/>
          <a:ea typeface="+mn-ea"/>
          <a:cs typeface="+mn-cs"/>
        </a:defRPr>
      </a:lvl6pPr>
      <a:lvl7pPr marL="15453360" indent="-1188720" algn="l" defTabSz="4754880" rtl="0" eaLnBrk="1" latinLnBrk="0" hangingPunct="1">
        <a:spcBef>
          <a:spcPct val="20000"/>
        </a:spcBef>
        <a:buFont typeface="Arial" pitchFamily="34" charset="0"/>
        <a:buChar char="•"/>
        <a:defRPr sz="8300" kern="1200">
          <a:solidFill>
            <a:schemeClr val="tx1">
              <a:lumMod val="50000"/>
              <a:lumOff val="50000"/>
            </a:schemeClr>
          </a:solidFill>
          <a:latin typeface="+mj-lt"/>
          <a:ea typeface="+mn-ea"/>
          <a:cs typeface="+mn-cs"/>
        </a:defRPr>
      </a:lvl7pPr>
      <a:lvl8pPr marL="17830800" indent="-1188720" algn="l" defTabSz="4754880" rtl="0" eaLnBrk="1" latinLnBrk="0" hangingPunct="1">
        <a:spcBef>
          <a:spcPct val="20000"/>
        </a:spcBef>
        <a:buFont typeface="Courier New" pitchFamily="49" charset="0"/>
        <a:buChar char="o"/>
        <a:defRPr sz="8300" kern="1200">
          <a:solidFill>
            <a:schemeClr val="tx1">
              <a:lumMod val="50000"/>
              <a:lumOff val="50000"/>
            </a:schemeClr>
          </a:solidFill>
          <a:latin typeface="+mj-lt"/>
          <a:ea typeface="+mn-ea"/>
          <a:cs typeface="+mn-cs"/>
        </a:defRPr>
      </a:lvl8pPr>
      <a:lvl9pPr marL="20208240" indent="-1188720" algn="l" defTabSz="4754880" rtl="0" eaLnBrk="1" latinLnBrk="0" hangingPunct="1">
        <a:spcBef>
          <a:spcPct val="20000"/>
        </a:spcBef>
        <a:buFont typeface="Arial" pitchFamily="34" charset="0"/>
        <a:buChar char="•"/>
        <a:defRPr sz="8300" kern="1200">
          <a:solidFill>
            <a:schemeClr val="tx1">
              <a:lumMod val="50000"/>
              <a:lumOff val="50000"/>
            </a:schemeClr>
          </a:solidFill>
          <a:latin typeface="+mj-lt"/>
          <a:ea typeface="+mn-ea"/>
          <a:cs typeface="+mn-cs"/>
        </a:defRPr>
      </a:lvl9pPr>
    </p:bodyStyle>
    <p:otherStyle>
      <a:defPPr>
        <a:defRPr lang="en-US"/>
      </a:defPPr>
      <a:lvl1pPr marL="0" algn="l" defTabSz="4754880" rtl="0" eaLnBrk="1" latinLnBrk="0" hangingPunct="1">
        <a:defRPr sz="9400" kern="1200">
          <a:solidFill>
            <a:schemeClr val="tx1"/>
          </a:solidFill>
          <a:latin typeface="+mn-lt"/>
          <a:ea typeface="+mn-ea"/>
          <a:cs typeface="+mn-cs"/>
        </a:defRPr>
      </a:lvl1pPr>
      <a:lvl2pPr marL="2377440" algn="l" defTabSz="4754880" rtl="0" eaLnBrk="1" latinLnBrk="0" hangingPunct="1">
        <a:defRPr sz="9400" kern="1200">
          <a:solidFill>
            <a:schemeClr val="tx1"/>
          </a:solidFill>
          <a:latin typeface="+mn-lt"/>
          <a:ea typeface="+mn-ea"/>
          <a:cs typeface="+mn-cs"/>
        </a:defRPr>
      </a:lvl2pPr>
      <a:lvl3pPr marL="4754880" algn="l" defTabSz="4754880" rtl="0" eaLnBrk="1" latinLnBrk="0" hangingPunct="1">
        <a:defRPr sz="9400" kern="1200">
          <a:solidFill>
            <a:schemeClr val="tx1"/>
          </a:solidFill>
          <a:latin typeface="+mn-lt"/>
          <a:ea typeface="+mn-ea"/>
          <a:cs typeface="+mn-cs"/>
        </a:defRPr>
      </a:lvl3pPr>
      <a:lvl4pPr marL="7132320" algn="l" defTabSz="4754880" rtl="0" eaLnBrk="1" latinLnBrk="0" hangingPunct="1">
        <a:defRPr sz="9400" kern="1200">
          <a:solidFill>
            <a:schemeClr val="tx1"/>
          </a:solidFill>
          <a:latin typeface="+mn-lt"/>
          <a:ea typeface="+mn-ea"/>
          <a:cs typeface="+mn-cs"/>
        </a:defRPr>
      </a:lvl4pPr>
      <a:lvl5pPr marL="9509760" algn="l" defTabSz="4754880" rtl="0" eaLnBrk="1" latinLnBrk="0" hangingPunct="1">
        <a:defRPr sz="9400" kern="1200">
          <a:solidFill>
            <a:schemeClr val="tx1"/>
          </a:solidFill>
          <a:latin typeface="+mn-lt"/>
          <a:ea typeface="+mn-ea"/>
          <a:cs typeface="+mn-cs"/>
        </a:defRPr>
      </a:lvl5pPr>
      <a:lvl6pPr marL="11887200" algn="l" defTabSz="4754880" rtl="0" eaLnBrk="1" latinLnBrk="0" hangingPunct="1">
        <a:defRPr sz="9400" kern="1200">
          <a:solidFill>
            <a:schemeClr val="tx1"/>
          </a:solidFill>
          <a:latin typeface="+mn-lt"/>
          <a:ea typeface="+mn-ea"/>
          <a:cs typeface="+mn-cs"/>
        </a:defRPr>
      </a:lvl6pPr>
      <a:lvl7pPr marL="14264640" algn="l" defTabSz="4754880" rtl="0" eaLnBrk="1" latinLnBrk="0" hangingPunct="1">
        <a:defRPr sz="9400" kern="1200">
          <a:solidFill>
            <a:schemeClr val="tx1"/>
          </a:solidFill>
          <a:latin typeface="+mn-lt"/>
          <a:ea typeface="+mn-ea"/>
          <a:cs typeface="+mn-cs"/>
        </a:defRPr>
      </a:lvl7pPr>
      <a:lvl8pPr marL="16642080" algn="l" defTabSz="4754880" rtl="0" eaLnBrk="1" latinLnBrk="0" hangingPunct="1">
        <a:defRPr sz="9400" kern="1200">
          <a:solidFill>
            <a:schemeClr val="tx1"/>
          </a:solidFill>
          <a:latin typeface="+mn-lt"/>
          <a:ea typeface="+mn-ea"/>
          <a:cs typeface="+mn-cs"/>
        </a:defRPr>
      </a:lvl8pPr>
      <a:lvl9pPr marL="19019520" algn="l" defTabSz="4754880" rtl="0" eaLnBrk="1" latinLnBrk="0" hangingPunct="1">
        <a:defRPr sz="9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oleObject" Target="../embeddings/oleObject4.bin"/><Relationship Id="rId12" Type="http://schemas.openxmlformats.org/officeDocument/2006/relationships/image" Target="../media/image5.emf"/><Relationship Id="rId13" Type="http://schemas.openxmlformats.org/officeDocument/2006/relationships/oleObject" Target="../embeddings/oleObject5.bin"/><Relationship Id="rId14" Type="http://schemas.openxmlformats.org/officeDocument/2006/relationships/image" Target="../media/image6.emf"/><Relationship Id="rId15" Type="http://schemas.openxmlformats.org/officeDocument/2006/relationships/image" Target="../media/image8.png"/><Relationship Id="rId16" Type="http://schemas.openxmlformats.org/officeDocument/2006/relationships/image" Target="../media/image9.png"/><Relationship Id="rId17" Type="http://schemas.openxmlformats.org/officeDocument/2006/relationships/image" Target="../media/image10.png"/><Relationship Id="rId18" Type="http://schemas.openxmlformats.org/officeDocument/2006/relationships/image" Target="../media/image11.png"/><Relationship Id="rId1" Type="http://schemas.openxmlformats.org/officeDocument/2006/relationships/vmlDrawing" Target="../drawings/vmlDrawing1.vml"/><Relationship Id="rId2" Type="http://schemas.openxmlformats.org/officeDocument/2006/relationships/slideLayout" Target="../slideLayouts/slideLayout1.xml"/><Relationship Id="rId3" Type="http://schemas.openxmlformats.org/officeDocument/2006/relationships/notesSlide" Target="../notesSlides/notesSlide1.xml"/><Relationship Id="rId4" Type="http://schemas.openxmlformats.org/officeDocument/2006/relationships/oleObject" Target="../embeddings/oleObject1.bin"/><Relationship Id="rId5" Type="http://schemas.openxmlformats.org/officeDocument/2006/relationships/image" Target="../media/image2.emf"/><Relationship Id="rId6" Type="http://schemas.openxmlformats.org/officeDocument/2006/relationships/oleObject" Target="../embeddings/oleObject2.bin"/><Relationship Id="rId7" Type="http://schemas.openxmlformats.org/officeDocument/2006/relationships/image" Target="../media/image3.emf"/><Relationship Id="rId8" Type="http://schemas.openxmlformats.org/officeDocument/2006/relationships/oleObject" Target="../embeddings/oleObject3.bin"/><Relationship Id="rId9" Type="http://schemas.openxmlformats.org/officeDocument/2006/relationships/image" Target="../media/image4.emf"/><Relationship Id="rId10"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055" name="Rectangle 7"/>
          <p:cNvSpPr>
            <a:spLocks noChangeArrowheads="1"/>
          </p:cNvSpPr>
          <p:nvPr/>
        </p:nvSpPr>
        <p:spPr bwMode="auto">
          <a:xfrm>
            <a:off x="1752600" y="457200"/>
            <a:ext cx="46863000" cy="3354387"/>
          </a:xfrm>
          <a:prstGeom prst="rect">
            <a:avLst/>
          </a:prstGeom>
          <a:solidFill>
            <a:schemeClr val="bg1"/>
          </a:solidFill>
          <a:ln w="9525">
            <a:solidFill>
              <a:schemeClr val="tx1"/>
            </a:solidFill>
            <a:miter lim="800000"/>
            <a:headEnd/>
            <a:tailEnd/>
          </a:ln>
        </p:spPr>
        <p:txBody>
          <a:bodyPr wrap="none" anchor="ctr"/>
          <a:lstStyle/>
          <a:p>
            <a:endParaRPr lang="en-US">
              <a:latin typeface="Times New Roman"/>
              <a:cs typeface="Times New Roman"/>
            </a:endParaRPr>
          </a:p>
        </p:txBody>
      </p:sp>
      <p:sp>
        <p:nvSpPr>
          <p:cNvPr id="2053" name="Rectangle 5"/>
          <p:cNvSpPr>
            <a:spLocks noGrp="1" noChangeArrowheads="1"/>
          </p:cNvSpPr>
          <p:nvPr>
            <p:ph type="ctrTitle"/>
          </p:nvPr>
        </p:nvSpPr>
        <p:spPr>
          <a:xfrm>
            <a:off x="7334250" y="0"/>
            <a:ext cx="35623500" cy="2057400"/>
          </a:xfrm>
          <a:noFill/>
        </p:spPr>
        <p:txBody>
          <a:bodyPr/>
          <a:lstStyle/>
          <a:p>
            <a:pPr algn="ctr"/>
            <a:r>
              <a:rPr lang="en-US" sz="7200" b="1" dirty="0" smtClean="0">
                <a:solidFill>
                  <a:schemeClr val="tx1"/>
                </a:solidFill>
                <a:latin typeface="Times New Roman"/>
                <a:cs typeface="Times New Roman"/>
              </a:rPr>
              <a:t>In Situ Observations of </a:t>
            </a:r>
            <a:r>
              <a:rPr lang="en-US" sz="7200" b="1" dirty="0" err="1" smtClean="0">
                <a:solidFill>
                  <a:schemeClr val="tx1"/>
                </a:solidFill>
                <a:latin typeface="Times New Roman"/>
                <a:cs typeface="Times New Roman"/>
              </a:rPr>
              <a:t>Corotating</a:t>
            </a:r>
            <a:r>
              <a:rPr lang="en-US" sz="7200" b="1" dirty="0" smtClean="0">
                <a:solidFill>
                  <a:schemeClr val="tx1"/>
                </a:solidFill>
                <a:latin typeface="Times New Roman"/>
                <a:cs typeface="Times New Roman"/>
              </a:rPr>
              <a:t> Rarefaction Regions with STEREO</a:t>
            </a:r>
            <a:endParaRPr lang="en-US" sz="5400" b="1" dirty="0">
              <a:solidFill>
                <a:schemeClr val="tx1"/>
              </a:solidFill>
              <a:latin typeface="Times New Roman"/>
              <a:cs typeface="Times New Roman"/>
            </a:endParaRPr>
          </a:p>
        </p:txBody>
      </p:sp>
      <p:sp>
        <p:nvSpPr>
          <p:cNvPr id="2054" name="Rectangle 6"/>
          <p:cNvSpPr>
            <a:spLocks noGrp="1" noChangeArrowheads="1"/>
          </p:cNvSpPr>
          <p:nvPr>
            <p:ph type="subTitle" idx="1"/>
          </p:nvPr>
        </p:nvSpPr>
        <p:spPr>
          <a:xfrm>
            <a:off x="0" y="1600200"/>
            <a:ext cx="50292000" cy="2362200"/>
          </a:xfrm>
        </p:spPr>
        <p:txBody>
          <a:bodyPr tIns="0">
            <a:normAutofit fontScale="92500" lnSpcReduction="20000"/>
          </a:bodyPr>
          <a:lstStyle/>
          <a:p>
            <a:pPr marL="2781300" indent="-2781300" algn="ctr"/>
            <a:r>
              <a:rPr kumimoji="1" lang="en-US" sz="4800" dirty="0">
                <a:solidFill>
                  <a:schemeClr val="tx1"/>
                </a:solidFill>
                <a:latin typeface="Times New Roman"/>
                <a:cs typeface="Times New Roman"/>
              </a:rPr>
              <a:t>K.D.C. </a:t>
            </a:r>
            <a:r>
              <a:rPr kumimoji="1" lang="en-US" sz="4800" dirty="0" smtClean="0">
                <a:solidFill>
                  <a:schemeClr val="tx1"/>
                </a:solidFill>
                <a:latin typeface="Times New Roman"/>
                <a:cs typeface="Times New Roman"/>
              </a:rPr>
              <a:t>Simunac</a:t>
            </a:r>
            <a:r>
              <a:rPr kumimoji="1" lang="en-US" sz="4800" baseline="30000" dirty="0" smtClean="0">
                <a:solidFill>
                  <a:schemeClr val="tx1"/>
                </a:solidFill>
                <a:latin typeface="Times New Roman"/>
                <a:cs typeface="Times New Roman"/>
              </a:rPr>
              <a:t>*</a:t>
            </a:r>
            <a:r>
              <a:rPr kumimoji="1" lang="en-US" sz="4800" dirty="0">
                <a:solidFill>
                  <a:schemeClr val="tx1"/>
                </a:solidFill>
                <a:latin typeface="Times New Roman"/>
                <a:cs typeface="Times New Roman"/>
              </a:rPr>
              <a:t>, </a:t>
            </a:r>
            <a:r>
              <a:rPr kumimoji="1" lang="en-US" sz="4800" u="sng" dirty="0">
                <a:solidFill>
                  <a:schemeClr val="tx1"/>
                </a:solidFill>
                <a:latin typeface="Times New Roman"/>
                <a:cs typeface="Times New Roman"/>
              </a:rPr>
              <a:t>A.B. </a:t>
            </a:r>
            <a:r>
              <a:rPr kumimoji="1" lang="en-US" sz="4800" u="sng" dirty="0" smtClean="0">
                <a:solidFill>
                  <a:schemeClr val="tx1"/>
                </a:solidFill>
                <a:latin typeface="Times New Roman"/>
                <a:cs typeface="Times New Roman"/>
              </a:rPr>
              <a:t>Galvin</a:t>
            </a:r>
            <a:r>
              <a:rPr kumimoji="1" lang="en-US" sz="4800" dirty="0" smtClean="0">
                <a:solidFill>
                  <a:schemeClr val="tx1"/>
                </a:solidFill>
                <a:latin typeface="Times New Roman"/>
                <a:cs typeface="Times New Roman"/>
              </a:rPr>
              <a:t>, and N.A. </a:t>
            </a:r>
            <a:r>
              <a:rPr kumimoji="1" lang="en-US" sz="4800" dirty="0" err="1" smtClean="0">
                <a:solidFill>
                  <a:schemeClr val="tx1"/>
                </a:solidFill>
                <a:latin typeface="Times New Roman"/>
                <a:cs typeface="Times New Roman"/>
              </a:rPr>
              <a:t>Schwadron</a:t>
            </a:r>
            <a:r>
              <a:rPr kumimoji="1" lang="en-US" dirty="0" smtClean="0">
                <a:solidFill>
                  <a:schemeClr val="tx1"/>
                </a:solidFill>
                <a:latin typeface="Times New Roman"/>
                <a:cs typeface="Times New Roman"/>
              </a:rPr>
              <a:t> </a:t>
            </a:r>
            <a:endParaRPr kumimoji="1" lang="en-US" dirty="0">
              <a:solidFill>
                <a:schemeClr val="tx1"/>
              </a:solidFill>
              <a:latin typeface="Times New Roman"/>
              <a:cs typeface="Times New Roman"/>
            </a:endParaRPr>
          </a:p>
          <a:p>
            <a:pPr marL="2781300" indent="-2781300" algn="ctr">
              <a:buFont typeface="Arial" charset="0"/>
              <a:buNone/>
            </a:pPr>
            <a:r>
              <a:rPr kumimoji="1" lang="en-US" sz="3600" dirty="0" smtClean="0">
                <a:solidFill>
                  <a:schemeClr val="tx1"/>
                </a:solidFill>
                <a:latin typeface="Times New Roman"/>
                <a:cs typeface="Times New Roman"/>
              </a:rPr>
              <a:t>University </a:t>
            </a:r>
            <a:r>
              <a:rPr kumimoji="1" lang="en-US" sz="3600" dirty="0">
                <a:solidFill>
                  <a:schemeClr val="tx1"/>
                </a:solidFill>
                <a:latin typeface="Times New Roman"/>
                <a:cs typeface="Times New Roman"/>
              </a:rPr>
              <a:t>of New Hampshire, Durham, </a:t>
            </a:r>
            <a:r>
              <a:rPr kumimoji="1" lang="en-US" sz="3600" dirty="0" smtClean="0">
                <a:solidFill>
                  <a:schemeClr val="tx1"/>
                </a:solidFill>
                <a:latin typeface="Times New Roman"/>
                <a:cs typeface="Times New Roman"/>
              </a:rPr>
              <a:t>NH</a:t>
            </a:r>
            <a:endParaRPr kumimoji="1" lang="en-US" sz="3600" dirty="0">
              <a:solidFill>
                <a:schemeClr val="tx1"/>
              </a:solidFill>
              <a:latin typeface="Times New Roman"/>
              <a:cs typeface="Times New Roman"/>
            </a:endParaRPr>
          </a:p>
        </p:txBody>
      </p:sp>
      <p:sp>
        <p:nvSpPr>
          <p:cNvPr id="2501" name="Text Box 453"/>
          <p:cNvSpPr txBox="1">
            <a:spLocks noChangeArrowheads="1"/>
          </p:cNvSpPr>
          <p:nvPr/>
        </p:nvSpPr>
        <p:spPr bwMode="auto">
          <a:xfrm>
            <a:off x="1752600" y="533400"/>
            <a:ext cx="7848600" cy="3323987"/>
          </a:xfrm>
          <a:prstGeom prst="rect">
            <a:avLst/>
          </a:prstGeom>
          <a:noFill/>
          <a:ln>
            <a:noFill/>
          </a:ln>
        </p:spPr>
        <p:txBody>
          <a:bodyPr wrap="square" tIns="914400" bIns="914400">
            <a:spAutoFit/>
          </a:bodyPr>
          <a:lstStyle/>
          <a:p>
            <a:pPr algn="ctr">
              <a:spcBef>
                <a:spcPct val="50000"/>
              </a:spcBef>
            </a:pPr>
            <a:r>
              <a:rPr lang="en-US" sz="9600" b="1" dirty="0" smtClean="0">
                <a:latin typeface="Arial Narrow"/>
                <a:cs typeface="Arial Narrow"/>
              </a:rPr>
              <a:t>SH13A – 2048</a:t>
            </a:r>
            <a:endParaRPr lang="en-US" sz="2000" b="1" dirty="0">
              <a:latin typeface="Arial Narrow"/>
              <a:cs typeface="Arial Narrow"/>
            </a:endParaRPr>
          </a:p>
        </p:txBody>
      </p:sp>
      <p:sp>
        <p:nvSpPr>
          <p:cNvPr id="2559" name="Text Box 511"/>
          <p:cNvSpPr txBox="1">
            <a:spLocks noChangeArrowheads="1"/>
          </p:cNvSpPr>
          <p:nvPr/>
        </p:nvSpPr>
        <p:spPr bwMode="auto">
          <a:xfrm>
            <a:off x="1676400" y="3225224"/>
            <a:ext cx="6248400" cy="584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spcBef>
                <a:spcPct val="50000"/>
              </a:spcBef>
            </a:pPr>
            <a:r>
              <a:rPr lang="en-US" sz="3200" dirty="0">
                <a:latin typeface="Times New Roman"/>
                <a:cs typeface="Times New Roman"/>
              </a:rPr>
              <a:t>*</a:t>
            </a:r>
            <a:r>
              <a:rPr lang="en-US" sz="3200" dirty="0" err="1">
                <a:latin typeface="Times New Roman"/>
                <a:cs typeface="Times New Roman"/>
              </a:rPr>
              <a:t>K.Simunac@unh.edu</a:t>
            </a:r>
            <a:endParaRPr lang="en-US" sz="3200" b="1" dirty="0">
              <a:latin typeface="Times New Roman"/>
              <a:cs typeface="Times New Roman"/>
            </a:endParaRPr>
          </a:p>
        </p:txBody>
      </p:sp>
      <p:sp>
        <p:nvSpPr>
          <p:cNvPr id="2617" name="Text Box 569"/>
          <p:cNvSpPr txBox="1">
            <a:spLocks noChangeArrowheads="1"/>
          </p:cNvSpPr>
          <p:nvPr/>
        </p:nvSpPr>
        <p:spPr bwMode="auto">
          <a:xfrm>
            <a:off x="38252400" y="19542262"/>
            <a:ext cx="11887200" cy="10643616"/>
          </a:xfrm>
          <a:prstGeom prst="rect">
            <a:avLst/>
          </a:prstGeom>
          <a:solidFill>
            <a:srgbClr val="FFFFFF"/>
          </a:solidFill>
          <a:ln w="9525">
            <a:solidFill>
              <a:schemeClr val="tx1"/>
            </a:solidFill>
            <a:miter lim="800000"/>
            <a:headEnd/>
            <a:tailEnd/>
          </a:ln>
        </p:spPr>
        <p:txBody>
          <a:bodyPr wrap="square">
            <a:spAutoFit/>
          </a:bodyPr>
          <a:lstStyle/>
          <a:p>
            <a:pPr marL="327025">
              <a:spcBef>
                <a:spcPct val="50000"/>
              </a:spcBef>
            </a:pPr>
            <a:r>
              <a:rPr lang="en-US" sz="4000" b="1" dirty="0">
                <a:latin typeface="Times New Roman"/>
                <a:cs typeface="Times New Roman"/>
              </a:rPr>
              <a:t>References</a:t>
            </a:r>
            <a:endParaRPr lang="en-US" sz="4000" dirty="0">
              <a:latin typeface="Times New Roman"/>
              <a:cs typeface="Times New Roman"/>
            </a:endParaRPr>
          </a:p>
          <a:p>
            <a:pPr marL="327025">
              <a:spcBef>
                <a:spcPct val="50000"/>
              </a:spcBef>
              <a:tabLst>
                <a:tab pos="327025" algn="l"/>
              </a:tabLst>
            </a:pPr>
            <a:r>
              <a:rPr lang="en-US" sz="3200" dirty="0" smtClean="0">
                <a:latin typeface="Times New Roman"/>
                <a:cs typeface="Times New Roman"/>
              </a:rPr>
              <a:t>Forsyth, R.J. et al., The underlying Parker spiral structure in the Ulysses magnetic field observations, 1990 – 1994, </a:t>
            </a:r>
            <a:r>
              <a:rPr lang="en-US" sz="3200" i="1" dirty="0" smtClean="0">
                <a:latin typeface="Times New Roman"/>
                <a:cs typeface="Times New Roman"/>
              </a:rPr>
              <a:t>J. </a:t>
            </a:r>
            <a:r>
              <a:rPr lang="en-US" sz="3200" i="1" dirty="0" err="1" smtClean="0">
                <a:latin typeface="Times New Roman"/>
                <a:cs typeface="Times New Roman"/>
              </a:rPr>
              <a:t>Geophys</a:t>
            </a:r>
            <a:r>
              <a:rPr lang="en-US" sz="3200" i="1" dirty="0" smtClean="0">
                <a:latin typeface="Times New Roman"/>
                <a:cs typeface="Times New Roman"/>
              </a:rPr>
              <a:t>. Res.</a:t>
            </a:r>
            <a:r>
              <a:rPr lang="en-US" sz="3200" dirty="0" smtClean="0">
                <a:latin typeface="Times New Roman"/>
                <a:cs typeface="Times New Roman"/>
              </a:rPr>
              <a:t>, </a:t>
            </a:r>
            <a:r>
              <a:rPr lang="en-US" sz="3200" b="1" dirty="0" smtClean="0">
                <a:latin typeface="Times New Roman"/>
                <a:cs typeface="Times New Roman"/>
              </a:rPr>
              <a:t>101</a:t>
            </a:r>
            <a:r>
              <a:rPr lang="en-US" sz="3200" dirty="0" smtClean="0">
                <a:latin typeface="Times New Roman"/>
                <a:cs typeface="Times New Roman"/>
              </a:rPr>
              <a:t>, 395, 1996.</a:t>
            </a:r>
          </a:p>
          <a:p>
            <a:pPr marL="327025">
              <a:spcBef>
                <a:spcPct val="50000"/>
              </a:spcBef>
              <a:tabLst>
                <a:tab pos="327025" algn="l"/>
              </a:tabLst>
            </a:pPr>
            <a:r>
              <a:rPr lang="en-US" sz="3200" dirty="0" smtClean="0">
                <a:latin typeface="Times New Roman"/>
                <a:cs typeface="Times New Roman"/>
              </a:rPr>
              <a:t>Murphy, N., Smith, E.J., and </a:t>
            </a:r>
            <a:r>
              <a:rPr lang="en-US" sz="3200" dirty="0" err="1" smtClean="0">
                <a:latin typeface="Times New Roman"/>
                <a:cs typeface="Times New Roman"/>
              </a:rPr>
              <a:t>Schwadron</a:t>
            </a:r>
            <a:r>
              <a:rPr lang="en-US" sz="3200" dirty="0" smtClean="0">
                <a:latin typeface="Times New Roman"/>
                <a:cs typeface="Times New Roman"/>
              </a:rPr>
              <a:t>, N.A., Strongly </a:t>
            </a:r>
            <a:r>
              <a:rPr lang="en-US" sz="3200" dirty="0" err="1" smtClean="0">
                <a:latin typeface="Times New Roman"/>
                <a:cs typeface="Times New Roman"/>
              </a:rPr>
              <a:t>underwound</a:t>
            </a:r>
            <a:r>
              <a:rPr lang="en-US" sz="3200" dirty="0" smtClean="0">
                <a:latin typeface="Times New Roman"/>
                <a:cs typeface="Times New Roman"/>
              </a:rPr>
              <a:t> magnetic fields in co-rotating rarefaction regions: Observations and Implications, </a:t>
            </a:r>
            <a:r>
              <a:rPr lang="en-US" sz="3200" i="1" dirty="0" err="1">
                <a:latin typeface="Times New Roman"/>
                <a:cs typeface="Times New Roman"/>
              </a:rPr>
              <a:t>Geophys</a:t>
            </a:r>
            <a:r>
              <a:rPr lang="en-US" sz="3200" i="1" dirty="0">
                <a:latin typeface="Times New Roman"/>
                <a:cs typeface="Times New Roman"/>
              </a:rPr>
              <a:t>. Res. </a:t>
            </a:r>
            <a:r>
              <a:rPr lang="en-US" sz="3200" i="1" dirty="0" err="1">
                <a:latin typeface="Times New Roman"/>
                <a:cs typeface="Times New Roman"/>
              </a:rPr>
              <a:t>Lett</a:t>
            </a:r>
            <a:r>
              <a:rPr lang="en-US" sz="3200" i="1" dirty="0">
                <a:latin typeface="Times New Roman"/>
                <a:cs typeface="Times New Roman"/>
              </a:rPr>
              <a:t>.</a:t>
            </a:r>
            <a:r>
              <a:rPr lang="en-US" sz="3200" dirty="0">
                <a:latin typeface="Times New Roman"/>
                <a:cs typeface="Times New Roman"/>
              </a:rPr>
              <a:t>, </a:t>
            </a:r>
            <a:r>
              <a:rPr lang="en-US" sz="3200" b="1" dirty="0">
                <a:latin typeface="Times New Roman"/>
                <a:cs typeface="Times New Roman"/>
              </a:rPr>
              <a:t>29</a:t>
            </a:r>
            <a:r>
              <a:rPr lang="en-US" sz="3200" dirty="0">
                <a:latin typeface="Times New Roman"/>
                <a:cs typeface="Times New Roman"/>
              </a:rPr>
              <a:t>, </a:t>
            </a:r>
            <a:r>
              <a:rPr lang="en-US" sz="3200" dirty="0" smtClean="0">
                <a:latin typeface="Times New Roman"/>
                <a:cs typeface="Times New Roman"/>
              </a:rPr>
              <a:t>23-1, </a:t>
            </a:r>
            <a:r>
              <a:rPr lang="en-US" sz="3200" dirty="0">
                <a:latin typeface="Times New Roman"/>
                <a:cs typeface="Times New Roman"/>
              </a:rPr>
              <a:t>2002</a:t>
            </a:r>
            <a:r>
              <a:rPr lang="en-US" sz="3200" dirty="0" smtClean="0">
                <a:latin typeface="Times New Roman"/>
                <a:cs typeface="Times New Roman"/>
              </a:rPr>
              <a:t>.</a:t>
            </a:r>
          </a:p>
          <a:p>
            <a:pPr marL="327025">
              <a:spcBef>
                <a:spcPct val="50000"/>
              </a:spcBef>
              <a:tabLst>
                <a:tab pos="327025" algn="l"/>
              </a:tabLst>
            </a:pPr>
            <a:r>
              <a:rPr lang="en-US" sz="3200" dirty="0" smtClean="0">
                <a:latin typeface="Times New Roman"/>
                <a:cs typeface="Times New Roman"/>
              </a:rPr>
              <a:t>Newton, H.W., and Nunn, M.L., The sun’s rotation derived from sunspots 1934 – 1944 and additional results, </a:t>
            </a:r>
            <a:r>
              <a:rPr lang="en-US" sz="3200" i="1" dirty="0" smtClean="0">
                <a:latin typeface="Times New Roman"/>
                <a:cs typeface="Times New Roman"/>
              </a:rPr>
              <a:t>Mon. Not. Roy. Astron. Soc.</a:t>
            </a:r>
            <a:r>
              <a:rPr lang="en-US" sz="3200" dirty="0" smtClean="0">
                <a:latin typeface="Times New Roman"/>
                <a:cs typeface="Times New Roman"/>
              </a:rPr>
              <a:t>, </a:t>
            </a:r>
            <a:r>
              <a:rPr lang="en-US" sz="3200" b="1" dirty="0" smtClean="0">
                <a:latin typeface="Times New Roman"/>
                <a:cs typeface="Times New Roman"/>
              </a:rPr>
              <a:t>111</a:t>
            </a:r>
            <a:r>
              <a:rPr lang="en-US" sz="3200" dirty="0" smtClean="0">
                <a:latin typeface="Times New Roman"/>
                <a:cs typeface="Times New Roman"/>
              </a:rPr>
              <a:t>, 413, 1951.</a:t>
            </a:r>
          </a:p>
          <a:p>
            <a:pPr marL="327025">
              <a:spcBef>
                <a:spcPct val="50000"/>
              </a:spcBef>
              <a:tabLst>
                <a:tab pos="327025" algn="l"/>
              </a:tabLst>
            </a:pPr>
            <a:r>
              <a:rPr lang="en-US" sz="3200" dirty="0" smtClean="0">
                <a:latin typeface="Times New Roman"/>
                <a:cs typeface="Times New Roman"/>
              </a:rPr>
              <a:t>Parker, E.N., </a:t>
            </a:r>
            <a:r>
              <a:rPr lang="en-US" sz="3200" i="1" dirty="0" smtClean="0">
                <a:latin typeface="Times New Roman"/>
                <a:cs typeface="Times New Roman"/>
              </a:rPr>
              <a:t>Interplanetary Dynamical Processes</a:t>
            </a:r>
            <a:r>
              <a:rPr lang="en-US" sz="3200" dirty="0" smtClean="0">
                <a:latin typeface="Times New Roman"/>
                <a:cs typeface="Times New Roman"/>
              </a:rPr>
              <a:t>. New York: Wiley-</a:t>
            </a:r>
            <a:r>
              <a:rPr lang="en-US" sz="3200" dirty="0" err="1" smtClean="0">
                <a:latin typeface="Times New Roman"/>
                <a:cs typeface="Times New Roman"/>
              </a:rPr>
              <a:t>Interscience</a:t>
            </a:r>
            <a:r>
              <a:rPr lang="en-US" sz="3200" dirty="0" smtClean="0">
                <a:latin typeface="Times New Roman"/>
                <a:cs typeface="Times New Roman"/>
              </a:rPr>
              <a:t>, 1963.</a:t>
            </a:r>
          </a:p>
          <a:p>
            <a:pPr marL="327025">
              <a:spcBef>
                <a:spcPct val="50000"/>
              </a:spcBef>
              <a:tabLst>
                <a:tab pos="327025" algn="l"/>
              </a:tabLst>
            </a:pPr>
            <a:r>
              <a:rPr lang="en-US" sz="3200" dirty="0" err="1" smtClean="0">
                <a:latin typeface="Times New Roman"/>
                <a:cs typeface="Times New Roman"/>
              </a:rPr>
              <a:t>Schwadron</a:t>
            </a:r>
            <a:r>
              <a:rPr lang="en-US" sz="3200" dirty="0" smtClean="0">
                <a:latin typeface="Times New Roman"/>
                <a:cs typeface="Times New Roman"/>
              </a:rPr>
              <a:t>, N.A., An explanation for strongly </a:t>
            </a:r>
            <a:r>
              <a:rPr lang="en-US" sz="3200" dirty="0" err="1" smtClean="0">
                <a:latin typeface="Times New Roman"/>
                <a:cs typeface="Times New Roman"/>
              </a:rPr>
              <a:t>underwound</a:t>
            </a:r>
            <a:r>
              <a:rPr lang="en-US" sz="3200" dirty="0" smtClean="0">
                <a:latin typeface="Times New Roman"/>
                <a:cs typeface="Times New Roman"/>
              </a:rPr>
              <a:t> magnetic field in co-rotating rarefaction regions and its relationship to </a:t>
            </a:r>
            <a:r>
              <a:rPr lang="en-US" sz="3200" dirty="0" err="1" smtClean="0">
                <a:latin typeface="Times New Roman"/>
                <a:cs typeface="Times New Roman"/>
              </a:rPr>
              <a:t>footpoint</a:t>
            </a:r>
            <a:r>
              <a:rPr lang="en-US" sz="3200" dirty="0" smtClean="0">
                <a:latin typeface="Times New Roman"/>
                <a:cs typeface="Times New Roman"/>
              </a:rPr>
              <a:t> motion on the sun, </a:t>
            </a:r>
            <a:r>
              <a:rPr lang="en-US" sz="3200" i="1" dirty="0" smtClean="0">
                <a:latin typeface="Times New Roman"/>
                <a:cs typeface="Times New Roman"/>
              </a:rPr>
              <a:t> </a:t>
            </a:r>
            <a:r>
              <a:rPr lang="en-US" sz="3200" i="1" dirty="0" err="1">
                <a:latin typeface="Times New Roman"/>
                <a:cs typeface="Times New Roman"/>
              </a:rPr>
              <a:t>Geophys</a:t>
            </a:r>
            <a:r>
              <a:rPr lang="en-US" sz="3200" i="1" dirty="0">
                <a:latin typeface="Times New Roman"/>
                <a:cs typeface="Times New Roman"/>
              </a:rPr>
              <a:t>. Res</a:t>
            </a:r>
            <a:r>
              <a:rPr lang="en-US" sz="3200" i="1" dirty="0" smtClean="0">
                <a:latin typeface="Times New Roman"/>
                <a:cs typeface="Times New Roman"/>
              </a:rPr>
              <a:t>. </a:t>
            </a:r>
            <a:r>
              <a:rPr lang="en-US" sz="3200" i="1" dirty="0" err="1" smtClean="0">
                <a:latin typeface="Times New Roman"/>
                <a:cs typeface="Times New Roman"/>
              </a:rPr>
              <a:t>Lett</a:t>
            </a:r>
            <a:r>
              <a:rPr lang="en-US" sz="3200" i="1" dirty="0" smtClean="0">
                <a:latin typeface="Times New Roman"/>
                <a:cs typeface="Times New Roman"/>
              </a:rPr>
              <a:t>.</a:t>
            </a:r>
            <a:r>
              <a:rPr lang="en-US" sz="3200" dirty="0" smtClean="0">
                <a:latin typeface="Times New Roman"/>
                <a:cs typeface="Times New Roman"/>
              </a:rPr>
              <a:t>, </a:t>
            </a:r>
            <a:r>
              <a:rPr lang="en-US" sz="3200" b="1" dirty="0" smtClean="0">
                <a:latin typeface="Times New Roman"/>
                <a:cs typeface="Times New Roman"/>
              </a:rPr>
              <a:t>29</a:t>
            </a:r>
            <a:r>
              <a:rPr lang="en-US" sz="3200" dirty="0">
                <a:latin typeface="Times New Roman"/>
                <a:cs typeface="Times New Roman"/>
              </a:rPr>
              <a:t>, </a:t>
            </a:r>
            <a:r>
              <a:rPr lang="en-US" sz="3200" dirty="0" smtClean="0">
                <a:latin typeface="Times New Roman"/>
                <a:cs typeface="Times New Roman"/>
              </a:rPr>
              <a:t>8-1, 2002.</a:t>
            </a:r>
          </a:p>
          <a:p>
            <a:pPr marL="327025">
              <a:spcBef>
                <a:spcPct val="50000"/>
              </a:spcBef>
              <a:tabLst>
                <a:tab pos="327025" algn="l"/>
              </a:tabLst>
            </a:pPr>
            <a:r>
              <a:rPr lang="en-US" sz="3200" dirty="0" smtClean="0">
                <a:latin typeface="Times New Roman"/>
                <a:cs typeface="Times New Roman"/>
              </a:rPr>
              <a:t>Smith, E.J., Large deviations of the magnetic field from the Parker spiral in CRRs: Validity of the </a:t>
            </a:r>
            <a:r>
              <a:rPr lang="en-US" sz="3200" dirty="0" err="1" smtClean="0">
                <a:latin typeface="Times New Roman"/>
                <a:cs typeface="Times New Roman"/>
              </a:rPr>
              <a:t>Schwadron</a:t>
            </a:r>
            <a:r>
              <a:rPr lang="en-US" sz="3200" dirty="0" smtClean="0">
                <a:latin typeface="Times New Roman"/>
                <a:cs typeface="Times New Roman"/>
              </a:rPr>
              <a:t> model, </a:t>
            </a:r>
            <a:r>
              <a:rPr lang="en-US" sz="3200" i="1" dirty="0" smtClean="0">
                <a:latin typeface="Times New Roman"/>
                <a:cs typeface="Times New Roman"/>
              </a:rPr>
              <a:t>J. </a:t>
            </a:r>
            <a:r>
              <a:rPr lang="en-US" sz="3200" i="1" dirty="0" err="1" smtClean="0">
                <a:latin typeface="Times New Roman"/>
                <a:cs typeface="Times New Roman"/>
              </a:rPr>
              <a:t>Geophys</a:t>
            </a:r>
            <a:r>
              <a:rPr lang="en-US" sz="3200" i="1" dirty="0" smtClean="0">
                <a:latin typeface="Times New Roman"/>
                <a:cs typeface="Times New Roman"/>
              </a:rPr>
              <a:t>. Res.</a:t>
            </a:r>
            <a:r>
              <a:rPr lang="en-US" sz="3200" dirty="0" smtClean="0">
                <a:latin typeface="Times New Roman"/>
                <a:cs typeface="Times New Roman"/>
              </a:rPr>
              <a:t>, </a:t>
            </a:r>
            <a:r>
              <a:rPr lang="en-US" sz="3200" b="1" dirty="0" smtClean="0">
                <a:latin typeface="Times New Roman"/>
                <a:cs typeface="Times New Roman"/>
              </a:rPr>
              <a:t>118</a:t>
            </a:r>
            <a:r>
              <a:rPr lang="en-US" sz="3200" dirty="0" smtClean="0">
                <a:latin typeface="Times New Roman"/>
                <a:cs typeface="Times New Roman"/>
              </a:rPr>
              <a:t>, 58, 2013.</a:t>
            </a:r>
            <a:endParaRPr lang="en-US" sz="3200" b="1" dirty="0">
              <a:latin typeface="Times New Roman"/>
              <a:cs typeface="Times New Roman"/>
            </a:endParaRPr>
          </a:p>
        </p:txBody>
      </p:sp>
      <p:sp>
        <p:nvSpPr>
          <p:cNvPr id="2556" name="Text Box 508"/>
          <p:cNvSpPr txBox="1">
            <a:spLocks noChangeArrowheads="1"/>
          </p:cNvSpPr>
          <p:nvPr/>
        </p:nvSpPr>
        <p:spPr bwMode="auto">
          <a:xfrm>
            <a:off x="38252400" y="30632400"/>
            <a:ext cx="11887200" cy="2121408"/>
          </a:xfrm>
          <a:prstGeom prst="rect">
            <a:avLst/>
          </a:prstGeom>
          <a:solidFill>
            <a:srgbClr val="FFFFFF"/>
          </a:solidFill>
          <a:ln w="9525">
            <a:solidFill>
              <a:schemeClr val="tx1"/>
            </a:solidFill>
            <a:miter lim="800000"/>
            <a:headEnd/>
            <a:tailEnd/>
          </a:ln>
        </p:spPr>
        <p:txBody>
          <a:bodyPr wrap="square">
            <a:spAutoFit/>
          </a:bodyPr>
          <a:lstStyle>
            <a:lvl1pPr marL="384175">
              <a:defRPr sz="2400">
                <a:solidFill>
                  <a:schemeClr val="tx1"/>
                </a:solidFill>
                <a:latin typeface="Arial" charset="0"/>
                <a:ea typeface="ＭＳ Ｐゴシック" charset="0"/>
                <a:cs typeface="ＭＳ Ｐゴシック" charset="0"/>
              </a:defRPr>
            </a:lvl1pPr>
            <a:lvl2pPr marL="576263">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eaLnBrk="0" fontAlgn="base" hangingPunct="0">
              <a:spcBef>
                <a:spcPct val="0"/>
              </a:spcBef>
              <a:spcAft>
                <a:spcPct val="0"/>
              </a:spcAft>
              <a:defRPr sz="2400">
                <a:solidFill>
                  <a:schemeClr val="tx1"/>
                </a:solidFill>
                <a:latin typeface="Arial" charset="0"/>
                <a:ea typeface="ＭＳ Ｐゴシック" charset="0"/>
              </a:defRPr>
            </a:lvl6pPr>
            <a:lvl7pPr eaLnBrk="0" fontAlgn="base" hangingPunct="0">
              <a:spcBef>
                <a:spcPct val="0"/>
              </a:spcBef>
              <a:spcAft>
                <a:spcPct val="0"/>
              </a:spcAft>
              <a:defRPr sz="2400">
                <a:solidFill>
                  <a:schemeClr val="tx1"/>
                </a:solidFill>
                <a:latin typeface="Arial" charset="0"/>
                <a:ea typeface="ＭＳ Ｐゴシック" charset="0"/>
              </a:defRPr>
            </a:lvl7pPr>
            <a:lvl8pPr eaLnBrk="0" fontAlgn="base" hangingPunct="0">
              <a:spcBef>
                <a:spcPct val="0"/>
              </a:spcBef>
              <a:spcAft>
                <a:spcPct val="0"/>
              </a:spcAft>
              <a:defRPr sz="2400">
                <a:solidFill>
                  <a:schemeClr val="tx1"/>
                </a:solidFill>
                <a:latin typeface="Arial" charset="0"/>
                <a:ea typeface="ＭＳ Ｐゴシック" charset="0"/>
              </a:defRPr>
            </a:lvl8pPr>
            <a:lvl9pPr eaLnBrk="0" fontAlgn="base" hangingPunct="0">
              <a:spcBef>
                <a:spcPct val="0"/>
              </a:spcBef>
              <a:spcAft>
                <a:spcPct val="0"/>
              </a:spcAft>
              <a:defRPr sz="2400">
                <a:solidFill>
                  <a:schemeClr val="tx1"/>
                </a:solidFill>
                <a:latin typeface="Arial" charset="0"/>
                <a:ea typeface="ＭＳ Ｐゴシック" charset="0"/>
              </a:defRPr>
            </a:lvl9pPr>
          </a:lstStyle>
          <a:p>
            <a:pPr>
              <a:spcBef>
                <a:spcPct val="50000"/>
              </a:spcBef>
            </a:pPr>
            <a:r>
              <a:rPr lang="en-US" sz="4000" b="1" dirty="0" smtClean="0">
                <a:latin typeface="Times New Roman"/>
                <a:cs typeface="Times New Roman"/>
              </a:rPr>
              <a:t>Acknowledgements</a:t>
            </a:r>
          </a:p>
          <a:p>
            <a:pPr>
              <a:spcBef>
                <a:spcPct val="50000"/>
              </a:spcBef>
            </a:pPr>
            <a:r>
              <a:rPr lang="en-US" sz="3200" dirty="0" smtClean="0">
                <a:latin typeface="Times New Roman"/>
                <a:cs typeface="Times New Roman"/>
              </a:rPr>
              <a:t>This </a:t>
            </a:r>
            <a:r>
              <a:rPr lang="en-US" sz="3200" dirty="0">
                <a:latin typeface="Times New Roman"/>
                <a:cs typeface="Times New Roman"/>
              </a:rPr>
              <a:t>work was supported under NASA contract NAS5-</a:t>
            </a:r>
            <a:r>
              <a:rPr lang="en-US" sz="3200" dirty="0" smtClean="0">
                <a:latin typeface="Times New Roman"/>
                <a:cs typeface="Times New Roman"/>
              </a:rPr>
              <a:t>00132 and NASA Grant NNX13AP52G. </a:t>
            </a:r>
            <a:endParaRPr lang="en-US" sz="3200" dirty="0">
              <a:latin typeface="Times New Roman"/>
              <a:cs typeface="Times New Roman"/>
            </a:endParaRPr>
          </a:p>
        </p:txBody>
      </p:sp>
      <p:grpSp>
        <p:nvGrpSpPr>
          <p:cNvPr id="27" name="Group 26"/>
          <p:cNvGrpSpPr/>
          <p:nvPr/>
        </p:nvGrpSpPr>
        <p:grpSpPr>
          <a:xfrm>
            <a:off x="152400" y="4114800"/>
            <a:ext cx="20650371" cy="29204434"/>
            <a:chOff x="457200" y="4180915"/>
            <a:chExt cx="20650371" cy="29204434"/>
          </a:xfrm>
        </p:grpSpPr>
        <p:sp>
          <p:nvSpPr>
            <p:cNvPr id="2056" name="Text Box 8"/>
            <p:cNvSpPr txBox="1">
              <a:spLocks noChangeArrowheads="1"/>
            </p:cNvSpPr>
            <p:nvPr/>
          </p:nvSpPr>
          <p:spPr bwMode="auto">
            <a:xfrm>
              <a:off x="457200" y="4180915"/>
              <a:ext cx="20650200" cy="6715685"/>
            </a:xfrm>
            <a:prstGeom prst="rect">
              <a:avLst/>
            </a:prstGeom>
            <a:solidFill>
              <a:srgbClr val="FFFFFF"/>
            </a:solidFill>
            <a:ln w="9525">
              <a:solidFill>
                <a:schemeClr val="tx1"/>
              </a:solidFill>
              <a:miter lim="800000"/>
              <a:headEnd/>
              <a:tailEnd/>
            </a:ln>
          </p:spPr>
          <p:txBody>
            <a:bodyPr wrap="square">
              <a:spAutoFit/>
            </a:bodyPr>
            <a:lstStyle>
              <a:lvl1pPr marL="269875">
                <a:defRPr sz="2400">
                  <a:solidFill>
                    <a:schemeClr val="tx1"/>
                  </a:solidFill>
                  <a:latin typeface="Arial" charset="0"/>
                  <a:ea typeface="ＭＳ Ｐゴシック" charset="0"/>
                  <a:cs typeface="ＭＳ Ｐゴシック" charset="0"/>
                </a:defRPr>
              </a:lvl1pPr>
              <a:lvl2pPr>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eaLnBrk="0" fontAlgn="base" hangingPunct="0">
                <a:spcBef>
                  <a:spcPct val="0"/>
                </a:spcBef>
                <a:spcAft>
                  <a:spcPct val="0"/>
                </a:spcAft>
                <a:defRPr sz="2400">
                  <a:solidFill>
                    <a:schemeClr val="tx1"/>
                  </a:solidFill>
                  <a:latin typeface="Arial" charset="0"/>
                  <a:ea typeface="ＭＳ Ｐゴシック" charset="0"/>
                </a:defRPr>
              </a:lvl6pPr>
              <a:lvl7pPr eaLnBrk="0" fontAlgn="base" hangingPunct="0">
                <a:spcBef>
                  <a:spcPct val="0"/>
                </a:spcBef>
                <a:spcAft>
                  <a:spcPct val="0"/>
                </a:spcAft>
                <a:defRPr sz="2400">
                  <a:solidFill>
                    <a:schemeClr val="tx1"/>
                  </a:solidFill>
                  <a:latin typeface="Arial" charset="0"/>
                  <a:ea typeface="ＭＳ Ｐゴシック" charset="0"/>
                </a:defRPr>
              </a:lvl7pPr>
              <a:lvl8pPr eaLnBrk="0" fontAlgn="base" hangingPunct="0">
                <a:spcBef>
                  <a:spcPct val="0"/>
                </a:spcBef>
                <a:spcAft>
                  <a:spcPct val="0"/>
                </a:spcAft>
                <a:defRPr sz="2400">
                  <a:solidFill>
                    <a:schemeClr val="tx1"/>
                  </a:solidFill>
                  <a:latin typeface="Arial" charset="0"/>
                  <a:ea typeface="ＭＳ Ｐゴシック" charset="0"/>
                </a:defRPr>
              </a:lvl8pPr>
              <a:lvl9pPr eaLnBrk="0" fontAlgn="base" hangingPunct="0">
                <a:spcBef>
                  <a:spcPct val="0"/>
                </a:spcBef>
                <a:spcAft>
                  <a:spcPct val="0"/>
                </a:spcAft>
                <a:defRPr sz="2400">
                  <a:solidFill>
                    <a:schemeClr val="tx1"/>
                  </a:solidFill>
                  <a:latin typeface="Arial" charset="0"/>
                  <a:ea typeface="ＭＳ Ｐゴシック" charset="0"/>
                </a:defRPr>
              </a:lvl9pPr>
            </a:lstStyle>
            <a:p>
              <a:pPr marL="447675">
                <a:spcBef>
                  <a:spcPct val="50000"/>
                </a:spcBef>
                <a:tabLst>
                  <a:tab pos="508000" algn="l"/>
                </a:tabLst>
              </a:pPr>
              <a:r>
                <a:rPr lang="en-US" sz="4000" b="1" dirty="0" smtClean="0">
                  <a:latin typeface="Times New Roman"/>
                  <a:cs typeface="Times New Roman"/>
                </a:rPr>
                <a:t>Abstract</a:t>
              </a:r>
            </a:p>
            <a:p>
              <a:r>
                <a:rPr lang="en-US" sz="3200" dirty="0">
                  <a:latin typeface="Times New Roman"/>
                  <a:cs typeface="Times New Roman"/>
                </a:rPr>
                <a:t>	</a:t>
              </a:r>
              <a:endParaRPr lang="en-US" sz="3200" dirty="0" smtClean="0">
                <a:latin typeface="Times New Roman"/>
                <a:cs typeface="Times New Roman"/>
              </a:endParaRPr>
            </a:p>
            <a:p>
              <a:pPr marL="498475"/>
              <a:r>
                <a:rPr lang="en-US" sz="3200" dirty="0" smtClean="0">
                  <a:latin typeface="Times New Roman"/>
                  <a:cs typeface="Times New Roman"/>
                </a:rPr>
                <a:t>It </a:t>
              </a:r>
              <a:r>
                <a:rPr lang="en-US" sz="3200" dirty="0">
                  <a:latin typeface="Times New Roman"/>
                  <a:cs typeface="Times New Roman"/>
                </a:rPr>
                <a:t>has been observed that the in situ magnetic fields of </a:t>
              </a:r>
              <a:r>
                <a:rPr lang="en-US" sz="3200" dirty="0" err="1">
                  <a:latin typeface="Times New Roman"/>
                  <a:cs typeface="Times New Roman"/>
                </a:rPr>
                <a:t>corotating</a:t>
              </a:r>
              <a:r>
                <a:rPr lang="en-US" sz="3200" dirty="0">
                  <a:latin typeface="Times New Roman"/>
                  <a:cs typeface="Times New Roman"/>
                </a:rPr>
                <a:t> rarefaction regions (CRRs) are </a:t>
              </a:r>
              <a:r>
                <a:rPr lang="en-US" sz="3200" dirty="0" err="1" smtClean="0">
                  <a:latin typeface="Times New Roman"/>
                  <a:cs typeface="Times New Roman"/>
                </a:rPr>
                <a:t>underwound</a:t>
              </a:r>
              <a:r>
                <a:rPr lang="en-US" sz="3200" dirty="0" smtClean="0">
                  <a:latin typeface="Times New Roman"/>
                  <a:cs typeface="Times New Roman"/>
                </a:rPr>
                <a:t> </a:t>
              </a:r>
              <a:r>
                <a:rPr lang="en-US" sz="3200" dirty="0">
                  <a:latin typeface="Times New Roman"/>
                  <a:cs typeface="Times New Roman"/>
                </a:rPr>
                <a:t>(i.e. closer to radial) compared to the nominal Parker spiral angle.  One suggested explanation for the </a:t>
              </a:r>
              <a:r>
                <a:rPr lang="en-US" sz="3200" dirty="0" err="1" smtClean="0">
                  <a:latin typeface="Times New Roman"/>
                  <a:cs typeface="Times New Roman"/>
                </a:rPr>
                <a:t>underwinding</a:t>
              </a:r>
              <a:r>
                <a:rPr lang="en-US" sz="3200" dirty="0" smtClean="0">
                  <a:latin typeface="Times New Roman"/>
                  <a:cs typeface="Times New Roman"/>
                </a:rPr>
                <a:t> </a:t>
              </a:r>
              <a:r>
                <a:rPr lang="en-US" sz="3200" dirty="0">
                  <a:latin typeface="Times New Roman"/>
                  <a:cs typeface="Times New Roman"/>
                </a:rPr>
                <a:t>is </a:t>
              </a:r>
              <a:r>
                <a:rPr lang="en-US" sz="3200" dirty="0" err="1">
                  <a:latin typeface="Times New Roman"/>
                  <a:cs typeface="Times New Roman"/>
                </a:rPr>
                <a:t>footpoint</a:t>
              </a:r>
              <a:r>
                <a:rPr lang="en-US" sz="3200" dirty="0">
                  <a:latin typeface="Times New Roman"/>
                  <a:cs typeface="Times New Roman"/>
                </a:rPr>
                <a:t> motion of the solar wind source region.  </a:t>
              </a:r>
              <a:r>
                <a:rPr lang="en-US" sz="3200" dirty="0" err="1">
                  <a:latin typeface="Times New Roman"/>
                  <a:cs typeface="Times New Roman"/>
                </a:rPr>
                <a:t>Schwadron</a:t>
              </a:r>
              <a:r>
                <a:rPr lang="en-US" sz="3200" dirty="0">
                  <a:latin typeface="Times New Roman"/>
                  <a:cs typeface="Times New Roman"/>
                </a:rPr>
                <a:t> (2002) presents a model that can be used to calculate the angular speed of the </a:t>
              </a:r>
              <a:r>
                <a:rPr lang="en-US" sz="3200" dirty="0" err="1">
                  <a:latin typeface="Times New Roman"/>
                  <a:cs typeface="Times New Roman"/>
                </a:rPr>
                <a:t>footpoint</a:t>
              </a:r>
              <a:r>
                <a:rPr lang="en-US" sz="3200" dirty="0">
                  <a:latin typeface="Times New Roman"/>
                  <a:cs typeface="Times New Roman"/>
                </a:rPr>
                <a:t> motion using in situ observations of magnetic field and solar wind speed.   This model is applied to 12 CRRs observed by both STEREO observatories from March through May 2007, when temporal and spatial separation between the spacecraft is minimal.  We calculate the effective angular speed of the source region (solar rotation plus </a:t>
              </a:r>
              <a:r>
                <a:rPr lang="en-US" sz="3200" dirty="0" err="1">
                  <a:latin typeface="Times New Roman"/>
                  <a:cs typeface="Times New Roman"/>
                </a:rPr>
                <a:t>footpoint</a:t>
              </a:r>
              <a:r>
                <a:rPr lang="en-US" sz="3200" dirty="0">
                  <a:latin typeface="Times New Roman"/>
                  <a:cs typeface="Times New Roman"/>
                </a:rPr>
                <a:t> motion) at both STEREO-A and STEREO-B using the </a:t>
              </a:r>
              <a:r>
                <a:rPr lang="en-US" sz="3200" dirty="0" err="1">
                  <a:latin typeface="Times New Roman"/>
                  <a:cs typeface="Times New Roman"/>
                </a:rPr>
                <a:t>Schwadron</a:t>
              </a:r>
              <a:r>
                <a:rPr lang="en-US" sz="3200" dirty="0">
                  <a:latin typeface="Times New Roman"/>
                  <a:cs typeface="Times New Roman"/>
                </a:rPr>
                <a:t> (2002) model.  An alternative geometric technique (possible with multiple in situ observations of the same CRR) is also used to calculate the effective angular speed of the source region.  We find the three effective angular speeds calculated for each CRR generally do not agree with one </a:t>
              </a:r>
              <a:r>
                <a:rPr lang="en-US" sz="3200" dirty="0" smtClean="0">
                  <a:latin typeface="Times New Roman"/>
                  <a:cs typeface="Times New Roman"/>
                </a:rPr>
                <a:t>another..</a:t>
              </a:r>
              <a:endParaRPr lang="en-US" sz="3200" dirty="0">
                <a:latin typeface="Times New Roman"/>
                <a:cs typeface="Times New Roman"/>
              </a:endParaRPr>
            </a:p>
            <a:p>
              <a:pPr eaLnBrk="1" hangingPunct="1">
                <a:spcBef>
                  <a:spcPct val="20000"/>
                </a:spcBef>
              </a:pPr>
              <a:r>
                <a:rPr lang="en-US" sz="3200" dirty="0" smtClean="0">
                  <a:latin typeface="Times New Roman"/>
                  <a:cs typeface="Times New Roman"/>
                </a:rPr>
                <a:t> </a:t>
              </a:r>
              <a:endParaRPr lang="en-US" sz="3200" dirty="0">
                <a:latin typeface="Times New Roman"/>
                <a:cs typeface="Times New Roman"/>
              </a:endParaRPr>
            </a:p>
          </p:txBody>
        </p:sp>
        <p:grpSp>
          <p:nvGrpSpPr>
            <p:cNvPr id="11" name="Group 10"/>
            <p:cNvGrpSpPr/>
            <p:nvPr/>
          </p:nvGrpSpPr>
          <p:grpSpPr>
            <a:xfrm>
              <a:off x="457200" y="11201400"/>
              <a:ext cx="20650371" cy="22183949"/>
              <a:chOff x="457200" y="11201400"/>
              <a:chExt cx="20650371" cy="22183949"/>
            </a:xfrm>
          </p:grpSpPr>
          <p:grpSp>
            <p:nvGrpSpPr>
              <p:cNvPr id="2628" name="Group 580"/>
              <p:cNvGrpSpPr>
                <a:grpSpLocks/>
              </p:cNvGrpSpPr>
              <p:nvPr/>
            </p:nvGrpSpPr>
            <p:grpSpPr bwMode="auto">
              <a:xfrm>
                <a:off x="457200" y="11201400"/>
                <a:ext cx="20650371" cy="22183949"/>
                <a:chOff x="288" y="7536"/>
                <a:chExt cx="8092" cy="10638"/>
              </a:xfrm>
            </p:grpSpPr>
            <p:sp>
              <p:nvSpPr>
                <p:cNvPr id="2130" name="Rectangle 82"/>
                <p:cNvSpPr>
                  <a:spLocks noChangeArrowheads="1"/>
                </p:cNvSpPr>
                <p:nvPr/>
              </p:nvSpPr>
              <p:spPr bwMode="auto">
                <a:xfrm>
                  <a:off x="288" y="7536"/>
                  <a:ext cx="8092" cy="10341"/>
                </a:xfrm>
                <a:prstGeom prst="rect">
                  <a:avLst/>
                </a:prstGeom>
                <a:solidFill>
                  <a:srgbClr val="FFFFFF"/>
                </a:solidFill>
                <a:ln w="9525">
                  <a:solidFill>
                    <a:schemeClr val="tx1"/>
                  </a:solidFill>
                  <a:miter lim="800000"/>
                  <a:headEnd/>
                  <a:tailEnd/>
                </a:ln>
              </p:spPr>
              <p:txBody>
                <a:bodyPr wrap="none" anchor="ctr"/>
                <a:lstStyle/>
                <a:p>
                  <a:endParaRPr lang="en-US" dirty="0">
                    <a:latin typeface="Times New Roman"/>
                    <a:cs typeface="Times New Roman"/>
                  </a:endParaRPr>
                </a:p>
              </p:txBody>
            </p:sp>
            <p:sp>
              <p:nvSpPr>
                <p:cNvPr id="2525" name="Text Box 477"/>
                <p:cNvSpPr txBox="1">
                  <a:spLocks noChangeArrowheads="1"/>
                </p:cNvSpPr>
                <p:nvPr/>
              </p:nvSpPr>
              <p:spPr bwMode="auto">
                <a:xfrm>
                  <a:off x="529" y="7680"/>
                  <a:ext cx="7433" cy="104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square">
                  <a:spAutoFit/>
                </a:bodyPr>
                <a:lstStyle/>
                <a:p>
                  <a:pPr>
                    <a:spcBef>
                      <a:spcPct val="50000"/>
                    </a:spcBef>
                  </a:pPr>
                  <a:r>
                    <a:rPr lang="en-US" sz="4000" b="1" dirty="0" smtClean="0">
                      <a:latin typeface="Times New Roman"/>
                      <a:cs typeface="Times New Roman"/>
                    </a:rPr>
                    <a:t>Introduction </a:t>
                  </a:r>
                </a:p>
                <a:p>
                  <a:pPr>
                    <a:spcBef>
                      <a:spcPct val="50000"/>
                    </a:spcBef>
                  </a:pPr>
                  <a:r>
                    <a:rPr lang="en-US" sz="3200" dirty="0" smtClean="0">
                      <a:latin typeface="Times New Roman"/>
                      <a:cs typeface="Times New Roman"/>
                    </a:rPr>
                    <a:t>Under the frozen-in assumption, the geometry of large-scale solar wind structures and their frozen-in interplanetary magnetic fields were theorized by Parker (1963) to take the shape of an Archimedean spiral (created by the Sun’s rotation), with the tightness of the winding depending on the solar wind speed.  At a radial distance R from the Sun, at colatitude </a:t>
                  </a:r>
                  <a:r>
                    <a:rPr lang="en-US" sz="3200" dirty="0" err="1" smtClean="0">
                      <a:latin typeface="Times New Roman"/>
                      <a:cs typeface="Times New Roman"/>
                    </a:rPr>
                    <a:t>θ</a:t>
                  </a:r>
                  <a:r>
                    <a:rPr lang="en-US" sz="3200" dirty="0" smtClean="0">
                      <a:latin typeface="Times New Roman"/>
                      <a:cs typeface="Times New Roman"/>
                    </a:rPr>
                    <a:t>, the angle between the Parker spiral and a radial vector is given by:</a:t>
                  </a:r>
                </a:p>
                <a:p>
                  <a:pPr>
                    <a:spcBef>
                      <a:spcPct val="50000"/>
                    </a:spcBef>
                  </a:pPr>
                  <a:r>
                    <a:rPr lang="en-US" sz="3200" dirty="0" smtClean="0">
                      <a:latin typeface="Times New Roman"/>
                      <a:cs typeface="Times New Roman"/>
                    </a:rPr>
                    <a:t>																			</a:t>
                  </a:r>
                  <a:r>
                    <a:rPr lang="en-US" sz="3200" dirty="0">
                      <a:latin typeface="Times New Roman"/>
                      <a:cs typeface="Times New Roman"/>
                    </a:rPr>
                    <a:t>	</a:t>
                  </a:r>
                  <a:r>
                    <a:rPr lang="en-US" sz="3200" dirty="0" smtClean="0">
                      <a:latin typeface="Times New Roman"/>
                      <a:cs typeface="Times New Roman"/>
                    </a:rPr>
                    <a:t>[1]</a:t>
                  </a:r>
                  <a:endParaRPr lang="en-US" sz="3200" dirty="0">
                    <a:latin typeface="Times New Roman"/>
                    <a:cs typeface="Times New Roman"/>
                  </a:endParaRPr>
                </a:p>
                <a:p>
                  <a:pPr>
                    <a:spcBef>
                      <a:spcPct val="50000"/>
                    </a:spcBef>
                  </a:pPr>
                  <a:r>
                    <a:rPr lang="en-US" sz="3200" dirty="0" smtClean="0">
                      <a:latin typeface="Times New Roman"/>
                      <a:cs typeface="Times New Roman"/>
                    </a:rPr>
                    <a:t>Where α is the azimuthal “garden hose” angle, </a:t>
                  </a:r>
                  <a:r>
                    <a:rPr lang="en-US" sz="3200" dirty="0" err="1" smtClean="0">
                      <a:latin typeface="Times New Roman"/>
                      <a:cs typeface="Times New Roman"/>
                    </a:rPr>
                    <a:t>Ω</a:t>
                  </a:r>
                  <a:r>
                    <a:rPr lang="en-US" sz="3200" baseline="-25000" dirty="0" err="1" smtClean="0">
                      <a:latin typeface="Times New Roman"/>
                      <a:cs typeface="Times New Roman"/>
                    </a:rPr>
                    <a:t>Sun</a:t>
                  </a:r>
                  <a:r>
                    <a:rPr lang="en-US" sz="3200" dirty="0" smtClean="0">
                      <a:latin typeface="Times New Roman"/>
                      <a:cs typeface="Times New Roman"/>
                    </a:rPr>
                    <a:t> is the Sun’s angular rotation speed, and V is the solar wind speed.  The slower the solar wind speed, the tighter the winding angle.</a:t>
                  </a:r>
                </a:p>
                <a:p>
                  <a:pPr>
                    <a:spcBef>
                      <a:spcPct val="50000"/>
                    </a:spcBef>
                  </a:pPr>
                  <a:r>
                    <a:rPr lang="en-US" sz="3200" dirty="0" smtClean="0">
                      <a:latin typeface="Times New Roman"/>
                      <a:cs typeface="Times New Roman"/>
                    </a:rPr>
                    <a:t>Observations have shown (c.f. Forsyth et al. 1996) the Parker model does give the most probable value of the magnetic field’s azimuthal orientation (tan </a:t>
                  </a:r>
                  <a:r>
                    <a:rPr lang="en-US" sz="3200" dirty="0" err="1" smtClean="0">
                      <a:latin typeface="Times New Roman"/>
                      <a:cs typeface="Times New Roman"/>
                    </a:rPr>
                    <a:t>ϕ</a:t>
                  </a:r>
                  <a:r>
                    <a:rPr lang="en-US" sz="3200" baseline="-25000" dirty="0" err="1" smtClean="0">
                      <a:latin typeface="Times New Roman"/>
                      <a:cs typeface="Times New Roman"/>
                    </a:rPr>
                    <a:t>B</a:t>
                  </a:r>
                  <a:r>
                    <a:rPr lang="en-US" sz="3200" dirty="0" smtClean="0">
                      <a:latin typeface="Times New Roman"/>
                      <a:cs typeface="Times New Roman"/>
                    </a:rPr>
                    <a:t> = B</a:t>
                  </a:r>
                  <a:r>
                    <a:rPr lang="en-US" sz="3200" baseline="-25000" dirty="0" smtClean="0">
                      <a:latin typeface="Times New Roman"/>
                      <a:cs typeface="Times New Roman"/>
                    </a:rPr>
                    <a:t>T</a:t>
                  </a:r>
                  <a:r>
                    <a:rPr lang="en-US" sz="3200" dirty="0" smtClean="0">
                      <a:latin typeface="Times New Roman"/>
                      <a:cs typeface="Times New Roman"/>
                    </a:rPr>
                    <a:t>/B</a:t>
                  </a:r>
                  <a:r>
                    <a:rPr lang="en-US" sz="3200" baseline="-25000" dirty="0" smtClean="0">
                      <a:latin typeface="Times New Roman"/>
                      <a:cs typeface="Times New Roman"/>
                    </a:rPr>
                    <a:t>R</a:t>
                  </a:r>
                  <a:r>
                    <a:rPr lang="en-US" sz="3200" dirty="0" smtClean="0">
                      <a:latin typeface="Times New Roman"/>
                      <a:cs typeface="Times New Roman"/>
                    </a:rPr>
                    <a:t>).  However, significant deviations from the idealized Parker spiral are seen at </a:t>
                  </a:r>
                  <a:r>
                    <a:rPr lang="en-US" sz="3200" dirty="0" err="1" smtClean="0">
                      <a:latin typeface="Times New Roman"/>
                      <a:cs typeface="Times New Roman"/>
                    </a:rPr>
                    <a:t>corotating</a:t>
                  </a:r>
                  <a:r>
                    <a:rPr lang="en-US" sz="3200" dirty="0" smtClean="0">
                      <a:latin typeface="Times New Roman"/>
                      <a:cs typeface="Times New Roman"/>
                    </a:rPr>
                    <a:t> interaction regions (CIRs) where the solar wind speed increases, and at the corresponding transitions from fast to slow wind, </a:t>
                  </a:r>
                  <a:r>
                    <a:rPr lang="en-US" sz="3200" dirty="0" err="1" smtClean="0">
                      <a:latin typeface="Times New Roman"/>
                      <a:cs typeface="Times New Roman"/>
                    </a:rPr>
                    <a:t>corotating</a:t>
                  </a:r>
                  <a:r>
                    <a:rPr lang="en-US" sz="3200" dirty="0" smtClean="0">
                      <a:latin typeface="Times New Roman"/>
                      <a:cs typeface="Times New Roman"/>
                    </a:rPr>
                    <a:t> rarefaction regions (CRRs).  One explanation for the observed variance of the in situ magnetic field at CRRs is motion of the solar wind source region </a:t>
                  </a:r>
                  <a:r>
                    <a:rPr lang="en-US" sz="3200" dirty="0" err="1" smtClean="0">
                      <a:latin typeface="Times New Roman"/>
                      <a:cs typeface="Times New Roman"/>
                    </a:rPr>
                    <a:t>footpoints</a:t>
                  </a:r>
                  <a:r>
                    <a:rPr lang="en-US" sz="3200" dirty="0">
                      <a:latin typeface="Times New Roman"/>
                      <a:cs typeface="Times New Roman"/>
                    </a:rPr>
                    <a:t> </a:t>
                  </a:r>
                  <a:r>
                    <a:rPr lang="en-US" sz="3200" dirty="0" smtClean="0">
                      <a:latin typeface="Times New Roman"/>
                      <a:cs typeface="Times New Roman"/>
                    </a:rPr>
                    <a:t>(Murphy, Smith, and </a:t>
                  </a:r>
                  <a:r>
                    <a:rPr lang="en-US" sz="3200" dirty="0" err="1" smtClean="0">
                      <a:latin typeface="Times New Roman"/>
                      <a:cs typeface="Times New Roman"/>
                    </a:rPr>
                    <a:t>Schwadron</a:t>
                  </a:r>
                  <a:r>
                    <a:rPr lang="en-US" sz="3200" dirty="0" smtClean="0">
                      <a:latin typeface="Times New Roman"/>
                      <a:cs typeface="Times New Roman"/>
                    </a:rPr>
                    <a:t> 2002).  This would result in an effective angular speed (</a:t>
                  </a:r>
                  <a:r>
                    <a:rPr lang="en-US" sz="3200" dirty="0" err="1" smtClean="0">
                      <a:latin typeface="Times New Roman"/>
                      <a:cs typeface="Times New Roman"/>
                    </a:rPr>
                    <a:t>Ω</a:t>
                  </a:r>
                  <a:r>
                    <a:rPr lang="en-US" sz="3200" baseline="-25000" dirty="0" err="1" smtClean="0">
                      <a:latin typeface="Times New Roman"/>
                      <a:cs typeface="Times New Roman"/>
                    </a:rPr>
                    <a:t>eff</a:t>
                  </a:r>
                  <a:r>
                    <a:rPr lang="en-US" sz="3200" dirty="0" smtClean="0">
                      <a:latin typeface="Times New Roman"/>
                      <a:cs typeface="Times New Roman"/>
                    </a:rPr>
                    <a:t>) of the source region that is not equal to </a:t>
                  </a:r>
                  <a:r>
                    <a:rPr lang="en-US" sz="3200" dirty="0" err="1">
                      <a:latin typeface="Times New Roman"/>
                      <a:cs typeface="Times New Roman"/>
                    </a:rPr>
                    <a:t>Ω</a:t>
                  </a:r>
                  <a:r>
                    <a:rPr lang="en-US" sz="3200" baseline="-25000" dirty="0" err="1">
                      <a:latin typeface="Times New Roman"/>
                      <a:cs typeface="Times New Roman"/>
                    </a:rPr>
                    <a:t>Sun</a:t>
                  </a:r>
                  <a:r>
                    <a:rPr lang="en-US" sz="3200" dirty="0" smtClean="0">
                      <a:latin typeface="Times New Roman"/>
                      <a:cs typeface="Times New Roman"/>
                    </a:rPr>
                    <a:t>.</a:t>
                  </a:r>
                </a:p>
                <a:p>
                  <a:pPr>
                    <a:spcBef>
                      <a:spcPct val="50000"/>
                    </a:spcBef>
                  </a:pPr>
                  <a:r>
                    <a:rPr lang="en-US" sz="3200" dirty="0" err="1" smtClean="0">
                      <a:latin typeface="Times New Roman"/>
                      <a:cs typeface="Times New Roman"/>
                    </a:rPr>
                    <a:t>Schwadron</a:t>
                  </a:r>
                  <a:r>
                    <a:rPr lang="en-US" sz="3200" dirty="0" smtClean="0">
                      <a:latin typeface="Times New Roman"/>
                      <a:cs typeface="Times New Roman"/>
                    </a:rPr>
                    <a:t> (2002) presented a </a:t>
                  </a:r>
                  <a:r>
                    <a:rPr lang="en-US" sz="3200" dirty="0" err="1" smtClean="0">
                      <a:latin typeface="Times New Roman"/>
                      <a:cs typeface="Times New Roman"/>
                    </a:rPr>
                    <a:t>footpoint</a:t>
                  </a:r>
                  <a:r>
                    <a:rPr lang="en-US" sz="3200" dirty="0" smtClean="0">
                      <a:latin typeface="Times New Roman"/>
                      <a:cs typeface="Times New Roman"/>
                    </a:rPr>
                    <a:t> motion model that can be used to calculate the expected deviation from the Parker spiral.</a:t>
                  </a:r>
                  <a:endParaRPr lang="en-US" sz="3200" dirty="0">
                    <a:latin typeface="Times New Roman"/>
                    <a:cs typeface="Times New Roman"/>
                  </a:endParaRPr>
                </a:p>
                <a:p>
                  <a:pPr>
                    <a:spcBef>
                      <a:spcPct val="50000"/>
                    </a:spcBef>
                  </a:pPr>
                  <a:r>
                    <a:rPr lang="en-US" sz="3200" dirty="0" smtClean="0">
                      <a:latin typeface="Times New Roman"/>
                      <a:cs typeface="Times New Roman"/>
                    </a:rPr>
                    <a:t>																				[2]</a:t>
                  </a:r>
                </a:p>
                <a:p>
                  <a:pPr>
                    <a:spcBef>
                      <a:spcPct val="50000"/>
                    </a:spcBef>
                  </a:pPr>
                  <a:endParaRPr lang="en-US" sz="3200" dirty="0" smtClean="0">
                    <a:latin typeface="Times New Roman"/>
                    <a:cs typeface="Times New Roman"/>
                  </a:endParaRPr>
                </a:p>
                <a:p>
                  <a:pPr>
                    <a:spcBef>
                      <a:spcPct val="50000"/>
                    </a:spcBef>
                  </a:pPr>
                  <a:r>
                    <a:rPr lang="en-US" sz="3200" dirty="0" smtClean="0">
                      <a:latin typeface="Times New Roman"/>
                      <a:cs typeface="Times New Roman"/>
                    </a:rPr>
                    <a:t>The difference between </a:t>
                  </a:r>
                  <a:r>
                    <a:rPr lang="en-US" sz="3200" dirty="0" err="1" smtClean="0">
                      <a:latin typeface="Times New Roman"/>
                      <a:cs typeface="Times New Roman"/>
                    </a:rPr>
                    <a:t>Ω</a:t>
                  </a:r>
                  <a:r>
                    <a:rPr lang="en-US" sz="3200" baseline="-25000" dirty="0" err="1" smtClean="0">
                      <a:latin typeface="Times New Roman"/>
                      <a:cs typeface="Times New Roman"/>
                    </a:rPr>
                    <a:t>Sun</a:t>
                  </a:r>
                  <a:r>
                    <a:rPr lang="en-US" sz="3200" baseline="-25000" dirty="0" smtClean="0">
                      <a:latin typeface="Times New Roman"/>
                      <a:cs typeface="Times New Roman"/>
                    </a:rPr>
                    <a:t> </a:t>
                  </a:r>
                  <a:r>
                    <a:rPr lang="en-US" sz="3200" dirty="0" smtClean="0">
                      <a:latin typeface="Times New Roman"/>
                      <a:cs typeface="Times New Roman"/>
                    </a:rPr>
                    <a:t>and </a:t>
                  </a:r>
                  <a:r>
                    <a:rPr lang="en-US" sz="3200" dirty="0" err="1" smtClean="0">
                      <a:latin typeface="Times New Roman"/>
                      <a:cs typeface="Times New Roman"/>
                    </a:rPr>
                    <a:t>Ω</a:t>
                  </a:r>
                  <a:r>
                    <a:rPr lang="en-US" sz="3200" baseline="-25000" dirty="0" err="1" smtClean="0">
                      <a:latin typeface="Times New Roman"/>
                      <a:cs typeface="Times New Roman"/>
                    </a:rPr>
                    <a:t>eff</a:t>
                  </a:r>
                  <a:r>
                    <a:rPr lang="en-US" sz="3200" baseline="-25000" dirty="0" smtClean="0">
                      <a:latin typeface="Times New Roman"/>
                      <a:cs typeface="Times New Roman"/>
                    </a:rPr>
                    <a:t> </a:t>
                  </a:r>
                  <a:r>
                    <a:rPr lang="en-US" sz="3200" dirty="0" smtClean="0">
                      <a:latin typeface="Times New Roman"/>
                      <a:cs typeface="Times New Roman"/>
                    </a:rPr>
                    <a:t>is given by </a:t>
                  </a:r>
                  <a:r>
                    <a:rPr lang="en-US" sz="3200" dirty="0" err="1" smtClean="0">
                      <a:latin typeface="Times New Roman"/>
                      <a:cs typeface="Times New Roman"/>
                    </a:rPr>
                    <a:t>ω</a:t>
                  </a:r>
                  <a:r>
                    <a:rPr lang="en-US" sz="3200" dirty="0" smtClean="0">
                      <a:latin typeface="Times New Roman"/>
                      <a:cs typeface="Times New Roman"/>
                    </a:rPr>
                    <a:t>.  </a:t>
                  </a:r>
                  <a:r>
                    <a:rPr lang="en-US" sz="3200" dirty="0" err="1" smtClean="0">
                      <a:latin typeface="Times New Roman"/>
                      <a:cs typeface="Times New Roman"/>
                    </a:rPr>
                    <a:t>δV</a:t>
                  </a:r>
                  <a:r>
                    <a:rPr lang="en-US" sz="3200" dirty="0" smtClean="0">
                      <a:latin typeface="Times New Roman"/>
                      <a:cs typeface="Times New Roman"/>
                    </a:rPr>
                    <a:t>/</a:t>
                  </a:r>
                  <a:r>
                    <a:rPr lang="en-US" sz="3200" dirty="0" err="1" smtClean="0">
                      <a:latin typeface="Times New Roman"/>
                      <a:cs typeface="Times New Roman"/>
                    </a:rPr>
                    <a:t>δ</a:t>
                  </a:r>
                  <a:r>
                    <a:rPr lang="en-US" sz="3200" dirty="0" smtClean="0">
                      <a:latin typeface="Times New Roman"/>
                      <a:cs typeface="Times New Roman"/>
                    </a:rPr>
                    <a:t>𝜙 is the solar wind velocity shear</a:t>
                  </a:r>
                  <a:r>
                    <a:rPr lang="en-US" sz="3200" dirty="0">
                      <a:latin typeface="Times New Roman"/>
                      <a:cs typeface="Times New Roman"/>
                    </a:rPr>
                    <a:t>. </a:t>
                  </a:r>
                  <a:r>
                    <a:rPr lang="en-US" sz="3200" dirty="0" err="1" smtClean="0">
                      <a:latin typeface="Times New Roman"/>
                      <a:cs typeface="Times New Roman"/>
                    </a:rPr>
                    <a:t>δV</a:t>
                  </a:r>
                  <a:r>
                    <a:rPr lang="en-US" sz="3200" dirty="0" smtClean="0">
                      <a:latin typeface="Times New Roman"/>
                      <a:cs typeface="Times New Roman"/>
                    </a:rPr>
                    <a:t> is the change in solar wind speed from the fast stream to the slow, and </a:t>
                  </a:r>
                  <a:r>
                    <a:rPr lang="en-US" sz="3200" dirty="0" err="1" smtClean="0">
                      <a:latin typeface="Times New Roman"/>
                      <a:cs typeface="Times New Roman"/>
                    </a:rPr>
                    <a:t>δ</a:t>
                  </a:r>
                  <a:r>
                    <a:rPr lang="en-US" sz="3200" dirty="0" smtClean="0">
                      <a:latin typeface="Times New Roman"/>
                      <a:cs typeface="Times New Roman"/>
                    </a:rPr>
                    <a:t>𝜙 is the longitudinal extent of the source region over which the transition occurs, which can be estimated using ballistic mapping (</a:t>
                  </a:r>
                  <a:r>
                    <a:rPr lang="en-US" sz="3200" dirty="0">
                      <a:latin typeface="Times New Roman"/>
                      <a:cs typeface="Times New Roman"/>
                    </a:rPr>
                    <a:t>Murphy, Smith, and </a:t>
                  </a:r>
                  <a:r>
                    <a:rPr lang="en-US" sz="3200" dirty="0" err="1">
                      <a:latin typeface="Times New Roman"/>
                      <a:cs typeface="Times New Roman"/>
                    </a:rPr>
                    <a:t>Schwadron</a:t>
                  </a:r>
                  <a:r>
                    <a:rPr lang="en-US" sz="3200" dirty="0">
                      <a:latin typeface="Times New Roman"/>
                      <a:cs typeface="Times New Roman"/>
                    </a:rPr>
                    <a:t> </a:t>
                  </a:r>
                  <a:r>
                    <a:rPr lang="en-US" sz="3200" dirty="0" smtClean="0">
                      <a:latin typeface="Times New Roman"/>
                      <a:cs typeface="Times New Roman"/>
                    </a:rPr>
                    <a:t>2002; Smith 2013).  The relationship above can be inverted to solve for </a:t>
                  </a:r>
                  <a:r>
                    <a:rPr lang="en-US" sz="3200" dirty="0" err="1" smtClean="0">
                      <a:latin typeface="Times New Roman"/>
                      <a:cs typeface="Times New Roman"/>
                    </a:rPr>
                    <a:t>ω</a:t>
                  </a:r>
                  <a:r>
                    <a:rPr lang="en-US" sz="3200" dirty="0" smtClean="0">
                      <a:latin typeface="Times New Roman"/>
                      <a:cs typeface="Times New Roman"/>
                    </a:rPr>
                    <a:t> using in situ measurements of B and V from a spacecraft at a known position (R,</a:t>
                  </a:r>
                  <a:r>
                    <a:rPr lang="en-US" sz="3200" dirty="0">
                      <a:latin typeface="Times New Roman"/>
                      <a:cs typeface="Times New Roman"/>
                    </a:rPr>
                    <a:t> </a:t>
                  </a:r>
                  <a:r>
                    <a:rPr lang="en-US" sz="3200" dirty="0" err="1">
                      <a:latin typeface="Times New Roman"/>
                      <a:cs typeface="Times New Roman"/>
                    </a:rPr>
                    <a:t>θ</a:t>
                  </a:r>
                  <a:r>
                    <a:rPr lang="en-US" sz="3200" dirty="0" smtClean="0">
                      <a:latin typeface="Times New Roman"/>
                      <a:cs typeface="Times New Roman"/>
                    </a:rPr>
                    <a:t>). Then </a:t>
                  </a:r>
                  <a:r>
                    <a:rPr lang="en-US" sz="3200" dirty="0" err="1">
                      <a:latin typeface="Times New Roman"/>
                      <a:cs typeface="Times New Roman"/>
                    </a:rPr>
                    <a:t>Ω</a:t>
                  </a:r>
                  <a:r>
                    <a:rPr lang="en-US" sz="3200" baseline="-25000" dirty="0" err="1">
                      <a:latin typeface="Times New Roman"/>
                      <a:cs typeface="Times New Roman"/>
                    </a:rPr>
                    <a:t>eff</a:t>
                  </a:r>
                  <a:r>
                    <a:rPr lang="en-US" sz="3200" dirty="0" smtClean="0">
                      <a:latin typeface="Times New Roman"/>
                      <a:cs typeface="Times New Roman"/>
                    </a:rPr>
                    <a:t> = </a:t>
                  </a:r>
                  <a:r>
                    <a:rPr lang="en-US" sz="3200" dirty="0" err="1" smtClean="0">
                      <a:latin typeface="Times New Roman"/>
                      <a:cs typeface="Times New Roman"/>
                    </a:rPr>
                    <a:t>Ω</a:t>
                  </a:r>
                  <a:r>
                    <a:rPr lang="en-US" sz="3200" baseline="-25000" dirty="0" err="1" smtClean="0">
                      <a:latin typeface="Times New Roman"/>
                      <a:cs typeface="Times New Roman"/>
                    </a:rPr>
                    <a:t>Sun</a:t>
                  </a:r>
                  <a:r>
                    <a:rPr lang="en-US" sz="3200" dirty="0" smtClean="0">
                      <a:latin typeface="Times New Roman"/>
                      <a:cs typeface="Times New Roman"/>
                    </a:rPr>
                    <a:t> +  </a:t>
                  </a:r>
                  <a:r>
                    <a:rPr lang="en-US" sz="3200" dirty="0" err="1" smtClean="0">
                      <a:latin typeface="Times New Roman"/>
                      <a:cs typeface="Times New Roman"/>
                    </a:rPr>
                    <a:t>ω</a:t>
                  </a:r>
                  <a:r>
                    <a:rPr lang="en-US" sz="3200" dirty="0" smtClean="0">
                      <a:latin typeface="Times New Roman"/>
                      <a:cs typeface="Times New Roman"/>
                    </a:rPr>
                    <a:t>.</a:t>
                  </a:r>
                </a:p>
                <a:p>
                  <a:pPr>
                    <a:spcBef>
                      <a:spcPct val="50000"/>
                    </a:spcBef>
                  </a:pPr>
                  <a:r>
                    <a:rPr lang="en-US" sz="3200" dirty="0" smtClean="0">
                      <a:latin typeface="Times New Roman"/>
                      <a:cs typeface="Times New Roman"/>
                    </a:rPr>
                    <a:t>With </a:t>
                  </a:r>
                  <a:r>
                    <a:rPr lang="en-US" sz="3200" dirty="0">
                      <a:latin typeface="Times New Roman"/>
                      <a:cs typeface="Times New Roman"/>
                    </a:rPr>
                    <a:t>the unique orbit of the STEREO mission, the same CRR can be observed at both spacecraft (ST-A and ST-B).  The curvature of the CRR (and </a:t>
                  </a:r>
                  <a:r>
                    <a:rPr lang="en-US" sz="3200" dirty="0" smtClean="0">
                      <a:latin typeface="Times New Roman"/>
                      <a:cs typeface="Times New Roman"/>
                    </a:rPr>
                    <a:t>the </a:t>
                  </a:r>
                  <a:r>
                    <a:rPr lang="en-US" sz="3200" dirty="0">
                      <a:latin typeface="Times New Roman"/>
                      <a:cs typeface="Times New Roman"/>
                    </a:rPr>
                    <a:t>effective angular speed of its source region), can be obtained using the coordinates of the two spacecraft when they respectively encounter the CRR. </a:t>
                  </a:r>
                </a:p>
                <a:p>
                  <a:pPr>
                    <a:spcBef>
                      <a:spcPct val="50000"/>
                    </a:spcBef>
                  </a:pPr>
                  <a:r>
                    <a:rPr lang="en-US" sz="3200" dirty="0">
                      <a:latin typeface="Times New Roman"/>
                      <a:cs typeface="Times New Roman"/>
                    </a:rPr>
                    <a:t>  </a:t>
                  </a:r>
                  <a:r>
                    <a:rPr lang="en-US" sz="3200" dirty="0" smtClean="0">
                      <a:latin typeface="Times New Roman"/>
                      <a:cs typeface="Times New Roman"/>
                    </a:rPr>
                    <a:t>																				[3]</a:t>
                  </a:r>
                  <a:endParaRPr lang="en-US" sz="3200" dirty="0">
                    <a:latin typeface="Times New Roman"/>
                    <a:cs typeface="Times New Roman"/>
                  </a:endParaRPr>
                </a:p>
                <a:p>
                  <a:pPr>
                    <a:spcBef>
                      <a:spcPct val="50000"/>
                    </a:spcBef>
                  </a:pPr>
                  <a:endParaRPr lang="en-US" sz="3200" dirty="0" smtClean="0">
                    <a:latin typeface="Times New Roman"/>
                    <a:cs typeface="Times New Roman"/>
                  </a:endParaRPr>
                </a:p>
                <a:p>
                  <a:pPr>
                    <a:spcBef>
                      <a:spcPct val="50000"/>
                    </a:spcBef>
                  </a:pPr>
                  <a:r>
                    <a:rPr lang="en-US" sz="3200" dirty="0" smtClean="0">
                      <a:latin typeface="Times New Roman"/>
                      <a:cs typeface="Times New Roman"/>
                    </a:rPr>
                    <a:t>R</a:t>
                  </a:r>
                  <a:r>
                    <a:rPr lang="en-US" sz="3200" baseline="-25000" dirty="0" smtClean="0">
                      <a:latin typeface="Times New Roman"/>
                      <a:cs typeface="Times New Roman"/>
                    </a:rPr>
                    <a:t>A</a:t>
                  </a:r>
                  <a:r>
                    <a:rPr lang="en-US" sz="3200" dirty="0" smtClean="0">
                      <a:latin typeface="Times New Roman"/>
                      <a:cs typeface="Times New Roman"/>
                    </a:rPr>
                    <a:t> </a:t>
                  </a:r>
                  <a:r>
                    <a:rPr lang="en-US" sz="3200" dirty="0">
                      <a:latin typeface="Times New Roman"/>
                      <a:cs typeface="Times New Roman"/>
                    </a:rPr>
                    <a:t>and R</a:t>
                  </a:r>
                  <a:r>
                    <a:rPr lang="en-US" sz="3200" baseline="-25000" dirty="0">
                      <a:latin typeface="Times New Roman"/>
                      <a:cs typeface="Times New Roman"/>
                    </a:rPr>
                    <a:t>B</a:t>
                  </a:r>
                  <a:r>
                    <a:rPr lang="en-US" sz="3200" dirty="0">
                      <a:latin typeface="Times New Roman"/>
                      <a:cs typeface="Times New Roman"/>
                    </a:rPr>
                    <a:t> are the respective orbital radii of ST-A and ST-B, </a:t>
                  </a:r>
                  <a:r>
                    <a:rPr lang="en-US" sz="3200" dirty="0" err="1">
                      <a:latin typeface="Times New Roman"/>
                      <a:cs typeface="Times New Roman"/>
                    </a:rPr>
                    <a:t>ϕ</a:t>
                  </a:r>
                  <a:r>
                    <a:rPr lang="en-US" sz="3200" baseline="-25000" dirty="0" err="1">
                      <a:latin typeface="Times New Roman"/>
                      <a:cs typeface="Times New Roman"/>
                    </a:rPr>
                    <a:t>A</a:t>
                  </a:r>
                  <a:r>
                    <a:rPr lang="en-US" sz="3200" baseline="-25000" dirty="0">
                      <a:latin typeface="Times New Roman"/>
                      <a:cs typeface="Times New Roman"/>
                    </a:rPr>
                    <a:t> </a:t>
                  </a:r>
                  <a:r>
                    <a:rPr lang="en-US" sz="3200" dirty="0">
                      <a:latin typeface="Times New Roman"/>
                      <a:cs typeface="Times New Roman"/>
                    </a:rPr>
                    <a:t>and</a:t>
                  </a:r>
                  <a:r>
                    <a:rPr lang="en-US" sz="3200" baseline="-25000" dirty="0">
                      <a:latin typeface="Times New Roman"/>
                      <a:cs typeface="Times New Roman"/>
                    </a:rPr>
                    <a:t> </a:t>
                  </a:r>
                  <a:r>
                    <a:rPr lang="en-US" sz="3200" dirty="0" err="1">
                      <a:latin typeface="Times New Roman"/>
                      <a:cs typeface="Times New Roman"/>
                    </a:rPr>
                    <a:t>ϕ</a:t>
                  </a:r>
                  <a:r>
                    <a:rPr lang="en-US" sz="3200" baseline="-25000" dirty="0" err="1">
                      <a:latin typeface="Times New Roman"/>
                      <a:cs typeface="Times New Roman"/>
                    </a:rPr>
                    <a:t>B</a:t>
                  </a:r>
                  <a:r>
                    <a:rPr lang="en-US" sz="3200" baseline="-25000" dirty="0">
                      <a:latin typeface="Times New Roman"/>
                      <a:cs typeface="Times New Roman"/>
                    </a:rPr>
                    <a:t> </a:t>
                  </a:r>
                  <a:r>
                    <a:rPr lang="en-US" sz="3200" dirty="0">
                      <a:latin typeface="Times New Roman"/>
                      <a:cs typeface="Times New Roman"/>
                    </a:rPr>
                    <a:t>are the </a:t>
                  </a:r>
                  <a:r>
                    <a:rPr lang="en-US" sz="3200" dirty="0" smtClean="0">
                      <a:latin typeface="Times New Roman"/>
                      <a:cs typeface="Times New Roman"/>
                    </a:rPr>
                    <a:t>spacecraft longitudes in the Carrington coordinate system, </a:t>
                  </a:r>
                  <a:r>
                    <a:rPr lang="en-US" sz="3200" dirty="0">
                      <a:latin typeface="Times New Roman"/>
                      <a:cs typeface="Times New Roman"/>
                    </a:rPr>
                    <a:t>and V is the observed solar wind speed</a:t>
                  </a:r>
                  <a:r>
                    <a:rPr lang="en-US" sz="3200" dirty="0" smtClean="0">
                      <a:latin typeface="Times New Roman"/>
                      <a:cs typeface="Times New Roman"/>
                    </a:rPr>
                    <a:t>.</a:t>
                  </a:r>
                </a:p>
                <a:p>
                  <a:pPr>
                    <a:spcBef>
                      <a:spcPct val="50000"/>
                    </a:spcBef>
                  </a:pPr>
                  <a:r>
                    <a:rPr lang="en-US" sz="3200" dirty="0" smtClean="0">
                      <a:latin typeface="Times New Roman"/>
                      <a:cs typeface="Times New Roman"/>
                    </a:rPr>
                    <a:t>In this study we have calculated the effective angular speed of the solar wind source region using both the </a:t>
                  </a:r>
                  <a:r>
                    <a:rPr lang="en-US" sz="3200" dirty="0" err="1" smtClean="0">
                      <a:latin typeface="Times New Roman"/>
                      <a:cs typeface="Times New Roman"/>
                    </a:rPr>
                    <a:t>Schwadron</a:t>
                  </a:r>
                  <a:r>
                    <a:rPr lang="en-US" sz="3200" dirty="0">
                      <a:latin typeface="Times New Roman"/>
                      <a:cs typeface="Times New Roman"/>
                    </a:rPr>
                    <a:t> </a:t>
                  </a:r>
                  <a:r>
                    <a:rPr lang="en-US" sz="3200" dirty="0" smtClean="0">
                      <a:latin typeface="Times New Roman"/>
                      <a:cs typeface="Times New Roman"/>
                    </a:rPr>
                    <a:t>model and the two-point measurement technique for thirteen CRRs observed early in the STEREO mission (March – early May 2007) when both temporal and spatial separations between the two spacecraft were small (so there is minimal opportunity for changes at the source region).  The results of the two techniques were then compared for consistency.</a:t>
                  </a:r>
                </a:p>
              </p:txBody>
            </p:sp>
          </p:grpSp>
          <p:graphicFrame>
            <p:nvGraphicFramePr>
              <p:cNvPr id="3" name="Object 2"/>
              <p:cNvGraphicFramePr>
                <a:graphicFrameLocks noChangeAspect="1"/>
              </p:cNvGraphicFramePr>
              <p:nvPr>
                <p:extLst>
                  <p:ext uri="{D42A27DB-BD31-4B8C-83A1-F6EECF244321}">
                    <p14:modId xmlns:p14="http://schemas.microsoft.com/office/powerpoint/2010/main" val="2603016154"/>
                  </p:ext>
                </p:extLst>
              </p:nvPr>
            </p:nvGraphicFramePr>
            <p:xfrm>
              <a:off x="9144000" y="14306550"/>
              <a:ext cx="2987040" cy="1036320"/>
            </p:xfrm>
            <a:graphic>
              <a:graphicData uri="http://schemas.openxmlformats.org/presentationml/2006/ole">
                <mc:AlternateContent xmlns:mc="http://schemas.openxmlformats.org/markup-compatibility/2006">
                  <mc:Choice xmlns:v="urn:schemas-microsoft-com:vml" Requires="v">
                    <p:oleObj spid="_x0000_s1706" name="Equation" r:id="rId4" imgW="1244600" imgH="431800" progId="Equation.3">
                      <p:embed/>
                    </p:oleObj>
                  </mc:Choice>
                  <mc:Fallback>
                    <p:oleObj name="Equation" r:id="rId4" imgW="1244600" imgH="431800" progId="Equation.3">
                      <p:embed/>
                      <p:pic>
                        <p:nvPicPr>
                          <p:cNvPr id="0" name=""/>
                          <p:cNvPicPr/>
                          <p:nvPr/>
                        </p:nvPicPr>
                        <p:blipFill>
                          <a:blip r:embed="rId5"/>
                          <a:stretch>
                            <a:fillRect/>
                          </a:stretch>
                        </p:blipFill>
                        <p:spPr>
                          <a:xfrm>
                            <a:off x="9144000" y="14306550"/>
                            <a:ext cx="2987040" cy="1036320"/>
                          </a:xfrm>
                          <a:prstGeom prst="rect">
                            <a:avLst/>
                          </a:prstGeom>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4258276259"/>
                  </p:ext>
                </p:extLst>
              </p:nvPr>
            </p:nvGraphicFramePr>
            <p:xfrm>
              <a:off x="8381993" y="21142325"/>
              <a:ext cx="4663440" cy="1463040"/>
            </p:xfrm>
            <a:graphic>
              <a:graphicData uri="http://schemas.openxmlformats.org/presentationml/2006/ole">
                <mc:AlternateContent xmlns:mc="http://schemas.openxmlformats.org/markup-compatibility/2006">
                  <mc:Choice xmlns:v="urn:schemas-microsoft-com:vml" Requires="v">
                    <p:oleObj spid="_x0000_s1707" name="Equation" r:id="rId6" imgW="1943100" imgH="609600" progId="Equation.3">
                      <p:embed/>
                    </p:oleObj>
                  </mc:Choice>
                  <mc:Fallback>
                    <p:oleObj name="Equation" r:id="rId6" imgW="1943100" imgH="609600" progId="Equation.3">
                      <p:embed/>
                      <p:pic>
                        <p:nvPicPr>
                          <p:cNvPr id="0" name=""/>
                          <p:cNvPicPr/>
                          <p:nvPr/>
                        </p:nvPicPr>
                        <p:blipFill>
                          <a:blip r:embed="rId7"/>
                          <a:stretch>
                            <a:fillRect/>
                          </a:stretch>
                        </p:blipFill>
                        <p:spPr>
                          <a:xfrm>
                            <a:off x="8381993" y="21142325"/>
                            <a:ext cx="4663440" cy="1463040"/>
                          </a:xfrm>
                          <a:prstGeom prst="rect">
                            <a:avLst/>
                          </a:prstGeom>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4078601270"/>
                  </p:ext>
                </p:extLst>
              </p:nvPr>
            </p:nvGraphicFramePr>
            <p:xfrm>
              <a:off x="9296400" y="27336750"/>
              <a:ext cx="2865120" cy="1036320"/>
            </p:xfrm>
            <a:graphic>
              <a:graphicData uri="http://schemas.openxmlformats.org/presentationml/2006/ole">
                <mc:AlternateContent xmlns:mc="http://schemas.openxmlformats.org/markup-compatibility/2006">
                  <mc:Choice xmlns:v="urn:schemas-microsoft-com:vml" Requires="v">
                    <p:oleObj spid="_x0000_s1708" name="Equation" r:id="rId8" imgW="1193800" imgH="431800" progId="Equation.3">
                      <p:embed/>
                    </p:oleObj>
                  </mc:Choice>
                  <mc:Fallback>
                    <p:oleObj name="Equation" r:id="rId8" imgW="1193800" imgH="431800" progId="Equation.3">
                      <p:embed/>
                      <p:pic>
                        <p:nvPicPr>
                          <p:cNvPr id="0" name=""/>
                          <p:cNvPicPr/>
                          <p:nvPr/>
                        </p:nvPicPr>
                        <p:blipFill>
                          <a:blip r:embed="rId9"/>
                          <a:stretch>
                            <a:fillRect/>
                          </a:stretch>
                        </p:blipFill>
                        <p:spPr>
                          <a:xfrm>
                            <a:off x="9296400" y="27336750"/>
                            <a:ext cx="2865120" cy="1036320"/>
                          </a:xfrm>
                          <a:prstGeom prst="rect">
                            <a:avLst/>
                          </a:prstGeom>
                        </p:spPr>
                      </p:pic>
                    </p:oleObj>
                  </mc:Fallback>
                </mc:AlternateContent>
              </a:graphicData>
            </a:graphic>
          </p:graphicFrame>
        </p:grpSp>
      </p:grpSp>
      <p:pic>
        <p:nvPicPr>
          <p:cNvPr id="10" name="Picture 9"/>
          <p:cNvPicPr>
            <a:picLocks noChangeAspect="1"/>
          </p:cNvPicPr>
          <p:nvPr/>
        </p:nvPicPr>
        <p:blipFill>
          <a:blip r:embed="rId10"/>
          <a:stretch>
            <a:fillRect/>
          </a:stretch>
        </p:blipFill>
        <p:spPr>
          <a:xfrm>
            <a:off x="43662600" y="685800"/>
            <a:ext cx="2596896" cy="2632964"/>
          </a:xfrm>
          <a:prstGeom prst="rect">
            <a:avLst/>
          </a:prstGeom>
        </p:spPr>
      </p:pic>
      <p:grpSp>
        <p:nvGrpSpPr>
          <p:cNvPr id="18" name="Group 17"/>
          <p:cNvGrpSpPr/>
          <p:nvPr/>
        </p:nvGrpSpPr>
        <p:grpSpPr>
          <a:xfrm>
            <a:off x="21031200" y="4114800"/>
            <a:ext cx="17068800" cy="28629864"/>
            <a:chOff x="21031200" y="4114800"/>
            <a:chExt cx="17068800" cy="28629864"/>
          </a:xfrm>
        </p:grpSpPr>
        <p:sp>
          <p:nvSpPr>
            <p:cNvPr id="21" name="Text Box 8"/>
            <p:cNvSpPr txBox="1">
              <a:spLocks noChangeArrowheads="1"/>
            </p:cNvSpPr>
            <p:nvPr/>
          </p:nvSpPr>
          <p:spPr bwMode="auto">
            <a:xfrm>
              <a:off x="21031200" y="4114800"/>
              <a:ext cx="17068800" cy="28629864"/>
            </a:xfrm>
            <a:prstGeom prst="rect">
              <a:avLst/>
            </a:prstGeom>
            <a:solidFill>
              <a:srgbClr val="FFFFFF"/>
            </a:solidFill>
            <a:ln w="9525">
              <a:solidFill>
                <a:schemeClr val="tx1"/>
              </a:solidFill>
              <a:miter lim="800000"/>
              <a:headEnd/>
              <a:tailEnd/>
            </a:ln>
          </p:spPr>
          <p:txBody>
            <a:bodyPr wrap="square">
              <a:spAutoFit/>
            </a:bodyPr>
            <a:lstStyle>
              <a:lvl1pPr marL="269875">
                <a:defRPr sz="2400">
                  <a:solidFill>
                    <a:schemeClr val="tx1"/>
                  </a:solidFill>
                  <a:latin typeface="Arial" charset="0"/>
                  <a:ea typeface="ＭＳ Ｐゴシック" charset="0"/>
                  <a:cs typeface="ＭＳ Ｐゴシック" charset="0"/>
                </a:defRPr>
              </a:lvl1pPr>
              <a:lvl2pPr>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eaLnBrk="0" fontAlgn="base" hangingPunct="0">
                <a:spcBef>
                  <a:spcPct val="0"/>
                </a:spcBef>
                <a:spcAft>
                  <a:spcPct val="0"/>
                </a:spcAft>
                <a:defRPr sz="2400">
                  <a:solidFill>
                    <a:schemeClr val="tx1"/>
                  </a:solidFill>
                  <a:latin typeface="Arial" charset="0"/>
                  <a:ea typeface="ＭＳ Ｐゴシック" charset="0"/>
                </a:defRPr>
              </a:lvl6pPr>
              <a:lvl7pPr eaLnBrk="0" fontAlgn="base" hangingPunct="0">
                <a:spcBef>
                  <a:spcPct val="0"/>
                </a:spcBef>
                <a:spcAft>
                  <a:spcPct val="0"/>
                </a:spcAft>
                <a:defRPr sz="2400">
                  <a:solidFill>
                    <a:schemeClr val="tx1"/>
                  </a:solidFill>
                  <a:latin typeface="Arial" charset="0"/>
                  <a:ea typeface="ＭＳ Ｐゴシック" charset="0"/>
                </a:defRPr>
              </a:lvl7pPr>
              <a:lvl8pPr eaLnBrk="0" fontAlgn="base" hangingPunct="0">
                <a:spcBef>
                  <a:spcPct val="0"/>
                </a:spcBef>
                <a:spcAft>
                  <a:spcPct val="0"/>
                </a:spcAft>
                <a:defRPr sz="2400">
                  <a:solidFill>
                    <a:schemeClr val="tx1"/>
                  </a:solidFill>
                  <a:latin typeface="Arial" charset="0"/>
                  <a:ea typeface="ＭＳ Ｐゴシック" charset="0"/>
                </a:defRPr>
              </a:lvl8pPr>
              <a:lvl9pPr eaLnBrk="0" fontAlgn="base" hangingPunct="0">
                <a:spcBef>
                  <a:spcPct val="0"/>
                </a:spcBef>
                <a:spcAft>
                  <a:spcPct val="0"/>
                </a:spcAft>
                <a:defRPr sz="2400">
                  <a:solidFill>
                    <a:schemeClr val="tx1"/>
                  </a:solidFill>
                  <a:latin typeface="Arial" charset="0"/>
                  <a:ea typeface="ＭＳ Ｐゴシック" charset="0"/>
                </a:defRPr>
              </a:lvl9pPr>
            </a:lstStyle>
            <a:p>
              <a:pPr>
                <a:spcBef>
                  <a:spcPct val="50000"/>
                </a:spcBef>
              </a:pPr>
              <a:r>
                <a:rPr lang="en-US" sz="4000" b="1" dirty="0" smtClean="0">
                  <a:latin typeface="Times New Roman"/>
                  <a:cs typeface="Times New Roman"/>
                </a:rPr>
                <a:t>Example</a:t>
              </a:r>
            </a:p>
            <a:p>
              <a:r>
                <a:rPr lang="en-US" sz="3200" dirty="0">
                  <a:latin typeface="Times New Roman"/>
                  <a:cs typeface="Times New Roman"/>
                </a:rPr>
                <a:t>	</a:t>
              </a:r>
              <a:endParaRPr lang="en-US" sz="3200" dirty="0" smtClean="0">
                <a:latin typeface="Times New Roman"/>
                <a:cs typeface="Times New Roman"/>
              </a:endParaRPr>
            </a:p>
            <a:p>
              <a:r>
                <a:rPr lang="en-US" sz="3200" dirty="0" smtClean="0">
                  <a:latin typeface="Times New Roman"/>
                  <a:cs typeface="Times New Roman"/>
                </a:rPr>
                <a:t>From 12 - 13 April 2007 the observed solar wind speed at ST-A and ST-B followed a similar </a:t>
              </a:r>
              <a:r>
                <a:rPr lang="en-US" sz="3200" dirty="0">
                  <a:latin typeface="Times New Roman"/>
                  <a:cs typeface="Times New Roman"/>
                </a:rPr>
                <a:t>decline from </a:t>
              </a:r>
              <a:r>
                <a:rPr lang="en-US" sz="3200" dirty="0" smtClean="0">
                  <a:latin typeface="Times New Roman"/>
                  <a:cs typeface="Times New Roman"/>
                </a:rPr>
                <a:t>about 540 </a:t>
              </a:r>
              <a:r>
                <a:rPr lang="en-US" sz="3200" dirty="0">
                  <a:latin typeface="Times New Roman"/>
                  <a:cs typeface="Times New Roman"/>
                </a:rPr>
                <a:t>km/s to about 350 km/</a:t>
              </a:r>
              <a:r>
                <a:rPr lang="en-US" sz="3200" dirty="0" smtClean="0">
                  <a:latin typeface="Times New Roman"/>
                  <a:cs typeface="Times New Roman"/>
                </a:rPr>
                <a:t>s, so </a:t>
              </a:r>
              <a:r>
                <a:rPr lang="en-US" sz="3200" dirty="0" err="1" smtClean="0">
                  <a:latin typeface="Times New Roman"/>
                  <a:cs typeface="Times New Roman"/>
                </a:rPr>
                <a:t>δV</a:t>
              </a:r>
              <a:r>
                <a:rPr lang="en-US" sz="3200" dirty="0" smtClean="0">
                  <a:latin typeface="Times New Roman"/>
                  <a:cs typeface="Times New Roman"/>
                </a:rPr>
                <a:t> = 190 km/s and the median V is 445 km/s.  This material maps to a source region about 7.96 degrees wide, or a longitudinal spread </a:t>
              </a:r>
              <a:r>
                <a:rPr lang="en-US" sz="3200" dirty="0" err="1" smtClean="0">
                  <a:latin typeface="Times New Roman"/>
                  <a:cs typeface="Times New Roman"/>
                </a:rPr>
                <a:t>δ</a:t>
              </a:r>
              <a:r>
                <a:rPr lang="en-US" sz="3200" dirty="0" smtClean="0">
                  <a:latin typeface="Times New Roman"/>
                  <a:cs typeface="Times New Roman"/>
                </a:rPr>
                <a:t>𝜙 = 0.14 radians.  During this same time interval the median value of B</a:t>
              </a:r>
              <a:r>
                <a:rPr lang="en-US" sz="3200" baseline="-25000" dirty="0" smtClean="0">
                  <a:latin typeface="Times New Roman"/>
                  <a:cs typeface="Times New Roman"/>
                </a:rPr>
                <a:t>T</a:t>
              </a:r>
              <a:r>
                <a:rPr lang="en-US" sz="3200" dirty="0" smtClean="0">
                  <a:latin typeface="Times New Roman"/>
                  <a:cs typeface="Times New Roman"/>
                </a:rPr>
                <a:t>/B</a:t>
              </a:r>
              <a:r>
                <a:rPr lang="en-US" sz="3200" baseline="-25000" dirty="0" smtClean="0">
                  <a:latin typeface="Times New Roman"/>
                  <a:cs typeface="Times New Roman"/>
                </a:rPr>
                <a:t>R</a:t>
              </a:r>
              <a:r>
                <a:rPr lang="en-US" sz="3200" dirty="0" smtClean="0">
                  <a:latin typeface="Times New Roman"/>
                  <a:cs typeface="Times New Roman"/>
                </a:rPr>
                <a:t> is -0.76 (giving α = -37.2°; </a:t>
              </a:r>
              <a:r>
                <a:rPr lang="en-US" sz="3200" dirty="0" err="1" smtClean="0">
                  <a:latin typeface="Times New Roman"/>
                  <a:cs typeface="Times New Roman"/>
                </a:rPr>
                <a:t>underwound</a:t>
              </a:r>
              <a:r>
                <a:rPr lang="en-US" sz="3200" dirty="0" smtClean="0">
                  <a:latin typeface="Times New Roman"/>
                  <a:cs typeface="Times New Roman"/>
                </a:rPr>
                <a:t> compared to the nominal Parker spiral angle of </a:t>
              </a:r>
              <a:r>
                <a:rPr lang="en-US" sz="3200" dirty="0">
                  <a:latin typeface="Times New Roman"/>
                  <a:cs typeface="Times New Roman"/>
                </a:rPr>
                <a:t>-43.1°)</a:t>
              </a:r>
              <a:r>
                <a:rPr lang="en-US" sz="3200" dirty="0" smtClean="0">
                  <a:latin typeface="Times New Roman"/>
                  <a:cs typeface="Times New Roman"/>
                </a:rPr>
                <a:t>.  Plugging in for spacecraft coordinates and assuming </a:t>
              </a:r>
              <a:r>
                <a:rPr lang="en-US" sz="3200" dirty="0" err="1" smtClean="0">
                  <a:latin typeface="Times New Roman"/>
                  <a:cs typeface="Times New Roman"/>
                </a:rPr>
                <a:t>Ω</a:t>
              </a:r>
              <a:r>
                <a:rPr lang="en-US" sz="3200" baseline="-25000" dirty="0" err="1" smtClean="0">
                  <a:latin typeface="Times New Roman"/>
                  <a:cs typeface="Times New Roman"/>
                </a:rPr>
                <a:t>Sun</a:t>
              </a:r>
              <a:r>
                <a:rPr lang="en-US" sz="3200" baseline="-25000" dirty="0" smtClean="0">
                  <a:latin typeface="Times New Roman"/>
                  <a:cs typeface="Times New Roman"/>
                </a:rPr>
                <a:t> </a:t>
              </a:r>
              <a:r>
                <a:rPr lang="en-US" sz="3200" dirty="0" smtClean="0">
                  <a:latin typeface="Times New Roman"/>
                  <a:cs typeface="Times New Roman"/>
                </a:rPr>
                <a:t>= 14.38 degrees/day = 2.905 x 10</a:t>
              </a:r>
              <a:r>
                <a:rPr lang="en-US" sz="3200" baseline="30000" dirty="0" smtClean="0">
                  <a:latin typeface="Times New Roman"/>
                  <a:cs typeface="Times New Roman"/>
                </a:rPr>
                <a:t>-6</a:t>
              </a:r>
              <a:r>
                <a:rPr lang="en-US" sz="3200" dirty="0" smtClean="0">
                  <a:latin typeface="Times New Roman"/>
                  <a:cs typeface="Times New Roman"/>
                </a:rPr>
                <a:t> rad/s (Newton and Nunn, 1951), we can solve for </a:t>
              </a:r>
              <a:r>
                <a:rPr lang="en-US" sz="3200" dirty="0" err="1" smtClean="0">
                  <a:latin typeface="Times New Roman"/>
                  <a:cs typeface="Times New Roman"/>
                </a:rPr>
                <a:t>ω</a:t>
              </a:r>
              <a:r>
                <a:rPr lang="en-US" sz="3200" dirty="0" smtClean="0">
                  <a:latin typeface="Times New Roman"/>
                  <a:cs typeface="Times New Roman"/>
                </a:rPr>
                <a:t>.  (Because we are near the ecliptic plane sin </a:t>
              </a:r>
              <a:r>
                <a:rPr lang="en-US" sz="3200" dirty="0" err="1" smtClean="0">
                  <a:latin typeface="Times New Roman"/>
                  <a:cs typeface="Times New Roman"/>
                </a:rPr>
                <a:t>θ</a:t>
              </a:r>
              <a:r>
                <a:rPr lang="en-US" sz="3200" dirty="0" smtClean="0">
                  <a:latin typeface="Times New Roman"/>
                  <a:cs typeface="Times New Roman"/>
                </a:rPr>
                <a:t> ≈ 1.)</a:t>
              </a: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endParaRPr lang="en-US" sz="3200" dirty="0" smtClean="0">
                <a:latin typeface="Times New Roman"/>
                <a:cs typeface="Times New Roman"/>
              </a:endParaRPr>
            </a:p>
            <a:p>
              <a:r>
                <a:rPr lang="en-US" sz="3200" dirty="0" smtClean="0">
                  <a:latin typeface="Times New Roman"/>
                  <a:cs typeface="Times New Roman"/>
                </a:rPr>
                <a:t>A similar calculation for ST-B where </a:t>
              </a:r>
              <a:r>
                <a:rPr lang="en-US" sz="3200" dirty="0">
                  <a:latin typeface="Times New Roman"/>
                  <a:cs typeface="Times New Roman"/>
                </a:rPr>
                <a:t>the median value of B</a:t>
              </a:r>
              <a:r>
                <a:rPr lang="en-US" sz="3200" baseline="-25000" dirty="0">
                  <a:latin typeface="Times New Roman"/>
                  <a:cs typeface="Times New Roman"/>
                </a:rPr>
                <a:t>T</a:t>
              </a:r>
              <a:r>
                <a:rPr lang="en-US" sz="3200" dirty="0">
                  <a:latin typeface="Times New Roman"/>
                  <a:cs typeface="Times New Roman"/>
                </a:rPr>
                <a:t>/B</a:t>
              </a:r>
              <a:r>
                <a:rPr lang="en-US" sz="3200" baseline="-25000" dirty="0">
                  <a:latin typeface="Times New Roman"/>
                  <a:cs typeface="Times New Roman"/>
                </a:rPr>
                <a:t>R</a:t>
              </a:r>
              <a:r>
                <a:rPr lang="en-US" sz="3200" dirty="0">
                  <a:latin typeface="Times New Roman"/>
                  <a:cs typeface="Times New Roman"/>
                </a:rPr>
                <a:t> is -</a:t>
              </a:r>
              <a:r>
                <a:rPr lang="en-US" sz="3200" dirty="0" smtClean="0">
                  <a:latin typeface="Times New Roman"/>
                  <a:cs typeface="Times New Roman"/>
                </a:rPr>
                <a:t>0.59 yields </a:t>
              </a:r>
              <a:r>
                <a:rPr lang="en-US" sz="3200" dirty="0" err="1">
                  <a:latin typeface="Times New Roman"/>
                  <a:cs typeface="Times New Roman"/>
                </a:rPr>
                <a:t>Ω</a:t>
              </a:r>
              <a:r>
                <a:rPr lang="en-US" sz="3200" baseline="-25000" dirty="0" err="1">
                  <a:latin typeface="Times New Roman"/>
                  <a:cs typeface="Times New Roman"/>
                </a:rPr>
                <a:t>eff</a:t>
              </a:r>
              <a:r>
                <a:rPr lang="en-US" sz="3200" dirty="0" smtClean="0">
                  <a:latin typeface="Times New Roman"/>
                  <a:cs typeface="Times New Roman"/>
                </a:rPr>
                <a:t> =  2.48x10</a:t>
              </a:r>
              <a:r>
                <a:rPr lang="en-US" sz="3200" baseline="30000" dirty="0" smtClean="0">
                  <a:latin typeface="Times New Roman"/>
                  <a:cs typeface="Times New Roman"/>
                </a:rPr>
                <a:t>-6</a:t>
              </a:r>
              <a:r>
                <a:rPr lang="en-US" sz="3200" dirty="0" smtClean="0">
                  <a:latin typeface="Times New Roman"/>
                  <a:cs typeface="Times New Roman"/>
                </a:rPr>
                <a:t> rad/s.</a:t>
              </a:r>
            </a:p>
            <a:p>
              <a:endParaRPr lang="en-US" sz="3200" dirty="0">
                <a:latin typeface="Times New Roman"/>
                <a:cs typeface="Times New Roman"/>
              </a:endParaRPr>
            </a:p>
            <a:p>
              <a:r>
                <a:rPr lang="en-US" sz="3200" dirty="0" smtClean="0">
                  <a:latin typeface="Times New Roman"/>
                  <a:cs typeface="Times New Roman"/>
                </a:rPr>
                <a:t>Next we solve for </a:t>
              </a:r>
              <a:r>
                <a:rPr lang="en-US" sz="3200" dirty="0" err="1">
                  <a:latin typeface="Times New Roman"/>
                  <a:cs typeface="Times New Roman"/>
                </a:rPr>
                <a:t>Ω</a:t>
              </a:r>
              <a:r>
                <a:rPr lang="en-US" sz="3200" baseline="-25000" dirty="0" err="1">
                  <a:latin typeface="Times New Roman"/>
                  <a:cs typeface="Times New Roman"/>
                </a:rPr>
                <a:t>eff</a:t>
              </a:r>
              <a:r>
                <a:rPr lang="en-US" sz="3200" dirty="0">
                  <a:latin typeface="Times New Roman"/>
                  <a:cs typeface="Times New Roman"/>
                </a:rPr>
                <a:t> </a:t>
              </a:r>
              <a:r>
                <a:rPr lang="en-US" sz="3200" dirty="0" smtClean="0">
                  <a:latin typeface="Times New Roman"/>
                  <a:cs typeface="Times New Roman"/>
                </a:rPr>
                <a:t>using the Carrington coordinates of the two STEREO spacecraft when they encounter the CRR.</a:t>
              </a: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r>
                <a:rPr lang="en-US" sz="3200" dirty="0" smtClean="0">
                  <a:latin typeface="Times New Roman"/>
                  <a:cs typeface="Times New Roman"/>
                </a:rPr>
                <a:t>This suggests the large-scale structure of the CRR is overwound, which is at variance with the observed </a:t>
              </a:r>
              <a:r>
                <a:rPr lang="en-US" sz="3200" dirty="0" err="1" smtClean="0">
                  <a:latin typeface="Times New Roman"/>
                  <a:cs typeface="Times New Roman"/>
                </a:rPr>
                <a:t>underwound</a:t>
              </a:r>
              <a:r>
                <a:rPr lang="en-US" sz="3200" dirty="0" smtClean="0">
                  <a:latin typeface="Times New Roman"/>
                  <a:cs typeface="Times New Roman"/>
                </a:rPr>
                <a:t> magnetic field.  </a:t>
              </a:r>
              <a:r>
                <a:rPr lang="en-US" sz="3200" dirty="0" err="1" smtClean="0">
                  <a:latin typeface="Times New Roman"/>
                  <a:cs typeface="Times New Roman"/>
                </a:rPr>
                <a:t>Overwinding</a:t>
              </a:r>
              <a:r>
                <a:rPr lang="en-US" sz="3200" dirty="0" smtClean="0">
                  <a:latin typeface="Times New Roman"/>
                  <a:cs typeface="Times New Roman"/>
                </a:rPr>
                <a:t> is supported by the fact that the CRR arrives several hours later than expected at ST-B.  As shown in the figures below, a less tightly wound spiral can arrive at ST-A and ST-B almost simultaneously, while the more tightly wound spiral arrives first at ST-A and later at ST-B, which agrees with observation.</a:t>
              </a: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endParaRPr lang="en-US" sz="3200" dirty="0">
                <a:latin typeface="Times New Roman"/>
                <a:cs typeface="Times New Roman"/>
              </a:endParaRPr>
            </a:p>
            <a:p>
              <a:endParaRPr lang="en-US" sz="3200" dirty="0" smtClean="0">
                <a:latin typeface="Times New Roman"/>
                <a:cs typeface="Times New Roman"/>
              </a:endParaRPr>
            </a:p>
            <a:p>
              <a:r>
                <a:rPr lang="en-US" sz="3200" dirty="0" smtClean="0">
                  <a:latin typeface="Times New Roman"/>
                  <a:cs typeface="Times New Roman"/>
                </a:rPr>
                <a:t>The </a:t>
              </a:r>
              <a:r>
                <a:rPr lang="en-US" sz="3200" dirty="0">
                  <a:latin typeface="Times New Roman"/>
                  <a:cs typeface="Times New Roman"/>
                </a:rPr>
                <a:t>left hand panel is drawn to scale and shows </a:t>
              </a:r>
              <a:r>
                <a:rPr lang="en-US" sz="3200" dirty="0" smtClean="0">
                  <a:latin typeface="Times New Roman"/>
                  <a:cs typeface="Times New Roman"/>
                </a:rPr>
                <a:t>the in-ecliptic </a:t>
              </a:r>
              <a:r>
                <a:rPr lang="en-US" sz="3200" dirty="0">
                  <a:latin typeface="Times New Roman"/>
                  <a:cs typeface="Times New Roman"/>
                </a:rPr>
                <a:t>locations of the STEREO spacecraft on 13 April 2007.  The orange and black Parker spirals represent a 455 km/s stream with </a:t>
              </a:r>
              <a:r>
                <a:rPr lang="en-US" sz="3200" dirty="0" err="1">
                  <a:latin typeface="Times New Roman"/>
                  <a:cs typeface="Times New Roman"/>
                </a:rPr>
                <a:t>Ω</a:t>
              </a:r>
              <a:r>
                <a:rPr lang="en-US" sz="3200" baseline="-25000" dirty="0" err="1">
                  <a:latin typeface="Times New Roman"/>
                  <a:cs typeface="Times New Roman"/>
                </a:rPr>
                <a:t>eff</a:t>
              </a:r>
              <a:r>
                <a:rPr lang="en-US" sz="3200" dirty="0">
                  <a:latin typeface="Times New Roman"/>
                  <a:cs typeface="Times New Roman"/>
                </a:rPr>
                <a:t> = 2.74x10</a:t>
              </a:r>
              <a:r>
                <a:rPr lang="en-US" sz="3200" baseline="30000" dirty="0">
                  <a:latin typeface="Times New Roman"/>
                  <a:cs typeface="Times New Roman"/>
                </a:rPr>
                <a:t>-6</a:t>
              </a:r>
              <a:r>
                <a:rPr lang="en-US" sz="3200" dirty="0">
                  <a:latin typeface="Times New Roman"/>
                  <a:cs typeface="Times New Roman"/>
                </a:rPr>
                <a:t> rad/s and </a:t>
              </a:r>
              <a:r>
                <a:rPr lang="en-US" sz="3200" dirty="0" err="1">
                  <a:latin typeface="Times New Roman"/>
                  <a:cs typeface="Times New Roman"/>
                </a:rPr>
                <a:t>Ω</a:t>
              </a:r>
              <a:r>
                <a:rPr lang="en-US" sz="3200" baseline="-25000" dirty="0" err="1">
                  <a:latin typeface="Times New Roman"/>
                  <a:cs typeface="Times New Roman"/>
                </a:rPr>
                <a:t>eff</a:t>
              </a:r>
              <a:r>
                <a:rPr lang="en-US" sz="3200" dirty="0">
                  <a:latin typeface="Times New Roman"/>
                  <a:cs typeface="Times New Roman"/>
                </a:rPr>
                <a:t> = 3.56x10</a:t>
              </a:r>
              <a:r>
                <a:rPr lang="en-US" sz="3200" baseline="30000" dirty="0">
                  <a:latin typeface="Times New Roman"/>
                  <a:cs typeface="Times New Roman"/>
                </a:rPr>
                <a:t>-6</a:t>
              </a:r>
              <a:r>
                <a:rPr lang="en-US" sz="3200" dirty="0">
                  <a:latin typeface="Times New Roman"/>
                  <a:cs typeface="Times New Roman"/>
                </a:rPr>
                <a:t> rad/s respectively.  The right hand panel shows a close up of the region where the Parker spirals encounter the spacecraft.  The dotted grey lines indicate the radial paths from the Sun to the spacecraft, along which the solar wind flows.  The winding of the Parker spiral has been exaggerated in the right hand panel (but not the left) to emphasize how the winding angle influences the time of arrival at the two spacecraft with the orange curve arriving almost simultaneously at </a:t>
              </a:r>
              <a:r>
                <a:rPr lang="en-US" sz="3200" dirty="0" smtClean="0">
                  <a:latin typeface="Times New Roman"/>
                  <a:cs typeface="Times New Roman"/>
                </a:rPr>
                <a:t>ST-</a:t>
              </a:r>
              <a:r>
                <a:rPr lang="en-US" sz="3200" dirty="0">
                  <a:latin typeface="Times New Roman"/>
                  <a:cs typeface="Times New Roman"/>
                </a:rPr>
                <a:t>A and ST-B, but the black curve arrives first at ST-A and later at ST-B</a:t>
              </a:r>
              <a:r>
                <a:rPr lang="en-US" sz="3200" dirty="0" smtClean="0">
                  <a:latin typeface="Times New Roman"/>
                  <a:cs typeface="Times New Roman"/>
                </a:rPr>
                <a:t>.</a:t>
              </a:r>
              <a:endParaRPr lang="en-US" sz="3200" dirty="0">
                <a:latin typeface="Times New Roman"/>
                <a:cs typeface="Times New Roman"/>
              </a:endParaRPr>
            </a:p>
          </p:txBody>
        </p:sp>
        <p:graphicFrame>
          <p:nvGraphicFramePr>
            <p:cNvPr id="35" name="Object 34"/>
            <p:cNvGraphicFramePr>
              <a:graphicFrameLocks noChangeAspect="1"/>
            </p:cNvGraphicFramePr>
            <p:nvPr>
              <p:extLst>
                <p:ext uri="{D42A27DB-BD31-4B8C-83A1-F6EECF244321}">
                  <p14:modId xmlns:p14="http://schemas.microsoft.com/office/powerpoint/2010/main" val="1321210304"/>
                </p:ext>
              </p:extLst>
            </p:nvPr>
          </p:nvGraphicFramePr>
          <p:xfrm>
            <a:off x="30480000" y="9110148"/>
            <a:ext cx="7345680" cy="7006255"/>
          </p:xfrm>
          <a:graphic>
            <a:graphicData uri="http://schemas.openxmlformats.org/presentationml/2006/ole">
              <mc:AlternateContent xmlns:mc="http://schemas.openxmlformats.org/markup-compatibility/2006">
                <mc:Choice xmlns:v="urn:schemas-microsoft-com:vml" Requires="v">
                  <p:oleObj spid="_x0000_s1709" name="Equation" r:id="rId11" imgW="3060700" imgH="2984500" progId="Equation.3">
                    <p:embed/>
                  </p:oleObj>
                </mc:Choice>
                <mc:Fallback>
                  <p:oleObj name="Equation" r:id="rId11" imgW="3060700" imgH="2984500" progId="Equation.3">
                    <p:embed/>
                    <p:pic>
                      <p:nvPicPr>
                        <p:cNvPr id="0" name=""/>
                        <p:cNvPicPr/>
                        <p:nvPr/>
                      </p:nvPicPr>
                      <p:blipFill>
                        <a:blip r:embed="rId12"/>
                        <a:stretch>
                          <a:fillRect/>
                        </a:stretch>
                      </p:blipFill>
                      <p:spPr>
                        <a:xfrm>
                          <a:off x="30480000" y="9110148"/>
                          <a:ext cx="7345680" cy="7006255"/>
                        </a:xfrm>
                        <a:prstGeom prst="rect">
                          <a:avLst/>
                        </a:prstGeom>
                      </p:spPr>
                    </p:pic>
                  </p:oleObj>
                </mc:Fallback>
              </mc:AlternateContent>
            </a:graphicData>
          </a:graphic>
        </p:graphicFrame>
        <p:graphicFrame>
          <p:nvGraphicFramePr>
            <p:cNvPr id="36" name="Object 35"/>
            <p:cNvGraphicFramePr>
              <a:graphicFrameLocks noChangeAspect="1"/>
            </p:cNvGraphicFramePr>
            <p:nvPr>
              <p:extLst>
                <p:ext uri="{D42A27DB-BD31-4B8C-83A1-F6EECF244321}">
                  <p14:modId xmlns:p14="http://schemas.microsoft.com/office/powerpoint/2010/main" val="650466420"/>
                </p:ext>
              </p:extLst>
            </p:nvPr>
          </p:nvGraphicFramePr>
          <p:xfrm>
            <a:off x="24249253" y="18929436"/>
            <a:ext cx="9888347" cy="958764"/>
          </p:xfrm>
          <a:graphic>
            <a:graphicData uri="http://schemas.openxmlformats.org/presentationml/2006/ole">
              <mc:AlternateContent xmlns:mc="http://schemas.openxmlformats.org/markup-compatibility/2006">
                <mc:Choice xmlns:v="urn:schemas-microsoft-com:vml" Requires="v">
                  <p:oleObj spid="_x0000_s1710" name="Equation" r:id="rId13" imgW="4356100" imgH="431800" progId="Equation.3">
                    <p:embed/>
                  </p:oleObj>
                </mc:Choice>
                <mc:Fallback>
                  <p:oleObj name="Equation" r:id="rId13" imgW="4356100" imgH="431800" progId="Equation.3">
                    <p:embed/>
                    <p:pic>
                      <p:nvPicPr>
                        <p:cNvPr id="0" name=""/>
                        <p:cNvPicPr/>
                        <p:nvPr/>
                      </p:nvPicPr>
                      <p:blipFill>
                        <a:blip r:embed="rId14"/>
                        <a:stretch>
                          <a:fillRect/>
                        </a:stretch>
                      </p:blipFill>
                      <p:spPr>
                        <a:xfrm>
                          <a:off x="24249253" y="18929436"/>
                          <a:ext cx="9888347" cy="958764"/>
                        </a:xfrm>
                        <a:prstGeom prst="rect">
                          <a:avLst/>
                        </a:prstGeom>
                      </p:spPr>
                    </p:pic>
                  </p:oleObj>
                </mc:Fallback>
              </mc:AlternateContent>
            </a:graphicData>
          </a:graphic>
        </p:graphicFrame>
        <p:grpSp>
          <p:nvGrpSpPr>
            <p:cNvPr id="14" name="Group 13"/>
            <p:cNvGrpSpPr/>
            <p:nvPr/>
          </p:nvGrpSpPr>
          <p:grpSpPr>
            <a:xfrm>
              <a:off x="21564600" y="8812010"/>
              <a:ext cx="8610600" cy="7080790"/>
              <a:chOff x="21564600" y="8812010"/>
              <a:chExt cx="8610600" cy="7080790"/>
            </a:xfrm>
          </p:grpSpPr>
          <p:grpSp>
            <p:nvGrpSpPr>
              <p:cNvPr id="6" name="Group 5"/>
              <p:cNvGrpSpPr/>
              <p:nvPr/>
            </p:nvGrpSpPr>
            <p:grpSpPr>
              <a:xfrm>
                <a:off x="21564600" y="9333752"/>
                <a:ext cx="8597900" cy="6559048"/>
                <a:chOff x="23850600" y="9829800"/>
                <a:chExt cx="8597900" cy="6705600"/>
              </a:xfrm>
            </p:grpSpPr>
            <p:grpSp>
              <p:nvGrpSpPr>
                <p:cNvPr id="8" name="Group 7"/>
                <p:cNvGrpSpPr/>
                <p:nvPr/>
              </p:nvGrpSpPr>
              <p:grpSpPr>
                <a:xfrm>
                  <a:off x="23850600" y="9829800"/>
                  <a:ext cx="8597900" cy="2761488"/>
                  <a:chOff x="24307800" y="6858000"/>
                  <a:chExt cx="8597900" cy="2761488"/>
                </a:xfrm>
              </p:grpSpPr>
              <p:pic>
                <p:nvPicPr>
                  <p:cNvPr id="2" name="Picture 1"/>
                  <p:cNvPicPr>
                    <a:picLocks noChangeAspect="1"/>
                  </p:cNvPicPr>
                  <p:nvPr/>
                </p:nvPicPr>
                <p:blipFill rotWithShape="1">
                  <a:blip r:embed="rId15"/>
                  <a:srcRect t="52921" b="13"/>
                  <a:stretch/>
                </p:blipFill>
                <p:spPr>
                  <a:xfrm>
                    <a:off x="24307800" y="6858000"/>
                    <a:ext cx="8597900" cy="2761488"/>
                  </a:xfrm>
                  <a:prstGeom prst="rect">
                    <a:avLst/>
                  </a:prstGeom>
                  <a:ln>
                    <a:solidFill>
                      <a:schemeClr val="tx1"/>
                    </a:solidFill>
                  </a:ln>
                </p:spPr>
              </p:pic>
              <p:sp>
                <p:nvSpPr>
                  <p:cNvPr id="5" name="Rectangle 4"/>
                  <p:cNvSpPr/>
                  <p:nvPr/>
                </p:nvSpPr>
                <p:spPr>
                  <a:xfrm>
                    <a:off x="28346400" y="7010400"/>
                    <a:ext cx="914400" cy="2286000"/>
                  </a:xfrm>
                  <a:prstGeom prst="rect">
                    <a:avLst/>
                  </a:prstGeom>
                  <a:solidFill>
                    <a:schemeClr val="bg1">
                      <a:lumMod val="75000"/>
                      <a:alpha val="3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 name="Group 12"/>
                <p:cNvGrpSpPr/>
                <p:nvPr/>
              </p:nvGrpSpPr>
              <p:grpSpPr>
                <a:xfrm>
                  <a:off x="23850600" y="13591032"/>
                  <a:ext cx="8597900" cy="2944368"/>
                  <a:chOff x="24307800" y="10853928"/>
                  <a:chExt cx="8597900" cy="2944368"/>
                </a:xfrm>
              </p:grpSpPr>
              <p:pic>
                <p:nvPicPr>
                  <p:cNvPr id="12" name="Picture 11"/>
                  <p:cNvPicPr>
                    <a:picLocks noChangeAspect="1"/>
                  </p:cNvPicPr>
                  <p:nvPr/>
                </p:nvPicPr>
                <p:blipFill rotWithShape="1">
                  <a:blip r:embed="rId16"/>
                  <a:srcRect t="49899" b="-82"/>
                  <a:stretch/>
                </p:blipFill>
                <p:spPr>
                  <a:xfrm>
                    <a:off x="24307800" y="10853928"/>
                    <a:ext cx="8597900" cy="2944368"/>
                  </a:xfrm>
                  <a:prstGeom prst="rect">
                    <a:avLst/>
                  </a:prstGeom>
                  <a:ln>
                    <a:solidFill>
                      <a:schemeClr val="tx1"/>
                    </a:solidFill>
                  </a:ln>
                </p:spPr>
              </p:pic>
              <p:sp>
                <p:nvSpPr>
                  <p:cNvPr id="26" name="Rectangle 25"/>
                  <p:cNvSpPr/>
                  <p:nvPr/>
                </p:nvSpPr>
                <p:spPr>
                  <a:xfrm>
                    <a:off x="29718000" y="11125200"/>
                    <a:ext cx="533400" cy="2209800"/>
                  </a:xfrm>
                  <a:prstGeom prst="rect">
                    <a:avLst/>
                  </a:prstGeom>
                  <a:solidFill>
                    <a:schemeClr val="bg1">
                      <a:lumMod val="75000"/>
                      <a:alpha val="3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sp>
            <p:nvSpPr>
              <p:cNvPr id="4" name="TextBox 3"/>
              <p:cNvSpPr txBox="1"/>
              <p:nvPr/>
            </p:nvSpPr>
            <p:spPr>
              <a:xfrm>
                <a:off x="21564600" y="8812010"/>
                <a:ext cx="8610600" cy="451575"/>
              </a:xfrm>
              <a:prstGeom prst="rect">
                <a:avLst/>
              </a:prstGeom>
              <a:noFill/>
            </p:spPr>
            <p:txBody>
              <a:bodyPr wrap="square" rtlCol="0">
                <a:spAutoFit/>
              </a:bodyPr>
              <a:lstStyle/>
              <a:p>
                <a:pPr algn="ctr"/>
                <a:r>
                  <a:rPr lang="en-US" b="1" dirty="0" smtClean="0"/>
                  <a:t>Solar Wind Speed versus Time</a:t>
                </a:r>
                <a:endParaRPr lang="en-US" b="1" dirty="0"/>
              </a:p>
            </p:txBody>
          </p:sp>
          <p:sp>
            <p:nvSpPr>
              <p:cNvPr id="28" name="TextBox 27"/>
              <p:cNvSpPr txBox="1"/>
              <p:nvPr/>
            </p:nvSpPr>
            <p:spPr>
              <a:xfrm>
                <a:off x="21564600" y="12538742"/>
                <a:ext cx="8610600" cy="451575"/>
              </a:xfrm>
              <a:prstGeom prst="rect">
                <a:avLst/>
              </a:prstGeom>
              <a:noFill/>
            </p:spPr>
            <p:txBody>
              <a:bodyPr wrap="square" rtlCol="0">
                <a:spAutoFit/>
              </a:bodyPr>
              <a:lstStyle/>
              <a:p>
                <a:pPr algn="ctr"/>
                <a:r>
                  <a:rPr lang="en-US" b="1" dirty="0" smtClean="0"/>
                  <a:t>Solar Wind Speed versus Mapped Source Longitude</a:t>
                </a:r>
                <a:endParaRPr lang="en-US" b="1" dirty="0"/>
              </a:p>
            </p:txBody>
          </p:sp>
        </p:grpSp>
        <p:sp>
          <p:nvSpPr>
            <p:cNvPr id="25" name="TextBox 24"/>
            <p:cNvSpPr txBox="1"/>
            <p:nvPr/>
          </p:nvSpPr>
          <p:spPr>
            <a:xfrm>
              <a:off x="21183600" y="28191014"/>
              <a:ext cx="16840200" cy="571996"/>
            </a:xfrm>
            <a:prstGeom prst="rect">
              <a:avLst/>
            </a:prstGeom>
            <a:noFill/>
          </p:spPr>
          <p:txBody>
            <a:bodyPr wrap="square" rtlCol="0">
              <a:spAutoFit/>
            </a:bodyPr>
            <a:lstStyle/>
            <a:p>
              <a:endParaRPr lang="en-US" sz="3200" dirty="0">
                <a:latin typeface="Times New Roman"/>
                <a:cs typeface="Times New Roman"/>
              </a:endParaRPr>
            </a:p>
          </p:txBody>
        </p:sp>
      </p:grpSp>
      <p:sp>
        <p:nvSpPr>
          <p:cNvPr id="41" name="Text Box 8"/>
          <p:cNvSpPr txBox="1">
            <a:spLocks noChangeArrowheads="1"/>
          </p:cNvSpPr>
          <p:nvPr/>
        </p:nvSpPr>
        <p:spPr bwMode="auto">
          <a:xfrm>
            <a:off x="38252400" y="4114799"/>
            <a:ext cx="11887200" cy="15078456"/>
          </a:xfrm>
          <a:prstGeom prst="rect">
            <a:avLst/>
          </a:prstGeom>
          <a:solidFill>
            <a:srgbClr val="FFFFFF"/>
          </a:solidFill>
          <a:ln w="9525">
            <a:solidFill>
              <a:schemeClr val="tx1"/>
            </a:solidFill>
            <a:miter lim="800000"/>
            <a:headEnd/>
            <a:tailEnd/>
          </a:ln>
        </p:spPr>
        <p:txBody>
          <a:bodyPr wrap="square">
            <a:spAutoFit/>
          </a:bodyPr>
          <a:lstStyle>
            <a:lvl1pPr marL="269875">
              <a:defRPr sz="2400">
                <a:solidFill>
                  <a:schemeClr val="tx1"/>
                </a:solidFill>
                <a:latin typeface="Arial" charset="0"/>
                <a:ea typeface="ＭＳ Ｐゴシック" charset="0"/>
                <a:cs typeface="ＭＳ Ｐゴシック" charset="0"/>
              </a:defRPr>
            </a:lvl1pPr>
            <a:lvl2pPr>
              <a:defRPr sz="2400">
                <a:solidFill>
                  <a:schemeClr val="tx1"/>
                </a:solidFill>
                <a:latin typeface="Arial" charset="0"/>
                <a:ea typeface="ＭＳ Ｐゴシック" charset="0"/>
              </a:defRPr>
            </a:lvl2pPr>
            <a:lvl3pPr>
              <a:defRPr sz="2400">
                <a:solidFill>
                  <a:schemeClr val="tx1"/>
                </a:solidFill>
                <a:latin typeface="Arial" charset="0"/>
                <a:ea typeface="ＭＳ Ｐゴシック" charset="0"/>
              </a:defRPr>
            </a:lvl3pPr>
            <a:lvl4pPr>
              <a:defRPr sz="2400">
                <a:solidFill>
                  <a:schemeClr val="tx1"/>
                </a:solidFill>
                <a:latin typeface="Arial" charset="0"/>
                <a:ea typeface="ＭＳ Ｐゴシック" charset="0"/>
              </a:defRPr>
            </a:lvl4pPr>
            <a:lvl5pPr>
              <a:defRPr sz="2400">
                <a:solidFill>
                  <a:schemeClr val="tx1"/>
                </a:solidFill>
                <a:latin typeface="Arial" charset="0"/>
                <a:ea typeface="ＭＳ Ｐゴシック" charset="0"/>
              </a:defRPr>
            </a:lvl5pPr>
            <a:lvl6pPr eaLnBrk="0" fontAlgn="base" hangingPunct="0">
              <a:spcBef>
                <a:spcPct val="0"/>
              </a:spcBef>
              <a:spcAft>
                <a:spcPct val="0"/>
              </a:spcAft>
              <a:defRPr sz="2400">
                <a:solidFill>
                  <a:schemeClr val="tx1"/>
                </a:solidFill>
                <a:latin typeface="Arial" charset="0"/>
                <a:ea typeface="ＭＳ Ｐゴシック" charset="0"/>
              </a:defRPr>
            </a:lvl6pPr>
            <a:lvl7pPr eaLnBrk="0" fontAlgn="base" hangingPunct="0">
              <a:spcBef>
                <a:spcPct val="0"/>
              </a:spcBef>
              <a:spcAft>
                <a:spcPct val="0"/>
              </a:spcAft>
              <a:defRPr sz="2400">
                <a:solidFill>
                  <a:schemeClr val="tx1"/>
                </a:solidFill>
                <a:latin typeface="Arial" charset="0"/>
                <a:ea typeface="ＭＳ Ｐゴシック" charset="0"/>
              </a:defRPr>
            </a:lvl7pPr>
            <a:lvl8pPr eaLnBrk="0" fontAlgn="base" hangingPunct="0">
              <a:spcBef>
                <a:spcPct val="0"/>
              </a:spcBef>
              <a:spcAft>
                <a:spcPct val="0"/>
              </a:spcAft>
              <a:defRPr sz="2400">
                <a:solidFill>
                  <a:schemeClr val="tx1"/>
                </a:solidFill>
                <a:latin typeface="Arial" charset="0"/>
                <a:ea typeface="ＭＳ Ｐゴシック" charset="0"/>
              </a:defRPr>
            </a:lvl8pPr>
            <a:lvl9pPr eaLnBrk="0" fontAlgn="base" hangingPunct="0">
              <a:spcBef>
                <a:spcPct val="0"/>
              </a:spcBef>
              <a:spcAft>
                <a:spcPct val="0"/>
              </a:spcAft>
              <a:defRPr sz="2400">
                <a:solidFill>
                  <a:schemeClr val="tx1"/>
                </a:solidFill>
                <a:latin typeface="Arial" charset="0"/>
                <a:ea typeface="ＭＳ Ｐゴシック" charset="0"/>
              </a:defRPr>
            </a:lvl9pPr>
          </a:lstStyle>
          <a:p>
            <a:pPr marL="228600">
              <a:spcBef>
                <a:spcPct val="50000"/>
              </a:spcBef>
              <a:tabLst>
                <a:tab pos="228600" algn="l"/>
                <a:tab pos="508000" algn="l"/>
              </a:tabLst>
            </a:pPr>
            <a:r>
              <a:rPr lang="en-US" sz="4000" b="1" dirty="0" smtClean="0">
                <a:latin typeface="Times New Roman"/>
                <a:cs typeface="Times New Roman"/>
              </a:rPr>
              <a:t>Summary and Discussion</a:t>
            </a:r>
          </a:p>
          <a:p>
            <a:pPr marL="228600">
              <a:tabLst>
                <a:tab pos="228600" algn="l"/>
                <a:tab pos="508000" algn="l"/>
              </a:tabLst>
            </a:pPr>
            <a:r>
              <a:rPr lang="en-US" sz="3200" dirty="0">
                <a:latin typeface="Times New Roman"/>
                <a:cs typeface="Times New Roman"/>
              </a:rPr>
              <a:t>	</a:t>
            </a:r>
            <a:endParaRPr lang="en-US" sz="3200" dirty="0" smtClean="0">
              <a:latin typeface="Times New Roman"/>
              <a:cs typeface="Times New Roman"/>
            </a:endParaRPr>
          </a:p>
          <a:p>
            <a:pPr marL="228600">
              <a:tabLst>
                <a:tab pos="228600" algn="l"/>
                <a:tab pos="508000" algn="l"/>
              </a:tabLst>
            </a:pPr>
            <a:r>
              <a:rPr lang="en-US" sz="3200" dirty="0" smtClean="0">
                <a:latin typeface="Times New Roman"/>
                <a:cs typeface="Times New Roman"/>
              </a:rPr>
              <a:t>It is important to note that the choice of averaging used on the in situ magnetic field data can result in substantial changes to the value of </a:t>
            </a:r>
            <a:r>
              <a:rPr lang="en-US" sz="3200" dirty="0" err="1" smtClean="0">
                <a:latin typeface="Times New Roman"/>
                <a:cs typeface="Times New Roman"/>
              </a:rPr>
              <a:t>ω</a:t>
            </a:r>
            <a:r>
              <a:rPr lang="en-US" sz="3200" dirty="0" smtClean="0">
                <a:latin typeface="Times New Roman"/>
                <a:cs typeface="Times New Roman"/>
              </a:rPr>
              <a:t>, sometimes even changing in its sign.  In this study we used the median value observed in each CRR because a small value of </a:t>
            </a:r>
            <a:r>
              <a:rPr lang="en-US" sz="3200" dirty="0">
                <a:latin typeface="Times New Roman"/>
                <a:cs typeface="Times New Roman"/>
              </a:rPr>
              <a:t>B</a:t>
            </a:r>
            <a:r>
              <a:rPr lang="en-US" sz="3200" baseline="-25000" dirty="0">
                <a:latin typeface="Times New Roman"/>
                <a:cs typeface="Times New Roman"/>
              </a:rPr>
              <a:t>R</a:t>
            </a:r>
            <a:r>
              <a:rPr lang="en-US" sz="3200" dirty="0">
                <a:latin typeface="Times New Roman"/>
                <a:cs typeface="Times New Roman"/>
              </a:rPr>
              <a:t> </a:t>
            </a:r>
            <a:r>
              <a:rPr lang="en-US" sz="3200" dirty="0" smtClean="0">
                <a:latin typeface="Times New Roman"/>
                <a:cs typeface="Times New Roman"/>
              </a:rPr>
              <a:t>can result in one ratio of </a:t>
            </a:r>
            <a:r>
              <a:rPr lang="en-US" sz="3200" dirty="0">
                <a:latin typeface="Times New Roman"/>
                <a:cs typeface="Times New Roman"/>
              </a:rPr>
              <a:t>B</a:t>
            </a:r>
            <a:r>
              <a:rPr lang="en-US" sz="3200" baseline="-25000" dirty="0">
                <a:latin typeface="Times New Roman"/>
                <a:cs typeface="Times New Roman"/>
              </a:rPr>
              <a:t>T</a:t>
            </a:r>
            <a:r>
              <a:rPr lang="en-US" sz="3200" dirty="0">
                <a:latin typeface="Times New Roman"/>
                <a:cs typeface="Times New Roman"/>
              </a:rPr>
              <a:t>/B</a:t>
            </a:r>
            <a:r>
              <a:rPr lang="en-US" sz="3200" baseline="-25000" dirty="0">
                <a:latin typeface="Times New Roman"/>
                <a:cs typeface="Times New Roman"/>
              </a:rPr>
              <a:t>R</a:t>
            </a:r>
            <a:r>
              <a:rPr lang="en-US" sz="3200" dirty="0">
                <a:latin typeface="Times New Roman"/>
                <a:cs typeface="Times New Roman"/>
              </a:rPr>
              <a:t> </a:t>
            </a:r>
            <a:r>
              <a:rPr lang="en-US" sz="3200" dirty="0" smtClean="0">
                <a:latin typeface="Times New Roman"/>
                <a:cs typeface="Times New Roman"/>
              </a:rPr>
              <a:t>that dominates the mean.</a:t>
            </a:r>
          </a:p>
          <a:p>
            <a:pPr marL="228600">
              <a:tabLst>
                <a:tab pos="228600" algn="l"/>
                <a:tab pos="508000" algn="l"/>
              </a:tabLst>
            </a:pPr>
            <a:endParaRPr lang="en-US" sz="3200" dirty="0">
              <a:latin typeface="Times New Roman"/>
              <a:cs typeface="Times New Roman"/>
            </a:endParaRPr>
          </a:p>
          <a:p>
            <a:pPr marL="228600">
              <a:tabLst>
                <a:tab pos="228600" algn="l"/>
                <a:tab pos="508000" algn="l"/>
              </a:tabLst>
            </a:pPr>
            <a:r>
              <a:rPr lang="en-US" sz="3200" dirty="0" smtClean="0">
                <a:latin typeface="Times New Roman"/>
                <a:cs typeface="Times New Roman"/>
              </a:rPr>
              <a:t>Another point of caution is that while the CRRs examined here were selected for study because of the minimal separation between the two STEREO spacecraft (&lt; 8 degrees longitude, corresponding to several hours of time), the solar wind speed profiles were not always identical from one spacecraft to the next.  Possible explanations include source region evolution, connection to different sources, and evolution that occurred somewhere en route to 1 AU.  </a:t>
            </a:r>
          </a:p>
          <a:p>
            <a:pPr marL="228600">
              <a:tabLst>
                <a:tab pos="228600" algn="l"/>
                <a:tab pos="508000" algn="l"/>
              </a:tabLst>
            </a:pPr>
            <a:endParaRPr lang="en-US" sz="3200" dirty="0">
              <a:latin typeface="Times New Roman"/>
              <a:cs typeface="Times New Roman"/>
            </a:endParaRPr>
          </a:p>
          <a:p>
            <a:pPr marL="228600">
              <a:tabLst>
                <a:tab pos="228600" algn="l"/>
                <a:tab pos="508000" algn="l"/>
              </a:tabLst>
            </a:pPr>
            <a:r>
              <a:rPr lang="en-US" sz="3200" dirty="0">
                <a:latin typeface="Times New Roman"/>
                <a:cs typeface="Times New Roman"/>
              </a:rPr>
              <a:t>Effective angular speeds have been calculated for thirteen CRRs observed by both STEREO spacecraft in the first half of 2007.  Using the two measurement point (geometric) technique, 11 of 13 CRRs had </a:t>
            </a:r>
            <a:r>
              <a:rPr lang="en-US" sz="3200" dirty="0" err="1">
                <a:latin typeface="Times New Roman"/>
                <a:cs typeface="Times New Roman"/>
              </a:rPr>
              <a:t>Ω</a:t>
            </a:r>
            <a:r>
              <a:rPr lang="en-US" sz="3200" baseline="-25000" dirty="0" err="1">
                <a:latin typeface="Times New Roman"/>
                <a:cs typeface="Times New Roman"/>
              </a:rPr>
              <a:t>eff</a:t>
            </a:r>
            <a:r>
              <a:rPr lang="en-US" sz="3200" dirty="0">
                <a:latin typeface="Times New Roman"/>
                <a:cs typeface="Times New Roman"/>
              </a:rPr>
              <a:t> &gt; </a:t>
            </a:r>
            <a:r>
              <a:rPr lang="en-US" sz="3200" dirty="0" err="1">
                <a:latin typeface="Times New Roman"/>
                <a:cs typeface="Times New Roman"/>
              </a:rPr>
              <a:t>Ω</a:t>
            </a:r>
            <a:r>
              <a:rPr lang="en-US" sz="3200" baseline="-25000" dirty="0" err="1">
                <a:latin typeface="Times New Roman"/>
                <a:cs typeface="Times New Roman"/>
              </a:rPr>
              <a:t>Sun</a:t>
            </a:r>
            <a:r>
              <a:rPr lang="en-US" sz="3200" dirty="0">
                <a:latin typeface="Times New Roman"/>
                <a:cs typeface="Times New Roman"/>
              </a:rPr>
              <a:t>, indicating an overwound geometry.  Using the in situ B-field measurements and the </a:t>
            </a:r>
            <a:r>
              <a:rPr lang="en-US" sz="3200" dirty="0" err="1">
                <a:latin typeface="Times New Roman"/>
                <a:cs typeface="Times New Roman"/>
              </a:rPr>
              <a:t>Schwadron</a:t>
            </a:r>
            <a:r>
              <a:rPr lang="en-US" sz="3200" dirty="0">
                <a:latin typeface="Times New Roman"/>
                <a:cs typeface="Times New Roman"/>
              </a:rPr>
              <a:t> model at ST-A, all 13 cases had </a:t>
            </a:r>
            <a:r>
              <a:rPr lang="en-US" sz="3200" dirty="0" err="1">
                <a:latin typeface="Times New Roman"/>
                <a:cs typeface="Times New Roman"/>
              </a:rPr>
              <a:t>Ω</a:t>
            </a:r>
            <a:r>
              <a:rPr lang="en-US" sz="3200" baseline="-25000" dirty="0" err="1">
                <a:latin typeface="Times New Roman"/>
                <a:cs typeface="Times New Roman"/>
              </a:rPr>
              <a:t>eff</a:t>
            </a:r>
            <a:r>
              <a:rPr lang="en-US" sz="3200" baseline="-25000" dirty="0">
                <a:latin typeface="Times New Roman"/>
                <a:cs typeface="Times New Roman"/>
              </a:rPr>
              <a:t> </a:t>
            </a:r>
            <a:r>
              <a:rPr lang="en-US" sz="3200" dirty="0">
                <a:latin typeface="Times New Roman"/>
                <a:cs typeface="Times New Roman"/>
              </a:rPr>
              <a:t>≤ </a:t>
            </a:r>
            <a:r>
              <a:rPr lang="en-US" sz="3200" dirty="0" err="1" smtClean="0">
                <a:latin typeface="Times New Roman"/>
                <a:cs typeface="Times New Roman"/>
              </a:rPr>
              <a:t>Ω</a:t>
            </a:r>
            <a:r>
              <a:rPr lang="en-US" sz="3200" baseline="-25000" dirty="0" err="1" smtClean="0">
                <a:latin typeface="Times New Roman"/>
                <a:cs typeface="Times New Roman"/>
              </a:rPr>
              <a:t>Sun</a:t>
            </a:r>
            <a:r>
              <a:rPr lang="en-US" sz="3200" dirty="0">
                <a:latin typeface="Times New Roman"/>
                <a:cs typeface="Times New Roman"/>
              </a:rPr>
              <a:t>, consistent with an </a:t>
            </a:r>
            <a:r>
              <a:rPr lang="en-US" sz="3200" dirty="0" err="1">
                <a:latin typeface="Times New Roman"/>
                <a:cs typeface="Times New Roman"/>
              </a:rPr>
              <a:t>underwound</a:t>
            </a:r>
            <a:r>
              <a:rPr lang="en-US" sz="3200" dirty="0">
                <a:latin typeface="Times New Roman"/>
                <a:cs typeface="Times New Roman"/>
              </a:rPr>
              <a:t> magnetic field.  At ST-B, 11 cases had  </a:t>
            </a:r>
            <a:r>
              <a:rPr lang="en-US" sz="3200" dirty="0" err="1">
                <a:latin typeface="Times New Roman"/>
                <a:cs typeface="Times New Roman"/>
              </a:rPr>
              <a:t>Ω</a:t>
            </a:r>
            <a:r>
              <a:rPr lang="en-US" sz="3200" baseline="-25000" dirty="0" err="1">
                <a:latin typeface="Times New Roman"/>
                <a:cs typeface="Times New Roman"/>
              </a:rPr>
              <a:t>eff</a:t>
            </a:r>
            <a:r>
              <a:rPr lang="en-US" sz="3200" baseline="-25000" dirty="0">
                <a:latin typeface="Times New Roman"/>
                <a:cs typeface="Times New Roman"/>
              </a:rPr>
              <a:t> </a:t>
            </a:r>
            <a:r>
              <a:rPr lang="en-US" sz="3200" dirty="0">
                <a:latin typeface="Times New Roman"/>
                <a:cs typeface="Times New Roman"/>
              </a:rPr>
              <a:t>&lt; </a:t>
            </a:r>
            <a:r>
              <a:rPr lang="en-US" sz="3200" dirty="0" err="1">
                <a:latin typeface="Times New Roman"/>
                <a:cs typeface="Times New Roman"/>
              </a:rPr>
              <a:t>Ω</a:t>
            </a:r>
            <a:r>
              <a:rPr lang="en-US" sz="3200" baseline="-25000" dirty="0" err="1">
                <a:latin typeface="Times New Roman"/>
                <a:cs typeface="Times New Roman"/>
              </a:rPr>
              <a:t>Sun</a:t>
            </a:r>
            <a:r>
              <a:rPr lang="en-US" sz="3200" dirty="0">
                <a:latin typeface="Times New Roman"/>
                <a:cs typeface="Times New Roman"/>
              </a:rPr>
              <a:t>, and 2 cases had </a:t>
            </a:r>
            <a:r>
              <a:rPr lang="en-US" sz="3200" dirty="0" err="1">
                <a:latin typeface="Times New Roman"/>
                <a:cs typeface="Times New Roman"/>
              </a:rPr>
              <a:t>Ω</a:t>
            </a:r>
            <a:r>
              <a:rPr lang="en-US" sz="3200" baseline="-25000" dirty="0" err="1">
                <a:latin typeface="Times New Roman"/>
                <a:cs typeface="Times New Roman"/>
              </a:rPr>
              <a:t>eff</a:t>
            </a:r>
            <a:r>
              <a:rPr lang="en-US" sz="3200" dirty="0">
                <a:latin typeface="Times New Roman"/>
                <a:cs typeface="Times New Roman"/>
              </a:rPr>
              <a:t> &gt; </a:t>
            </a:r>
            <a:r>
              <a:rPr lang="en-US" sz="3200" dirty="0" err="1" smtClean="0">
                <a:latin typeface="Times New Roman"/>
                <a:cs typeface="Times New Roman"/>
              </a:rPr>
              <a:t>Ω</a:t>
            </a:r>
            <a:r>
              <a:rPr lang="en-US" sz="3200" baseline="-25000" dirty="0" err="1" smtClean="0">
                <a:latin typeface="Times New Roman"/>
                <a:cs typeface="Times New Roman"/>
              </a:rPr>
              <a:t>Sun</a:t>
            </a:r>
            <a:r>
              <a:rPr lang="en-US" sz="3200" dirty="0">
                <a:latin typeface="Times New Roman"/>
                <a:cs typeface="Times New Roman"/>
              </a:rPr>
              <a:t>.  The calculated values for effective omega were not consistent from one spacecraft to another, </a:t>
            </a:r>
            <a:r>
              <a:rPr lang="en-US" sz="3200" dirty="0" smtClean="0">
                <a:latin typeface="Times New Roman"/>
                <a:cs typeface="Times New Roman"/>
              </a:rPr>
              <a:t>nor </a:t>
            </a:r>
            <a:r>
              <a:rPr lang="en-US" sz="3200" dirty="0">
                <a:latin typeface="Times New Roman"/>
                <a:cs typeface="Times New Roman"/>
              </a:rPr>
              <a:t>between the </a:t>
            </a:r>
            <a:r>
              <a:rPr lang="en-US" sz="3200" dirty="0" err="1" smtClean="0">
                <a:latin typeface="Times New Roman"/>
                <a:cs typeface="Times New Roman"/>
              </a:rPr>
              <a:t>Schwadron</a:t>
            </a:r>
            <a:r>
              <a:rPr lang="en-US" sz="3200" dirty="0" smtClean="0">
                <a:latin typeface="Times New Roman"/>
                <a:cs typeface="Times New Roman"/>
              </a:rPr>
              <a:t> model and the two-point </a:t>
            </a:r>
            <a:r>
              <a:rPr lang="en-US" sz="3200" dirty="0">
                <a:latin typeface="Times New Roman"/>
                <a:cs typeface="Times New Roman"/>
              </a:rPr>
              <a:t>geometric technique.  However, averaging over all 13 CRRs the </a:t>
            </a:r>
            <a:r>
              <a:rPr lang="en-US" sz="3200" dirty="0" err="1" smtClean="0">
                <a:latin typeface="Times New Roman"/>
                <a:cs typeface="Times New Roman"/>
              </a:rPr>
              <a:t>Schwadron</a:t>
            </a:r>
            <a:r>
              <a:rPr lang="en-US" sz="3200" dirty="0" smtClean="0">
                <a:latin typeface="Times New Roman"/>
                <a:cs typeface="Times New Roman"/>
              </a:rPr>
              <a:t> model yields </a:t>
            </a:r>
            <a:r>
              <a:rPr lang="en-US" sz="3200" dirty="0">
                <a:latin typeface="Times New Roman"/>
                <a:cs typeface="Times New Roman"/>
              </a:rPr>
              <a:t>an average </a:t>
            </a:r>
            <a:r>
              <a:rPr lang="en-US" sz="3200" dirty="0" err="1">
                <a:latin typeface="Times New Roman"/>
                <a:cs typeface="Times New Roman"/>
              </a:rPr>
              <a:t>Ω</a:t>
            </a:r>
            <a:r>
              <a:rPr lang="en-US" sz="3200" baseline="-25000" dirty="0" err="1">
                <a:latin typeface="Times New Roman"/>
                <a:cs typeface="Times New Roman"/>
              </a:rPr>
              <a:t>eff</a:t>
            </a:r>
            <a:r>
              <a:rPr lang="en-US" sz="3200" dirty="0">
                <a:latin typeface="Times New Roman"/>
                <a:cs typeface="Times New Roman"/>
              </a:rPr>
              <a:t> of 0.8Ω</a:t>
            </a:r>
            <a:r>
              <a:rPr lang="en-US" sz="3200" baseline="-25000" dirty="0">
                <a:latin typeface="Times New Roman"/>
                <a:cs typeface="Times New Roman"/>
              </a:rPr>
              <a:t>Sun</a:t>
            </a:r>
            <a:r>
              <a:rPr lang="en-US" sz="3200" dirty="0">
                <a:latin typeface="Times New Roman"/>
                <a:cs typeface="Times New Roman"/>
              </a:rPr>
              <a:t> at both ST-A and ST-B.  This is consistent with the best fit result of Smith (2013) who was looking at CRRs observed between 1.5 and 4 AU with Pioneer 10 and 11</a:t>
            </a:r>
            <a:r>
              <a:rPr lang="en-US" sz="3200" dirty="0" smtClean="0">
                <a:latin typeface="Times New Roman"/>
                <a:cs typeface="Times New Roman"/>
              </a:rPr>
              <a:t>.</a:t>
            </a:r>
            <a:endParaRPr lang="en-US" sz="3200" dirty="0">
              <a:latin typeface="Times New Roman"/>
              <a:cs typeface="Times New Roman"/>
            </a:endParaRPr>
          </a:p>
        </p:txBody>
      </p:sp>
      <p:grpSp>
        <p:nvGrpSpPr>
          <p:cNvPr id="9" name="Group 8"/>
          <p:cNvGrpSpPr/>
          <p:nvPr/>
        </p:nvGrpSpPr>
        <p:grpSpPr>
          <a:xfrm>
            <a:off x="23375112" y="23065018"/>
            <a:ext cx="12213336" cy="5345390"/>
            <a:chOff x="23375112" y="23065018"/>
            <a:chExt cx="12213336" cy="5345390"/>
          </a:xfrm>
        </p:grpSpPr>
        <p:pic>
          <p:nvPicPr>
            <p:cNvPr id="17" name="Picture 16"/>
            <p:cNvPicPr>
              <a:picLocks noChangeAspect="1"/>
            </p:cNvPicPr>
            <p:nvPr/>
          </p:nvPicPr>
          <p:blipFill rotWithShape="1">
            <a:blip r:embed="rId17"/>
            <a:srcRect l="6357" t="9656" r="13868" b="-1665"/>
            <a:stretch/>
          </p:blipFill>
          <p:spPr>
            <a:xfrm>
              <a:off x="28739592" y="23152608"/>
              <a:ext cx="6848856" cy="5257800"/>
            </a:xfrm>
            <a:prstGeom prst="rect">
              <a:avLst/>
            </a:prstGeom>
          </p:spPr>
        </p:pic>
        <p:grpSp>
          <p:nvGrpSpPr>
            <p:cNvPr id="23" name="Group 22"/>
            <p:cNvGrpSpPr/>
            <p:nvPr/>
          </p:nvGrpSpPr>
          <p:grpSpPr>
            <a:xfrm>
              <a:off x="23375112" y="23065018"/>
              <a:ext cx="4928616" cy="5178666"/>
              <a:chOff x="23756112" y="23893272"/>
              <a:chExt cx="4928616" cy="5294376"/>
            </a:xfrm>
          </p:grpSpPr>
          <p:pic>
            <p:nvPicPr>
              <p:cNvPr id="19" name="Picture 18"/>
              <p:cNvPicPr>
                <a:picLocks noChangeAspect="1"/>
              </p:cNvPicPr>
              <p:nvPr/>
            </p:nvPicPr>
            <p:blipFill rotWithShape="1">
              <a:blip r:embed="rId18"/>
              <a:srcRect l="41498" t="4643" r="1089" b="4728"/>
              <a:stretch/>
            </p:blipFill>
            <p:spPr>
              <a:xfrm>
                <a:off x="23756112" y="23893272"/>
                <a:ext cx="4928616" cy="5294376"/>
              </a:xfrm>
              <a:prstGeom prst="rect">
                <a:avLst/>
              </a:prstGeom>
            </p:spPr>
          </p:pic>
          <p:sp>
            <p:nvSpPr>
              <p:cNvPr id="22" name="Sun 21"/>
              <p:cNvSpPr>
                <a:spLocks noChangeAspect="1"/>
              </p:cNvSpPr>
              <p:nvPr/>
            </p:nvSpPr>
            <p:spPr>
              <a:xfrm>
                <a:off x="24347424" y="26862024"/>
                <a:ext cx="493776" cy="493776"/>
              </a:xfrm>
              <a:prstGeom prst="sun">
                <a:avLst/>
              </a:prstGeom>
              <a:solidFill>
                <a:srgbClr val="FFD108"/>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spTree>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Executive">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Executive.thmx</Template>
  <TotalTime>2041</TotalTime>
  <Words>382</Words>
  <Application>Microsoft Macintosh PowerPoint</Application>
  <PresentationFormat>Custom</PresentationFormat>
  <Paragraphs>82</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Executive</vt:lpstr>
      <vt:lpstr>Equation</vt:lpstr>
      <vt:lpstr>In Situ Observations of Corotating Rarefaction Regions with STEREO</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heliospheric plasma sheet observed in situ by 3 spacecraft over 4 solar rotations</dc:title>
  <dc:creator>Kristin Simunac</dc:creator>
  <cp:lastModifiedBy>K.D.C. Simunac</cp:lastModifiedBy>
  <cp:revision>265</cp:revision>
  <cp:lastPrinted>2013-12-06T14:17:23Z</cp:lastPrinted>
  <dcterms:created xsi:type="dcterms:W3CDTF">2010-11-15T14:30:19Z</dcterms:created>
  <dcterms:modified xsi:type="dcterms:W3CDTF">2013-12-06T19:06:45Z</dcterms:modified>
</cp:coreProperties>
</file>