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32918400" cy="40233600"/>
  <p:notesSz cx="6858000" cy="9144000"/>
  <p:defaultText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p:cViewPr varScale="1">
        <p:scale>
          <a:sx n="14" d="100"/>
          <a:sy n="14" d="100"/>
        </p:scale>
        <p:origin x="-2856" y="-96"/>
      </p:cViewPr>
      <p:guideLst>
        <p:guide orient="horz" pos="12672"/>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2498496"/>
            <a:ext cx="27980640" cy="8624147"/>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2799040"/>
            <a:ext cx="23042880" cy="10281920"/>
          </a:xfrm>
        </p:spPr>
        <p:txBody>
          <a:bodyPr/>
          <a:lstStyle>
            <a:lvl1pPr marL="0" indent="0" algn="ctr">
              <a:buNone/>
              <a:defRPr>
                <a:solidFill>
                  <a:schemeClr val="tx1">
                    <a:tint val="75000"/>
                  </a:schemeClr>
                </a:solidFill>
              </a:defRPr>
            </a:lvl1pPr>
            <a:lvl2pPr marL="2090044" indent="0" algn="ctr">
              <a:buNone/>
              <a:defRPr>
                <a:solidFill>
                  <a:schemeClr val="tx1">
                    <a:tint val="75000"/>
                  </a:schemeClr>
                </a:solidFill>
              </a:defRPr>
            </a:lvl2pPr>
            <a:lvl3pPr marL="4180088" indent="0" algn="ctr">
              <a:buNone/>
              <a:defRPr>
                <a:solidFill>
                  <a:schemeClr val="tx1">
                    <a:tint val="75000"/>
                  </a:schemeClr>
                </a:solidFill>
              </a:defRPr>
            </a:lvl3pPr>
            <a:lvl4pPr marL="6270132" indent="0" algn="ctr">
              <a:buNone/>
              <a:defRPr>
                <a:solidFill>
                  <a:schemeClr val="tx1">
                    <a:tint val="75000"/>
                  </a:schemeClr>
                </a:solidFill>
              </a:defRPr>
            </a:lvl4pPr>
            <a:lvl5pPr marL="8360176" indent="0" algn="ctr">
              <a:buNone/>
              <a:defRPr>
                <a:solidFill>
                  <a:schemeClr val="tx1">
                    <a:tint val="75000"/>
                  </a:schemeClr>
                </a:solidFill>
              </a:defRPr>
            </a:lvl5pPr>
            <a:lvl6pPr marL="10450220" indent="0" algn="ctr">
              <a:buNone/>
              <a:defRPr>
                <a:solidFill>
                  <a:schemeClr val="tx1">
                    <a:tint val="75000"/>
                  </a:schemeClr>
                </a:solidFill>
              </a:defRPr>
            </a:lvl6pPr>
            <a:lvl7pPr marL="12540264" indent="0" algn="ctr">
              <a:buNone/>
              <a:defRPr>
                <a:solidFill>
                  <a:schemeClr val="tx1">
                    <a:tint val="75000"/>
                  </a:schemeClr>
                </a:solidFill>
              </a:defRPr>
            </a:lvl7pPr>
            <a:lvl8pPr marL="14630309" indent="0" algn="ctr">
              <a:buNone/>
              <a:defRPr>
                <a:solidFill>
                  <a:schemeClr val="tx1">
                    <a:tint val="75000"/>
                  </a:schemeClr>
                </a:solidFill>
              </a:defRPr>
            </a:lvl8pPr>
            <a:lvl9pPr marL="1672035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580AA59-90DD-234D-AE16-9B12C0ACAFD9}" type="datetimeFigureOut">
              <a:rPr lang="en-US" smtClean="0"/>
              <a:t>2/16/14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454101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0AA59-90DD-234D-AE16-9B12C0ACAFD9}" type="datetimeFigureOut">
              <a:rPr lang="en-US" smtClean="0"/>
              <a:t>2/16/14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1587807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5853816"/>
            <a:ext cx="27980640" cy="7990840"/>
          </a:xfrm>
        </p:spPr>
        <p:txBody>
          <a:bodyPr anchor="t"/>
          <a:lstStyle>
            <a:lvl1pPr algn="l">
              <a:defRPr sz="183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17052719"/>
            <a:ext cx="27980640" cy="8801097"/>
          </a:xfrm>
        </p:spPr>
        <p:txBody>
          <a:bodyPr anchor="b"/>
          <a:lstStyle>
            <a:lvl1pPr marL="0" indent="0">
              <a:buNone/>
              <a:defRPr sz="9100">
                <a:solidFill>
                  <a:schemeClr val="tx1">
                    <a:tint val="75000"/>
                  </a:schemeClr>
                </a:solidFill>
              </a:defRPr>
            </a:lvl1pPr>
            <a:lvl2pPr marL="2090044" indent="0">
              <a:buNone/>
              <a:defRPr sz="8200">
                <a:solidFill>
                  <a:schemeClr val="tx1">
                    <a:tint val="75000"/>
                  </a:schemeClr>
                </a:solidFill>
              </a:defRPr>
            </a:lvl2pPr>
            <a:lvl3pPr marL="4180088" indent="0">
              <a:buNone/>
              <a:defRPr sz="7300">
                <a:solidFill>
                  <a:schemeClr val="tx1">
                    <a:tint val="75000"/>
                  </a:schemeClr>
                </a:solidFill>
              </a:defRPr>
            </a:lvl3pPr>
            <a:lvl4pPr marL="6270132" indent="0">
              <a:buNone/>
              <a:defRPr sz="6400">
                <a:solidFill>
                  <a:schemeClr val="tx1">
                    <a:tint val="75000"/>
                  </a:schemeClr>
                </a:solidFill>
              </a:defRPr>
            </a:lvl4pPr>
            <a:lvl5pPr marL="8360176" indent="0">
              <a:buNone/>
              <a:defRPr sz="6400">
                <a:solidFill>
                  <a:schemeClr val="tx1">
                    <a:tint val="75000"/>
                  </a:schemeClr>
                </a:solidFill>
              </a:defRPr>
            </a:lvl5pPr>
            <a:lvl6pPr marL="10450220" indent="0">
              <a:buNone/>
              <a:defRPr sz="6400">
                <a:solidFill>
                  <a:schemeClr val="tx1">
                    <a:tint val="75000"/>
                  </a:schemeClr>
                </a:solidFill>
              </a:defRPr>
            </a:lvl6pPr>
            <a:lvl7pPr marL="12540264" indent="0">
              <a:buNone/>
              <a:defRPr sz="6400">
                <a:solidFill>
                  <a:schemeClr val="tx1">
                    <a:tint val="75000"/>
                  </a:schemeClr>
                </a:solidFill>
              </a:defRPr>
            </a:lvl7pPr>
            <a:lvl8pPr marL="14630309" indent="0">
              <a:buNone/>
              <a:defRPr sz="6400">
                <a:solidFill>
                  <a:schemeClr val="tx1">
                    <a:tint val="75000"/>
                  </a:schemeClr>
                </a:solidFill>
              </a:defRPr>
            </a:lvl8pPr>
            <a:lvl9pPr marL="16720353"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80AA59-90DD-234D-AE16-9B12C0ACAFD9}" type="datetimeFigureOut">
              <a:rPr lang="en-US" smtClean="0"/>
              <a:t>2/16/14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952672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926457" y="55079053"/>
            <a:ext cx="53052343" cy="155765503"/>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527442" y="55079053"/>
            <a:ext cx="53052347" cy="155765503"/>
          </a:xfrm>
        </p:spPr>
        <p:txBody>
          <a:bodyPr/>
          <a:lstStyle>
            <a:lvl1pPr>
              <a:defRPr sz="12800"/>
            </a:lvl1pPr>
            <a:lvl2pPr>
              <a:defRPr sz="11000"/>
            </a:lvl2pPr>
            <a:lvl3pPr>
              <a:defRPr sz="91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580AA59-90DD-234D-AE16-9B12C0ACAFD9}" type="datetimeFigureOut">
              <a:rPr lang="en-US" smtClean="0"/>
              <a:t>2/16/14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3768900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611210"/>
            <a:ext cx="29626560" cy="670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9005996"/>
            <a:ext cx="14544677" cy="3753270"/>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1645920" y="12759266"/>
            <a:ext cx="14544677" cy="23180890"/>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9005996"/>
            <a:ext cx="14550390" cy="3753270"/>
          </a:xfrm>
        </p:spPr>
        <p:txBody>
          <a:bodyPr anchor="b"/>
          <a:lstStyle>
            <a:lvl1pPr marL="0" indent="0">
              <a:buNone/>
              <a:defRPr sz="11000" b="1"/>
            </a:lvl1pPr>
            <a:lvl2pPr marL="2090044" indent="0">
              <a:buNone/>
              <a:defRPr sz="9100" b="1"/>
            </a:lvl2pPr>
            <a:lvl3pPr marL="4180088" indent="0">
              <a:buNone/>
              <a:defRPr sz="8200" b="1"/>
            </a:lvl3pPr>
            <a:lvl4pPr marL="6270132" indent="0">
              <a:buNone/>
              <a:defRPr sz="7300" b="1"/>
            </a:lvl4pPr>
            <a:lvl5pPr marL="8360176" indent="0">
              <a:buNone/>
              <a:defRPr sz="7300" b="1"/>
            </a:lvl5pPr>
            <a:lvl6pPr marL="10450220" indent="0">
              <a:buNone/>
              <a:defRPr sz="7300" b="1"/>
            </a:lvl6pPr>
            <a:lvl7pPr marL="12540264" indent="0">
              <a:buNone/>
              <a:defRPr sz="7300" b="1"/>
            </a:lvl7pPr>
            <a:lvl8pPr marL="14630309" indent="0">
              <a:buNone/>
              <a:defRPr sz="7300" b="1"/>
            </a:lvl8pPr>
            <a:lvl9pPr marL="16720353"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16722092" y="12759266"/>
            <a:ext cx="14550390" cy="23180890"/>
          </a:xfrm>
        </p:spPr>
        <p:txBody>
          <a:bodyPr/>
          <a:lstStyle>
            <a:lvl1pPr>
              <a:defRPr sz="11000"/>
            </a:lvl1pPr>
            <a:lvl2pPr>
              <a:defRPr sz="91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580AA59-90DD-234D-AE16-9B12C0ACAFD9}" type="datetimeFigureOut">
              <a:rPr lang="en-US" smtClean="0"/>
              <a:t>2/16/14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2627918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580AA59-90DD-234D-AE16-9B12C0ACAFD9}" type="datetimeFigureOut">
              <a:rPr lang="en-US" smtClean="0"/>
              <a:t>2/16/14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3422085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80AA59-90DD-234D-AE16-9B12C0ACAFD9}" type="datetimeFigureOut">
              <a:rPr lang="en-US" smtClean="0"/>
              <a:t>2/16/14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3930780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601893"/>
            <a:ext cx="10829927" cy="6817360"/>
          </a:xfrm>
        </p:spPr>
        <p:txBody>
          <a:bodyPr anchor="b"/>
          <a:lstStyle>
            <a:lvl1pPr algn="l">
              <a:defRPr sz="9100" b="1"/>
            </a:lvl1pPr>
          </a:lstStyle>
          <a:p>
            <a:r>
              <a:rPr lang="en-US" smtClean="0"/>
              <a:t>Click to edit Master title style</a:t>
            </a:r>
            <a:endParaRPr lang="en-US"/>
          </a:p>
        </p:txBody>
      </p:sp>
      <p:sp>
        <p:nvSpPr>
          <p:cNvPr id="3" name="Content Placeholder 2"/>
          <p:cNvSpPr>
            <a:spLocks noGrp="1"/>
          </p:cNvSpPr>
          <p:nvPr>
            <p:ph idx="1"/>
          </p:nvPr>
        </p:nvSpPr>
        <p:spPr>
          <a:xfrm>
            <a:off x="12870180" y="1601896"/>
            <a:ext cx="18402300" cy="34338263"/>
          </a:xfrm>
        </p:spPr>
        <p:txBody>
          <a:bodyPr/>
          <a:lstStyle>
            <a:lvl1pPr>
              <a:defRPr sz="14600"/>
            </a:lvl1pPr>
            <a:lvl2pPr>
              <a:defRPr sz="12800"/>
            </a:lvl2pPr>
            <a:lvl3pPr>
              <a:defRPr sz="11000"/>
            </a:lvl3pPr>
            <a:lvl4pPr>
              <a:defRPr sz="9100"/>
            </a:lvl4pPr>
            <a:lvl5pPr>
              <a:defRPr sz="9100"/>
            </a:lvl5pPr>
            <a:lvl6pPr>
              <a:defRPr sz="9100"/>
            </a:lvl6pPr>
            <a:lvl7pPr>
              <a:defRPr sz="9100"/>
            </a:lvl7pPr>
            <a:lvl8pPr>
              <a:defRPr sz="9100"/>
            </a:lvl8pPr>
            <a:lvl9pPr>
              <a:defRPr sz="9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8419256"/>
            <a:ext cx="10829927" cy="27520903"/>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0AA59-90DD-234D-AE16-9B12C0ACAFD9}" type="datetimeFigureOut">
              <a:rPr lang="en-US" smtClean="0"/>
              <a:t>2/16/14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4041918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28163520"/>
            <a:ext cx="19751040" cy="3324863"/>
          </a:xfrm>
        </p:spPr>
        <p:txBody>
          <a:bodyPr anchor="b"/>
          <a:lstStyle>
            <a:lvl1pPr algn="l">
              <a:defRPr sz="9100" b="1"/>
            </a:lvl1pPr>
          </a:lstStyle>
          <a:p>
            <a:r>
              <a:rPr lang="en-US" smtClean="0"/>
              <a:t>Click to edit Master title style</a:t>
            </a:r>
            <a:endParaRPr lang="en-US"/>
          </a:p>
        </p:txBody>
      </p:sp>
      <p:sp>
        <p:nvSpPr>
          <p:cNvPr id="3" name="Picture Placeholder 2"/>
          <p:cNvSpPr>
            <a:spLocks noGrp="1"/>
          </p:cNvSpPr>
          <p:nvPr>
            <p:ph type="pic" idx="1"/>
          </p:nvPr>
        </p:nvSpPr>
        <p:spPr>
          <a:xfrm>
            <a:off x="6452237" y="3594947"/>
            <a:ext cx="19751040" cy="24140160"/>
          </a:xfrm>
        </p:spPr>
        <p:txBody>
          <a:bodyPr/>
          <a:lstStyle>
            <a:lvl1pPr marL="0" indent="0">
              <a:buNone/>
              <a:defRPr sz="14600"/>
            </a:lvl1pPr>
            <a:lvl2pPr marL="2090044" indent="0">
              <a:buNone/>
              <a:defRPr sz="12800"/>
            </a:lvl2pPr>
            <a:lvl3pPr marL="4180088" indent="0">
              <a:buNone/>
              <a:defRPr sz="11000"/>
            </a:lvl3pPr>
            <a:lvl4pPr marL="6270132" indent="0">
              <a:buNone/>
              <a:defRPr sz="9100"/>
            </a:lvl4pPr>
            <a:lvl5pPr marL="8360176" indent="0">
              <a:buNone/>
              <a:defRPr sz="9100"/>
            </a:lvl5pPr>
            <a:lvl6pPr marL="10450220" indent="0">
              <a:buNone/>
              <a:defRPr sz="9100"/>
            </a:lvl6pPr>
            <a:lvl7pPr marL="12540264" indent="0">
              <a:buNone/>
              <a:defRPr sz="9100"/>
            </a:lvl7pPr>
            <a:lvl8pPr marL="14630309" indent="0">
              <a:buNone/>
              <a:defRPr sz="9100"/>
            </a:lvl8pPr>
            <a:lvl9pPr marL="16720353" indent="0">
              <a:buNone/>
              <a:defRPr sz="9100"/>
            </a:lvl9pPr>
          </a:lstStyle>
          <a:p>
            <a:endParaRPr lang="en-US"/>
          </a:p>
        </p:txBody>
      </p:sp>
      <p:sp>
        <p:nvSpPr>
          <p:cNvPr id="4" name="Text Placeholder 3"/>
          <p:cNvSpPr>
            <a:spLocks noGrp="1"/>
          </p:cNvSpPr>
          <p:nvPr>
            <p:ph type="body" sz="half" idx="2"/>
          </p:nvPr>
        </p:nvSpPr>
        <p:spPr>
          <a:xfrm>
            <a:off x="6452237" y="31488383"/>
            <a:ext cx="19751040" cy="4721857"/>
          </a:xfrm>
        </p:spPr>
        <p:txBody>
          <a:bodyPr/>
          <a:lstStyle>
            <a:lvl1pPr marL="0" indent="0">
              <a:buNone/>
              <a:defRPr sz="6400"/>
            </a:lvl1pPr>
            <a:lvl2pPr marL="2090044" indent="0">
              <a:buNone/>
              <a:defRPr sz="5500"/>
            </a:lvl2pPr>
            <a:lvl3pPr marL="4180088" indent="0">
              <a:buNone/>
              <a:defRPr sz="4600"/>
            </a:lvl3pPr>
            <a:lvl4pPr marL="6270132" indent="0">
              <a:buNone/>
              <a:defRPr sz="4100"/>
            </a:lvl4pPr>
            <a:lvl5pPr marL="8360176" indent="0">
              <a:buNone/>
              <a:defRPr sz="4100"/>
            </a:lvl5pPr>
            <a:lvl6pPr marL="10450220" indent="0">
              <a:buNone/>
              <a:defRPr sz="4100"/>
            </a:lvl6pPr>
            <a:lvl7pPr marL="12540264" indent="0">
              <a:buNone/>
              <a:defRPr sz="4100"/>
            </a:lvl7pPr>
            <a:lvl8pPr marL="14630309" indent="0">
              <a:buNone/>
              <a:defRPr sz="4100"/>
            </a:lvl8pPr>
            <a:lvl9pPr marL="16720353"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80AA59-90DD-234D-AE16-9B12C0ACAFD9}" type="datetimeFigureOut">
              <a:rPr lang="en-US" smtClean="0"/>
              <a:t>2/16/14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2763142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0AA59-90DD-234D-AE16-9B12C0ACAFD9}" type="datetimeFigureOut">
              <a:rPr lang="en-US" smtClean="0"/>
              <a:t>2/16/14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2928337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919310" y="9453036"/>
            <a:ext cx="26660477" cy="2013915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926459" y="9453036"/>
            <a:ext cx="79444213" cy="2013915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80AA59-90DD-234D-AE16-9B12C0ACAFD9}" type="datetimeFigureOut">
              <a:rPr lang="en-US" smtClean="0"/>
              <a:t>2/16/14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97E8FA-C8D7-5149-88A3-E237E03456E5}" type="slidenum">
              <a:rPr lang="en-US" smtClean="0"/>
              <a:t>‹#›</a:t>
            </a:fld>
            <a:endParaRPr lang="en-US"/>
          </a:p>
        </p:txBody>
      </p:sp>
    </p:spTree>
    <p:extLst>
      <p:ext uri="{BB962C8B-B14F-4D97-AF65-F5344CB8AC3E}">
        <p14:creationId xmlns:p14="http://schemas.microsoft.com/office/powerpoint/2010/main" val="159632577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611210"/>
            <a:ext cx="29626560" cy="6705600"/>
          </a:xfrm>
          <a:prstGeom prst="rect">
            <a:avLst/>
          </a:prstGeom>
        </p:spPr>
        <p:txBody>
          <a:bodyPr vert="horz" lIns="418009" tIns="209004" rIns="418009" bIns="2090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9387843"/>
            <a:ext cx="29626560" cy="26552316"/>
          </a:xfrm>
          <a:prstGeom prst="rect">
            <a:avLst/>
          </a:prstGeom>
        </p:spPr>
        <p:txBody>
          <a:bodyPr vert="horz" lIns="418009" tIns="209004" rIns="418009" bIns="2090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37290589"/>
            <a:ext cx="7680960" cy="2142067"/>
          </a:xfrm>
          <a:prstGeom prst="rect">
            <a:avLst/>
          </a:prstGeom>
        </p:spPr>
        <p:txBody>
          <a:bodyPr vert="horz" lIns="418009" tIns="209004" rIns="418009" bIns="209004" rtlCol="0" anchor="ctr"/>
          <a:lstStyle>
            <a:lvl1pPr algn="l">
              <a:defRPr sz="5500">
                <a:solidFill>
                  <a:schemeClr val="tx1">
                    <a:tint val="75000"/>
                  </a:schemeClr>
                </a:solidFill>
              </a:defRPr>
            </a:lvl1pPr>
          </a:lstStyle>
          <a:p>
            <a:fld id="{9580AA59-90DD-234D-AE16-9B12C0ACAFD9}" type="datetimeFigureOut">
              <a:rPr lang="en-US" smtClean="0"/>
              <a:t>2/16/14</a:t>
            </a:fld>
            <a:endParaRPr lang="en-US"/>
          </a:p>
        </p:txBody>
      </p:sp>
      <p:sp>
        <p:nvSpPr>
          <p:cNvPr id="5" name="Footer Placeholder 4"/>
          <p:cNvSpPr>
            <a:spLocks noGrp="1"/>
          </p:cNvSpPr>
          <p:nvPr>
            <p:ph type="ftr" sz="quarter" idx="3"/>
          </p:nvPr>
        </p:nvSpPr>
        <p:spPr>
          <a:xfrm>
            <a:off x="11247120" y="37290589"/>
            <a:ext cx="10424160" cy="2142067"/>
          </a:xfrm>
          <a:prstGeom prst="rect">
            <a:avLst/>
          </a:prstGeom>
        </p:spPr>
        <p:txBody>
          <a:bodyPr vert="horz" lIns="418009" tIns="209004" rIns="418009" bIns="209004"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37290589"/>
            <a:ext cx="7680960" cy="2142067"/>
          </a:xfrm>
          <a:prstGeom prst="rect">
            <a:avLst/>
          </a:prstGeom>
        </p:spPr>
        <p:txBody>
          <a:bodyPr vert="horz" lIns="418009" tIns="209004" rIns="418009" bIns="209004" rtlCol="0" anchor="ctr"/>
          <a:lstStyle>
            <a:lvl1pPr algn="r">
              <a:defRPr sz="5500">
                <a:solidFill>
                  <a:schemeClr val="tx1">
                    <a:tint val="75000"/>
                  </a:schemeClr>
                </a:solidFill>
              </a:defRPr>
            </a:lvl1pPr>
          </a:lstStyle>
          <a:p>
            <a:fld id="{F297E8FA-C8D7-5149-88A3-E237E03456E5}" type="slidenum">
              <a:rPr lang="en-US" smtClean="0"/>
              <a:t>‹#›</a:t>
            </a:fld>
            <a:endParaRPr lang="en-US"/>
          </a:p>
        </p:txBody>
      </p:sp>
    </p:spTree>
    <p:extLst>
      <p:ext uri="{BB962C8B-B14F-4D97-AF65-F5344CB8AC3E}">
        <p14:creationId xmlns:p14="http://schemas.microsoft.com/office/powerpoint/2010/main" val="793961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90044" rtl="0" eaLnBrk="1" latinLnBrk="0" hangingPunct="1">
        <a:spcBef>
          <a:spcPct val="0"/>
        </a:spcBef>
        <a:buNone/>
        <a:defRPr sz="20100" kern="1200">
          <a:solidFill>
            <a:schemeClr val="tx1"/>
          </a:solidFill>
          <a:latin typeface="+mj-lt"/>
          <a:ea typeface="+mj-ea"/>
          <a:cs typeface="+mj-cs"/>
        </a:defRPr>
      </a:lvl1pPr>
    </p:titleStyle>
    <p:bodyStyle>
      <a:lvl1pPr marL="1567533" indent="-1567533" algn="l" defTabSz="2090044" rtl="0" eaLnBrk="1" latinLnBrk="0" hangingPunct="1">
        <a:spcBef>
          <a:spcPct val="20000"/>
        </a:spcBef>
        <a:buFont typeface="Arial"/>
        <a:buChar char="•"/>
        <a:defRPr sz="14600" kern="1200">
          <a:solidFill>
            <a:schemeClr val="tx1"/>
          </a:solidFill>
          <a:latin typeface="+mn-lt"/>
          <a:ea typeface="+mn-ea"/>
          <a:cs typeface="+mn-cs"/>
        </a:defRPr>
      </a:lvl1pPr>
      <a:lvl2pPr marL="3396322" indent="-1306278" algn="l" defTabSz="2090044" rtl="0" eaLnBrk="1" latinLnBrk="0" hangingPunct="1">
        <a:spcBef>
          <a:spcPct val="20000"/>
        </a:spcBef>
        <a:buFont typeface="Arial"/>
        <a:buChar char="–"/>
        <a:defRPr sz="12800" kern="1200">
          <a:solidFill>
            <a:schemeClr val="tx1"/>
          </a:solidFill>
          <a:latin typeface="+mn-lt"/>
          <a:ea typeface="+mn-ea"/>
          <a:cs typeface="+mn-cs"/>
        </a:defRPr>
      </a:lvl2pPr>
      <a:lvl3pPr marL="5225110" indent="-1045022" algn="l" defTabSz="2090044" rtl="0" eaLnBrk="1" latinLnBrk="0" hangingPunct="1">
        <a:spcBef>
          <a:spcPct val="20000"/>
        </a:spcBef>
        <a:buFont typeface="Arial"/>
        <a:buChar char="•"/>
        <a:defRPr sz="11000" kern="1200">
          <a:solidFill>
            <a:schemeClr val="tx1"/>
          </a:solidFill>
          <a:latin typeface="+mn-lt"/>
          <a:ea typeface="+mn-ea"/>
          <a:cs typeface="+mn-cs"/>
        </a:defRPr>
      </a:lvl3pPr>
      <a:lvl4pPr marL="7315154" indent="-1045022" algn="l" defTabSz="2090044" rtl="0" eaLnBrk="1" latinLnBrk="0" hangingPunct="1">
        <a:spcBef>
          <a:spcPct val="20000"/>
        </a:spcBef>
        <a:buFont typeface="Arial"/>
        <a:buChar char="–"/>
        <a:defRPr sz="9100" kern="1200">
          <a:solidFill>
            <a:schemeClr val="tx1"/>
          </a:solidFill>
          <a:latin typeface="+mn-lt"/>
          <a:ea typeface="+mn-ea"/>
          <a:cs typeface="+mn-cs"/>
        </a:defRPr>
      </a:lvl4pPr>
      <a:lvl5pPr marL="9405198" indent="-1045022" algn="l" defTabSz="2090044" rtl="0" eaLnBrk="1" latinLnBrk="0" hangingPunct="1">
        <a:spcBef>
          <a:spcPct val="20000"/>
        </a:spcBef>
        <a:buFont typeface="Arial"/>
        <a:buChar char="»"/>
        <a:defRPr sz="9100" kern="1200">
          <a:solidFill>
            <a:schemeClr val="tx1"/>
          </a:solidFill>
          <a:latin typeface="+mn-lt"/>
          <a:ea typeface="+mn-ea"/>
          <a:cs typeface="+mn-cs"/>
        </a:defRPr>
      </a:lvl5pPr>
      <a:lvl6pPr marL="11495242" indent="-1045022" algn="l" defTabSz="2090044" rtl="0" eaLnBrk="1" latinLnBrk="0" hangingPunct="1">
        <a:spcBef>
          <a:spcPct val="20000"/>
        </a:spcBef>
        <a:buFont typeface="Arial"/>
        <a:buChar char="•"/>
        <a:defRPr sz="9100" kern="1200">
          <a:solidFill>
            <a:schemeClr val="tx1"/>
          </a:solidFill>
          <a:latin typeface="+mn-lt"/>
          <a:ea typeface="+mn-ea"/>
          <a:cs typeface="+mn-cs"/>
        </a:defRPr>
      </a:lvl6pPr>
      <a:lvl7pPr marL="13585287" indent="-1045022" algn="l" defTabSz="2090044" rtl="0" eaLnBrk="1" latinLnBrk="0" hangingPunct="1">
        <a:spcBef>
          <a:spcPct val="20000"/>
        </a:spcBef>
        <a:buFont typeface="Arial"/>
        <a:buChar char="•"/>
        <a:defRPr sz="9100" kern="1200">
          <a:solidFill>
            <a:schemeClr val="tx1"/>
          </a:solidFill>
          <a:latin typeface="+mn-lt"/>
          <a:ea typeface="+mn-ea"/>
          <a:cs typeface="+mn-cs"/>
        </a:defRPr>
      </a:lvl7pPr>
      <a:lvl8pPr marL="15675331" indent="-1045022" algn="l" defTabSz="2090044" rtl="0" eaLnBrk="1" latinLnBrk="0" hangingPunct="1">
        <a:spcBef>
          <a:spcPct val="20000"/>
        </a:spcBef>
        <a:buFont typeface="Arial"/>
        <a:buChar char="•"/>
        <a:defRPr sz="9100" kern="1200">
          <a:solidFill>
            <a:schemeClr val="tx1"/>
          </a:solidFill>
          <a:latin typeface="+mn-lt"/>
          <a:ea typeface="+mn-ea"/>
          <a:cs typeface="+mn-cs"/>
        </a:defRPr>
      </a:lvl8pPr>
      <a:lvl9pPr marL="17765375" indent="-1045022" algn="l" defTabSz="2090044" rtl="0" eaLnBrk="1" latinLnBrk="0" hangingPunct="1">
        <a:spcBef>
          <a:spcPct val="20000"/>
        </a:spcBef>
        <a:buFont typeface="Arial"/>
        <a:buChar char="•"/>
        <a:defRPr sz="9100" kern="1200">
          <a:solidFill>
            <a:schemeClr val="tx1"/>
          </a:solidFill>
          <a:latin typeface="+mn-lt"/>
          <a:ea typeface="+mn-ea"/>
          <a:cs typeface="+mn-cs"/>
        </a:defRPr>
      </a:lvl9pPr>
    </p:bodyStyle>
    <p:otherStyle>
      <a:defPPr>
        <a:defRPr lang="en-US"/>
      </a:defPPr>
      <a:lvl1pPr marL="0" algn="l" defTabSz="2090044" rtl="0" eaLnBrk="1" latinLnBrk="0" hangingPunct="1">
        <a:defRPr sz="8200" kern="1200">
          <a:solidFill>
            <a:schemeClr val="tx1"/>
          </a:solidFill>
          <a:latin typeface="+mn-lt"/>
          <a:ea typeface="+mn-ea"/>
          <a:cs typeface="+mn-cs"/>
        </a:defRPr>
      </a:lvl1pPr>
      <a:lvl2pPr marL="2090044" algn="l" defTabSz="2090044" rtl="0" eaLnBrk="1" latinLnBrk="0" hangingPunct="1">
        <a:defRPr sz="8200" kern="1200">
          <a:solidFill>
            <a:schemeClr val="tx1"/>
          </a:solidFill>
          <a:latin typeface="+mn-lt"/>
          <a:ea typeface="+mn-ea"/>
          <a:cs typeface="+mn-cs"/>
        </a:defRPr>
      </a:lvl2pPr>
      <a:lvl3pPr marL="4180088" algn="l" defTabSz="2090044" rtl="0" eaLnBrk="1" latinLnBrk="0" hangingPunct="1">
        <a:defRPr sz="8200" kern="1200">
          <a:solidFill>
            <a:schemeClr val="tx1"/>
          </a:solidFill>
          <a:latin typeface="+mn-lt"/>
          <a:ea typeface="+mn-ea"/>
          <a:cs typeface="+mn-cs"/>
        </a:defRPr>
      </a:lvl3pPr>
      <a:lvl4pPr marL="6270132" algn="l" defTabSz="2090044" rtl="0" eaLnBrk="1" latinLnBrk="0" hangingPunct="1">
        <a:defRPr sz="8200" kern="1200">
          <a:solidFill>
            <a:schemeClr val="tx1"/>
          </a:solidFill>
          <a:latin typeface="+mn-lt"/>
          <a:ea typeface="+mn-ea"/>
          <a:cs typeface="+mn-cs"/>
        </a:defRPr>
      </a:lvl4pPr>
      <a:lvl5pPr marL="8360176" algn="l" defTabSz="2090044" rtl="0" eaLnBrk="1" latinLnBrk="0" hangingPunct="1">
        <a:defRPr sz="8200" kern="1200">
          <a:solidFill>
            <a:schemeClr val="tx1"/>
          </a:solidFill>
          <a:latin typeface="+mn-lt"/>
          <a:ea typeface="+mn-ea"/>
          <a:cs typeface="+mn-cs"/>
        </a:defRPr>
      </a:lvl5pPr>
      <a:lvl6pPr marL="10450220" algn="l" defTabSz="2090044" rtl="0" eaLnBrk="1" latinLnBrk="0" hangingPunct="1">
        <a:defRPr sz="8200" kern="1200">
          <a:solidFill>
            <a:schemeClr val="tx1"/>
          </a:solidFill>
          <a:latin typeface="+mn-lt"/>
          <a:ea typeface="+mn-ea"/>
          <a:cs typeface="+mn-cs"/>
        </a:defRPr>
      </a:lvl6pPr>
      <a:lvl7pPr marL="12540264" algn="l" defTabSz="2090044" rtl="0" eaLnBrk="1" latinLnBrk="0" hangingPunct="1">
        <a:defRPr sz="8200" kern="1200">
          <a:solidFill>
            <a:schemeClr val="tx1"/>
          </a:solidFill>
          <a:latin typeface="+mn-lt"/>
          <a:ea typeface="+mn-ea"/>
          <a:cs typeface="+mn-cs"/>
        </a:defRPr>
      </a:lvl7pPr>
      <a:lvl8pPr marL="14630309" algn="l" defTabSz="2090044" rtl="0" eaLnBrk="1" latinLnBrk="0" hangingPunct="1">
        <a:defRPr sz="8200" kern="1200">
          <a:solidFill>
            <a:schemeClr val="tx1"/>
          </a:solidFill>
          <a:latin typeface="+mn-lt"/>
          <a:ea typeface="+mn-ea"/>
          <a:cs typeface="+mn-cs"/>
        </a:defRPr>
      </a:lvl8pPr>
      <a:lvl9pPr marL="16720353" algn="l" defTabSz="2090044"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8.jpeg"/><Relationship Id="rId20" Type="http://schemas.openxmlformats.org/officeDocument/2006/relationships/image" Target="../media/image19.png"/><Relationship Id="rId21" Type="http://schemas.openxmlformats.org/officeDocument/2006/relationships/image" Target="../media/image20.png"/><Relationship Id="rId22" Type="http://schemas.openxmlformats.org/officeDocument/2006/relationships/image" Target="../media/image21.png"/><Relationship Id="rId23" Type="http://schemas.openxmlformats.org/officeDocument/2006/relationships/image" Target="../media/image22.jpeg"/><Relationship Id="rId24" Type="http://schemas.openxmlformats.org/officeDocument/2006/relationships/image" Target="../media/image23.jpeg"/><Relationship Id="rId10" Type="http://schemas.openxmlformats.org/officeDocument/2006/relationships/image" Target="../media/image9.jpeg"/><Relationship Id="rId11" Type="http://schemas.openxmlformats.org/officeDocument/2006/relationships/image" Target="../media/image10.jpeg"/><Relationship Id="rId12" Type="http://schemas.openxmlformats.org/officeDocument/2006/relationships/image" Target="../media/image11.jpeg"/><Relationship Id="rId13" Type="http://schemas.openxmlformats.org/officeDocument/2006/relationships/image" Target="../media/image12.jpg"/><Relationship Id="rId14" Type="http://schemas.openxmlformats.org/officeDocument/2006/relationships/image" Target="../media/image13.jpeg"/><Relationship Id="rId15" Type="http://schemas.openxmlformats.org/officeDocument/2006/relationships/image" Target="../media/image14.jpeg"/><Relationship Id="rId16" Type="http://schemas.openxmlformats.org/officeDocument/2006/relationships/image" Target="../media/image15.jpeg"/><Relationship Id="rId17" Type="http://schemas.openxmlformats.org/officeDocument/2006/relationships/image" Target="../media/image16.jpg"/><Relationship Id="rId18" Type="http://schemas.openxmlformats.org/officeDocument/2006/relationships/image" Target="../media/image17.jpg"/><Relationship Id="rId19" Type="http://schemas.openxmlformats.org/officeDocument/2006/relationships/image" Target="../media/image18.png"/><Relationship Id="rId1" Type="http://schemas.openxmlformats.org/officeDocument/2006/relationships/slideLayout" Target="../slideLayouts/slideLayout1.xml"/><Relationship Id="rId2" Type="http://schemas.openxmlformats.org/officeDocument/2006/relationships/image" Target="../media/image1.jpg"/><Relationship Id="rId3" Type="http://schemas.openxmlformats.org/officeDocument/2006/relationships/image" Target="../media/image2.tiff"/><Relationship Id="rId4" Type="http://schemas.openxmlformats.org/officeDocument/2006/relationships/image" Target="../media/image3.jpg"/><Relationship Id="rId5" Type="http://schemas.openxmlformats.org/officeDocument/2006/relationships/image" Target="../media/image4.jp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632992" y="-78516"/>
            <a:ext cx="26567583" cy="1446550"/>
          </a:xfrm>
          <a:prstGeom prst="rect">
            <a:avLst/>
          </a:prstGeom>
          <a:noFill/>
        </p:spPr>
        <p:txBody>
          <a:bodyPr wrap="square" rtlCol="0">
            <a:spAutoFit/>
          </a:bodyPr>
          <a:lstStyle/>
          <a:p>
            <a:pPr algn="ctr"/>
            <a:r>
              <a:rPr lang="en-US" sz="4400" dirty="0" smtClean="0"/>
              <a:t>PROJECTING THE ENVIRONMENTAL NICHE FOR SUMMERTIME </a:t>
            </a:r>
            <a:r>
              <a:rPr lang="en-US" sz="4400" dirty="0" smtClean="0"/>
              <a:t>COCCOLITHOPHORE </a:t>
            </a:r>
            <a:r>
              <a:rPr lang="en-US" sz="4400" dirty="0" smtClean="0"/>
              <a:t>BLOOMS </a:t>
            </a:r>
            <a:endParaRPr lang="en-US" sz="4400" dirty="0" smtClean="0"/>
          </a:p>
          <a:p>
            <a:pPr algn="ctr"/>
            <a:r>
              <a:rPr lang="en-US" sz="4400" dirty="0" smtClean="0"/>
              <a:t>IN </a:t>
            </a:r>
            <a:r>
              <a:rPr lang="en-US" sz="4400" dirty="0" smtClean="0"/>
              <a:t>THE NORTH ATLANTIC</a:t>
            </a:r>
            <a:endParaRPr lang="en-US" sz="4400" dirty="0"/>
          </a:p>
        </p:txBody>
      </p:sp>
      <p:sp>
        <p:nvSpPr>
          <p:cNvPr id="7" name="TextBox 6"/>
          <p:cNvSpPr txBox="1"/>
          <p:nvPr/>
        </p:nvSpPr>
        <p:spPr>
          <a:xfrm>
            <a:off x="881294" y="3251689"/>
            <a:ext cx="14166018" cy="4093429"/>
          </a:xfrm>
          <a:prstGeom prst="rect">
            <a:avLst/>
          </a:prstGeom>
          <a:noFill/>
        </p:spPr>
        <p:txBody>
          <a:bodyPr wrap="square" rtlCol="0">
            <a:spAutoFit/>
          </a:bodyPr>
          <a:lstStyle/>
          <a:p>
            <a:pPr algn="just"/>
            <a:r>
              <a:rPr lang="en-US" sz="3600" b="1" u="sng" dirty="0" smtClean="0"/>
              <a:t>ABSTRACT</a:t>
            </a:r>
          </a:p>
          <a:p>
            <a:pPr algn="just"/>
            <a:r>
              <a:rPr lang="en-US" sz="2800" dirty="0" err="1" smtClean="0"/>
              <a:t>Coccolithophore</a:t>
            </a:r>
            <a:r>
              <a:rPr lang="en-US" sz="2800" dirty="0" smtClean="0"/>
              <a:t> blooms are one of the few phytoplankton species-specific ocean phenomena that are distinguishable from ocean color satellite observations.   These </a:t>
            </a:r>
            <a:r>
              <a:rPr lang="en-US" sz="2800" dirty="0" smtClean="0"/>
              <a:t>blooms, dominated by the species </a:t>
            </a:r>
            <a:r>
              <a:rPr lang="en-US" sz="2800" i="1" dirty="0" err="1" smtClean="0"/>
              <a:t>Emiliania</a:t>
            </a:r>
            <a:r>
              <a:rPr lang="en-US" sz="2800" i="1" dirty="0" smtClean="0"/>
              <a:t> </a:t>
            </a:r>
            <a:r>
              <a:rPr lang="en-US" sz="2800" i="1" dirty="0" err="1" smtClean="0"/>
              <a:t>huxleyi</a:t>
            </a:r>
            <a:r>
              <a:rPr lang="en-US" sz="2800" i="1" dirty="0" smtClean="0"/>
              <a:t> </a:t>
            </a:r>
            <a:r>
              <a:rPr lang="en-US" sz="2800" dirty="0" smtClean="0"/>
              <a:t>(</a:t>
            </a:r>
            <a:r>
              <a:rPr lang="en-US" sz="2800" i="1" dirty="0" smtClean="0"/>
              <a:t>E. </a:t>
            </a:r>
            <a:r>
              <a:rPr lang="en-US" sz="2800" i="1" dirty="0" err="1" smtClean="0"/>
              <a:t>hux</a:t>
            </a:r>
            <a:r>
              <a:rPr lang="en-US" sz="2800" i="1" dirty="0" smtClean="0"/>
              <a:t>.</a:t>
            </a:r>
            <a:r>
              <a:rPr lang="en-US" sz="2800" dirty="0" smtClean="0"/>
              <a:t>) in specific geographic regions. Niches have been identified (</a:t>
            </a:r>
            <a:r>
              <a:rPr lang="en-US" sz="2800" dirty="0" smtClean="0">
                <a:solidFill>
                  <a:srgbClr val="FF0000"/>
                </a:solidFill>
              </a:rPr>
              <a:t>Figure 1</a:t>
            </a:r>
            <a:r>
              <a:rPr lang="en-US" sz="2800" dirty="0" smtClean="0"/>
              <a:t>), and niche concepts have been applied to predict bloom occurrence (Iglesias-</a:t>
            </a:r>
            <a:r>
              <a:rPr lang="en-US" sz="2800" dirty="0" err="1" smtClean="0"/>
              <a:t>Rodgriguez</a:t>
            </a:r>
            <a:r>
              <a:rPr lang="en-US" sz="2800" dirty="0" smtClean="0"/>
              <a:t> et al., 2002).   In </a:t>
            </a:r>
            <a:r>
              <a:rPr lang="en-US" sz="2800" dirty="0" smtClean="0"/>
              <a:t>this work, </a:t>
            </a:r>
            <a:r>
              <a:rPr lang="en-US" sz="2800" dirty="0" smtClean="0"/>
              <a:t>the niche approach is re-visited with two </a:t>
            </a:r>
            <a:r>
              <a:rPr lang="en-US" sz="2800" dirty="0" smtClean="0"/>
              <a:t>statistical niche models </a:t>
            </a:r>
            <a:r>
              <a:rPr lang="en-US" sz="2800" dirty="0" smtClean="0"/>
              <a:t>developed </a:t>
            </a:r>
            <a:r>
              <a:rPr lang="en-US" sz="2800" dirty="0" smtClean="0"/>
              <a:t>from satellite data, and </a:t>
            </a:r>
            <a:r>
              <a:rPr lang="en-US" sz="2800" dirty="0" smtClean="0"/>
              <a:t>used to generate bloom prediction </a:t>
            </a:r>
            <a:r>
              <a:rPr lang="en-US" sz="2800" dirty="0" smtClean="0"/>
              <a:t>maps </a:t>
            </a:r>
            <a:r>
              <a:rPr lang="en-US" sz="2800" dirty="0" smtClean="0"/>
              <a:t>for a region to the south of Iceland in the </a:t>
            </a:r>
            <a:r>
              <a:rPr lang="en-US" sz="2800" dirty="0" smtClean="0"/>
              <a:t>North Atlantic Ocean – an area of frequent </a:t>
            </a:r>
            <a:r>
              <a:rPr lang="en-US" sz="2800" i="1" dirty="0"/>
              <a:t>E. </a:t>
            </a:r>
            <a:r>
              <a:rPr lang="en-US" sz="2800" i="1" dirty="0" err="1" smtClean="0"/>
              <a:t>hux</a:t>
            </a:r>
            <a:r>
              <a:rPr lang="en-US" sz="2800" i="1" dirty="0" smtClean="0"/>
              <a:t>.</a:t>
            </a:r>
            <a:r>
              <a:rPr lang="en-US" sz="2800" dirty="0" smtClean="0"/>
              <a:t> </a:t>
            </a:r>
            <a:r>
              <a:rPr lang="en-US" sz="2800" dirty="0" smtClean="0"/>
              <a:t>blooms in the </a:t>
            </a:r>
            <a:r>
              <a:rPr lang="en-US" sz="2800" dirty="0" smtClean="0"/>
              <a:t>summertime.</a:t>
            </a:r>
            <a:endParaRPr lang="en-US" sz="2800" dirty="0"/>
          </a:p>
        </p:txBody>
      </p:sp>
      <p:sp>
        <p:nvSpPr>
          <p:cNvPr id="8" name="TextBox 7"/>
          <p:cNvSpPr txBox="1"/>
          <p:nvPr/>
        </p:nvSpPr>
        <p:spPr>
          <a:xfrm>
            <a:off x="696208" y="13015687"/>
            <a:ext cx="13048115" cy="6924973"/>
          </a:xfrm>
          <a:prstGeom prst="rect">
            <a:avLst/>
          </a:prstGeom>
          <a:noFill/>
        </p:spPr>
        <p:txBody>
          <a:bodyPr wrap="square" rtlCol="0">
            <a:spAutoFit/>
          </a:bodyPr>
          <a:lstStyle/>
          <a:p>
            <a:pPr algn="just"/>
            <a:r>
              <a:rPr lang="en-US" sz="3600" b="1" u="sng" dirty="0" smtClean="0"/>
              <a:t>DATA</a:t>
            </a:r>
          </a:p>
          <a:p>
            <a:pPr algn="just"/>
            <a:r>
              <a:rPr lang="en-US" sz="2800" dirty="0" smtClean="0"/>
              <a:t>Continuous Plankton Recorder (CPR) </a:t>
            </a:r>
            <a:r>
              <a:rPr lang="en-US" sz="2800" dirty="0" smtClean="0"/>
              <a:t>data and </a:t>
            </a:r>
            <a:r>
              <a:rPr lang="en-US" sz="2800" dirty="0" smtClean="0"/>
              <a:t>satellite ocean color images </a:t>
            </a:r>
            <a:r>
              <a:rPr lang="en-US" sz="2800" dirty="0" smtClean="0"/>
              <a:t>of </a:t>
            </a:r>
            <a:r>
              <a:rPr lang="en-US" sz="2800" dirty="0" err="1" smtClean="0"/>
              <a:t>coccolithophore</a:t>
            </a:r>
            <a:r>
              <a:rPr lang="en-US" sz="2800" dirty="0" smtClean="0"/>
              <a:t> blooms from </a:t>
            </a:r>
            <a:r>
              <a:rPr lang="en-US" sz="2800" dirty="0" err="1" smtClean="0"/>
              <a:t>SeaWiFS</a:t>
            </a:r>
            <a:r>
              <a:rPr lang="en-US" sz="2800" dirty="0" smtClean="0"/>
              <a:t> global data </a:t>
            </a:r>
            <a:r>
              <a:rPr lang="en-US" sz="2800" dirty="0" smtClean="0"/>
              <a:t>were </a:t>
            </a:r>
            <a:r>
              <a:rPr lang="en-US" sz="2800" dirty="0" smtClean="0"/>
              <a:t>used as templates to extract </a:t>
            </a:r>
            <a:r>
              <a:rPr lang="en-US" sz="2800" dirty="0" smtClean="0"/>
              <a:t>co-matched environmental </a:t>
            </a:r>
            <a:r>
              <a:rPr lang="en-US" sz="2800" dirty="0" smtClean="0"/>
              <a:t>variables at the monthly time scale (</a:t>
            </a:r>
            <a:r>
              <a:rPr lang="en-US" sz="2800" dirty="0" smtClean="0">
                <a:solidFill>
                  <a:srgbClr val="FF0000"/>
                </a:solidFill>
              </a:rPr>
              <a:t>Table 1</a:t>
            </a:r>
            <a:r>
              <a:rPr lang="en-US" sz="2800" dirty="0" smtClean="0"/>
              <a:t>).  The dynamic variables used were SST, PAR, MLD, wind, and day length. Static nutrient </a:t>
            </a:r>
            <a:r>
              <a:rPr lang="en-US" sz="2800" dirty="0" err="1" smtClean="0"/>
              <a:t>climatologies</a:t>
            </a:r>
            <a:r>
              <a:rPr lang="en-US" sz="2800" dirty="0"/>
              <a:t> </a:t>
            </a:r>
            <a:r>
              <a:rPr lang="en-US" sz="2800" dirty="0" smtClean="0"/>
              <a:t>were</a:t>
            </a:r>
            <a:r>
              <a:rPr lang="en-US" sz="2800" dirty="0"/>
              <a:t> </a:t>
            </a:r>
            <a:r>
              <a:rPr lang="en-US" sz="2800" dirty="0" smtClean="0"/>
              <a:t>also used</a:t>
            </a:r>
            <a:r>
              <a:rPr lang="en-US" sz="2800" dirty="0" smtClean="0"/>
              <a:t>. These data were used to </a:t>
            </a:r>
            <a:r>
              <a:rPr lang="en-US" sz="2800" dirty="0" smtClean="0"/>
              <a:t>define the niche space favorable to </a:t>
            </a:r>
            <a:r>
              <a:rPr lang="en-US" sz="2800" dirty="0" smtClean="0"/>
              <a:t>bloom development </a:t>
            </a:r>
            <a:r>
              <a:rPr lang="en-US" sz="2800" dirty="0" smtClean="0"/>
              <a:t>in a region south of Iceland (</a:t>
            </a:r>
            <a:r>
              <a:rPr lang="en-US" sz="2800" dirty="0" smtClean="0">
                <a:solidFill>
                  <a:srgbClr val="FF0000"/>
                </a:solidFill>
              </a:rPr>
              <a:t>Figure </a:t>
            </a:r>
            <a:r>
              <a:rPr lang="en-US" sz="2800" dirty="0" smtClean="0">
                <a:solidFill>
                  <a:srgbClr val="FF0000"/>
                </a:solidFill>
              </a:rPr>
              <a:t>2</a:t>
            </a:r>
            <a:r>
              <a:rPr lang="en-US" sz="2800" dirty="0" smtClean="0"/>
              <a:t>)</a:t>
            </a:r>
            <a:r>
              <a:rPr lang="en-US" sz="2800" dirty="0" smtClean="0"/>
              <a:t>.   </a:t>
            </a:r>
            <a:r>
              <a:rPr lang="en-US" sz="2800" dirty="0" smtClean="0"/>
              <a:t>As </a:t>
            </a:r>
            <a:r>
              <a:rPr lang="en-US" sz="2800" dirty="0" smtClean="0"/>
              <a:t>the interest is in </a:t>
            </a:r>
            <a:r>
              <a:rPr lang="en-US" sz="2800" dirty="0" smtClean="0"/>
              <a:t>the </a:t>
            </a:r>
            <a:r>
              <a:rPr lang="en-US" sz="2800" dirty="0" smtClean="0"/>
              <a:t>environment favorable to blooms, only </a:t>
            </a:r>
            <a:r>
              <a:rPr lang="en-US" sz="2800" dirty="0" smtClean="0"/>
              <a:t>months with growing populations were used for the niche characterization (April </a:t>
            </a:r>
            <a:r>
              <a:rPr lang="en-US" sz="2800" dirty="0" smtClean="0"/>
              <a:t>through </a:t>
            </a:r>
            <a:r>
              <a:rPr lang="en-US" sz="2800" dirty="0" smtClean="0"/>
              <a:t>June</a:t>
            </a:r>
            <a:r>
              <a:rPr lang="en-US" sz="2800" dirty="0"/>
              <a:t>)</a:t>
            </a:r>
            <a:r>
              <a:rPr lang="en-US" sz="2800" dirty="0" smtClean="0"/>
              <a:t>. Satellite </a:t>
            </a:r>
            <a:r>
              <a:rPr lang="en-US" sz="2800" dirty="0"/>
              <a:t>observations </a:t>
            </a:r>
            <a:r>
              <a:rPr lang="en-US" sz="2800" dirty="0" smtClean="0"/>
              <a:t>were </a:t>
            </a:r>
            <a:r>
              <a:rPr lang="en-US" sz="2800" dirty="0"/>
              <a:t>verified with data collected from </a:t>
            </a:r>
            <a:r>
              <a:rPr lang="en-US" sz="2800" dirty="0" smtClean="0"/>
              <a:t>the CPR for </a:t>
            </a:r>
            <a:r>
              <a:rPr lang="en-US" sz="2800" dirty="0" err="1" smtClean="0"/>
              <a:t>coccolithophore</a:t>
            </a:r>
            <a:r>
              <a:rPr lang="en-US" sz="2800" dirty="0" smtClean="0"/>
              <a:t> counts, and similar trends/</a:t>
            </a:r>
            <a:r>
              <a:rPr lang="en-US" sz="2800" dirty="0" err="1" smtClean="0"/>
              <a:t>characterisitics</a:t>
            </a:r>
            <a:r>
              <a:rPr lang="en-US" sz="2800" dirty="0" smtClean="0"/>
              <a:t> were observed.   The remaining analyses were based on the </a:t>
            </a:r>
            <a:r>
              <a:rPr lang="en-US" sz="2800" dirty="0" err="1" smtClean="0"/>
              <a:t>SeaWiFS</a:t>
            </a:r>
            <a:r>
              <a:rPr lang="en-US" sz="2800" dirty="0" smtClean="0"/>
              <a:t> </a:t>
            </a:r>
            <a:r>
              <a:rPr lang="en-US" sz="2800" dirty="0" err="1" smtClean="0"/>
              <a:t>coccolithophore</a:t>
            </a:r>
            <a:r>
              <a:rPr lang="en-US" sz="2800" dirty="0" smtClean="0"/>
              <a:t> extractions.</a:t>
            </a:r>
          </a:p>
          <a:p>
            <a:pPr algn="just"/>
            <a:endParaRPr lang="en-US" sz="2800" dirty="0" smtClean="0"/>
          </a:p>
          <a:p>
            <a:pPr algn="just"/>
            <a:endParaRPr lang="en-US" sz="3600" dirty="0" smtClean="0"/>
          </a:p>
          <a:p>
            <a:pPr algn="just"/>
            <a:endParaRPr lang="en-US" sz="3600" dirty="0"/>
          </a:p>
        </p:txBody>
      </p:sp>
      <p:sp>
        <p:nvSpPr>
          <p:cNvPr id="9" name="TextBox 8"/>
          <p:cNvSpPr txBox="1"/>
          <p:nvPr/>
        </p:nvSpPr>
        <p:spPr>
          <a:xfrm>
            <a:off x="18563314" y="3746933"/>
            <a:ext cx="13048115" cy="4524316"/>
          </a:xfrm>
          <a:prstGeom prst="rect">
            <a:avLst/>
          </a:prstGeom>
          <a:noFill/>
        </p:spPr>
        <p:txBody>
          <a:bodyPr wrap="square" rtlCol="0">
            <a:spAutoFit/>
          </a:bodyPr>
          <a:lstStyle/>
          <a:p>
            <a:pPr algn="just"/>
            <a:r>
              <a:rPr lang="en-US" sz="3600" b="1" u="sng" dirty="0" smtClean="0"/>
              <a:t>RESULTS:</a:t>
            </a:r>
          </a:p>
          <a:p>
            <a:pPr marL="457200" indent="-457200" algn="just">
              <a:buFont typeface="Arial"/>
              <a:buChar char="•"/>
            </a:pPr>
            <a:endParaRPr lang="en-US" sz="2800" dirty="0" smtClean="0"/>
          </a:p>
          <a:p>
            <a:pPr marL="457200" indent="-457200" algn="just">
              <a:buFont typeface="Arial"/>
              <a:buChar char="•"/>
            </a:pPr>
            <a:r>
              <a:rPr lang="en-US" sz="2800" dirty="0" err="1" smtClean="0"/>
              <a:t>MaxEnt</a:t>
            </a:r>
            <a:r>
              <a:rPr lang="en-US" sz="2800" dirty="0" smtClean="0"/>
              <a:t> and the </a:t>
            </a:r>
            <a:r>
              <a:rPr lang="en-US" sz="2800" dirty="0"/>
              <a:t>G</a:t>
            </a:r>
            <a:r>
              <a:rPr lang="en-US" sz="2800" dirty="0" smtClean="0"/>
              <a:t>aussian model show similar geographic distributions for the presence</a:t>
            </a:r>
            <a:r>
              <a:rPr lang="en-US" sz="2800" dirty="0"/>
              <a:t> </a:t>
            </a:r>
            <a:r>
              <a:rPr lang="en-US" sz="2800" dirty="0" smtClean="0"/>
              <a:t>of blooms using the same input variables (</a:t>
            </a:r>
            <a:r>
              <a:rPr lang="en-US" sz="2800" dirty="0" smtClean="0">
                <a:solidFill>
                  <a:srgbClr val="FF0000"/>
                </a:solidFill>
              </a:rPr>
              <a:t>Figure 5</a:t>
            </a:r>
            <a:r>
              <a:rPr lang="en-US" sz="2800" dirty="0" smtClean="0"/>
              <a:t>).</a:t>
            </a:r>
          </a:p>
          <a:p>
            <a:pPr marL="457200" indent="-457200" algn="just">
              <a:buFont typeface="Arial"/>
              <a:buChar char="•"/>
            </a:pPr>
            <a:r>
              <a:rPr lang="en-US" sz="2800" dirty="0" smtClean="0"/>
              <a:t>Predicted </a:t>
            </a:r>
            <a:r>
              <a:rPr lang="en-US" sz="2800" i="1" dirty="0"/>
              <a:t>E. </a:t>
            </a:r>
            <a:r>
              <a:rPr lang="en-US" sz="2800" i="1" dirty="0" err="1"/>
              <a:t>hux</a:t>
            </a:r>
            <a:r>
              <a:rPr lang="en-US" sz="2800" dirty="0" smtClean="0"/>
              <a:t> bloom distributions from environmental variables show similar patterns to elevated PIC levels and </a:t>
            </a:r>
            <a:r>
              <a:rPr lang="en-US" sz="2800" dirty="0" err="1" smtClean="0"/>
              <a:t>coccolithophore</a:t>
            </a:r>
            <a:r>
              <a:rPr lang="en-US" sz="2800" dirty="0" smtClean="0"/>
              <a:t> bloom mask from ocean color.</a:t>
            </a:r>
          </a:p>
          <a:p>
            <a:pPr marL="457200" indent="-457200" algn="just">
              <a:buFont typeface="Arial"/>
              <a:buChar char="•"/>
            </a:pPr>
            <a:r>
              <a:rPr lang="en-US" sz="2800" dirty="0" smtClean="0"/>
              <a:t>The seasonal progression evolves over space and time: niche space increases in size and latitude from spring to summer, and then decreasing from late summer to fall (</a:t>
            </a:r>
            <a:r>
              <a:rPr lang="en-US" sz="2800" dirty="0" smtClean="0">
                <a:solidFill>
                  <a:srgbClr val="FF0000"/>
                </a:solidFill>
              </a:rPr>
              <a:t>Figure 6</a:t>
            </a:r>
            <a:r>
              <a:rPr lang="en-US" sz="2800" dirty="0" smtClean="0"/>
              <a:t>).</a:t>
            </a:r>
          </a:p>
          <a:p>
            <a:pPr algn="just"/>
            <a:endParaRPr lang="en-US" sz="2800" dirty="0" smtClean="0"/>
          </a:p>
        </p:txBody>
      </p:sp>
      <p:graphicFrame>
        <p:nvGraphicFramePr>
          <p:cNvPr id="11" name="Table 10"/>
          <p:cNvGraphicFramePr>
            <a:graphicFrameLocks noGrp="1"/>
          </p:cNvGraphicFramePr>
          <p:nvPr>
            <p:extLst>
              <p:ext uri="{D42A27DB-BD31-4B8C-83A1-F6EECF244321}">
                <p14:modId xmlns:p14="http://schemas.microsoft.com/office/powerpoint/2010/main" val="1913235588"/>
              </p:ext>
            </p:extLst>
          </p:nvPr>
        </p:nvGraphicFramePr>
        <p:xfrm>
          <a:off x="13583889" y="19233360"/>
          <a:ext cx="7010399" cy="4193970"/>
        </p:xfrm>
        <a:graphic>
          <a:graphicData uri="http://schemas.openxmlformats.org/drawingml/2006/table">
            <a:tbl>
              <a:tblPr firstRow="1" lastRow="1" bandRow="1">
                <a:tableStyleId>{2D5ABB26-0587-4C30-8999-92F81FD0307C}</a:tableStyleId>
              </a:tblPr>
              <a:tblGrid>
                <a:gridCol w="2344041"/>
                <a:gridCol w="1743422"/>
                <a:gridCol w="2922936"/>
              </a:tblGrid>
              <a:tr h="1085010">
                <a:tc>
                  <a:txBody>
                    <a:bodyPr/>
                    <a:lstStyle/>
                    <a:p>
                      <a:pPr algn="ctr"/>
                      <a:endParaRPr lang="en-US" sz="2400" smtClean="0"/>
                    </a:p>
                    <a:p>
                      <a:pPr algn="ctr"/>
                      <a:r>
                        <a:rPr lang="en-US" sz="2400" smtClean="0"/>
                        <a:t>Variable</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28575" cap="flat" cmpd="sng" algn="ctr">
                      <a:solidFill>
                        <a:scrgbClr r="0" g="0" b="0"/>
                      </a:solidFill>
                      <a:prstDash val="solid"/>
                      <a:round/>
                      <a:headEnd type="none" w="med" len="med"/>
                      <a:tailEnd type="none" w="med" len="med"/>
                    </a:lnT>
                    <a:lnB w="28575" cap="flat" cmpd="sng" algn="ctr">
                      <a:solidFill>
                        <a:scrgbClr r="0" g="0" b="0"/>
                      </a:solidFill>
                      <a:prstDash val="solid"/>
                      <a:round/>
                      <a:headEnd type="none" w="med" len="med"/>
                      <a:tailEnd type="none" w="med" len="med"/>
                    </a:lnB>
                  </a:tcPr>
                </a:tc>
                <a:tc>
                  <a:txBody>
                    <a:bodyPr/>
                    <a:lstStyle/>
                    <a:p>
                      <a:pPr algn="ctr"/>
                      <a:endParaRPr lang="en-US" sz="2400" smtClean="0"/>
                    </a:p>
                    <a:p>
                      <a:pPr algn="ctr"/>
                      <a:r>
                        <a:rPr lang="en-US" sz="2400" smtClean="0"/>
                        <a:t>Source</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28575" cap="flat" cmpd="sng" algn="ctr">
                      <a:solidFill>
                        <a:scrgbClr r="0" g="0" b="0"/>
                      </a:solidFill>
                      <a:prstDash val="solid"/>
                      <a:round/>
                      <a:headEnd type="none" w="med" len="med"/>
                      <a:tailEnd type="none" w="med" len="med"/>
                    </a:lnT>
                    <a:lnB w="28575" cap="flat" cmpd="sng" algn="ctr">
                      <a:solidFill>
                        <a:scrgbClr r="0" g="0" b="0"/>
                      </a:solidFill>
                      <a:prstDash val="solid"/>
                      <a:round/>
                      <a:headEnd type="none" w="med" len="med"/>
                      <a:tailEnd type="none" w="med" len="med"/>
                    </a:lnB>
                  </a:tcPr>
                </a:tc>
                <a:tc>
                  <a:txBody>
                    <a:bodyPr/>
                    <a:lstStyle/>
                    <a:p>
                      <a:pPr algn="ctr"/>
                      <a:endParaRPr lang="en-US" sz="2400" dirty="0" smtClean="0"/>
                    </a:p>
                    <a:p>
                      <a:pPr algn="ctr"/>
                      <a:r>
                        <a:rPr lang="en-US" sz="2400" dirty="0" smtClean="0"/>
                        <a:t>Scale</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28575" cap="flat" cmpd="sng" algn="ctr">
                      <a:solidFill>
                        <a:scrgbClr r="0" g="0" b="0"/>
                      </a:solidFill>
                      <a:prstDash val="solid"/>
                      <a:round/>
                      <a:headEnd type="none" w="med" len="med"/>
                      <a:tailEnd type="none" w="med" len="med"/>
                    </a:lnT>
                    <a:lnB w="28575" cap="flat" cmpd="sng" algn="ctr">
                      <a:solidFill>
                        <a:scrgbClr r="0" g="0" b="0"/>
                      </a:solidFill>
                      <a:prstDash val="solid"/>
                      <a:round/>
                      <a:headEnd type="none" w="med" len="med"/>
                      <a:tailEnd type="none" w="med" len="med"/>
                    </a:lnB>
                  </a:tcPr>
                </a:tc>
              </a:tr>
              <a:tr h="370840">
                <a:tc>
                  <a:txBody>
                    <a:bodyPr/>
                    <a:lstStyle/>
                    <a:p>
                      <a:r>
                        <a:rPr lang="en-US" sz="2400" dirty="0" smtClean="0"/>
                        <a:t>PAR</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28575"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GSFC</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28575"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9km, monthly</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28575"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a:lstStyle/>
                    <a:p>
                      <a:r>
                        <a:rPr lang="en-US" sz="2400" dirty="0" smtClean="0"/>
                        <a:t>MLD</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OSU</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9km, monthly</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a:lstStyle/>
                    <a:p>
                      <a:r>
                        <a:rPr lang="en-US" sz="2400" dirty="0" smtClean="0"/>
                        <a:t>Wind Speed</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IFREMER</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25km, monthly</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a:lstStyle/>
                    <a:p>
                      <a:r>
                        <a:rPr lang="en-US" sz="2400" dirty="0" smtClean="0"/>
                        <a:t>NO3,PO4,SiO2</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NODC</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1 degree, monthly</a:t>
                      </a:r>
                      <a:r>
                        <a:rPr lang="en-US" sz="2400" baseline="0" dirty="0" smtClean="0"/>
                        <a:t> </a:t>
                      </a:r>
                      <a:r>
                        <a:rPr lang="en-US" sz="2400" dirty="0" smtClean="0"/>
                        <a:t>climatology</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a:lstStyle/>
                    <a:p>
                      <a:r>
                        <a:rPr lang="en-US" sz="2400" dirty="0" smtClean="0"/>
                        <a:t>SST</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GSFC</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indent="0" algn="l" defTabSz="2090044" rtl="0" eaLnBrk="1" fontAlgn="auto" latinLnBrk="0" hangingPunct="1">
                        <a:lnSpc>
                          <a:spcPct val="100000"/>
                        </a:lnSpc>
                        <a:spcBef>
                          <a:spcPts val="0"/>
                        </a:spcBef>
                        <a:spcAft>
                          <a:spcPts val="0"/>
                        </a:spcAft>
                        <a:buClrTx/>
                        <a:buSzTx/>
                        <a:buFontTx/>
                        <a:buNone/>
                        <a:tabLst/>
                        <a:defRPr/>
                      </a:pPr>
                      <a:r>
                        <a:rPr lang="en-US" sz="2400" dirty="0" smtClean="0"/>
                        <a:t>9km, monthly</a:t>
                      </a:r>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370840">
                <a:tc>
                  <a:txBody>
                    <a:bodyPr/>
                    <a:lstStyle/>
                    <a:p>
                      <a:r>
                        <a:rPr lang="en-US" sz="2400" dirty="0" smtClean="0"/>
                        <a:t>Day Length</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r>
                        <a:rPr lang="en-US" sz="2400" dirty="0" smtClean="0"/>
                        <a:t>Calculated</a:t>
                      </a:r>
                      <a:endParaRPr lang="en-US" sz="2400" dirty="0"/>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marL="0" marR="0" indent="0" algn="l" defTabSz="2090044" rtl="0" eaLnBrk="1" fontAlgn="auto" latinLnBrk="0" hangingPunct="1">
                        <a:lnSpc>
                          <a:spcPct val="100000"/>
                        </a:lnSpc>
                        <a:spcBef>
                          <a:spcPts val="0"/>
                        </a:spcBef>
                        <a:spcAft>
                          <a:spcPts val="0"/>
                        </a:spcAft>
                        <a:buClrTx/>
                        <a:buSzTx/>
                        <a:buFontTx/>
                        <a:buNone/>
                        <a:tabLst/>
                        <a:defRPr/>
                      </a:pPr>
                      <a:r>
                        <a:rPr lang="en-US" sz="2400" dirty="0" smtClean="0"/>
                        <a:t>9km, monthly</a:t>
                      </a:r>
                    </a:p>
                  </a:txBody>
                  <a:tcPr>
                    <a:lnL w="28575" cap="flat" cmpd="sng" algn="ctr">
                      <a:solidFill>
                        <a:scrgbClr r="0" g="0" b="0"/>
                      </a:solidFill>
                      <a:prstDash val="solid"/>
                      <a:round/>
                      <a:headEnd type="none" w="med" len="med"/>
                      <a:tailEnd type="none" w="med" len="med"/>
                    </a:lnL>
                    <a:lnR w="28575"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sp>
        <p:nvSpPr>
          <p:cNvPr id="16" name="TextBox 15"/>
          <p:cNvSpPr txBox="1"/>
          <p:nvPr/>
        </p:nvSpPr>
        <p:spPr>
          <a:xfrm>
            <a:off x="753935" y="23484534"/>
            <a:ext cx="13048115" cy="4524316"/>
          </a:xfrm>
          <a:prstGeom prst="rect">
            <a:avLst/>
          </a:prstGeom>
          <a:noFill/>
        </p:spPr>
        <p:txBody>
          <a:bodyPr wrap="square" rtlCol="0">
            <a:spAutoFit/>
          </a:bodyPr>
          <a:lstStyle/>
          <a:p>
            <a:pPr algn="just"/>
            <a:r>
              <a:rPr lang="en-US" sz="3600" b="1" u="sng" dirty="0" smtClean="0"/>
              <a:t>NICHE MODELS</a:t>
            </a:r>
          </a:p>
          <a:p>
            <a:pPr algn="just"/>
            <a:r>
              <a:rPr lang="en-US" sz="2800" dirty="0" smtClean="0"/>
              <a:t>Two niche statistical niche models were developed to predict the niche space for </a:t>
            </a:r>
            <a:r>
              <a:rPr lang="en-US" sz="2800" dirty="0" err="1" smtClean="0"/>
              <a:t>coccolithophore</a:t>
            </a:r>
            <a:r>
              <a:rPr lang="en-US" sz="2800" dirty="0" smtClean="0"/>
              <a:t> blooms -  </a:t>
            </a:r>
            <a:r>
              <a:rPr lang="en-US" sz="2800" i="1" dirty="0" smtClean="0"/>
              <a:t>one using </a:t>
            </a:r>
            <a:r>
              <a:rPr lang="en-US" sz="2800" i="1" dirty="0" err="1" smtClean="0"/>
              <a:t>MaxEnt</a:t>
            </a:r>
            <a:r>
              <a:rPr lang="en-US" sz="2800" i="1" dirty="0" smtClean="0"/>
              <a:t> </a:t>
            </a:r>
            <a:r>
              <a:rPr lang="en-US" sz="2800" i="1" dirty="0" smtClean="0"/>
              <a:t>(Phillips et al., 2006) and the second </a:t>
            </a:r>
            <a:r>
              <a:rPr lang="en-US" sz="2800" i="1" dirty="0" smtClean="0"/>
              <a:t>is based on</a:t>
            </a:r>
            <a:r>
              <a:rPr lang="en-US" sz="2800" i="1" dirty="0" smtClean="0"/>
              <a:t> a </a:t>
            </a:r>
            <a:r>
              <a:rPr lang="en-US" sz="2800" i="1" dirty="0"/>
              <a:t>G</a:t>
            </a:r>
            <a:r>
              <a:rPr lang="en-US" sz="2800" i="1" dirty="0" smtClean="0"/>
              <a:t>aussian </a:t>
            </a:r>
            <a:r>
              <a:rPr lang="en-US" sz="2800" i="1" dirty="0" smtClean="0"/>
              <a:t>probability model</a:t>
            </a:r>
            <a:r>
              <a:rPr lang="en-US" sz="2800" dirty="0" smtClean="0"/>
              <a:t>.   Each </a:t>
            </a:r>
            <a:r>
              <a:rPr lang="en-US" sz="2800" dirty="0" smtClean="0"/>
              <a:t>model </a:t>
            </a:r>
            <a:r>
              <a:rPr lang="en-US" sz="2800" dirty="0" smtClean="0"/>
              <a:t>was tuned with a subset of the environmental data </a:t>
            </a:r>
            <a:r>
              <a:rPr lang="en-US" sz="2800" dirty="0" smtClean="0"/>
              <a:t>(10 variables in all – see </a:t>
            </a:r>
            <a:r>
              <a:rPr lang="en-US" sz="2800" dirty="0" smtClean="0">
                <a:solidFill>
                  <a:srgbClr val="FF0000"/>
                </a:solidFill>
              </a:rPr>
              <a:t>Figure 4</a:t>
            </a:r>
            <a:r>
              <a:rPr lang="en-US" sz="2800" dirty="0" smtClean="0"/>
              <a:t>) extracted </a:t>
            </a:r>
            <a:r>
              <a:rPr lang="en-US" sz="2800" dirty="0" smtClean="0"/>
              <a:t>from the gridded ocean </a:t>
            </a:r>
            <a:r>
              <a:rPr lang="en-US" sz="2800" dirty="0" smtClean="0"/>
              <a:t>data associated with </a:t>
            </a:r>
            <a:r>
              <a:rPr lang="en-US" sz="2800" dirty="0" err="1" smtClean="0"/>
              <a:t>coccolithophore</a:t>
            </a:r>
            <a:r>
              <a:rPr lang="en-US" sz="2800" dirty="0" smtClean="0"/>
              <a:t> blooms.   </a:t>
            </a:r>
            <a:r>
              <a:rPr lang="en-US" sz="2800" dirty="0" err="1" smtClean="0"/>
              <a:t>MaxEnt</a:t>
            </a:r>
            <a:r>
              <a:rPr lang="en-US" sz="2800" dirty="0" smtClean="0"/>
              <a:t> is a niche model based on maximum entropy, and </a:t>
            </a:r>
            <a:r>
              <a:rPr lang="en-US" sz="2800" dirty="0" smtClean="0"/>
              <a:t>is a popular statistical tool for predicting species distributions.  </a:t>
            </a:r>
            <a:r>
              <a:rPr lang="en-US" sz="2800" dirty="0" smtClean="0"/>
              <a:t>The </a:t>
            </a:r>
            <a:r>
              <a:rPr lang="en-US" sz="2800" dirty="0" err="1" smtClean="0"/>
              <a:t>gaussian</a:t>
            </a:r>
            <a:r>
              <a:rPr lang="en-US" sz="2800" dirty="0" smtClean="0"/>
              <a:t> model is based on the multivariate </a:t>
            </a:r>
            <a:r>
              <a:rPr lang="en-US" sz="2800" dirty="0" smtClean="0"/>
              <a:t>distributions </a:t>
            </a:r>
            <a:r>
              <a:rPr lang="en-US" sz="2800" dirty="0" smtClean="0"/>
              <a:t>and a chi-square probability </a:t>
            </a:r>
            <a:r>
              <a:rPr lang="en-US" sz="2800" dirty="0" smtClean="0"/>
              <a:t>function.  </a:t>
            </a:r>
            <a:r>
              <a:rPr lang="en-US" sz="2800" dirty="0" smtClean="0"/>
              <a:t>Each model used the same input data set, and were evaluated for the prediction of niche space on gridded data</a:t>
            </a:r>
            <a:r>
              <a:rPr lang="en-US" sz="2800" dirty="0" smtClean="0"/>
              <a:t>.</a:t>
            </a:r>
            <a:endParaRPr lang="en-US" sz="2800" dirty="0"/>
          </a:p>
        </p:txBody>
      </p:sp>
      <p:sp>
        <p:nvSpPr>
          <p:cNvPr id="17" name="TextBox 16"/>
          <p:cNvSpPr txBox="1"/>
          <p:nvPr/>
        </p:nvSpPr>
        <p:spPr>
          <a:xfrm>
            <a:off x="18878998" y="28535523"/>
            <a:ext cx="13592411" cy="6678752"/>
          </a:xfrm>
          <a:prstGeom prst="rect">
            <a:avLst/>
          </a:prstGeom>
          <a:noFill/>
        </p:spPr>
        <p:txBody>
          <a:bodyPr wrap="square" rtlCol="0">
            <a:spAutoFit/>
          </a:bodyPr>
          <a:lstStyle/>
          <a:p>
            <a:pPr algn="just"/>
            <a:r>
              <a:rPr lang="en-US" sz="3600" b="1" u="sng" dirty="0" smtClean="0"/>
              <a:t>CONCLUSIONS:</a:t>
            </a:r>
            <a:endParaRPr lang="en-US" sz="2800" dirty="0" smtClean="0"/>
          </a:p>
          <a:p>
            <a:pPr marL="457200" indent="-457200" algn="just">
              <a:buFont typeface="Arial"/>
              <a:buChar char="•"/>
            </a:pPr>
            <a:r>
              <a:rPr lang="en-US" sz="2800" dirty="0" smtClean="0"/>
              <a:t>Statistical niche models can be applied to phytoplankton species presence when bottom-up forcing </a:t>
            </a:r>
            <a:r>
              <a:rPr lang="en-US" sz="2800" dirty="0" smtClean="0"/>
              <a:t>is the determining factor in governing their distribution.</a:t>
            </a:r>
            <a:endParaRPr lang="en-US" sz="2800" dirty="0" smtClean="0"/>
          </a:p>
          <a:p>
            <a:pPr marL="457200" indent="-457200" algn="just">
              <a:buFont typeface="Arial"/>
              <a:buChar char="•"/>
            </a:pPr>
            <a:r>
              <a:rPr lang="en-US" sz="2800" dirty="0" smtClean="0"/>
              <a:t>These models represent a projection of the fundamental and realized niche (pseudo niche) space for </a:t>
            </a:r>
            <a:r>
              <a:rPr lang="en-US" sz="2800" dirty="0" err="1" smtClean="0"/>
              <a:t>coccolithophore</a:t>
            </a:r>
            <a:r>
              <a:rPr lang="en-US" sz="2800" dirty="0" smtClean="0"/>
              <a:t> bloom events, not species distributions. </a:t>
            </a:r>
          </a:p>
          <a:p>
            <a:pPr marL="457200" indent="-457200" algn="just">
              <a:buFont typeface="Arial"/>
              <a:buChar char="•"/>
            </a:pPr>
            <a:r>
              <a:rPr lang="en-US" sz="2800" dirty="0" smtClean="0"/>
              <a:t>For </a:t>
            </a:r>
            <a:r>
              <a:rPr lang="en-US" sz="2800" i="1" dirty="0" smtClean="0"/>
              <a:t>E. </a:t>
            </a:r>
            <a:r>
              <a:rPr lang="en-US" sz="2800" i="1" dirty="0" err="1" smtClean="0"/>
              <a:t>hux</a:t>
            </a:r>
            <a:r>
              <a:rPr lang="en-US" sz="2800" dirty="0" smtClean="0"/>
              <a:t>., the fundamental niche occupies a much wider range of environmental variability (ubiquitous) compared to bloom conditions that peak in June in the North Atlanti</a:t>
            </a:r>
            <a:r>
              <a:rPr lang="en-US" sz="2800" dirty="0"/>
              <a:t>c</a:t>
            </a:r>
            <a:r>
              <a:rPr lang="en-US" sz="2800" dirty="0" smtClean="0"/>
              <a:t>.</a:t>
            </a:r>
          </a:p>
          <a:p>
            <a:pPr marL="457200" indent="-457200" algn="just">
              <a:buFont typeface="Arial"/>
              <a:buChar char="•"/>
            </a:pPr>
            <a:r>
              <a:rPr lang="en-US" sz="2800" dirty="0" err="1" smtClean="0"/>
              <a:t>MaxEnt</a:t>
            </a:r>
            <a:r>
              <a:rPr lang="en-US" sz="2800" dirty="0" smtClean="0"/>
              <a:t> and a </a:t>
            </a:r>
            <a:r>
              <a:rPr lang="en-US" sz="2800" dirty="0"/>
              <a:t>G</a:t>
            </a:r>
            <a:r>
              <a:rPr lang="en-US" sz="2800" dirty="0" smtClean="0"/>
              <a:t>aussian model both describe similar geographic niche distributions for the same set of environmental input variables.  </a:t>
            </a:r>
          </a:p>
          <a:p>
            <a:pPr marL="457200" indent="-457200" algn="just">
              <a:buFont typeface="Arial"/>
              <a:buChar char="•"/>
            </a:pPr>
            <a:r>
              <a:rPr lang="en-US" sz="2800" dirty="0" smtClean="0"/>
              <a:t>These models offer a means to project ecological response of </a:t>
            </a:r>
            <a:r>
              <a:rPr lang="en-US" sz="2800" i="1" dirty="0" smtClean="0"/>
              <a:t>E. </a:t>
            </a:r>
            <a:r>
              <a:rPr lang="en-US" sz="2800" i="1" dirty="0" err="1" smtClean="0"/>
              <a:t>hux</a:t>
            </a:r>
            <a:r>
              <a:rPr lang="en-US" sz="2800" dirty="0" smtClean="0"/>
              <a:t>. </a:t>
            </a:r>
            <a:r>
              <a:rPr lang="en-US" sz="2800" dirty="0" smtClean="0"/>
              <a:t>blooms from extrapolating climate change models into the future.</a:t>
            </a:r>
          </a:p>
          <a:p>
            <a:pPr marL="457200" indent="-457200" algn="just">
              <a:buFont typeface="Arial"/>
              <a:buChar char="•"/>
            </a:pPr>
            <a:r>
              <a:rPr lang="en-US" sz="2800" dirty="0" smtClean="0"/>
              <a:t>Comparison of </a:t>
            </a:r>
            <a:r>
              <a:rPr lang="en-US" sz="2800" i="1" dirty="0" smtClean="0"/>
              <a:t>E. </a:t>
            </a:r>
            <a:r>
              <a:rPr lang="en-US" sz="2800" i="1" dirty="0" err="1" smtClean="0"/>
              <a:t>hux</a:t>
            </a:r>
            <a:r>
              <a:rPr lang="en-US" sz="2800" dirty="0" smtClean="0"/>
              <a:t>. </a:t>
            </a:r>
            <a:r>
              <a:rPr lang="en-US" sz="2800" dirty="0"/>
              <a:t>b</a:t>
            </a:r>
            <a:r>
              <a:rPr lang="en-US" sz="2800" dirty="0" smtClean="0"/>
              <a:t>loom controls for other oceanic regions are needed to further assess the presence of any common factors in promoting blooms.</a:t>
            </a:r>
            <a:endParaRPr lang="en-US" sz="2800" dirty="0" smtClean="0"/>
          </a:p>
          <a:p>
            <a:pPr marL="457200" indent="-457200" algn="just">
              <a:buFont typeface="Arial"/>
              <a:buChar char="•"/>
            </a:pPr>
            <a:endParaRPr lang="en-US" sz="2800" dirty="0" smtClean="0"/>
          </a:p>
        </p:txBody>
      </p:sp>
      <p:sp>
        <p:nvSpPr>
          <p:cNvPr id="18" name="TextBox 17"/>
          <p:cNvSpPr txBox="1"/>
          <p:nvPr/>
        </p:nvSpPr>
        <p:spPr>
          <a:xfrm>
            <a:off x="1422522" y="35705944"/>
            <a:ext cx="13973277" cy="4524316"/>
          </a:xfrm>
          <a:prstGeom prst="rect">
            <a:avLst/>
          </a:prstGeom>
          <a:noFill/>
        </p:spPr>
        <p:txBody>
          <a:bodyPr wrap="square" rtlCol="0">
            <a:spAutoFit/>
          </a:bodyPr>
          <a:lstStyle/>
          <a:p>
            <a:pPr algn="just"/>
            <a:r>
              <a:rPr lang="en-US" sz="3600" b="1" u="sng" dirty="0" err="1" smtClean="0"/>
              <a:t>MaxEnt</a:t>
            </a:r>
            <a:r>
              <a:rPr lang="en-US" sz="3600" b="1" u="sng" dirty="0" smtClean="0"/>
              <a:t> Results</a:t>
            </a:r>
          </a:p>
          <a:p>
            <a:pPr algn="just"/>
            <a:r>
              <a:rPr lang="en-US" sz="2800" dirty="0" smtClean="0">
                <a:solidFill>
                  <a:srgbClr val="FF0000"/>
                </a:solidFill>
              </a:rPr>
              <a:t>Figure 4</a:t>
            </a:r>
            <a:r>
              <a:rPr lang="en-US" sz="2800" dirty="0" smtClean="0"/>
              <a:t> shows the Receiver operating characteristic Curve (ROC), and sensitivity of the model for each environmental variable run on its own across presence and background data (Jackknife Test).   The Area under ROC (AUC) summarizes the predictability with a single number: 1 is perfect; the AUC is shown to be 0.84 for all months, and 0.704 for bloom developing months: a random model will have AUC = 0.5.     The Jackknife Test shows that SST, NO3, and Day Length are important for estimating distributions alone across all environments (higher blue bars) at the seasonal scale.    During blooms periods, all variables are relatively important except the change in mixed layer depth (</a:t>
            </a:r>
            <a:r>
              <a:rPr lang="en-US" sz="2800" dirty="0" err="1" smtClean="0"/>
              <a:t>DeltaMLD</a:t>
            </a:r>
            <a:r>
              <a:rPr lang="en-US" sz="2800" dirty="0" smtClean="0"/>
              <a:t>).</a:t>
            </a:r>
            <a:endParaRPr lang="en-US" sz="2800" dirty="0" smtClean="0"/>
          </a:p>
          <a:p>
            <a:pPr algn="just"/>
            <a:endParaRPr lang="en-US" sz="2800" dirty="0"/>
          </a:p>
        </p:txBody>
      </p:sp>
      <p:sp>
        <p:nvSpPr>
          <p:cNvPr id="22" name="Rectangle 695"/>
          <p:cNvSpPr>
            <a:spLocks noChangeArrowheads="1"/>
          </p:cNvSpPr>
          <p:nvPr/>
        </p:nvSpPr>
        <p:spPr bwMode="auto">
          <a:xfrm>
            <a:off x="853932" y="2820613"/>
            <a:ext cx="31258375" cy="380992"/>
          </a:xfrm>
          <a:prstGeom prst="rect">
            <a:avLst/>
          </a:prstGeom>
          <a:gradFill rotWithShape="0">
            <a:gsLst>
              <a:gs pos="0">
                <a:srgbClr val="2158D1">
                  <a:gamma/>
                  <a:shade val="46275"/>
                  <a:invGamma/>
                </a:srgbClr>
              </a:gs>
              <a:gs pos="50000">
                <a:srgbClr val="2158D1"/>
              </a:gs>
              <a:gs pos="100000">
                <a:srgbClr val="2158D1">
                  <a:gamma/>
                  <a:shade val="46275"/>
                  <a:invGamma/>
                </a:srgbClr>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pic>
        <p:nvPicPr>
          <p:cNvPr id="23" name="Picture 22" descr="newlogo.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3932" y="304317"/>
            <a:ext cx="2359616" cy="1853261"/>
          </a:xfrm>
          <a:prstGeom prst="rect">
            <a:avLst/>
          </a:prstGeom>
        </p:spPr>
      </p:pic>
      <p:pic>
        <p:nvPicPr>
          <p:cNvPr id="13" name="Picture 12" descr="os_logo.tif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60745" y="757907"/>
            <a:ext cx="6329056" cy="1405156"/>
          </a:xfrm>
          <a:prstGeom prst="rect">
            <a:avLst/>
          </a:prstGeom>
        </p:spPr>
      </p:pic>
      <p:sp>
        <p:nvSpPr>
          <p:cNvPr id="24" name="TextBox 23"/>
          <p:cNvSpPr txBox="1"/>
          <p:nvPr/>
        </p:nvSpPr>
        <p:spPr>
          <a:xfrm>
            <a:off x="8855955" y="1260445"/>
            <a:ext cx="12794474" cy="1384995"/>
          </a:xfrm>
          <a:prstGeom prst="rect">
            <a:avLst/>
          </a:prstGeom>
          <a:noFill/>
        </p:spPr>
        <p:txBody>
          <a:bodyPr wrap="square" rtlCol="0">
            <a:spAutoFit/>
          </a:bodyPr>
          <a:lstStyle/>
          <a:p>
            <a:pPr algn="ctr"/>
            <a:r>
              <a:rPr lang="en-US" sz="2800" dirty="0" smtClean="0"/>
              <a:t>Timothy S. Moore</a:t>
            </a:r>
          </a:p>
          <a:p>
            <a:pPr algn="ctr"/>
            <a:r>
              <a:rPr lang="en-US" sz="2800" dirty="0" smtClean="0"/>
              <a:t>University of New Hampshire, Durham NH 03824</a:t>
            </a:r>
          </a:p>
          <a:p>
            <a:pPr algn="ctr"/>
            <a:r>
              <a:rPr lang="en-US" sz="2800" dirty="0" err="1" smtClean="0"/>
              <a:t>timothy.moore@unh.edu</a:t>
            </a:r>
            <a:endParaRPr lang="en-US" sz="2800" dirty="0"/>
          </a:p>
        </p:txBody>
      </p:sp>
      <p:sp>
        <p:nvSpPr>
          <p:cNvPr id="31" name="TextBox 30"/>
          <p:cNvSpPr txBox="1"/>
          <p:nvPr/>
        </p:nvSpPr>
        <p:spPr>
          <a:xfrm>
            <a:off x="19676935" y="26150266"/>
            <a:ext cx="12794474" cy="1815882"/>
          </a:xfrm>
          <a:prstGeom prst="rect">
            <a:avLst/>
          </a:prstGeom>
          <a:noFill/>
        </p:spPr>
        <p:txBody>
          <a:bodyPr wrap="square" rtlCol="0">
            <a:spAutoFit/>
          </a:bodyPr>
          <a:lstStyle/>
          <a:p>
            <a:r>
              <a:rPr lang="en-US" sz="2800" dirty="0" smtClean="0">
                <a:solidFill>
                  <a:srgbClr val="FF0000"/>
                </a:solidFill>
              </a:rPr>
              <a:t>Figure 6</a:t>
            </a:r>
            <a:r>
              <a:rPr lang="en-US" sz="2800" dirty="0" smtClean="0"/>
              <a:t>.  Gaussian niche model prediction for monthly data in 2003.   High probability indicates the  likelihood of bloom development based on favorable environmental factors.  Bloom area increases from April to June (peak), then declines post-June.  There is a general northward progression from April to June.</a:t>
            </a:r>
            <a:endParaRPr lang="en-US" sz="2800" dirty="0"/>
          </a:p>
        </p:txBody>
      </p:sp>
      <p:grpSp>
        <p:nvGrpSpPr>
          <p:cNvPr id="68" name="Group 67"/>
          <p:cNvGrpSpPr/>
          <p:nvPr/>
        </p:nvGrpSpPr>
        <p:grpSpPr>
          <a:xfrm>
            <a:off x="881294" y="18398067"/>
            <a:ext cx="12106007" cy="5084280"/>
            <a:chOff x="306200" y="18829867"/>
            <a:chExt cx="12106007" cy="5084280"/>
          </a:xfrm>
        </p:grpSpPr>
        <p:pic>
          <p:nvPicPr>
            <p:cNvPr id="12" name="Picture 11" descr="owt_monthly_climat_envvars_means.jpg"/>
            <p:cNvPicPr>
              <a:picLocks noChangeAspect="1"/>
            </p:cNvPicPr>
            <p:nvPr/>
          </p:nvPicPr>
          <p:blipFill rotWithShape="1">
            <a:blip r:embed="rId4">
              <a:extLst>
                <a:ext uri="{28A0092B-C50C-407E-A947-70E740481C1C}">
                  <a14:useLocalDpi xmlns:a14="http://schemas.microsoft.com/office/drawing/2010/main" val="0"/>
                </a:ext>
              </a:extLst>
            </a:blip>
            <a:srcRect t="5856"/>
            <a:stretch/>
          </p:blipFill>
          <p:spPr>
            <a:xfrm>
              <a:off x="306200" y="18829867"/>
              <a:ext cx="5462789" cy="3857176"/>
            </a:xfrm>
            <a:prstGeom prst="rect">
              <a:avLst/>
            </a:prstGeom>
          </p:spPr>
        </p:pic>
        <p:pic>
          <p:nvPicPr>
            <p:cNvPr id="14" name="Picture 13" descr="owt_june_envvars_means.jpg"/>
            <p:cNvPicPr>
              <a:picLocks noChangeAspect="1"/>
            </p:cNvPicPr>
            <p:nvPr/>
          </p:nvPicPr>
          <p:blipFill rotWithShape="1">
            <a:blip r:embed="rId5">
              <a:extLst>
                <a:ext uri="{28A0092B-C50C-407E-A947-70E740481C1C}">
                  <a14:useLocalDpi xmlns:a14="http://schemas.microsoft.com/office/drawing/2010/main" val="0"/>
                </a:ext>
              </a:extLst>
            </a:blip>
            <a:srcRect t="5712"/>
            <a:stretch/>
          </p:blipFill>
          <p:spPr>
            <a:xfrm>
              <a:off x="5538720" y="18829867"/>
              <a:ext cx="5601081" cy="3960895"/>
            </a:xfrm>
            <a:prstGeom prst="rect">
              <a:avLst/>
            </a:prstGeom>
          </p:spPr>
        </p:pic>
        <p:sp>
          <p:nvSpPr>
            <p:cNvPr id="32" name="TextBox 31"/>
            <p:cNvSpPr txBox="1"/>
            <p:nvPr/>
          </p:nvSpPr>
          <p:spPr>
            <a:xfrm>
              <a:off x="847428" y="22529152"/>
              <a:ext cx="11564779" cy="1384995"/>
            </a:xfrm>
            <a:prstGeom prst="rect">
              <a:avLst/>
            </a:prstGeom>
            <a:noFill/>
          </p:spPr>
          <p:txBody>
            <a:bodyPr wrap="square" rtlCol="0">
              <a:spAutoFit/>
            </a:bodyPr>
            <a:lstStyle/>
            <a:p>
              <a:r>
                <a:rPr lang="en-US" sz="2800" dirty="0" smtClean="0">
                  <a:solidFill>
                    <a:srgbClr val="FF0000"/>
                  </a:solidFill>
                </a:rPr>
                <a:t>Figure 3</a:t>
              </a:r>
              <a:r>
                <a:rPr lang="en-US" sz="2800" dirty="0" smtClean="0"/>
                <a:t>.  Left: climatological means of variables associated with </a:t>
              </a:r>
              <a:r>
                <a:rPr lang="en-US" sz="2800" dirty="0" err="1" smtClean="0"/>
                <a:t>coccolithophore</a:t>
              </a:r>
              <a:r>
                <a:rPr lang="en-US" sz="2800" dirty="0" smtClean="0"/>
                <a:t> blooms.  Blooms increased from April to June in the North Atlantic.  Right:  variation of mean variables for June (peak month). </a:t>
              </a:r>
              <a:endParaRPr lang="en-US" sz="2800" dirty="0"/>
            </a:p>
          </p:txBody>
        </p:sp>
      </p:grpSp>
      <p:sp>
        <p:nvSpPr>
          <p:cNvPr id="33" name="TextBox 32"/>
          <p:cNvSpPr txBox="1"/>
          <p:nvPr/>
        </p:nvSpPr>
        <p:spPr>
          <a:xfrm>
            <a:off x="1395799" y="33408819"/>
            <a:ext cx="14504601" cy="1815882"/>
          </a:xfrm>
          <a:prstGeom prst="rect">
            <a:avLst/>
          </a:prstGeom>
          <a:noFill/>
        </p:spPr>
        <p:txBody>
          <a:bodyPr wrap="square" rtlCol="0">
            <a:spAutoFit/>
          </a:bodyPr>
          <a:lstStyle/>
          <a:p>
            <a:r>
              <a:rPr lang="en-US" sz="2800" dirty="0" smtClean="0">
                <a:solidFill>
                  <a:srgbClr val="FF0000"/>
                </a:solidFill>
              </a:rPr>
              <a:t>Figure 4.</a:t>
            </a:r>
            <a:r>
              <a:rPr lang="en-US" sz="2800" dirty="0" smtClean="0"/>
              <a:t> ROC and </a:t>
            </a:r>
            <a:r>
              <a:rPr lang="en-US" sz="2800" dirty="0" err="1" smtClean="0"/>
              <a:t>univariate</a:t>
            </a:r>
            <a:r>
              <a:rPr lang="en-US" sz="2800" dirty="0" smtClean="0"/>
              <a:t> sensitivity analysis (length of blue </a:t>
            </a:r>
            <a:r>
              <a:rPr lang="en-US" sz="2800" dirty="0"/>
              <a:t>bars indicate a greater influence</a:t>
            </a:r>
            <a:r>
              <a:rPr lang="en-US" sz="2800" dirty="0" smtClean="0"/>
              <a:t>).  Top Left: ROC using background data for all months  (AUC=0.84).  Top Right: ROC </a:t>
            </a:r>
            <a:r>
              <a:rPr lang="en-US" sz="2800" dirty="0"/>
              <a:t>using background data for </a:t>
            </a:r>
            <a:r>
              <a:rPr lang="en-US" sz="2800" dirty="0" smtClean="0"/>
              <a:t>April to June months  </a:t>
            </a:r>
            <a:r>
              <a:rPr lang="en-US" sz="2800" dirty="0"/>
              <a:t>(AUC=</a:t>
            </a:r>
            <a:r>
              <a:rPr lang="en-US" sz="2800" dirty="0" smtClean="0"/>
              <a:t>0.70); Bottom Left: </a:t>
            </a:r>
            <a:r>
              <a:rPr lang="en-US" sz="2800" dirty="0" err="1" smtClean="0"/>
              <a:t>univariate</a:t>
            </a:r>
            <a:r>
              <a:rPr lang="en-US" sz="2800" dirty="0" smtClean="0"/>
              <a:t> model sensitivity using data for all months; Bottom Right: </a:t>
            </a:r>
            <a:r>
              <a:rPr lang="en-US" sz="2800" dirty="0" err="1" smtClean="0"/>
              <a:t>univariate</a:t>
            </a:r>
            <a:r>
              <a:rPr lang="en-US" sz="2800" dirty="0" smtClean="0"/>
              <a:t> </a:t>
            </a:r>
            <a:r>
              <a:rPr lang="en-US" sz="2800" dirty="0"/>
              <a:t>model sensitivity using data for </a:t>
            </a:r>
            <a:r>
              <a:rPr lang="en-US" sz="2800" dirty="0" smtClean="0"/>
              <a:t>April to June months.</a:t>
            </a:r>
            <a:endParaRPr lang="en-US" sz="2800" dirty="0"/>
          </a:p>
        </p:txBody>
      </p:sp>
      <p:sp>
        <p:nvSpPr>
          <p:cNvPr id="34" name="TextBox 33"/>
          <p:cNvSpPr txBox="1"/>
          <p:nvPr/>
        </p:nvSpPr>
        <p:spPr>
          <a:xfrm>
            <a:off x="13501483" y="18228454"/>
            <a:ext cx="7195907" cy="954107"/>
          </a:xfrm>
          <a:prstGeom prst="rect">
            <a:avLst/>
          </a:prstGeom>
          <a:noFill/>
        </p:spPr>
        <p:txBody>
          <a:bodyPr wrap="square" rtlCol="0">
            <a:spAutoFit/>
          </a:bodyPr>
          <a:lstStyle/>
          <a:p>
            <a:r>
              <a:rPr lang="en-US" sz="2800" dirty="0" smtClean="0">
                <a:solidFill>
                  <a:srgbClr val="FF0000"/>
                </a:solidFill>
              </a:rPr>
              <a:t>Table 1. </a:t>
            </a:r>
            <a:r>
              <a:rPr lang="en-US" sz="2800" dirty="0" smtClean="0">
                <a:solidFill>
                  <a:srgbClr val="000000"/>
                </a:solidFill>
              </a:rPr>
              <a:t>Environmental </a:t>
            </a:r>
            <a:r>
              <a:rPr lang="en-US" sz="2800" dirty="0" smtClean="0"/>
              <a:t>data sets used for niche characterization. </a:t>
            </a:r>
            <a:endParaRPr lang="en-US" sz="2800" dirty="0"/>
          </a:p>
        </p:txBody>
      </p:sp>
      <p:pic>
        <p:nvPicPr>
          <p:cNvPr id="19" name="Picture 18" descr="eco_fuzzy_2003_04.jpeg"/>
          <p:cNvPicPr>
            <a:picLocks noChangeAspect="1"/>
          </p:cNvPicPr>
          <p:nvPr/>
        </p:nvPicPr>
        <p:blipFill rotWithShape="1">
          <a:blip r:embed="rId6">
            <a:extLst>
              <a:ext uri="{28A0092B-C50C-407E-A947-70E740481C1C}">
                <a14:useLocalDpi xmlns:a14="http://schemas.microsoft.com/office/drawing/2010/main" val="0"/>
              </a:ext>
            </a:extLst>
          </a:blip>
          <a:srcRect l="11445" t="6465" r="8161" b="9408"/>
          <a:stretch/>
        </p:blipFill>
        <p:spPr>
          <a:xfrm>
            <a:off x="21599186" y="15774526"/>
            <a:ext cx="4288199" cy="3365501"/>
          </a:xfrm>
          <a:prstGeom prst="rect">
            <a:avLst/>
          </a:prstGeom>
        </p:spPr>
      </p:pic>
      <p:pic>
        <p:nvPicPr>
          <p:cNvPr id="26" name="Picture 25" descr="eco_fuzzy_2003_05.jpeg"/>
          <p:cNvPicPr>
            <a:picLocks noChangeAspect="1"/>
          </p:cNvPicPr>
          <p:nvPr/>
        </p:nvPicPr>
        <p:blipFill rotWithShape="1">
          <a:blip r:embed="rId7">
            <a:extLst>
              <a:ext uri="{28A0092B-C50C-407E-A947-70E740481C1C}">
                <a14:useLocalDpi xmlns:a14="http://schemas.microsoft.com/office/drawing/2010/main" val="0"/>
              </a:ext>
            </a:extLst>
          </a:blip>
          <a:srcRect l="12323" t="6864" r="8258" b="9618"/>
          <a:stretch/>
        </p:blipFill>
        <p:spPr>
          <a:xfrm>
            <a:off x="21599185" y="19162577"/>
            <a:ext cx="4288199" cy="3382133"/>
          </a:xfrm>
          <a:prstGeom prst="rect">
            <a:avLst/>
          </a:prstGeom>
        </p:spPr>
      </p:pic>
      <p:pic>
        <p:nvPicPr>
          <p:cNvPr id="27" name="Picture 26" descr="eco_fuzzy_2003_06.jpeg"/>
          <p:cNvPicPr>
            <a:picLocks noChangeAspect="1"/>
          </p:cNvPicPr>
          <p:nvPr/>
        </p:nvPicPr>
        <p:blipFill rotWithShape="1">
          <a:blip r:embed="rId8">
            <a:extLst>
              <a:ext uri="{28A0092B-C50C-407E-A947-70E740481C1C}">
                <a14:useLocalDpi xmlns:a14="http://schemas.microsoft.com/office/drawing/2010/main" val="0"/>
              </a:ext>
            </a:extLst>
          </a:blip>
          <a:srcRect l="12587" t="6586" r="8425" b="9932"/>
          <a:stretch/>
        </p:blipFill>
        <p:spPr>
          <a:xfrm>
            <a:off x="21572191" y="22570110"/>
            <a:ext cx="4315194" cy="3420534"/>
          </a:xfrm>
          <a:prstGeom prst="rect">
            <a:avLst/>
          </a:prstGeom>
        </p:spPr>
      </p:pic>
      <p:pic>
        <p:nvPicPr>
          <p:cNvPr id="28" name="Picture 27" descr="eco_fuzzy_2003_07.jpeg"/>
          <p:cNvPicPr>
            <a:picLocks noChangeAspect="1"/>
          </p:cNvPicPr>
          <p:nvPr/>
        </p:nvPicPr>
        <p:blipFill rotWithShape="1">
          <a:blip r:embed="rId9">
            <a:extLst>
              <a:ext uri="{28A0092B-C50C-407E-A947-70E740481C1C}">
                <a14:useLocalDpi xmlns:a14="http://schemas.microsoft.com/office/drawing/2010/main" val="0"/>
              </a:ext>
            </a:extLst>
          </a:blip>
          <a:srcRect l="12101" t="6460" r="8840" b="9490"/>
          <a:stretch/>
        </p:blipFill>
        <p:spPr>
          <a:xfrm>
            <a:off x="25914379" y="15774526"/>
            <a:ext cx="4320806" cy="3365501"/>
          </a:xfrm>
          <a:prstGeom prst="rect">
            <a:avLst/>
          </a:prstGeom>
        </p:spPr>
      </p:pic>
      <p:pic>
        <p:nvPicPr>
          <p:cNvPr id="29" name="Picture 28" descr="eco_fuzzy_2003_08.jpeg"/>
          <p:cNvPicPr>
            <a:picLocks noChangeAspect="1"/>
          </p:cNvPicPr>
          <p:nvPr/>
        </p:nvPicPr>
        <p:blipFill rotWithShape="1">
          <a:blip r:embed="rId10">
            <a:extLst>
              <a:ext uri="{28A0092B-C50C-407E-A947-70E740481C1C}">
                <a14:useLocalDpi xmlns:a14="http://schemas.microsoft.com/office/drawing/2010/main" val="0"/>
              </a:ext>
            </a:extLst>
          </a:blip>
          <a:srcRect l="12543" t="6547" r="8796" b="10141"/>
          <a:stretch/>
        </p:blipFill>
        <p:spPr>
          <a:xfrm>
            <a:off x="25925116" y="19160160"/>
            <a:ext cx="4310069" cy="3384550"/>
          </a:xfrm>
          <a:prstGeom prst="rect">
            <a:avLst/>
          </a:prstGeom>
        </p:spPr>
      </p:pic>
      <p:pic>
        <p:nvPicPr>
          <p:cNvPr id="30" name="Picture 29" descr="eco_fuzzy_2003_09.jpeg"/>
          <p:cNvPicPr>
            <a:picLocks noChangeAspect="1"/>
          </p:cNvPicPr>
          <p:nvPr/>
        </p:nvPicPr>
        <p:blipFill rotWithShape="1">
          <a:blip r:embed="rId11">
            <a:extLst>
              <a:ext uri="{28A0092B-C50C-407E-A947-70E740481C1C}">
                <a14:useLocalDpi xmlns:a14="http://schemas.microsoft.com/office/drawing/2010/main" val="0"/>
              </a:ext>
            </a:extLst>
          </a:blip>
          <a:srcRect l="12618" t="6897" r="8251" b="10141"/>
          <a:stretch/>
        </p:blipFill>
        <p:spPr>
          <a:xfrm>
            <a:off x="25918766" y="22589160"/>
            <a:ext cx="4354520" cy="3399976"/>
          </a:xfrm>
          <a:prstGeom prst="rect">
            <a:avLst/>
          </a:prstGeom>
        </p:spPr>
      </p:pic>
      <p:grpSp>
        <p:nvGrpSpPr>
          <p:cNvPr id="45" name="Group 44"/>
          <p:cNvGrpSpPr/>
          <p:nvPr/>
        </p:nvGrpSpPr>
        <p:grpSpPr>
          <a:xfrm>
            <a:off x="30508771" y="18636940"/>
            <a:ext cx="2037273" cy="3947251"/>
            <a:chOff x="30508771" y="18636940"/>
            <a:chExt cx="2037273" cy="3947251"/>
          </a:xfrm>
        </p:grpSpPr>
        <p:grpSp>
          <p:nvGrpSpPr>
            <p:cNvPr id="36" name="Group 35"/>
            <p:cNvGrpSpPr/>
            <p:nvPr/>
          </p:nvGrpSpPr>
          <p:grpSpPr>
            <a:xfrm rot="16200000" flipV="1">
              <a:off x="29209140" y="20594103"/>
              <a:ext cx="3335137" cy="472084"/>
              <a:chOff x="1314605" y="5317976"/>
              <a:chExt cx="4163944" cy="339204"/>
            </a:xfrm>
          </p:grpSpPr>
          <p:pic>
            <p:nvPicPr>
              <p:cNvPr id="37" name="Picture 7" descr="fuzzy_colorbar.jpg                                             000AF394Macintosh HD                   C3E30C5D:"/>
              <p:cNvPicPr>
                <a:picLocks noChangeAspect="1" noChangeArrowheads="1"/>
              </p:cNvPicPr>
              <p:nvPr/>
            </p:nvPicPr>
            <p:blipFill rotWithShape="1">
              <a:blip r:embed="rId12">
                <a:extLst>
                  <a:ext uri="{28A0092B-C50C-407E-A947-70E740481C1C}">
                    <a14:useLocalDpi xmlns:a14="http://schemas.microsoft.com/office/drawing/2010/main" val="0"/>
                  </a:ext>
                </a:extLst>
              </a:blip>
              <a:srcRect l="85823" t="8681" r="12732" b="9938"/>
              <a:stretch/>
            </p:blipFill>
            <p:spPr bwMode="auto">
              <a:xfrm rot="5400000">
                <a:off x="3222624" y="3418652"/>
                <a:ext cx="330509" cy="4146548"/>
              </a:xfrm>
              <a:prstGeom prst="rect">
                <a:avLst/>
              </a:prstGeom>
              <a:noFill/>
              <a:extLst>
                <a:ext uri="{909E8E84-426E-40dd-AFC4-6F175D3DCCD1}">
                  <a14:hiddenFill xmlns:a14="http://schemas.microsoft.com/office/drawing/2010/main">
                    <a:solidFill>
                      <a:srgbClr val="FFFFFF"/>
                    </a:solidFill>
                  </a14:hiddenFill>
                </a:ext>
              </a:extLst>
            </p:spPr>
          </p:pic>
          <p:sp>
            <p:nvSpPr>
              <p:cNvPr id="38" name="Rectangle 37"/>
              <p:cNvSpPr/>
              <p:nvPr/>
            </p:nvSpPr>
            <p:spPr>
              <a:xfrm>
                <a:off x="1347489" y="5317976"/>
                <a:ext cx="4131060" cy="330510"/>
              </a:xfrm>
              <a:prstGeom prst="rect">
                <a:avLst/>
              </a:prstGeom>
              <a:noFill/>
              <a:ln w="3810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9" name="Text Box 8"/>
            <p:cNvSpPr txBox="1">
              <a:spLocks noChangeArrowheads="1"/>
            </p:cNvSpPr>
            <p:nvPr/>
          </p:nvSpPr>
          <p:spPr bwMode="auto">
            <a:xfrm>
              <a:off x="31159788" y="22122526"/>
              <a:ext cx="34065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2400" dirty="0"/>
                <a:t>0</a:t>
              </a:r>
            </a:p>
          </p:txBody>
        </p:sp>
        <p:sp>
          <p:nvSpPr>
            <p:cNvPr id="40" name="Text Box 9"/>
            <p:cNvSpPr txBox="1">
              <a:spLocks noChangeArrowheads="1"/>
            </p:cNvSpPr>
            <p:nvPr/>
          </p:nvSpPr>
          <p:spPr bwMode="auto">
            <a:xfrm>
              <a:off x="31140546" y="18994843"/>
              <a:ext cx="34065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2400" dirty="0"/>
                <a:t>1</a:t>
              </a:r>
            </a:p>
          </p:txBody>
        </p:sp>
        <p:sp>
          <p:nvSpPr>
            <p:cNvPr id="41" name="Text Box 10"/>
            <p:cNvSpPr txBox="1">
              <a:spLocks noChangeArrowheads="1"/>
            </p:cNvSpPr>
            <p:nvPr/>
          </p:nvSpPr>
          <p:spPr bwMode="auto">
            <a:xfrm>
              <a:off x="30508771" y="18636940"/>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t>Probability</a:t>
              </a:r>
              <a:endParaRPr lang="en-US" sz="2800" dirty="0"/>
            </a:p>
          </p:txBody>
        </p:sp>
      </p:grpSp>
      <p:sp>
        <p:nvSpPr>
          <p:cNvPr id="44" name="Rectangle 695"/>
          <p:cNvSpPr>
            <a:spLocks noChangeArrowheads="1"/>
          </p:cNvSpPr>
          <p:nvPr/>
        </p:nvSpPr>
        <p:spPr bwMode="auto">
          <a:xfrm>
            <a:off x="1074035" y="39794362"/>
            <a:ext cx="31258375" cy="380992"/>
          </a:xfrm>
          <a:prstGeom prst="rect">
            <a:avLst/>
          </a:prstGeom>
          <a:gradFill rotWithShape="0">
            <a:gsLst>
              <a:gs pos="0">
                <a:srgbClr val="2158D1">
                  <a:gamma/>
                  <a:shade val="46275"/>
                  <a:invGamma/>
                </a:srgbClr>
              </a:gs>
              <a:gs pos="50000">
                <a:srgbClr val="2158D1"/>
              </a:gs>
              <a:gs pos="100000">
                <a:srgbClr val="2158D1">
                  <a:gamma/>
                  <a:shade val="46275"/>
                  <a:invGamma/>
                </a:srgbClr>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59" name="TextBox 58"/>
          <p:cNvSpPr txBox="1"/>
          <p:nvPr/>
        </p:nvSpPr>
        <p:spPr>
          <a:xfrm>
            <a:off x="18847571" y="35528144"/>
            <a:ext cx="13048115" cy="2862322"/>
          </a:xfrm>
          <a:prstGeom prst="rect">
            <a:avLst/>
          </a:prstGeom>
          <a:noFill/>
        </p:spPr>
        <p:txBody>
          <a:bodyPr wrap="square" rtlCol="0">
            <a:spAutoFit/>
          </a:bodyPr>
          <a:lstStyle/>
          <a:p>
            <a:pPr algn="just"/>
            <a:r>
              <a:rPr lang="en-US" sz="2000" b="1" u="sng" dirty="0" smtClean="0"/>
              <a:t>References:</a:t>
            </a:r>
          </a:p>
          <a:p>
            <a:pPr algn="just"/>
            <a:endParaRPr lang="en-US" sz="2000" b="1" u="sng" dirty="0" smtClean="0"/>
          </a:p>
          <a:p>
            <a:pPr marL="288925" indent="-288925" algn="just"/>
            <a:r>
              <a:rPr lang="en-US" sz="2000" dirty="0"/>
              <a:t>Balch, W. (2004). </a:t>
            </a:r>
            <a:r>
              <a:rPr lang="en-US" sz="2000" i="1" dirty="0" err="1"/>
              <a:t>Coccolithophores</a:t>
            </a:r>
            <a:r>
              <a:rPr lang="en-US" sz="2000" i="1" dirty="0"/>
              <a:t>: from molecular processes to global impact</a:t>
            </a:r>
            <a:r>
              <a:rPr lang="en-US" sz="2000" dirty="0"/>
              <a:t>, chapter </a:t>
            </a:r>
            <a:r>
              <a:rPr lang="en-US" sz="2000" dirty="0" smtClean="0"/>
              <a:t>Reevaluation of </a:t>
            </a:r>
            <a:r>
              <a:rPr lang="en-US" sz="2000" dirty="0"/>
              <a:t>the physiological ecology of </a:t>
            </a:r>
            <a:r>
              <a:rPr lang="en-US" sz="2000" dirty="0" err="1"/>
              <a:t>coccolithophores</a:t>
            </a:r>
            <a:r>
              <a:rPr lang="en-US" sz="2000" dirty="0"/>
              <a:t>. Springer-</a:t>
            </a:r>
            <a:r>
              <a:rPr lang="en-US" sz="2000" dirty="0" err="1" smtClean="0"/>
              <a:t>Verlag</a:t>
            </a:r>
            <a:r>
              <a:rPr lang="en-US" sz="2000" dirty="0" smtClean="0"/>
              <a:t>.</a:t>
            </a:r>
          </a:p>
          <a:p>
            <a:pPr marL="288925" indent="-288925" algn="just"/>
            <a:r>
              <a:rPr lang="en-US" sz="2000" dirty="0" smtClean="0"/>
              <a:t>Iglesias</a:t>
            </a:r>
            <a:r>
              <a:rPr lang="en-US" sz="2000" dirty="0"/>
              <a:t>-Rodriguez, M. D., Brown, C. W., </a:t>
            </a:r>
            <a:r>
              <a:rPr lang="en-US" sz="2000" dirty="0" err="1"/>
              <a:t>Doney</a:t>
            </a:r>
            <a:r>
              <a:rPr lang="en-US" sz="2000" dirty="0"/>
              <a:t>, S. C., </a:t>
            </a:r>
            <a:r>
              <a:rPr lang="en-US" sz="2000" dirty="0" err="1"/>
              <a:t>Kleypas</a:t>
            </a:r>
            <a:r>
              <a:rPr lang="en-US" sz="2000" dirty="0"/>
              <a:t>, J., </a:t>
            </a:r>
            <a:r>
              <a:rPr lang="en-US" sz="2000" dirty="0" err="1"/>
              <a:t>Kolber</a:t>
            </a:r>
            <a:r>
              <a:rPr lang="en-US" sz="2000" dirty="0"/>
              <a:t>, D., </a:t>
            </a:r>
            <a:r>
              <a:rPr lang="en-US" sz="2000" dirty="0" err="1"/>
              <a:t>Kolber</a:t>
            </a:r>
            <a:r>
              <a:rPr lang="en-US" sz="2000" dirty="0"/>
              <a:t>, Z.</a:t>
            </a:r>
            <a:r>
              <a:rPr lang="en-US" sz="2000" dirty="0" smtClean="0"/>
              <a:t>,(</a:t>
            </a:r>
            <a:r>
              <a:rPr lang="en-US" sz="2000" dirty="0"/>
              <a:t>2002). Representing key phytoplankton functional groups in ocean </a:t>
            </a:r>
            <a:r>
              <a:rPr lang="en-US" sz="2000" dirty="0" smtClean="0"/>
              <a:t>carbon cycle </a:t>
            </a:r>
            <a:r>
              <a:rPr lang="en-US" sz="2000" dirty="0"/>
              <a:t>models: </a:t>
            </a:r>
            <a:r>
              <a:rPr lang="en-US" sz="2000" dirty="0" err="1"/>
              <a:t>Coccolithophorids</a:t>
            </a:r>
            <a:r>
              <a:rPr lang="en-US" sz="2000" dirty="0"/>
              <a:t>. </a:t>
            </a:r>
            <a:r>
              <a:rPr lang="en-US" sz="2000" i="1" dirty="0"/>
              <a:t>Global Biogeochemical Cycles</a:t>
            </a:r>
            <a:r>
              <a:rPr lang="en-US" sz="2000" dirty="0"/>
              <a:t>, </a:t>
            </a:r>
            <a:r>
              <a:rPr lang="en-US" sz="2000" b="1" dirty="0"/>
              <a:t>16</a:t>
            </a:r>
            <a:r>
              <a:rPr lang="en-US" sz="2000" dirty="0"/>
              <a:t>, </a:t>
            </a:r>
            <a:r>
              <a:rPr lang="fr-FR" sz="2000" dirty="0"/>
              <a:t>doi:10.1029/2001GB001454</a:t>
            </a:r>
            <a:r>
              <a:rPr lang="en-US" sz="2000" dirty="0" smtClean="0"/>
              <a:t>.</a:t>
            </a:r>
          </a:p>
          <a:p>
            <a:pPr marL="230188" indent="-230188" algn="just">
              <a:tabLst>
                <a:tab pos="5945188" algn="l"/>
              </a:tabLst>
            </a:pPr>
            <a:r>
              <a:rPr lang="en-US" sz="2000" dirty="0" smtClean="0"/>
              <a:t>Phillips</a:t>
            </a:r>
            <a:r>
              <a:rPr lang="en-US" sz="2000" dirty="0"/>
              <a:t>, S. et al. 2006. Maximum entropy modeling of </a:t>
            </a:r>
            <a:r>
              <a:rPr lang="en-US" sz="2000" dirty="0" smtClean="0"/>
              <a:t>species geographic </a:t>
            </a:r>
            <a:r>
              <a:rPr lang="en-US" sz="2000" dirty="0"/>
              <a:t>distributions. – </a:t>
            </a:r>
            <a:r>
              <a:rPr lang="en-US" sz="2000" i="1" dirty="0"/>
              <a:t>Ecol. Model</a:t>
            </a:r>
            <a:r>
              <a:rPr lang="en-US" sz="2000" dirty="0"/>
              <a:t>. </a:t>
            </a:r>
            <a:r>
              <a:rPr lang="en-US" sz="2000" b="1" dirty="0"/>
              <a:t>190</a:t>
            </a:r>
            <a:r>
              <a:rPr lang="en-US" sz="2000" dirty="0"/>
              <a:t>: 231–259</a:t>
            </a:r>
            <a:r>
              <a:rPr lang="en-US" sz="2000" dirty="0" smtClean="0"/>
              <a:t>.</a:t>
            </a:r>
          </a:p>
          <a:p>
            <a:pPr algn="just"/>
            <a:endParaRPr lang="en-US" sz="2000" dirty="0"/>
          </a:p>
        </p:txBody>
      </p:sp>
      <p:grpSp>
        <p:nvGrpSpPr>
          <p:cNvPr id="71" name="Group 70"/>
          <p:cNvGrpSpPr/>
          <p:nvPr/>
        </p:nvGrpSpPr>
        <p:grpSpPr>
          <a:xfrm>
            <a:off x="20786856" y="8651045"/>
            <a:ext cx="11604851" cy="6853497"/>
            <a:chOff x="20627744" y="7576083"/>
            <a:chExt cx="11604851" cy="6853497"/>
          </a:xfrm>
        </p:grpSpPr>
        <p:grpSp>
          <p:nvGrpSpPr>
            <p:cNvPr id="64" name="Group 63"/>
            <p:cNvGrpSpPr/>
            <p:nvPr/>
          </p:nvGrpSpPr>
          <p:grpSpPr>
            <a:xfrm>
              <a:off x="22511089" y="7576083"/>
              <a:ext cx="8589560" cy="5403257"/>
              <a:chOff x="20331197" y="7379016"/>
              <a:chExt cx="8589560" cy="5403257"/>
            </a:xfrm>
          </p:grpSpPr>
          <p:pic>
            <p:nvPicPr>
              <p:cNvPr id="5" name="Picture 4" descr="june2003_maxent.jpg"/>
              <p:cNvPicPr>
                <a:picLocks noChangeAspect="1"/>
              </p:cNvPicPr>
              <p:nvPr/>
            </p:nvPicPr>
            <p:blipFill rotWithShape="1">
              <a:blip r:embed="rId13">
                <a:extLst>
                  <a:ext uri="{28A0092B-C50C-407E-A947-70E740481C1C}">
                    <a14:useLocalDpi xmlns:a14="http://schemas.microsoft.com/office/drawing/2010/main" val="0"/>
                  </a:ext>
                </a:extLst>
              </a:blip>
              <a:srcRect l="12051" t="7048" r="8725" b="10374"/>
              <a:stretch/>
            </p:blipFill>
            <p:spPr>
              <a:xfrm>
                <a:off x="24180790" y="8177514"/>
                <a:ext cx="2702694" cy="2112859"/>
              </a:xfrm>
              <a:prstGeom prst="rect">
                <a:avLst/>
              </a:prstGeom>
            </p:spPr>
          </p:pic>
          <p:grpSp>
            <p:nvGrpSpPr>
              <p:cNvPr id="47" name="Group 46"/>
              <p:cNvGrpSpPr/>
              <p:nvPr/>
            </p:nvGrpSpPr>
            <p:grpSpPr>
              <a:xfrm rot="16200000" flipV="1">
                <a:off x="25656324" y="10390508"/>
                <a:ext cx="3335137" cy="326703"/>
                <a:chOff x="1314605" y="5317976"/>
                <a:chExt cx="4163944" cy="339204"/>
              </a:xfrm>
            </p:grpSpPr>
            <p:pic>
              <p:nvPicPr>
                <p:cNvPr id="51" name="Picture 7" descr="fuzzy_colorbar.jpg                                             000AF394Macintosh HD                   C3E30C5D:"/>
                <p:cNvPicPr>
                  <a:picLocks noChangeAspect="1" noChangeArrowheads="1"/>
                </p:cNvPicPr>
                <p:nvPr/>
              </p:nvPicPr>
              <p:blipFill rotWithShape="1">
                <a:blip r:embed="rId12">
                  <a:extLst>
                    <a:ext uri="{28A0092B-C50C-407E-A947-70E740481C1C}">
                      <a14:useLocalDpi xmlns:a14="http://schemas.microsoft.com/office/drawing/2010/main" val="0"/>
                    </a:ext>
                  </a:extLst>
                </a:blip>
                <a:srcRect l="85823" t="8681" r="12732" b="9938"/>
                <a:stretch/>
              </p:blipFill>
              <p:spPr bwMode="auto">
                <a:xfrm rot="5400000">
                  <a:off x="3222624" y="3418652"/>
                  <a:ext cx="330509" cy="4146548"/>
                </a:xfrm>
                <a:prstGeom prst="rect">
                  <a:avLst/>
                </a:prstGeom>
                <a:noFill/>
                <a:extLst>
                  <a:ext uri="{909E8E84-426E-40dd-AFC4-6F175D3DCCD1}">
                    <a14:hiddenFill xmlns:a14="http://schemas.microsoft.com/office/drawing/2010/main">
                      <a:solidFill>
                        <a:srgbClr val="FFFFFF"/>
                      </a:solidFill>
                    </a14:hiddenFill>
                  </a:ext>
                </a:extLst>
              </p:spPr>
            </p:pic>
            <p:sp>
              <p:nvSpPr>
                <p:cNvPr id="52" name="Rectangle 51"/>
                <p:cNvSpPr/>
                <p:nvPr/>
              </p:nvSpPr>
              <p:spPr>
                <a:xfrm>
                  <a:off x="1347489" y="5317976"/>
                  <a:ext cx="4131060" cy="330510"/>
                </a:xfrm>
                <a:prstGeom prst="rect">
                  <a:avLst/>
                </a:prstGeom>
                <a:noFill/>
                <a:ln w="3810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grpSp>
          <p:sp>
            <p:nvSpPr>
              <p:cNvPr id="48" name="Text Box 8"/>
              <p:cNvSpPr txBox="1">
                <a:spLocks noChangeArrowheads="1"/>
              </p:cNvSpPr>
              <p:nvPr/>
            </p:nvSpPr>
            <p:spPr bwMode="auto">
              <a:xfrm>
                <a:off x="27451064" y="11922443"/>
                <a:ext cx="31465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2000" dirty="0"/>
                  <a:t>0</a:t>
                </a:r>
              </a:p>
            </p:txBody>
          </p:sp>
          <p:sp>
            <p:nvSpPr>
              <p:cNvPr id="49" name="Text Box 9"/>
              <p:cNvSpPr txBox="1">
                <a:spLocks noChangeArrowheads="1"/>
              </p:cNvSpPr>
              <p:nvPr/>
            </p:nvSpPr>
            <p:spPr bwMode="auto">
              <a:xfrm>
                <a:off x="27520722" y="8718560"/>
                <a:ext cx="31465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2000" dirty="0"/>
                  <a:t>1</a:t>
                </a:r>
              </a:p>
            </p:txBody>
          </p:sp>
          <p:sp>
            <p:nvSpPr>
              <p:cNvPr id="50" name="Text Box 10"/>
              <p:cNvSpPr txBox="1">
                <a:spLocks noChangeArrowheads="1"/>
              </p:cNvSpPr>
              <p:nvPr/>
            </p:nvSpPr>
            <p:spPr bwMode="auto">
              <a:xfrm>
                <a:off x="26883484" y="8215463"/>
                <a:ext cx="203727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000" dirty="0" smtClean="0"/>
                  <a:t>Probability</a:t>
                </a:r>
                <a:endParaRPr lang="en-US" sz="2000" dirty="0"/>
              </a:p>
            </p:txBody>
          </p:sp>
          <p:pic>
            <p:nvPicPr>
              <p:cNvPr id="53" name="Picture 52" descr="eco_fuzzy_2004_06.jpeg"/>
              <p:cNvPicPr>
                <a:picLocks noChangeAspect="1"/>
              </p:cNvPicPr>
              <p:nvPr/>
            </p:nvPicPr>
            <p:blipFill rotWithShape="1">
              <a:blip r:embed="rId14">
                <a:extLst>
                  <a:ext uri="{28A0092B-C50C-407E-A947-70E740481C1C}">
                    <a14:useLocalDpi xmlns:a14="http://schemas.microsoft.com/office/drawing/2010/main" val="0"/>
                  </a:ext>
                </a:extLst>
              </a:blip>
              <a:srcRect l="12174" t="6961" r="8866" b="8270"/>
              <a:stretch/>
            </p:blipFill>
            <p:spPr>
              <a:xfrm>
                <a:off x="24180790" y="10395790"/>
                <a:ext cx="2702694" cy="2176145"/>
              </a:xfrm>
              <a:prstGeom prst="rect">
                <a:avLst/>
              </a:prstGeom>
            </p:spPr>
          </p:pic>
          <p:sp>
            <p:nvSpPr>
              <p:cNvPr id="54" name="Text Box 10"/>
              <p:cNvSpPr txBox="1">
                <a:spLocks noChangeArrowheads="1"/>
              </p:cNvSpPr>
              <p:nvPr/>
            </p:nvSpPr>
            <p:spPr bwMode="auto">
              <a:xfrm>
                <a:off x="24180790" y="9767153"/>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err="1" smtClean="0">
                    <a:solidFill>
                      <a:schemeClr val="bg1"/>
                    </a:solidFill>
                  </a:rPr>
                  <a:t>MaxEnt</a:t>
                </a:r>
                <a:endParaRPr lang="en-US" sz="2800" dirty="0">
                  <a:solidFill>
                    <a:schemeClr val="bg1"/>
                  </a:solidFill>
                </a:endParaRPr>
              </a:p>
            </p:txBody>
          </p:sp>
          <p:sp>
            <p:nvSpPr>
              <p:cNvPr id="55" name="Text Box 10"/>
              <p:cNvSpPr txBox="1">
                <a:spLocks noChangeArrowheads="1"/>
              </p:cNvSpPr>
              <p:nvPr/>
            </p:nvSpPr>
            <p:spPr bwMode="auto">
              <a:xfrm>
                <a:off x="22313188" y="8981111"/>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June 2004</a:t>
                </a:r>
                <a:endParaRPr lang="en-US" sz="2800" dirty="0">
                  <a:solidFill>
                    <a:schemeClr val="bg1"/>
                  </a:solidFill>
                </a:endParaRPr>
              </a:p>
            </p:txBody>
          </p:sp>
          <p:sp>
            <p:nvSpPr>
              <p:cNvPr id="56" name="Text Box 10"/>
              <p:cNvSpPr txBox="1">
                <a:spLocks noChangeArrowheads="1"/>
              </p:cNvSpPr>
              <p:nvPr/>
            </p:nvSpPr>
            <p:spPr bwMode="auto">
              <a:xfrm>
                <a:off x="22701707" y="7379016"/>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t>June 2004</a:t>
                </a:r>
                <a:endParaRPr lang="en-US" sz="2800" dirty="0"/>
              </a:p>
            </p:txBody>
          </p:sp>
          <p:sp>
            <p:nvSpPr>
              <p:cNvPr id="57" name="Text Box 10"/>
              <p:cNvSpPr txBox="1">
                <a:spLocks noChangeArrowheads="1"/>
              </p:cNvSpPr>
              <p:nvPr/>
            </p:nvSpPr>
            <p:spPr bwMode="auto">
              <a:xfrm>
                <a:off x="24180790" y="12027163"/>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Gaussian </a:t>
                </a:r>
                <a:endParaRPr lang="en-US" sz="2800" dirty="0">
                  <a:solidFill>
                    <a:schemeClr val="bg1"/>
                  </a:solidFill>
                </a:endParaRPr>
              </a:p>
            </p:txBody>
          </p:sp>
          <p:pic>
            <p:nvPicPr>
              <p:cNvPr id="60" name="Picture 59" descr="pic_2004_06.jpeg"/>
              <p:cNvPicPr>
                <a:picLocks noChangeAspect="1"/>
              </p:cNvPicPr>
              <p:nvPr/>
            </p:nvPicPr>
            <p:blipFill rotWithShape="1">
              <a:blip r:embed="rId15">
                <a:extLst>
                  <a:ext uri="{28A0092B-C50C-407E-A947-70E740481C1C}">
                    <a14:useLocalDpi xmlns:a14="http://schemas.microsoft.com/office/drawing/2010/main" val="0"/>
                  </a:ext>
                </a:extLst>
              </a:blip>
              <a:srcRect t="7949"/>
              <a:stretch/>
            </p:blipFill>
            <p:spPr>
              <a:xfrm>
                <a:off x="20351036" y="8177514"/>
                <a:ext cx="3369308" cy="2326108"/>
              </a:xfrm>
              <a:prstGeom prst="rect">
                <a:avLst/>
              </a:prstGeom>
            </p:spPr>
          </p:pic>
          <p:pic>
            <p:nvPicPr>
              <p:cNvPr id="61" name="Picture 60" descr="owt9_2004_06.jpeg"/>
              <p:cNvPicPr>
                <a:picLocks noChangeAspect="1"/>
              </p:cNvPicPr>
              <p:nvPr/>
            </p:nvPicPr>
            <p:blipFill rotWithShape="1">
              <a:blip r:embed="rId16">
                <a:extLst>
                  <a:ext uri="{28A0092B-C50C-407E-A947-70E740481C1C}">
                    <a14:useLocalDpi xmlns:a14="http://schemas.microsoft.com/office/drawing/2010/main" val="0"/>
                  </a:ext>
                </a:extLst>
              </a:blip>
              <a:srcRect t="6113"/>
              <a:stretch/>
            </p:blipFill>
            <p:spPr>
              <a:xfrm>
                <a:off x="20331197" y="10395790"/>
                <a:ext cx="3389147" cy="2386483"/>
              </a:xfrm>
              <a:prstGeom prst="rect">
                <a:avLst/>
              </a:prstGeom>
            </p:spPr>
          </p:pic>
          <p:sp>
            <p:nvSpPr>
              <p:cNvPr id="62" name="Text Box 10"/>
              <p:cNvSpPr txBox="1">
                <a:spLocks noChangeArrowheads="1"/>
              </p:cNvSpPr>
              <p:nvPr/>
            </p:nvSpPr>
            <p:spPr bwMode="auto">
              <a:xfrm>
                <a:off x="20785657" y="9767153"/>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PIC</a:t>
                </a:r>
                <a:endParaRPr lang="en-US" sz="2800" dirty="0">
                  <a:solidFill>
                    <a:schemeClr val="bg1"/>
                  </a:solidFill>
                </a:endParaRPr>
              </a:p>
            </p:txBody>
          </p:sp>
          <p:sp>
            <p:nvSpPr>
              <p:cNvPr id="63" name="Text Box 10"/>
              <p:cNvSpPr txBox="1">
                <a:spLocks noChangeArrowheads="1"/>
              </p:cNvSpPr>
              <p:nvPr/>
            </p:nvSpPr>
            <p:spPr bwMode="auto">
              <a:xfrm>
                <a:off x="20722157" y="12049706"/>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OWT</a:t>
                </a:r>
                <a:endParaRPr lang="en-US" sz="2800" dirty="0">
                  <a:solidFill>
                    <a:schemeClr val="bg1"/>
                  </a:solidFill>
                </a:endParaRPr>
              </a:p>
            </p:txBody>
          </p:sp>
        </p:grpSp>
        <p:sp>
          <p:nvSpPr>
            <p:cNvPr id="25" name="TextBox 24"/>
            <p:cNvSpPr txBox="1"/>
            <p:nvPr/>
          </p:nvSpPr>
          <p:spPr>
            <a:xfrm>
              <a:off x="20627744" y="12613698"/>
              <a:ext cx="11604851" cy="1815882"/>
            </a:xfrm>
            <a:prstGeom prst="rect">
              <a:avLst/>
            </a:prstGeom>
            <a:noFill/>
          </p:spPr>
          <p:txBody>
            <a:bodyPr wrap="square" rtlCol="0">
              <a:spAutoFit/>
            </a:bodyPr>
            <a:lstStyle/>
            <a:p>
              <a:r>
                <a:rPr lang="en-US" sz="2800" dirty="0" smtClean="0">
                  <a:solidFill>
                    <a:srgbClr val="FF0000"/>
                  </a:solidFill>
                </a:rPr>
                <a:t>Figure 5</a:t>
              </a:r>
              <a:r>
                <a:rPr lang="en-US" sz="2800" dirty="0" smtClean="0"/>
                <a:t>.  Comparisons of observations and models for June 2004.  Top Left: PIC concentration; Bottom Left: Optical water type classification (yellow=</a:t>
              </a:r>
              <a:r>
                <a:rPr lang="en-US" sz="2800" dirty="0" err="1" smtClean="0"/>
                <a:t>coccolithophore</a:t>
              </a:r>
              <a:r>
                <a:rPr lang="en-US" sz="2800" dirty="0" smtClean="0"/>
                <a:t> bloom); Top Right:  </a:t>
              </a:r>
              <a:r>
                <a:rPr lang="en-US" sz="2800" dirty="0" err="1" smtClean="0"/>
                <a:t>MaxEnt</a:t>
              </a:r>
              <a:r>
                <a:rPr lang="en-US" sz="2800" dirty="0" smtClean="0"/>
                <a:t> distribution prediction; Bottom Right: Gaussian niche model prediction.   </a:t>
              </a:r>
              <a:endParaRPr lang="en-US" sz="2800" dirty="0"/>
            </a:p>
          </p:txBody>
        </p:sp>
      </p:grpSp>
      <p:pic>
        <p:nvPicPr>
          <p:cNvPr id="10" name="Picture 9" descr="Slide1.jpg"/>
          <p:cNvPicPr>
            <a:picLocks noChangeAspect="1"/>
          </p:cNvPicPr>
          <p:nvPr/>
        </p:nvPicPr>
        <p:blipFill rotWithShape="1">
          <a:blip r:embed="rId17">
            <a:extLst>
              <a:ext uri="{28A0092B-C50C-407E-A947-70E740481C1C}">
                <a14:useLocalDpi xmlns:a14="http://schemas.microsoft.com/office/drawing/2010/main" val="0"/>
              </a:ext>
            </a:extLst>
          </a:blip>
          <a:srcRect l="14410" t="4412" r="11777" b="18453"/>
          <a:stretch/>
        </p:blipFill>
        <p:spPr>
          <a:xfrm>
            <a:off x="6957583" y="7471598"/>
            <a:ext cx="4829765" cy="3785373"/>
          </a:xfrm>
          <a:prstGeom prst="rect">
            <a:avLst/>
          </a:prstGeom>
        </p:spPr>
      </p:pic>
      <p:sp>
        <p:nvSpPr>
          <p:cNvPr id="4" name="TextBox 3"/>
          <p:cNvSpPr txBox="1"/>
          <p:nvPr/>
        </p:nvSpPr>
        <p:spPr>
          <a:xfrm>
            <a:off x="1007576" y="11309240"/>
            <a:ext cx="12794474" cy="1815882"/>
          </a:xfrm>
          <a:prstGeom prst="rect">
            <a:avLst/>
          </a:prstGeom>
          <a:noFill/>
        </p:spPr>
        <p:txBody>
          <a:bodyPr wrap="square" rtlCol="0">
            <a:spAutoFit/>
          </a:bodyPr>
          <a:lstStyle/>
          <a:p>
            <a:r>
              <a:rPr lang="en-US" sz="2800" dirty="0" smtClean="0">
                <a:solidFill>
                  <a:srgbClr val="FF0000"/>
                </a:solidFill>
              </a:rPr>
              <a:t>Figure 2</a:t>
            </a:r>
            <a:r>
              <a:rPr lang="en-US" sz="2800" dirty="0" smtClean="0"/>
              <a:t>.  Left:  </a:t>
            </a:r>
            <a:r>
              <a:rPr lang="en-US" sz="2800" dirty="0" err="1" smtClean="0"/>
              <a:t>Coccolithophore</a:t>
            </a:r>
            <a:r>
              <a:rPr lang="en-US" sz="2800" dirty="0" smtClean="0"/>
              <a:t> bloom frequency in the North Atlantic from </a:t>
            </a:r>
            <a:r>
              <a:rPr lang="en-US" sz="2800" dirty="0" err="1" smtClean="0"/>
              <a:t>SeaWiFS</a:t>
            </a:r>
            <a:r>
              <a:rPr lang="en-US" sz="2800" dirty="0" smtClean="0"/>
              <a:t> imagery as percentage (box  shows boundaries for study region for bloom analysis); Right: Climatology of </a:t>
            </a:r>
            <a:r>
              <a:rPr lang="en-US" sz="2800" dirty="0" err="1" smtClean="0"/>
              <a:t>coccolithophore</a:t>
            </a:r>
            <a:r>
              <a:rPr lang="en-US" sz="2800" dirty="0" smtClean="0"/>
              <a:t> counts (blue) from CPR data, and monthly averaged area of satellite bloom pixels from </a:t>
            </a:r>
            <a:r>
              <a:rPr lang="en-US" sz="2800" dirty="0" err="1" smtClean="0"/>
              <a:t>SeaWiFS</a:t>
            </a:r>
            <a:r>
              <a:rPr lang="en-US" sz="2800" dirty="0" smtClean="0"/>
              <a:t> (green) in the study region.</a:t>
            </a:r>
            <a:endParaRPr lang="en-US" sz="2800" dirty="0"/>
          </a:p>
        </p:txBody>
      </p:sp>
      <p:sp>
        <p:nvSpPr>
          <p:cNvPr id="65" name="TextBox 64"/>
          <p:cNvSpPr txBox="1"/>
          <p:nvPr/>
        </p:nvSpPr>
        <p:spPr>
          <a:xfrm rot="5400000">
            <a:off x="11335888" y="9214522"/>
            <a:ext cx="556563" cy="369332"/>
          </a:xfrm>
          <a:prstGeom prst="rect">
            <a:avLst/>
          </a:prstGeom>
          <a:noFill/>
        </p:spPr>
        <p:txBody>
          <a:bodyPr wrap="none" rtlCol="0">
            <a:spAutoFit/>
          </a:bodyPr>
          <a:lstStyle/>
          <a:p>
            <a:r>
              <a:rPr lang="en-US" sz="1800" dirty="0" smtClean="0"/>
              <a:t>km</a:t>
            </a:r>
            <a:r>
              <a:rPr lang="en-US" sz="1800" baseline="30000" dirty="0" smtClean="0"/>
              <a:t>2</a:t>
            </a:r>
            <a:endParaRPr lang="en-US" sz="1800" baseline="30000" dirty="0"/>
          </a:p>
        </p:txBody>
      </p:sp>
      <p:sp>
        <p:nvSpPr>
          <p:cNvPr id="66" name="TextBox 65"/>
          <p:cNvSpPr txBox="1"/>
          <p:nvPr/>
        </p:nvSpPr>
        <p:spPr>
          <a:xfrm rot="16200000">
            <a:off x="6755874" y="9093800"/>
            <a:ext cx="1184940" cy="369332"/>
          </a:xfrm>
          <a:prstGeom prst="rect">
            <a:avLst/>
          </a:prstGeom>
          <a:noFill/>
        </p:spPr>
        <p:txBody>
          <a:bodyPr wrap="none" rtlCol="0">
            <a:spAutoFit/>
          </a:bodyPr>
          <a:lstStyle/>
          <a:p>
            <a:r>
              <a:rPr lang="en-US" sz="1800" dirty="0" smtClean="0"/>
              <a:t>cell counts</a:t>
            </a:r>
            <a:endParaRPr lang="en-US" sz="1800" baseline="30000" dirty="0"/>
          </a:p>
        </p:txBody>
      </p:sp>
      <p:grpSp>
        <p:nvGrpSpPr>
          <p:cNvPr id="70" name="Group 69"/>
          <p:cNvGrpSpPr/>
          <p:nvPr/>
        </p:nvGrpSpPr>
        <p:grpSpPr>
          <a:xfrm>
            <a:off x="14166757" y="9013926"/>
            <a:ext cx="7109070" cy="5369102"/>
            <a:chOff x="14463122" y="7464296"/>
            <a:chExt cx="7109070" cy="5369102"/>
          </a:xfrm>
        </p:grpSpPr>
        <p:pic>
          <p:nvPicPr>
            <p:cNvPr id="20" name="Picture 19" descr="cocco_mandala.jpg"/>
            <p:cNvPicPr>
              <a:picLocks noChangeAspect="1"/>
            </p:cNvPicPr>
            <p:nvPr/>
          </p:nvPicPr>
          <p:blipFill rotWithShape="1">
            <a:blip r:embed="rId18">
              <a:extLst>
                <a:ext uri="{28A0092B-C50C-407E-A947-70E740481C1C}">
                  <a14:useLocalDpi xmlns:a14="http://schemas.microsoft.com/office/drawing/2010/main" val="0"/>
                </a:ext>
              </a:extLst>
            </a:blip>
            <a:srcRect l="10273" t="9356" r="4319" b="3336"/>
            <a:stretch/>
          </p:blipFill>
          <p:spPr>
            <a:xfrm>
              <a:off x="15476861" y="7464296"/>
              <a:ext cx="4310227" cy="4080070"/>
            </a:xfrm>
            <a:prstGeom prst="rect">
              <a:avLst/>
            </a:prstGeom>
          </p:spPr>
        </p:pic>
        <p:sp>
          <p:nvSpPr>
            <p:cNvPr id="69" name="TextBox 68"/>
            <p:cNvSpPr txBox="1"/>
            <p:nvPr/>
          </p:nvSpPr>
          <p:spPr>
            <a:xfrm>
              <a:off x="14463122" y="11448403"/>
              <a:ext cx="7109070" cy="1384995"/>
            </a:xfrm>
            <a:prstGeom prst="rect">
              <a:avLst/>
            </a:prstGeom>
            <a:noFill/>
          </p:spPr>
          <p:txBody>
            <a:bodyPr wrap="square" rtlCol="0">
              <a:spAutoFit/>
            </a:bodyPr>
            <a:lstStyle/>
            <a:p>
              <a:r>
                <a:rPr lang="en-US" sz="2800" dirty="0" smtClean="0">
                  <a:solidFill>
                    <a:srgbClr val="FF0000"/>
                  </a:solidFill>
                </a:rPr>
                <a:t>Figure 1</a:t>
              </a:r>
              <a:r>
                <a:rPr lang="en-US" sz="2800" dirty="0" smtClean="0"/>
                <a:t>.  The niche space for </a:t>
              </a:r>
              <a:r>
                <a:rPr lang="en-US" sz="2800" dirty="0" err="1" smtClean="0"/>
                <a:t>coccolithophores</a:t>
              </a:r>
              <a:r>
                <a:rPr lang="en-US" sz="2800" dirty="0" smtClean="0"/>
                <a:t> adapted to a 3-D extension of the </a:t>
              </a:r>
              <a:r>
                <a:rPr lang="en-US" sz="2800" dirty="0" err="1" smtClean="0"/>
                <a:t>Margalef</a:t>
              </a:r>
              <a:r>
                <a:rPr lang="en-US" sz="2800" dirty="0" smtClean="0"/>
                <a:t> Mandala (Balch, 2004).</a:t>
              </a:r>
              <a:endParaRPr lang="en-US" sz="2800" dirty="0"/>
            </a:p>
          </p:txBody>
        </p:sp>
      </p:grpSp>
      <p:sp>
        <p:nvSpPr>
          <p:cNvPr id="72" name="Text Box 10"/>
          <p:cNvSpPr txBox="1">
            <a:spLocks noChangeArrowheads="1"/>
          </p:cNvSpPr>
          <p:nvPr/>
        </p:nvSpPr>
        <p:spPr bwMode="auto">
          <a:xfrm>
            <a:off x="21650429" y="18491873"/>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April </a:t>
            </a:r>
            <a:endParaRPr lang="en-US" sz="2800" dirty="0">
              <a:solidFill>
                <a:schemeClr val="bg1"/>
              </a:solidFill>
            </a:endParaRPr>
          </a:p>
        </p:txBody>
      </p:sp>
      <p:sp>
        <p:nvSpPr>
          <p:cNvPr id="73" name="Text Box 10"/>
          <p:cNvSpPr txBox="1">
            <a:spLocks noChangeArrowheads="1"/>
          </p:cNvSpPr>
          <p:nvPr/>
        </p:nvSpPr>
        <p:spPr bwMode="auto">
          <a:xfrm>
            <a:off x="21701229" y="21860916"/>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May </a:t>
            </a:r>
            <a:endParaRPr lang="en-US" sz="2800" dirty="0">
              <a:solidFill>
                <a:schemeClr val="bg1"/>
              </a:solidFill>
            </a:endParaRPr>
          </a:p>
        </p:txBody>
      </p:sp>
      <p:sp>
        <p:nvSpPr>
          <p:cNvPr id="74" name="Text Box 10"/>
          <p:cNvSpPr txBox="1">
            <a:spLocks noChangeArrowheads="1"/>
          </p:cNvSpPr>
          <p:nvPr/>
        </p:nvSpPr>
        <p:spPr bwMode="auto">
          <a:xfrm>
            <a:off x="21650429" y="25264516"/>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June </a:t>
            </a:r>
            <a:endParaRPr lang="en-US" sz="2800" dirty="0">
              <a:solidFill>
                <a:schemeClr val="bg1"/>
              </a:solidFill>
            </a:endParaRPr>
          </a:p>
        </p:txBody>
      </p:sp>
      <p:sp>
        <p:nvSpPr>
          <p:cNvPr id="75" name="Text Box 10"/>
          <p:cNvSpPr txBox="1">
            <a:spLocks noChangeArrowheads="1"/>
          </p:cNvSpPr>
          <p:nvPr/>
        </p:nvSpPr>
        <p:spPr bwMode="auto">
          <a:xfrm>
            <a:off x="26041618" y="18508789"/>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July </a:t>
            </a:r>
            <a:endParaRPr lang="en-US" sz="2800" dirty="0">
              <a:solidFill>
                <a:schemeClr val="bg1"/>
              </a:solidFill>
            </a:endParaRPr>
          </a:p>
        </p:txBody>
      </p:sp>
      <p:sp>
        <p:nvSpPr>
          <p:cNvPr id="76" name="Text Box 10"/>
          <p:cNvSpPr txBox="1">
            <a:spLocks noChangeArrowheads="1"/>
          </p:cNvSpPr>
          <p:nvPr/>
        </p:nvSpPr>
        <p:spPr bwMode="auto">
          <a:xfrm>
            <a:off x="26041618" y="21947321"/>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August </a:t>
            </a:r>
            <a:endParaRPr lang="en-US" sz="2800" dirty="0">
              <a:solidFill>
                <a:schemeClr val="bg1"/>
              </a:solidFill>
            </a:endParaRPr>
          </a:p>
        </p:txBody>
      </p:sp>
      <p:sp>
        <p:nvSpPr>
          <p:cNvPr id="77" name="Text Box 10"/>
          <p:cNvSpPr txBox="1">
            <a:spLocks noChangeArrowheads="1"/>
          </p:cNvSpPr>
          <p:nvPr/>
        </p:nvSpPr>
        <p:spPr bwMode="auto">
          <a:xfrm>
            <a:off x="26041618" y="25315316"/>
            <a:ext cx="2037273"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sz="2800" dirty="0" smtClean="0">
                <a:solidFill>
                  <a:schemeClr val="bg1"/>
                </a:solidFill>
              </a:rPr>
              <a:t>September </a:t>
            </a:r>
            <a:endParaRPr lang="en-US" sz="2800" dirty="0">
              <a:solidFill>
                <a:schemeClr val="bg1"/>
              </a:solidFill>
            </a:endParaRPr>
          </a:p>
        </p:txBody>
      </p:sp>
      <p:sp>
        <p:nvSpPr>
          <p:cNvPr id="79" name="TextBox 78"/>
          <p:cNvSpPr txBox="1"/>
          <p:nvPr/>
        </p:nvSpPr>
        <p:spPr>
          <a:xfrm>
            <a:off x="22670201" y="38795350"/>
            <a:ext cx="6274856" cy="400110"/>
          </a:xfrm>
          <a:prstGeom prst="rect">
            <a:avLst/>
          </a:prstGeom>
          <a:noFill/>
        </p:spPr>
        <p:txBody>
          <a:bodyPr wrap="square" rtlCol="0">
            <a:spAutoFit/>
          </a:bodyPr>
          <a:lstStyle/>
          <a:p>
            <a:pPr algn="just"/>
            <a:r>
              <a:rPr lang="en-US" sz="2000" dirty="0" smtClean="0"/>
              <a:t>This project was funded by </a:t>
            </a:r>
            <a:r>
              <a:rPr lang="en-US" sz="2000" dirty="0"/>
              <a:t>NASA grant </a:t>
            </a:r>
            <a:r>
              <a:rPr lang="en-US" sz="2000" dirty="0" smtClean="0"/>
              <a:t>NNX13AB64G.</a:t>
            </a:r>
            <a:endParaRPr lang="en-US" sz="2000" dirty="0"/>
          </a:p>
        </p:txBody>
      </p:sp>
      <p:grpSp>
        <p:nvGrpSpPr>
          <p:cNvPr id="82" name="Group 81"/>
          <p:cNvGrpSpPr/>
          <p:nvPr/>
        </p:nvGrpSpPr>
        <p:grpSpPr>
          <a:xfrm>
            <a:off x="2078257" y="27939187"/>
            <a:ext cx="10909506" cy="5623045"/>
            <a:chOff x="2078257" y="28269387"/>
            <a:chExt cx="10909506" cy="5623045"/>
          </a:xfrm>
        </p:grpSpPr>
        <p:pic>
          <p:nvPicPr>
            <p:cNvPr id="2" name="Picture 1" descr="Cocco_roc.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2829149" y="28269387"/>
              <a:ext cx="4376865" cy="2813699"/>
            </a:xfrm>
            <a:prstGeom prst="rect">
              <a:avLst/>
            </a:prstGeom>
          </p:spPr>
        </p:pic>
        <p:pic>
          <p:nvPicPr>
            <p:cNvPr id="78" name="Picture 77" descr="Cocco_jacknife_auc.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2078257" y="31133886"/>
              <a:ext cx="5454753" cy="2758546"/>
            </a:xfrm>
            <a:prstGeom prst="rect">
              <a:avLst/>
            </a:prstGeom>
          </p:spPr>
        </p:pic>
        <p:pic>
          <p:nvPicPr>
            <p:cNvPr id="80" name="Picture 79" descr="Cocco_jacknife_auc.pn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533010" y="31107472"/>
              <a:ext cx="5454753" cy="2758547"/>
            </a:xfrm>
            <a:prstGeom prst="rect">
              <a:avLst/>
            </a:prstGeom>
          </p:spPr>
        </p:pic>
        <p:pic>
          <p:nvPicPr>
            <p:cNvPr id="81" name="Picture 80" descr="Cocco_roc.png"/>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8362095" y="28320187"/>
              <a:ext cx="4376865" cy="2813699"/>
            </a:xfrm>
            <a:prstGeom prst="rect">
              <a:avLst/>
            </a:prstGeom>
          </p:spPr>
        </p:pic>
      </p:grpSp>
      <p:pic>
        <p:nvPicPr>
          <p:cNvPr id="96" name="Picture 16" descr="swfs_cocco_freq_unmasked_8day.jpg"/>
          <p:cNvPicPr>
            <a:picLocks noChangeAspect="1"/>
          </p:cNvPicPr>
          <p:nvPr/>
        </p:nvPicPr>
        <p:blipFill rotWithShape="1">
          <a:blip r:embed="rId23">
            <a:extLst>
              <a:ext uri="{28A0092B-C50C-407E-A947-70E740481C1C}">
                <a14:useLocalDpi xmlns:a14="http://schemas.microsoft.com/office/drawing/2010/main" val="0"/>
              </a:ext>
            </a:extLst>
          </a:blip>
          <a:srcRect l="40400" t="12596" r="45903" b="67557"/>
          <a:stretch/>
        </p:blipFill>
        <p:spPr bwMode="auto">
          <a:xfrm>
            <a:off x="2829149" y="7834764"/>
            <a:ext cx="3937741" cy="3184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8" name="Group 97"/>
          <p:cNvGrpSpPr/>
          <p:nvPr/>
        </p:nvGrpSpPr>
        <p:grpSpPr>
          <a:xfrm>
            <a:off x="2012154" y="7700589"/>
            <a:ext cx="672886" cy="3425663"/>
            <a:chOff x="14028452" y="8708252"/>
            <a:chExt cx="672886" cy="4816663"/>
          </a:xfrm>
        </p:grpSpPr>
        <p:pic>
          <p:nvPicPr>
            <p:cNvPr id="84" name="Picture 5" descr="aqua_cocco_freq_c9on#D6A830.jpg                                00BA6972Macintosh HD                   C3E30C5D:"/>
            <p:cNvPicPr>
              <a:picLocks noChangeAspect="1" noChangeArrowheads="1"/>
            </p:cNvPicPr>
            <p:nvPr/>
          </p:nvPicPr>
          <p:blipFill>
            <a:blip r:embed="rId24">
              <a:extLst>
                <a:ext uri="{28A0092B-C50C-407E-A947-70E740481C1C}">
                  <a14:useLocalDpi xmlns:a14="http://schemas.microsoft.com/office/drawing/2010/main" val="0"/>
                </a:ext>
              </a:extLst>
            </a:blip>
            <a:srcRect l="85088" t="4446" r="13406" b="11147"/>
            <a:stretch>
              <a:fillRect/>
            </a:stretch>
          </p:blipFill>
          <p:spPr bwMode="auto">
            <a:xfrm>
              <a:off x="14136402" y="9013052"/>
              <a:ext cx="212725"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 name="Text Box 6"/>
            <p:cNvSpPr txBox="1">
              <a:spLocks noChangeArrowheads="1"/>
            </p:cNvSpPr>
            <p:nvPr/>
          </p:nvSpPr>
          <p:spPr bwMode="auto">
            <a:xfrm>
              <a:off x="14278461" y="13005615"/>
              <a:ext cx="300082"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0</a:t>
              </a:r>
            </a:p>
          </p:txBody>
        </p:sp>
        <p:sp>
          <p:nvSpPr>
            <p:cNvPr id="86" name="Text Box 7"/>
            <p:cNvSpPr txBox="1">
              <a:spLocks noChangeArrowheads="1"/>
            </p:cNvSpPr>
            <p:nvPr/>
          </p:nvSpPr>
          <p:spPr bwMode="auto">
            <a:xfrm>
              <a:off x="14284253" y="9013052"/>
              <a:ext cx="415498"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30</a:t>
              </a:r>
            </a:p>
          </p:txBody>
        </p:sp>
        <p:sp>
          <p:nvSpPr>
            <p:cNvPr id="87" name="Text Box 8"/>
            <p:cNvSpPr txBox="1">
              <a:spLocks noChangeArrowheads="1"/>
            </p:cNvSpPr>
            <p:nvPr/>
          </p:nvSpPr>
          <p:spPr bwMode="auto">
            <a:xfrm>
              <a:off x="14285840" y="9409927"/>
              <a:ext cx="415498"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27</a:t>
              </a:r>
            </a:p>
          </p:txBody>
        </p:sp>
        <p:sp>
          <p:nvSpPr>
            <p:cNvPr id="88" name="Text Box 9"/>
            <p:cNvSpPr txBox="1">
              <a:spLocks noChangeArrowheads="1"/>
            </p:cNvSpPr>
            <p:nvPr/>
          </p:nvSpPr>
          <p:spPr bwMode="auto">
            <a:xfrm>
              <a:off x="14285840" y="9811565"/>
              <a:ext cx="415498"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24</a:t>
              </a:r>
            </a:p>
          </p:txBody>
        </p:sp>
        <p:sp>
          <p:nvSpPr>
            <p:cNvPr id="89" name="Text Box 10"/>
            <p:cNvSpPr txBox="1">
              <a:spLocks noChangeArrowheads="1"/>
            </p:cNvSpPr>
            <p:nvPr/>
          </p:nvSpPr>
          <p:spPr bwMode="auto">
            <a:xfrm>
              <a:off x="14285840" y="10213202"/>
              <a:ext cx="415498"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21</a:t>
              </a:r>
            </a:p>
          </p:txBody>
        </p:sp>
        <p:sp>
          <p:nvSpPr>
            <p:cNvPr id="90" name="Text Box 11"/>
            <p:cNvSpPr txBox="1">
              <a:spLocks noChangeArrowheads="1"/>
            </p:cNvSpPr>
            <p:nvPr/>
          </p:nvSpPr>
          <p:spPr bwMode="auto">
            <a:xfrm>
              <a:off x="14284253" y="10613252"/>
              <a:ext cx="415498"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18</a:t>
              </a:r>
            </a:p>
          </p:txBody>
        </p:sp>
        <p:sp>
          <p:nvSpPr>
            <p:cNvPr id="91" name="Text Box 12"/>
            <p:cNvSpPr txBox="1">
              <a:spLocks noChangeArrowheads="1"/>
            </p:cNvSpPr>
            <p:nvPr/>
          </p:nvSpPr>
          <p:spPr bwMode="auto">
            <a:xfrm>
              <a:off x="14284253" y="11011715"/>
              <a:ext cx="415498"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15</a:t>
              </a:r>
            </a:p>
          </p:txBody>
        </p:sp>
        <p:sp>
          <p:nvSpPr>
            <p:cNvPr id="92" name="Text Box 13"/>
            <p:cNvSpPr txBox="1">
              <a:spLocks noChangeArrowheads="1"/>
            </p:cNvSpPr>
            <p:nvPr/>
          </p:nvSpPr>
          <p:spPr bwMode="auto">
            <a:xfrm>
              <a:off x="14285840" y="11408590"/>
              <a:ext cx="415498"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12</a:t>
              </a:r>
            </a:p>
          </p:txBody>
        </p:sp>
        <p:sp>
          <p:nvSpPr>
            <p:cNvPr id="93" name="Text Box 14"/>
            <p:cNvSpPr txBox="1">
              <a:spLocks noChangeArrowheads="1"/>
            </p:cNvSpPr>
            <p:nvPr/>
          </p:nvSpPr>
          <p:spPr bwMode="auto">
            <a:xfrm>
              <a:off x="14278461" y="11810227"/>
              <a:ext cx="300082"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9</a:t>
              </a:r>
            </a:p>
          </p:txBody>
        </p:sp>
        <p:sp>
          <p:nvSpPr>
            <p:cNvPr id="94" name="Text Box 15"/>
            <p:cNvSpPr txBox="1">
              <a:spLocks noChangeArrowheads="1"/>
            </p:cNvSpPr>
            <p:nvPr/>
          </p:nvSpPr>
          <p:spPr bwMode="auto">
            <a:xfrm>
              <a:off x="14279255" y="12207102"/>
              <a:ext cx="300082"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6</a:t>
              </a:r>
            </a:p>
          </p:txBody>
        </p:sp>
        <p:sp>
          <p:nvSpPr>
            <p:cNvPr id="95" name="Text Box 16"/>
            <p:cNvSpPr txBox="1">
              <a:spLocks noChangeArrowheads="1"/>
            </p:cNvSpPr>
            <p:nvPr/>
          </p:nvSpPr>
          <p:spPr bwMode="auto">
            <a:xfrm>
              <a:off x="14278461" y="12608739"/>
              <a:ext cx="300082"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1800"/>
                <a:t>3</a:t>
              </a:r>
            </a:p>
          </p:txBody>
        </p:sp>
        <p:sp>
          <p:nvSpPr>
            <p:cNvPr id="97" name="TextBox 17"/>
            <p:cNvSpPr txBox="1">
              <a:spLocks noChangeArrowheads="1"/>
            </p:cNvSpPr>
            <p:nvPr/>
          </p:nvSpPr>
          <p:spPr bwMode="auto">
            <a:xfrm>
              <a:off x="14028452" y="8708252"/>
              <a:ext cx="533400" cy="5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charset="0"/>
                  <a:ea typeface="ＭＳ Ｐゴシック" charset="0"/>
                  <a:cs typeface="ＭＳ Ｐゴシック" charset="0"/>
                </a:defRPr>
              </a:lvl1pPr>
              <a:lvl2pPr marL="742950" indent="-285750">
                <a:defRPr sz="2400">
                  <a:solidFill>
                    <a:schemeClr val="tx1"/>
                  </a:solidFill>
                  <a:latin typeface="Times" charset="0"/>
                  <a:ea typeface="ＭＳ Ｐゴシック" charset="0"/>
                </a:defRPr>
              </a:lvl2pPr>
              <a:lvl3pPr marL="1143000" indent="-228600">
                <a:defRPr sz="2400">
                  <a:solidFill>
                    <a:schemeClr val="tx1"/>
                  </a:solidFill>
                  <a:latin typeface="Times" charset="0"/>
                  <a:ea typeface="ＭＳ Ｐゴシック" charset="0"/>
                </a:defRPr>
              </a:lvl3pPr>
              <a:lvl4pPr marL="1600200" indent="-228600">
                <a:defRPr sz="2400">
                  <a:solidFill>
                    <a:schemeClr val="tx1"/>
                  </a:solidFill>
                  <a:latin typeface="Times" charset="0"/>
                  <a:ea typeface="ＭＳ Ｐゴシック" charset="0"/>
                </a:defRPr>
              </a:lvl4pPr>
              <a:lvl5pPr marL="2057400" indent="-22860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r>
                <a:rPr lang="en-US" sz="1800"/>
                <a:t>%</a:t>
              </a:r>
            </a:p>
          </p:txBody>
        </p:sp>
      </p:grpSp>
      <p:sp>
        <p:nvSpPr>
          <p:cNvPr id="99" name="Rectangle 98"/>
          <p:cNvSpPr/>
          <p:nvPr/>
        </p:nvSpPr>
        <p:spPr>
          <a:xfrm>
            <a:off x="3911601" y="8872236"/>
            <a:ext cx="1422400" cy="1118195"/>
          </a:xfrm>
          <a:prstGeom prst="rect">
            <a:avLst/>
          </a:prstGeom>
          <a:noFill/>
          <a:ln>
            <a:solidFill>
              <a:srgbClr val="FFFF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181698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24121</TotalTime>
  <Words>1337</Words>
  <Application>Microsoft Macintosh PowerPoint</Application>
  <PresentationFormat>Custom</PresentationFormat>
  <Paragraphs>95</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Moore</dc:creator>
  <cp:lastModifiedBy>Tim Moore</cp:lastModifiedBy>
  <cp:revision>94</cp:revision>
  <dcterms:created xsi:type="dcterms:W3CDTF">2013-12-18T17:06:47Z</dcterms:created>
  <dcterms:modified xsi:type="dcterms:W3CDTF">2014-02-21T15:13:11Z</dcterms:modified>
</cp:coreProperties>
</file>