
<file path=[Content_Types].xml><?xml version="1.0" encoding="utf-8"?>
<Types xmlns="http://schemas.openxmlformats.org/package/2006/content-types">
  <Default Extension="xml" ContentType="application/xml"/>
  <Default Extension="jpg" ContentType="image/jpeg"/>
  <Default Extension="tiff" ContentType="image/tiff"/>
  <Default Extension="emf" ContentType="image/x-emf"/>
  <Default Extension="jpeg" ContentType="image/jpeg"/>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Lst>
  <p:sldSz cx="32918400" cy="40233600"/>
  <p:notesSz cx="6858000" cy="9144000"/>
  <p:defaultTextStyle>
    <a:defPPr>
      <a:defRPr lang="en-US"/>
    </a:defPPr>
    <a:lvl1pPr marL="0" algn="l" defTabSz="2090044" rtl="0" eaLnBrk="1" latinLnBrk="0" hangingPunct="1">
      <a:defRPr sz="8200" kern="1200">
        <a:solidFill>
          <a:schemeClr val="tx1"/>
        </a:solidFill>
        <a:latin typeface="+mn-lt"/>
        <a:ea typeface="+mn-ea"/>
        <a:cs typeface="+mn-cs"/>
      </a:defRPr>
    </a:lvl1pPr>
    <a:lvl2pPr marL="2090044" algn="l" defTabSz="2090044" rtl="0" eaLnBrk="1" latinLnBrk="0" hangingPunct="1">
      <a:defRPr sz="8200" kern="1200">
        <a:solidFill>
          <a:schemeClr val="tx1"/>
        </a:solidFill>
        <a:latin typeface="+mn-lt"/>
        <a:ea typeface="+mn-ea"/>
        <a:cs typeface="+mn-cs"/>
      </a:defRPr>
    </a:lvl2pPr>
    <a:lvl3pPr marL="4180088" algn="l" defTabSz="2090044" rtl="0" eaLnBrk="1" latinLnBrk="0" hangingPunct="1">
      <a:defRPr sz="8200" kern="1200">
        <a:solidFill>
          <a:schemeClr val="tx1"/>
        </a:solidFill>
        <a:latin typeface="+mn-lt"/>
        <a:ea typeface="+mn-ea"/>
        <a:cs typeface="+mn-cs"/>
      </a:defRPr>
    </a:lvl3pPr>
    <a:lvl4pPr marL="6270132" algn="l" defTabSz="2090044" rtl="0" eaLnBrk="1" latinLnBrk="0" hangingPunct="1">
      <a:defRPr sz="8200" kern="1200">
        <a:solidFill>
          <a:schemeClr val="tx1"/>
        </a:solidFill>
        <a:latin typeface="+mn-lt"/>
        <a:ea typeface="+mn-ea"/>
        <a:cs typeface="+mn-cs"/>
      </a:defRPr>
    </a:lvl4pPr>
    <a:lvl5pPr marL="8360176" algn="l" defTabSz="2090044" rtl="0" eaLnBrk="1" latinLnBrk="0" hangingPunct="1">
      <a:defRPr sz="8200" kern="1200">
        <a:solidFill>
          <a:schemeClr val="tx1"/>
        </a:solidFill>
        <a:latin typeface="+mn-lt"/>
        <a:ea typeface="+mn-ea"/>
        <a:cs typeface="+mn-cs"/>
      </a:defRPr>
    </a:lvl5pPr>
    <a:lvl6pPr marL="10450220" algn="l" defTabSz="2090044" rtl="0" eaLnBrk="1" latinLnBrk="0" hangingPunct="1">
      <a:defRPr sz="8200" kern="1200">
        <a:solidFill>
          <a:schemeClr val="tx1"/>
        </a:solidFill>
        <a:latin typeface="+mn-lt"/>
        <a:ea typeface="+mn-ea"/>
        <a:cs typeface="+mn-cs"/>
      </a:defRPr>
    </a:lvl6pPr>
    <a:lvl7pPr marL="12540264" algn="l" defTabSz="2090044" rtl="0" eaLnBrk="1" latinLnBrk="0" hangingPunct="1">
      <a:defRPr sz="8200" kern="1200">
        <a:solidFill>
          <a:schemeClr val="tx1"/>
        </a:solidFill>
        <a:latin typeface="+mn-lt"/>
        <a:ea typeface="+mn-ea"/>
        <a:cs typeface="+mn-cs"/>
      </a:defRPr>
    </a:lvl7pPr>
    <a:lvl8pPr marL="14630309" algn="l" defTabSz="2090044" rtl="0" eaLnBrk="1" latinLnBrk="0" hangingPunct="1">
      <a:defRPr sz="8200" kern="1200">
        <a:solidFill>
          <a:schemeClr val="tx1"/>
        </a:solidFill>
        <a:latin typeface="+mn-lt"/>
        <a:ea typeface="+mn-ea"/>
        <a:cs typeface="+mn-cs"/>
      </a:defRPr>
    </a:lvl8pPr>
    <a:lvl9pPr marL="16720353" algn="l" defTabSz="2090044" rtl="0" eaLnBrk="1" latinLnBrk="0" hangingPunct="1">
      <a:defRPr sz="82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15" autoAdjust="0"/>
    <p:restoredTop sz="96448" autoAdjust="0"/>
  </p:normalViewPr>
  <p:slideViewPr>
    <p:cSldViewPr snapToGrid="0" snapToObjects="1">
      <p:cViewPr>
        <p:scale>
          <a:sx n="75" d="100"/>
          <a:sy n="75" d="100"/>
        </p:scale>
        <p:origin x="3008" y="11088"/>
      </p:cViewPr>
      <p:guideLst>
        <p:guide orient="horz" pos="12672"/>
        <p:guide pos="1036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12498496"/>
            <a:ext cx="27980640" cy="8624147"/>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22799040"/>
            <a:ext cx="23042880" cy="10281920"/>
          </a:xfrm>
        </p:spPr>
        <p:txBody>
          <a:bodyPr/>
          <a:lstStyle>
            <a:lvl1pPr marL="0" indent="0" algn="ctr">
              <a:buNone/>
              <a:defRPr>
                <a:solidFill>
                  <a:schemeClr val="tx1">
                    <a:tint val="75000"/>
                  </a:schemeClr>
                </a:solidFill>
              </a:defRPr>
            </a:lvl1pPr>
            <a:lvl2pPr marL="2090044" indent="0" algn="ctr">
              <a:buNone/>
              <a:defRPr>
                <a:solidFill>
                  <a:schemeClr val="tx1">
                    <a:tint val="75000"/>
                  </a:schemeClr>
                </a:solidFill>
              </a:defRPr>
            </a:lvl2pPr>
            <a:lvl3pPr marL="4180088" indent="0" algn="ctr">
              <a:buNone/>
              <a:defRPr>
                <a:solidFill>
                  <a:schemeClr val="tx1">
                    <a:tint val="75000"/>
                  </a:schemeClr>
                </a:solidFill>
              </a:defRPr>
            </a:lvl3pPr>
            <a:lvl4pPr marL="6270132" indent="0" algn="ctr">
              <a:buNone/>
              <a:defRPr>
                <a:solidFill>
                  <a:schemeClr val="tx1">
                    <a:tint val="75000"/>
                  </a:schemeClr>
                </a:solidFill>
              </a:defRPr>
            </a:lvl4pPr>
            <a:lvl5pPr marL="8360176" indent="0" algn="ctr">
              <a:buNone/>
              <a:defRPr>
                <a:solidFill>
                  <a:schemeClr val="tx1">
                    <a:tint val="75000"/>
                  </a:schemeClr>
                </a:solidFill>
              </a:defRPr>
            </a:lvl5pPr>
            <a:lvl6pPr marL="10450220" indent="0" algn="ctr">
              <a:buNone/>
              <a:defRPr>
                <a:solidFill>
                  <a:schemeClr val="tx1">
                    <a:tint val="75000"/>
                  </a:schemeClr>
                </a:solidFill>
              </a:defRPr>
            </a:lvl6pPr>
            <a:lvl7pPr marL="12540264" indent="0" algn="ctr">
              <a:buNone/>
              <a:defRPr>
                <a:solidFill>
                  <a:schemeClr val="tx1">
                    <a:tint val="75000"/>
                  </a:schemeClr>
                </a:solidFill>
              </a:defRPr>
            </a:lvl7pPr>
            <a:lvl8pPr marL="14630309" indent="0" algn="ctr">
              <a:buNone/>
              <a:defRPr>
                <a:solidFill>
                  <a:schemeClr val="tx1">
                    <a:tint val="75000"/>
                  </a:schemeClr>
                </a:solidFill>
              </a:defRPr>
            </a:lvl8pPr>
            <a:lvl9pPr marL="1672035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580AA59-90DD-234D-AE16-9B12C0ACAFD9}" type="datetimeFigureOut">
              <a:rPr lang="en-US" smtClean="0"/>
              <a:t>2/21/14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454101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80AA59-90DD-234D-AE16-9B12C0ACAFD9}" type="datetimeFigureOut">
              <a:rPr lang="en-US" smtClean="0"/>
              <a:t>2/21/14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1587807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7" y="25853816"/>
            <a:ext cx="27980640" cy="7990840"/>
          </a:xfrm>
        </p:spPr>
        <p:txBody>
          <a:bodyPr anchor="t"/>
          <a:lstStyle>
            <a:lvl1pPr algn="l">
              <a:defRPr sz="183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7" y="17052719"/>
            <a:ext cx="27980640" cy="8801097"/>
          </a:xfrm>
        </p:spPr>
        <p:txBody>
          <a:bodyPr anchor="b"/>
          <a:lstStyle>
            <a:lvl1pPr marL="0" indent="0">
              <a:buNone/>
              <a:defRPr sz="9100">
                <a:solidFill>
                  <a:schemeClr val="tx1">
                    <a:tint val="75000"/>
                  </a:schemeClr>
                </a:solidFill>
              </a:defRPr>
            </a:lvl1pPr>
            <a:lvl2pPr marL="2090044" indent="0">
              <a:buNone/>
              <a:defRPr sz="8200">
                <a:solidFill>
                  <a:schemeClr val="tx1">
                    <a:tint val="75000"/>
                  </a:schemeClr>
                </a:solidFill>
              </a:defRPr>
            </a:lvl2pPr>
            <a:lvl3pPr marL="4180088" indent="0">
              <a:buNone/>
              <a:defRPr sz="7300">
                <a:solidFill>
                  <a:schemeClr val="tx1">
                    <a:tint val="75000"/>
                  </a:schemeClr>
                </a:solidFill>
              </a:defRPr>
            </a:lvl3pPr>
            <a:lvl4pPr marL="6270132" indent="0">
              <a:buNone/>
              <a:defRPr sz="6400">
                <a:solidFill>
                  <a:schemeClr val="tx1">
                    <a:tint val="75000"/>
                  </a:schemeClr>
                </a:solidFill>
              </a:defRPr>
            </a:lvl4pPr>
            <a:lvl5pPr marL="8360176" indent="0">
              <a:buNone/>
              <a:defRPr sz="6400">
                <a:solidFill>
                  <a:schemeClr val="tx1">
                    <a:tint val="75000"/>
                  </a:schemeClr>
                </a:solidFill>
              </a:defRPr>
            </a:lvl5pPr>
            <a:lvl6pPr marL="10450220" indent="0">
              <a:buNone/>
              <a:defRPr sz="6400">
                <a:solidFill>
                  <a:schemeClr val="tx1">
                    <a:tint val="75000"/>
                  </a:schemeClr>
                </a:solidFill>
              </a:defRPr>
            </a:lvl6pPr>
            <a:lvl7pPr marL="12540264" indent="0">
              <a:buNone/>
              <a:defRPr sz="6400">
                <a:solidFill>
                  <a:schemeClr val="tx1">
                    <a:tint val="75000"/>
                  </a:schemeClr>
                </a:solidFill>
              </a:defRPr>
            </a:lvl7pPr>
            <a:lvl8pPr marL="14630309" indent="0">
              <a:buNone/>
              <a:defRPr sz="6400">
                <a:solidFill>
                  <a:schemeClr val="tx1">
                    <a:tint val="75000"/>
                  </a:schemeClr>
                </a:solidFill>
              </a:defRPr>
            </a:lvl8pPr>
            <a:lvl9pPr marL="16720353"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80AA59-90DD-234D-AE16-9B12C0ACAFD9}" type="datetimeFigureOut">
              <a:rPr lang="en-US" smtClean="0"/>
              <a:t>2/21/14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952672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926457" y="55079053"/>
            <a:ext cx="53052343" cy="155765503"/>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527442" y="55079053"/>
            <a:ext cx="53052347" cy="155765503"/>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580AA59-90DD-234D-AE16-9B12C0ACAFD9}" type="datetimeFigureOut">
              <a:rPr lang="en-US" smtClean="0"/>
              <a:t>2/21/14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3768900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45920" y="1611210"/>
            <a:ext cx="29626560" cy="670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0" y="9005996"/>
            <a:ext cx="14544677" cy="3753270"/>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4" name="Content Placeholder 3"/>
          <p:cNvSpPr>
            <a:spLocks noGrp="1"/>
          </p:cNvSpPr>
          <p:nvPr>
            <p:ph sz="half" idx="2"/>
          </p:nvPr>
        </p:nvSpPr>
        <p:spPr>
          <a:xfrm>
            <a:off x="1645920" y="12759266"/>
            <a:ext cx="14544677" cy="23180890"/>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2" y="9005996"/>
            <a:ext cx="14550390" cy="3753270"/>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6" name="Content Placeholder 5"/>
          <p:cNvSpPr>
            <a:spLocks noGrp="1"/>
          </p:cNvSpPr>
          <p:nvPr>
            <p:ph sz="quarter" idx="4"/>
          </p:nvPr>
        </p:nvSpPr>
        <p:spPr>
          <a:xfrm>
            <a:off x="16722092" y="12759266"/>
            <a:ext cx="14550390" cy="23180890"/>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580AA59-90DD-234D-AE16-9B12C0ACAFD9}" type="datetimeFigureOut">
              <a:rPr lang="en-US" smtClean="0"/>
              <a:t>2/21/14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2627918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580AA59-90DD-234D-AE16-9B12C0ACAFD9}" type="datetimeFigureOut">
              <a:rPr lang="en-US" smtClean="0"/>
              <a:t>2/21/14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3422085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80AA59-90DD-234D-AE16-9B12C0ACAFD9}" type="datetimeFigureOut">
              <a:rPr lang="en-US" smtClean="0"/>
              <a:t>2/21/14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3930780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2" y="1601893"/>
            <a:ext cx="10829927" cy="6817360"/>
          </a:xfrm>
        </p:spPr>
        <p:txBody>
          <a:bodyPr anchor="b"/>
          <a:lstStyle>
            <a:lvl1pPr algn="l">
              <a:defRPr sz="9100" b="1"/>
            </a:lvl1pPr>
          </a:lstStyle>
          <a:p>
            <a:r>
              <a:rPr lang="en-US" smtClean="0"/>
              <a:t>Click to edit Master title style</a:t>
            </a:r>
            <a:endParaRPr lang="en-US"/>
          </a:p>
        </p:txBody>
      </p:sp>
      <p:sp>
        <p:nvSpPr>
          <p:cNvPr id="3" name="Content Placeholder 2"/>
          <p:cNvSpPr>
            <a:spLocks noGrp="1"/>
          </p:cNvSpPr>
          <p:nvPr>
            <p:ph idx="1"/>
          </p:nvPr>
        </p:nvSpPr>
        <p:spPr>
          <a:xfrm>
            <a:off x="12870180" y="1601896"/>
            <a:ext cx="18402300" cy="34338263"/>
          </a:xfrm>
        </p:spPr>
        <p:txBody>
          <a:bodyPr/>
          <a:lstStyle>
            <a:lvl1pPr>
              <a:defRPr sz="14600"/>
            </a:lvl1pPr>
            <a:lvl2pPr>
              <a:defRPr sz="12800"/>
            </a:lvl2pPr>
            <a:lvl3pPr>
              <a:defRPr sz="110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2" y="8419256"/>
            <a:ext cx="10829927" cy="27520903"/>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80AA59-90DD-234D-AE16-9B12C0ACAFD9}" type="datetimeFigureOut">
              <a:rPr lang="en-US" smtClean="0"/>
              <a:t>2/21/14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4041918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28163520"/>
            <a:ext cx="19751040" cy="3324863"/>
          </a:xfrm>
        </p:spPr>
        <p:txBody>
          <a:bodyPr anchor="b"/>
          <a:lstStyle>
            <a:lvl1pPr algn="l">
              <a:defRPr sz="9100" b="1"/>
            </a:lvl1pPr>
          </a:lstStyle>
          <a:p>
            <a:r>
              <a:rPr lang="en-US" smtClean="0"/>
              <a:t>Click to edit Master title style</a:t>
            </a:r>
            <a:endParaRPr lang="en-US"/>
          </a:p>
        </p:txBody>
      </p:sp>
      <p:sp>
        <p:nvSpPr>
          <p:cNvPr id="3" name="Picture Placeholder 2"/>
          <p:cNvSpPr>
            <a:spLocks noGrp="1"/>
          </p:cNvSpPr>
          <p:nvPr>
            <p:ph type="pic" idx="1"/>
          </p:nvPr>
        </p:nvSpPr>
        <p:spPr>
          <a:xfrm>
            <a:off x="6452237" y="3594947"/>
            <a:ext cx="19751040" cy="24140160"/>
          </a:xfrm>
        </p:spPr>
        <p:txBody>
          <a:bodyPr/>
          <a:lstStyle>
            <a:lvl1pPr marL="0" indent="0">
              <a:buNone/>
              <a:defRPr sz="14600"/>
            </a:lvl1pPr>
            <a:lvl2pPr marL="2090044" indent="0">
              <a:buNone/>
              <a:defRPr sz="12800"/>
            </a:lvl2pPr>
            <a:lvl3pPr marL="4180088" indent="0">
              <a:buNone/>
              <a:defRPr sz="11000"/>
            </a:lvl3pPr>
            <a:lvl4pPr marL="6270132" indent="0">
              <a:buNone/>
              <a:defRPr sz="9100"/>
            </a:lvl4pPr>
            <a:lvl5pPr marL="8360176" indent="0">
              <a:buNone/>
              <a:defRPr sz="9100"/>
            </a:lvl5pPr>
            <a:lvl6pPr marL="10450220" indent="0">
              <a:buNone/>
              <a:defRPr sz="9100"/>
            </a:lvl6pPr>
            <a:lvl7pPr marL="12540264" indent="0">
              <a:buNone/>
              <a:defRPr sz="9100"/>
            </a:lvl7pPr>
            <a:lvl8pPr marL="14630309" indent="0">
              <a:buNone/>
              <a:defRPr sz="9100"/>
            </a:lvl8pPr>
            <a:lvl9pPr marL="16720353" indent="0">
              <a:buNone/>
              <a:defRPr sz="9100"/>
            </a:lvl9pPr>
          </a:lstStyle>
          <a:p>
            <a:endParaRPr lang="en-US"/>
          </a:p>
        </p:txBody>
      </p:sp>
      <p:sp>
        <p:nvSpPr>
          <p:cNvPr id="4" name="Text Placeholder 3"/>
          <p:cNvSpPr>
            <a:spLocks noGrp="1"/>
          </p:cNvSpPr>
          <p:nvPr>
            <p:ph type="body" sz="half" idx="2"/>
          </p:nvPr>
        </p:nvSpPr>
        <p:spPr>
          <a:xfrm>
            <a:off x="6452237" y="31488383"/>
            <a:ext cx="19751040" cy="4721857"/>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80AA59-90DD-234D-AE16-9B12C0ACAFD9}" type="datetimeFigureOut">
              <a:rPr lang="en-US" smtClean="0"/>
              <a:t>2/21/14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2763142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80AA59-90DD-234D-AE16-9B12C0ACAFD9}" type="datetimeFigureOut">
              <a:rPr lang="en-US" smtClean="0"/>
              <a:t>2/21/14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2928337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5919310" y="9453036"/>
            <a:ext cx="26660477" cy="2013915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926459" y="9453036"/>
            <a:ext cx="79444213" cy="2013915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80AA59-90DD-234D-AE16-9B12C0ACAFD9}" type="datetimeFigureOut">
              <a:rPr lang="en-US" smtClean="0"/>
              <a:t>2/21/14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159632577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1611210"/>
            <a:ext cx="29626560" cy="6705600"/>
          </a:xfrm>
          <a:prstGeom prst="rect">
            <a:avLst/>
          </a:prstGeom>
        </p:spPr>
        <p:txBody>
          <a:bodyPr vert="horz" lIns="418009" tIns="209004" rIns="418009" bIns="20900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9387843"/>
            <a:ext cx="29626560" cy="26552316"/>
          </a:xfrm>
          <a:prstGeom prst="rect">
            <a:avLst/>
          </a:prstGeom>
        </p:spPr>
        <p:txBody>
          <a:bodyPr vert="horz" lIns="418009" tIns="209004" rIns="418009" bIns="20900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37290589"/>
            <a:ext cx="7680960" cy="2142067"/>
          </a:xfrm>
          <a:prstGeom prst="rect">
            <a:avLst/>
          </a:prstGeom>
        </p:spPr>
        <p:txBody>
          <a:bodyPr vert="horz" lIns="418009" tIns="209004" rIns="418009" bIns="209004" rtlCol="0" anchor="ctr"/>
          <a:lstStyle>
            <a:lvl1pPr algn="l">
              <a:defRPr sz="5500">
                <a:solidFill>
                  <a:schemeClr val="tx1">
                    <a:tint val="75000"/>
                  </a:schemeClr>
                </a:solidFill>
              </a:defRPr>
            </a:lvl1pPr>
          </a:lstStyle>
          <a:p>
            <a:fld id="{9580AA59-90DD-234D-AE16-9B12C0ACAFD9}" type="datetimeFigureOut">
              <a:rPr lang="en-US" smtClean="0"/>
              <a:t>2/21/14</a:t>
            </a:fld>
            <a:endParaRPr lang="en-US"/>
          </a:p>
        </p:txBody>
      </p:sp>
      <p:sp>
        <p:nvSpPr>
          <p:cNvPr id="5" name="Footer Placeholder 4"/>
          <p:cNvSpPr>
            <a:spLocks noGrp="1"/>
          </p:cNvSpPr>
          <p:nvPr>
            <p:ph type="ftr" sz="quarter" idx="3"/>
          </p:nvPr>
        </p:nvSpPr>
        <p:spPr>
          <a:xfrm>
            <a:off x="11247120" y="37290589"/>
            <a:ext cx="10424160" cy="2142067"/>
          </a:xfrm>
          <a:prstGeom prst="rect">
            <a:avLst/>
          </a:prstGeom>
        </p:spPr>
        <p:txBody>
          <a:bodyPr vert="horz" lIns="418009" tIns="209004" rIns="418009" bIns="209004" rtlCol="0" anchor="ctr"/>
          <a:lstStyle>
            <a:lvl1pPr algn="ctr">
              <a:defRPr sz="55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37290589"/>
            <a:ext cx="7680960" cy="2142067"/>
          </a:xfrm>
          <a:prstGeom prst="rect">
            <a:avLst/>
          </a:prstGeom>
        </p:spPr>
        <p:txBody>
          <a:bodyPr vert="horz" lIns="418009" tIns="209004" rIns="418009" bIns="209004" rtlCol="0" anchor="ctr"/>
          <a:lstStyle>
            <a:lvl1pPr algn="r">
              <a:defRPr sz="5500">
                <a:solidFill>
                  <a:schemeClr val="tx1">
                    <a:tint val="75000"/>
                  </a:schemeClr>
                </a:solidFill>
              </a:defRPr>
            </a:lvl1pPr>
          </a:lstStyle>
          <a:p>
            <a:fld id="{F297E8FA-C8D7-5149-88A3-E237E03456E5}" type="slidenum">
              <a:rPr lang="en-US" smtClean="0"/>
              <a:t>‹#›</a:t>
            </a:fld>
            <a:endParaRPr lang="en-US"/>
          </a:p>
        </p:txBody>
      </p:sp>
    </p:spTree>
    <p:extLst>
      <p:ext uri="{BB962C8B-B14F-4D97-AF65-F5344CB8AC3E}">
        <p14:creationId xmlns:p14="http://schemas.microsoft.com/office/powerpoint/2010/main" val="7939616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090044" rtl="0" eaLnBrk="1" latinLnBrk="0" hangingPunct="1">
        <a:spcBef>
          <a:spcPct val="0"/>
        </a:spcBef>
        <a:buNone/>
        <a:defRPr sz="20100" kern="1200">
          <a:solidFill>
            <a:schemeClr val="tx1"/>
          </a:solidFill>
          <a:latin typeface="+mj-lt"/>
          <a:ea typeface="+mj-ea"/>
          <a:cs typeface="+mj-cs"/>
        </a:defRPr>
      </a:lvl1pPr>
    </p:titleStyle>
    <p:bodyStyle>
      <a:lvl1pPr marL="1567533" indent="-1567533" algn="l" defTabSz="2090044" rtl="0" eaLnBrk="1" latinLnBrk="0" hangingPunct="1">
        <a:spcBef>
          <a:spcPct val="20000"/>
        </a:spcBef>
        <a:buFont typeface="Arial"/>
        <a:buChar char="•"/>
        <a:defRPr sz="14600" kern="1200">
          <a:solidFill>
            <a:schemeClr val="tx1"/>
          </a:solidFill>
          <a:latin typeface="+mn-lt"/>
          <a:ea typeface="+mn-ea"/>
          <a:cs typeface="+mn-cs"/>
        </a:defRPr>
      </a:lvl1pPr>
      <a:lvl2pPr marL="3396322" indent="-1306278" algn="l" defTabSz="2090044" rtl="0" eaLnBrk="1" latinLnBrk="0" hangingPunct="1">
        <a:spcBef>
          <a:spcPct val="20000"/>
        </a:spcBef>
        <a:buFont typeface="Arial"/>
        <a:buChar char="–"/>
        <a:defRPr sz="12800" kern="1200">
          <a:solidFill>
            <a:schemeClr val="tx1"/>
          </a:solidFill>
          <a:latin typeface="+mn-lt"/>
          <a:ea typeface="+mn-ea"/>
          <a:cs typeface="+mn-cs"/>
        </a:defRPr>
      </a:lvl2pPr>
      <a:lvl3pPr marL="5225110" indent="-1045022" algn="l" defTabSz="2090044" rtl="0" eaLnBrk="1" latinLnBrk="0" hangingPunct="1">
        <a:spcBef>
          <a:spcPct val="20000"/>
        </a:spcBef>
        <a:buFont typeface="Arial"/>
        <a:buChar char="•"/>
        <a:defRPr sz="11000" kern="1200">
          <a:solidFill>
            <a:schemeClr val="tx1"/>
          </a:solidFill>
          <a:latin typeface="+mn-lt"/>
          <a:ea typeface="+mn-ea"/>
          <a:cs typeface="+mn-cs"/>
        </a:defRPr>
      </a:lvl3pPr>
      <a:lvl4pPr marL="7315154" indent="-1045022" algn="l" defTabSz="2090044" rtl="0" eaLnBrk="1" latinLnBrk="0" hangingPunct="1">
        <a:spcBef>
          <a:spcPct val="20000"/>
        </a:spcBef>
        <a:buFont typeface="Arial"/>
        <a:buChar char="–"/>
        <a:defRPr sz="9100" kern="1200">
          <a:solidFill>
            <a:schemeClr val="tx1"/>
          </a:solidFill>
          <a:latin typeface="+mn-lt"/>
          <a:ea typeface="+mn-ea"/>
          <a:cs typeface="+mn-cs"/>
        </a:defRPr>
      </a:lvl4pPr>
      <a:lvl5pPr marL="9405198" indent="-1045022" algn="l" defTabSz="2090044" rtl="0" eaLnBrk="1" latinLnBrk="0" hangingPunct="1">
        <a:spcBef>
          <a:spcPct val="20000"/>
        </a:spcBef>
        <a:buFont typeface="Arial"/>
        <a:buChar char="»"/>
        <a:defRPr sz="9100" kern="1200">
          <a:solidFill>
            <a:schemeClr val="tx1"/>
          </a:solidFill>
          <a:latin typeface="+mn-lt"/>
          <a:ea typeface="+mn-ea"/>
          <a:cs typeface="+mn-cs"/>
        </a:defRPr>
      </a:lvl5pPr>
      <a:lvl6pPr marL="11495242" indent="-1045022" algn="l" defTabSz="2090044" rtl="0" eaLnBrk="1" latinLnBrk="0" hangingPunct="1">
        <a:spcBef>
          <a:spcPct val="20000"/>
        </a:spcBef>
        <a:buFont typeface="Arial"/>
        <a:buChar char="•"/>
        <a:defRPr sz="9100" kern="1200">
          <a:solidFill>
            <a:schemeClr val="tx1"/>
          </a:solidFill>
          <a:latin typeface="+mn-lt"/>
          <a:ea typeface="+mn-ea"/>
          <a:cs typeface="+mn-cs"/>
        </a:defRPr>
      </a:lvl6pPr>
      <a:lvl7pPr marL="13585287" indent="-1045022" algn="l" defTabSz="2090044" rtl="0" eaLnBrk="1" latinLnBrk="0" hangingPunct="1">
        <a:spcBef>
          <a:spcPct val="20000"/>
        </a:spcBef>
        <a:buFont typeface="Arial"/>
        <a:buChar char="•"/>
        <a:defRPr sz="9100" kern="1200">
          <a:solidFill>
            <a:schemeClr val="tx1"/>
          </a:solidFill>
          <a:latin typeface="+mn-lt"/>
          <a:ea typeface="+mn-ea"/>
          <a:cs typeface="+mn-cs"/>
        </a:defRPr>
      </a:lvl7pPr>
      <a:lvl8pPr marL="15675331" indent="-1045022" algn="l" defTabSz="2090044" rtl="0" eaLnBrk="1" latinLnBrk="0" hangingPunct="1">
        <a:spcBef>
          <a:spcPct val="20000"/>
        </a:spcBef>
        <a:buFont typeface="Arial"/>
        <a:buChar char="•"/>
        <a:defRPr sz="9100" kern="1200">
          <a:solidFill>
            <a:schemeClr val="tx1"/>
          </a:solidFill>
          <a:latin typeface="+mn-lt"/>
          <a:ea typeface="+mn-ea"/>
          <a:cs typeface="+mn-cs"/>
        </a:defRPr>
      </a:lvl8pPr>
      <a:lvl9pPr marL="17765375" indent="-1045022" algn="l" defTabSz="2090044" rtl="0" eaLnBrk="1" latinLnBrk="0" hangingPunct="1">
        <a:spcBef>
          <a:spcPct val="20000"/>
        </a:spcBef>
        <a:buFont typeface="Arial"/>
        <a:buChar char="•"/>
        <a:defRPr sz="9100" kern="1200">
          <a:solidFill>
            <a:schemeClr val="tx1"/>
          </a:solidFill>
          <a:latin typeface="+mn-lt"/>
          <a:ea typeface="+mn-ea"/>
          <a:cs typeface="+mn-cs"/>
        </a:defRPr>
      </a:lvl9pPr>
    </p:bodyStyle>
    <p:otherStyle>
      <a:defPPr>
        <a:defRPr lang="en-US"/>
      </a:defPPr>
      <a:lvl1pPr marL="0" algn="l" defTabSz="2090044" rtl="0" eaLnBrk="1" latinLnBrk="0" hangingPunct="1">
        <a:defRPr sz="8200" kern="1200">
          <a:solidFill>
            <a:schemeClr val="tx1"/>
          </a:solidFill>
          <a:latin typeface="+mn-lt"/>
          <a:ea typeface="+mn-ea"/>
          <a:cs typeface="+mn-cs"/>
        </a:defRPr>
      </a:lvl1pPr>
      <a:lvl2pPr marL="2090044" algn="l" defTabSz="2090044" rtl="0" eaLnBrk="1" latinLnBrk="0" hangingPunct="1">
        <a:defRPr sz="8200" kern="1200">
          <a:solidFill>
            <a:schemeClr val="tx1"/>
          </a:solidFill>
          <a:latin typeface="+mn-lt"/>
          <a:ea typeface="+mn-ea"/>
          <a:cs typeface="+mn-cs"/>
        </a:defRPr>
      </a:lvl2pPr>
      <a:lvl3pPr marL="4180088" algn="l" defTabSz="2090044" rtl="0" eaLnBrk="1" latinLnBrk="0" hangingPunct="1">
        <a:defRPr sz="8200" kern="1200">
          <a:solidFill>
            <a:schemeClr val="tx1"/>
          </a:solidFill>
          <a:latin typeface="+mn-lt"/>
          <a:ea typeface="+mn-ea"/>
          <a:cs typeface="+mn-cs"/>
        </a:defRPr>
      </a:lvl3pPr>
      <a:lvl4pPr marL="6270132" algn="l" defTabSz="2090044" rtl="0" eaLnBrk="1" latinLnBrk="0" hangingPunct="1">
        <a:defRPr sz="8200" kern="1200">
          <a:solidFill>
            <a:schemeClr val="tx1"/>
          </a:solidFill>
          <a:latin typeface="+mn-lt"/>
          <a:ea typeface="+mn-ea"/>
          <a:cs typeface="+mn-cs"/>
        </a:defRPr>
      </a:lvl4pPr>
      <a:lvl5pPr marL="8360176" algn="l" defTabSz="2090044" rtl="0" eaLnBrk="1" latinLnBrk="0" hangingPunct="1">
        <a:defRPr sz="8200" kern="1200">
          <a:solidFill>
            <a:schemeClr val="tx1"/>
          </a:solidFill>
          <a:latin typeface="+mn-lt"/>
          <a:ea typeface="+mn-ea"/>
          <a:cs typeface="+mn-cs"/>
        </a:defRPr>
      </a:lvl5pPr>
      <a:lvl6pPr marL="10450220" algn="l" defTabSz="2090044" rtl="0" eaLnBrk="1" latinLnBrk="0" hangingPunct="1">
        <a:defRPr sz="8200" kern="1200">
          <a:solidFill>
            <a:schemeClr val="tx1"/>
          </a:solidFill>
          <a:latin typeface="+mn-lt"/>
          <a:ea typeface="+mn-ea"/>
          <a:cs typeface="+mn-cs"/>
        </a:defRPr>
      </a:lvl6pPr>
      <a:lvl7pPr marL="12540264" algn="l" defTabSz="2090044" rtl="0" eaLnBrk="1" latinLnBrk="0" hangingPunct="1">
        <a:defRPr sz="8200" kern="1200">
          <a:solidFill>
            <a:schemeClr val="tx1"/>
          </a:solidFill>
          <a:latin typeface="+mn-lt"/>
          <a:ea typeface="+mn-ea"/>
          <a:cs typeface="+mn-cs"/>
        </a:defRPr>
      </a:lvl7pPr>
      <a:lvl8pPr marL="14630309" algn="l" defTabSz="2090044" rtl="0" eaLnBrk="1" latinLnBrk="0" hangingPunct="1">
        <a:defRPr sz="8200" kern="1200">
          <a:solidFill>
            <a:schemeClr val="tx1"/>
          </a:solidFill>
          <a:latin typeface="+mn-lt"/>
          <a:ea typeface="+mn-ea"/>
          <a:cs typeface="+mn-cs"/>
        </a:defRPr>
      </a:lvl8pPr>
      <a:lvl9pPr marL="16720353" algn="l" defTabSz="2090044"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8.emf"/><Relationship Id="rId20" Type="http://schemas.openxmlformats.org/officeDocument/2006/relationships/image" Target="../media/image19.png"/><Relationship Id="rId21" Type="http://schemas.openxmlformats.org/officeDocument/2006/relationships/image" Target="../media/image20.JPG"/><Relationship Id="rId22" Type="http://schemas.openxmlformats.org/officeDocument/2006/relationships/image" Target="../media/image21.JPG"/><Relationship Id="rId23" Type="http://schemas.openxmlformats.org/officeDocument/2006/relationships/image" Target="../media/image22.JPG"/><Relationship Id="rId24" Type="http://schemas.openxmlformats.org/officeDocument/2006/relationships/image" Target="../media/image23.jpeg"/><Relationship Id="rId25" Type="http://schemas.openxmlformats.org/officeDocument/2006/relationships/image" Target="../media/image24.emf"/><Relationship Id="rId10" Type="http://schemas.openxmlformats.org/officeDocument/2006/relationships/image" Target="../media/image9.JPG"/><Relationship Id="rId11" Type="http://schemas.openxmlformats.org/officeDocument/2006/relationships/image" Target="../media/image10.png"/><Relationship Id="rId12" Type="http://schemas.openxmlformats.org/officeDocument/2006/relationships/image" Target="../media/image11.JPG"/><Relationship Id="rId13" Type="http://schemas.openxmlformats.org/officeDocument/2006/relationships/image" Target="../media/image12.png"/><Relationship Id="rId14" Type="http://schemas.openxmlformats.org/officeDocument/2006/relationships/image" Target="../media/image13.jpg"/><Relationship Id="rId15" Type="http://schemas.openxmlformats.org/officeDocument/2006/relationships/image" Target="../media/image14.JPG"/><Relationship Id="rId16" Type="http://schemas.openxmlformats.org/officeDocument/2006/relationships/image" Target="../media/image15.JPG"/><Relationship Id="rId17" Type="http://schemas.openxmlformats.org/officeDocument/2006/relationships/image" Target="../media/image16.png"/><Relationship Id="rId18" Type="http://schemas.openxmlformats.org/officeDocument/2006/relationships/image" Target="../media/image17.emf"/><Relationship Id="rId19" Type="http://schemas.openxmlformats.org/officeDocument/2006/relationships/image" Target="../media/image18.png"/><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2.tiff"/><Relationship Id="rId4" Type="http://schemas.openxmlformats.org/officeDocument/2006/relationships/image" Target="../media/image3.png"/><Relationship Id="rId5" Type="http://schemas.openxmlformats.org/officeDocument/2006/relationships/image" Target="../media/image4.emf"/><Relationship Id="rId6" Type="http://schemas.openxmlformats.org/officeDocument/2006/relationships/image" Target="../media/image5.emf"/><Relationship Id="rId7" Type="http://schemas.openxmlformats.org/officeDocument/2006/relationships/image" Target="../media/image6.emf"/><Relationship Id="rId8"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20169" y="17473271"/>
            <a:ext cx="6679100" cy="1323439"/>
          </a:xfrm>
          <a:prstGeom prst="rect">
            <a:avLst/>
          </a:prstGeom>
          <a:noFill/>
        </p:spPr>
        <p:txBody>
          <a:bodyPr wrap="square" rtlCol="0">
            <a:spAutoFit/>
          </a:bodyPr>
          <a:lstStyle/>
          <a:p>
            <a:pPr algn="just"/>
            <a:r>
              <a:rPr lang="en-US" sz="4000" b="1" u="sng" dirty="0" smtClean="0"/>
              <a:t>TEACHING and LEARNING: WORKSHOP AS CLASSROOM </a:t>
            </a:r>
            <a:endParaRPr lang="en-US" sz="4000" dirty="0"/>
          </a:p>
        </p:txBody>
      </p:sp>
      <p:sp>
        <p:nvSpPr>
          <p:cNvPr id="17" name="TextBox 16"/>
          <p:cNvSpPr txBox="1"/>
          <p:nvPr/>
        </p:nvSpPr>
        <p:spPr>
          <a:xfrm>
            <a:off x="7604544" y="34110207"/>
            <a:ext cx="20120942" cy="5078314"/>
          </a:xfrm>
          <a:prstGeom prst="rect">
            <a:avLst/>
          </a:prstGeom>
          <a:noFill/>
        </p:spPr>
        <p:txBody>
          <a:bodyPr wrap="square" rtlCol="0">
            <a:spAutoFit/>
          </a:bodyPr>
          <a:lstStyle/>
          <a:p>
            <a:pPr algn="just"/>
            <a:r>
              <a:rPr lang="en-US" sz="3600" b="1" u="sng" dirty="0" smtClean="0"/>
              <a:t>CONCLUSIONS:</a:t>
            </a:r>
            <a:endParaRPr lang="en-US" sz="3600" dirty="0" smtClean="0"/>
          </a:p>
          <a:p>
            <a:pPr marL="457200" indent="-457200" algn="just">
              <a:buFont typeface="Arial"/>
              <a:buChar char="•"/>
            </a:pPr>
            <a:r>
              <a:rPr lang="en-US" sz="3600" b="1" dirty="0" smtClean="0"/>
              <a:t>Successful Collaboration: </a:t>
            </a:r>
            <a:r>
              <a:rPr lang="en-US" sz="3600" dirty="0" smtClean="0"/>
              <a:t>What made this collaboration work really well is that both the scientist and the teacher had flexibility in their schedules and teaching environment. In addition, both the teacher and the scientist in this project were clear on each others expectations and were willing to learn from each other and actively planned and shaped the unit together. </a:t>
            </a:r>
          </a:p>
          <a:p>
            <a:pPr marL="457200" indent="-457200" algn="just">
              <a:buFont typeface="Arial"/>
              <a:buChar char="•"/>
            </a:pPr>
            <a:r>
              <a:rPr lang="en-US" sz="3600" b="1" dirty="0" smtClean="0"/>
              <a:t>Communication:</a:t>
            </a:r>
            <a:r>
              <a:rPr lang="en-US" sz="3600" dirty="0" smtClean="0"/>
              <a:t> Several </a:t>
            </a:r>
            <a:r>
              <a:rPr lang="en-US" sz="3600" dirty="0" err="1" smtClean="0"/>
              <a:t>skype</a:t>
            </a:r>
            <a:r>
              <a:rPr lang="en-US" sz="3600" dirty="0" smtClean="0"/>
              <a:t> sessions were held with both scientist and students and scientist and teacher. This helped with planning, teaching and debriefing the project. </a:t>
            </a:r>
          </a:p>
          <a:p>
            <a:pPr marL="457200" indent="-457200" algn="just">
              <a:buFont typeface="Arial"/>
              <a:buChar char="•"/>
            </a:pPr>
            <a:r>
              <a:rPr lang="en-US" sz="3600" b="1" dirty="0" smtClean="0"/>
              <a:t>Real World Connection: </a:t>
            </a:r>
            <a:r>
              <a:rPr lang="en-US" sz="3600" dirty="0" smtClean="0"/>
              <a:t>Connecting the project to an outside scientist and willing and interested informal science center helped to provide context for the project students were working on. </a:t>
            </a:r>
          </a:p>
        </p:txBody>
      </p:sp>
      <p:sp>
        <p:nvSpPr>
          <p:cNvPr id="22" name="Rectangle 695"/>
          <p:cNvSpPr>
            <a:spLocks noChangeArrowheads="1"/>
          </p:cNvSpPr>
          <p:nvPr/>
        </p:nvSpPr>
        <p:spPr bwMode="auto">
          <a:xfrm>
            <a:off x="853932" y="2820613"/>
            <a:ext cx="31258375" cy="380992"/>
          </a:xfrm>
          <a:prstGeom prst="rect">
            <a:avLst/>
          </a:prstGeom>
          <a:gradFill rotWithShape="0">
            <a:gsLst>
              <a:gs pos="0">
                <a:srgbClr val="2158D1">
                  <a:gamma/>
                  <a:shade val="46275"/>
                  <a:invGamma/>
                </a:srgbClr>
              </a:gs>
              <a:gs pos="50000">
                <a:srgbClr val="2158D1"/>
              </a:gs>
              <a:gs pos="100000">
                <a:srgbClr val="2158D1">
                  <a:gamma/>
                  <a:shade val="46275"/>
                  <a:invGamma/>
                </a:srgbClr>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pic>
        <p:nvPicPr>
          <p:cNvPr id="23" name="Picture 22" descr="newlogo.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798" y="566593"/>
            <a:ext cx="1843987" cy="1448282"/>
          </a:xfrm>
          <a:prstGeom prst="rect">
            <a:avLst/>
          </a:prstGeom>
        </p:spPr>
      </p:pic>
      <p:pic>
        <p:nvPicPr>
          <p:cNvPr id="13" name="Picture 12" descr="os_logo.tif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60745" y="757907"/>
            <a:ext cx="6329056" cy="1405156"/>
          </a:xfrm>
          <a:prstGeom prst="rect">
            <a:avLst/>
          </a:prstGeom>
        </p:spPr>
      </p:pic>
      <p:sp>
        <p:nvSpPr>
          <p:cNvPr id="24" name="TextBox 23"/>
          <p:cNvSpPr txBox="1"/>
          <p:nvPr/>
        </p:nvSpPr>
        <p:spPr>
          <a:xfrm>
            <a:off x="7833783" y="1374486"/>
            <a:ext cx="7461335" cy="1384995"/>
          </a:xfrm>
          <a:prstGeom prst="rect">
            <a:avLst/>
          </a:prstGeom>
          <a:noFill/>
        </p:spPr>
        <p:txBody>
          <a:bodyPr wrap="square" rtlCol="0">
            <a:spAutoFit/>
          </a:bodyPr>
          <a:lstStyle/>
          <a:p>
            <a:pPr algn="ctr"/>
            <a:r>
              <a:rPr lang="en-US" sz="2800" dirty="0" smtClean="0"/>
              <a:t>Timothy S. Moore  University of New Hampshire, Durham NH 03824</a:t>
            </a:r>
          </a:p>
          <a:p>
            <a:pPr algn="ctr"/>
            <a:r>
              <a:rPr lang="en-US" sz="2800" dirty="0" err="1" smtClean="0"/>
              <a:t>timothy.moore@unh.edu</a:t>
            </a:r>
            <a:endParaRPr lang="en-US" sz="2800" dirty="0"/>
          </a:p>
        </p:txBody>
      </p:sp>
      <p:sp>
        <p:nvSpPr>
          <p:cNvPr id="44" name="Rectangle 695"/>
          <p:cNvSpPr>
            <a:spLocks noChangeArrowheads="1"/>
          </p:cNvSpPr>
          <p:nvPr/>
        </p:nvSpPr>
        <p:spPr bwMode="auto">
          <a:xfrm>
            <a:off x="1074035" y="39692762"/>
            <a:ext cx="31258375" cy="380992"/>
          </a:xfrm>
          <a:prstGeom prst="rect">
            <a:avLst/>
          </a:prstGeom>
          <a:gradFill rotWithShape="0">
            <a:gsLst>
              <a:gs pos="0">
                <a:srgbClr val="2158D1">
                  <a:gamma/>
                  <a:shade val="46275"/>
                  <a:invGamma/>
                </a:srgbClr>
              </a:gs>
              <a:gs pos="50000">
                <a:srgbClr val="2158D1"/>
              </a:gs>
              <a:gs pos="100000">
                <a:srgbClr val="2158D1">
                  <a:gamma/>
                  <a:shade val="46275"/>
                  <a:invGamma/>
                </a:srgbClr>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1" name="Rectangle 20"/>
          <p:cNvSpPr/>
          <p:nvPr/>
        </p:nvSpPr>
        <p:spPr>
          <a:xfrm>
            <a:off x="5530235" y="118921"/>
            <a:ext cx="19713586" cy="1446550"/>
          </a:xfrm>
          <a:prstGeom prst="rect">
            <a:avLst/>
          </a:prstGeom>
        </p:spPr>
        <p:txBody>
          <a:bodyPr wrap="square">
            <a:spAutoFit/>
          </a:bodyPr>
          <a:lstStyle/>
          <a:p>
            <a:r>
              <a:rPr lang="en-US" sz="4400" dirty="0"/>
              <a:t>DESIGN SCIENCE MEETS OCEAN SCIENCE: ENGAGING CHALLENGING LEARNERS WITH INNOVATIVE PROJECTS WHILE COLLABORATING WITH AN OCEAN SCIENTIST</a:t>
            </a:r>
          </a:p>
        </p:txBody>
      </p:sp>
      <p:sp>
        <p:nvSpPr>
          <p:cNvPr id="60" name="TextBox 59"/>
          <p:cNvSpPr txBox="1"/>
          <p:nvPr/>
        </p:nvSpPr>
        <p:spPr>
          <a:xfrm>
            <a:off x="16149880" y="1435618"/>
            <a:ext cx="6022160" cy="1384995"/>
          </a:xfrm>
          <a:prstGeom prst="rect">
            <a:avLst/>
          </a:prstGeom>
          <a:noFill/>
        </p:spPr>
        <p:txBody>
          <a:bodyPr wrap="square" rtlCol="0">
            <a:spAutoFit/>
          </a:bodyPr>
          <a:lstStyle/>
          <a:p>
            <a:pPr algn="ctr"/>
            <a:r>
              <a:rPr lang="en-US" sz="2800" dirty="0" smtClean="0"/>
              <a:t>Amy Holt Cline   AIM Academy, </a:t>
            </a:r>
          </a:p>
          <a:p>
            <a:pPr algn="ctr"/>
            <a:r>
              <a:rPr lang="en-US" sz="2800" dirty="0" smtClean="0"/>
              <a:t>Conshohocken, PA 19428</a:t>
            </a:r>
          </a:p>
          <a:p>
            <a:pPr algn="ctr"/>
            <a:r>
              <a:rPr lang="en-US" sz="2800" dirty="0" err="1" smtClean="0"/>
              <a:t>acline@aimpa.org</a:t>
            </a:r>
            <a:endParaRPr lang="en-US" sz="2800" dirty="0"/>
          </a:p>
        </p:txBody>
      </p:sp>
      <p:pic>
        <p:nvPicPr>
          <p:cNvPr id="35" name="Picture 34"/>
          <p:cNvPicPr>
            <a:picLocks noChangeAspect="1"/>
          </p:cNvPicPr>
          <p:nvPr/>
        </p:nvPicPr>
        <p:blipFill>
          <a:blip r:embed="rId4"/>
          <a:stretch>
            <a:fillRect/>
          </a:stretch>
        </p:blipFill>
        <p:spPr>
          <a:xfrm>
            <a:off x="2246411" y="566592"/>
            <a:ext cx="1403375" cy="1448283"/>
          </a:xfrm>
          <a:prstGeom prst="rect">
            <a:avLst/>
          </a:prstGeom>
        </p:spPr>
      </p:pic>
      <p:sp>
        <p:nvSpPr>
          <p:cNvPr id="42" name="Rectangle 41"/>
          <p:cNvSpPr/>
          <p:nvPr/>
        </p:nvSpPr>
        <p:spPr>
          <a:xfrm>
            <a:off x="887798" y="3296979"/>
            <a:ext cx="15718735" cy="7540526"/>
          </a:xfrm>
          <a:prstGeom prst="rect">
            <a:avLst/>
          </a:prstGeom>
        </p:spPr>
        <p:txBody>
          <a:bodyPr wrap="square">
            <a:spAutoFit/>
          </a:bodyPr>
          <a:lstStyle/>
          <a:p>
            <a:pPr algn="just"/>
            <a:r>
              <a:rPr lang="en-US" sz="3600" b="1" u="sng" dirty="0"/>
              <a:t>ABSTRACT</a:t>
            </a:r>
          </a:p>
          <a:p>
            <a:pPr algn="just"/>
            <a:r>
              <a:rPr lang="en-US" sz="3200" dirty="0" smtClean="0"/>
              <a:t>For </a:t>
            </a:r>
            <a:r>
              <a:rPr lang="en-US" sz="3200" dirty="0"/>
              <a:t>students with a language learning difference, learning science can seem like an intimidating and unapproachable request. Similarly, finding ways for a K-12 teacher to work with and collaborate with a scientist on projects within the curriculum can also seem like a difficult task. At AIM Academy, students in an 8th grade science class, are learning about marine phytoplankton by researching, drawing, building 3D transparent sculptures and communicating with Dr. Tim Moore, an oceanographer at the University of New Hampshire about marine phytoplankton. Each of these students’ struggles with dyslexia, dysgraphia, and </a:t>
            </a:r>
            <a:r>
              <a:rPr lang="en-US" sz="3200" dirty="0" err="1"/>
              <a:t>dyscalcula</a:t>
            </a:r>
            <a:r>
              <a:rPr lang="en-US" sz="3200" dirty="0"/>
              <a:t> and science can seem like another language to decipher. This presentation will explain a successful interdisciplinary collaboration between an unusual 8th grade class and an oceanographer that lasted for several weeks. Aligned to the National Science Education Standards and incorporating the elements of STEM + Arts and Design = STEAM, students became genuinely excited about science, the class, their collaboration with an oceanographer which ultimately changed their beliefs about what a professional scientist does and that science can be fun and engaging</a:t>
            </a:r>
          </a:p>
        </p:txBody>
      </p:sp>
      <p:pic>
        <p:nvPicPr>
          <p:cNvPr id="46" name="Picture 45"/>
          <p:cNvPicPr>
            <a:picLocks noChangeAspect="1"/>
          </p:cNvPicPr>
          <p:nvPr/>
        </p:nvPicPr>
        <p:blipFill rotWithShape="1">
          <a:blip r:embed="rId5"/>
          <a:srcRect l="45513" r="30448"/>
          <a:stretch/>
        </p:blipFill>
        <p:spPr>
          <a:xfrm>
            <a:off x="17635718" y="13353905"/>
            <a:ext cx="4364061" cy="4681048"/>
          </a:xfrm>
          <a:prstGeom prst="rect">
            <a:avLst/>
          </a:prstGeom>
          <a:ln>
            <a:solidFill>
              <a:srgbClr val="000000"/>
            </a:solidFill>
          </a:ln>
        </p:spPr>
      </p:pic>
      <p:pic>
        <p:nvPicPr>
          <p:cNvPr id="63" name="Picture 62"/>
          <p:cNvPicPr>
            <a:picLocks noChangeAspect="1"/>
          </p:cNvPicPr>
          <p:nvPr/>
        </p:nvPicPr>
        <p:blipFill>
          <a:blip r:embed="rId6"/>
          <a:stretch>
            <a:fillRect/>
          </a:stretch>
        </p:blipFill>
        <p:spPr>
          <a:xfrm>
            <a:off x="799661" y="34133734"/>
            <a:ext cx="6281030" cy="4677922"/>
          </a:xfrm>
          <a:prstGeom prst="rect">
            <a:avLst/>
          </a:prstGeom>
          <a:ln>
            <a:solidFill>
              <a:srgbClr val="000000"/>
            </a:solidFill>
          </a:ln>
        </p:spPr>
      </p:pic>
      <p:pic>
        <p:nvPicPr>
          <p:cNvPr id="64" name="Picture 63"/>
          <p:cNvPicPr>
            <a:picLocks noChangeAspect="1"/>
          </p:cNvPicPr>
          <p:nvPr/>
        </p:nvPicPr>
        <p:blipFill>
          <a:blip r:embed="rId7"/>
          <a:stretch>
            <a:fillRect/>
          </a:stretch>
        </p:blipFill>
        <p:spPr>
          <a:xfrm>
            <a:off x="12694320" y="18396371"/>
            <a:ext cx="4117132" cy="3095149"/>
          </a:xfrm>
          <a:prstGeom prst="rect">
            <a:avLst/>
          </a:prstGeom>
          <a:ln>
            <a:solidFill>
              <a:srgbClr val="000000"/>
            </a:solidFill>
          </a:ln>
        </p:spPr>
      </p:pic>
      <p:pic>
        <p:nvPicPr>
          <p:cNvPr id="66" name="Picture 65"/>
          <p:cNvPicPr>
            <a:picLocks noChangeAspect="1"/>
          </p:cNvPicPr>
          <p:nvPr/>
        </p:nvPicPr>
        <p:blipFill>
          <a:blip r:embed="rId8"/>
          <a:stretch>
            <a:fillRect/>
          </a:stretch>
        </p:blipFill>
        <p:spPr>
          <a:xfrm>
            <a:off x="23005065" y="26355729"/>
            <a:ext cx="5117266" cy="6321329"/>
          </a:xfrm>
          <a:prstGeom prst="rect">
            <a:avLst/>
          </a:prstGeom>
          <a:ln>
            <a:solidFill>
              <a:srgbClr val="000000"/>
            </a:solidFill>
          </a:ln>
        </p:spPr>
      </p:pic>
      <p:pic>
        <p:nvPicPr>
          <p:cNvPr id="70" name="Picture 69"/>
          <p:cNvPicPr>
            <a:picLocks noChangeAspect="1"/>
          </p:cNvPicPr>
          <p:nvPr/>
        </p:nvPicPr>
        <p:blipFill>
          <a:blip r:embed="rId9"/>
          <a:stretch>
            <a:fillRect/>
          </a:stretch>
        </p:blipFill>
        <p:spPr>
          <a:xfrm>
            <a:off x="17385330" y="4163578"/>
            <a:ext cx="14760953" cy="3418326"/>
          </a:xfrm>
          <a:prstGeom prst="rect">
            <a:avLst/>
          </a:prstGeom>
          <a:ln>
            <a:solidFill>
              <a:srgbClr val="000000"/>
            </a:solidFill>
          </a:ln>
        </p:spPr>
      </p:pic>
      <p:pic>
        <p:nvPicPr>
          <p:cNvPr id="71" name="Picture 70" descr="collage.image.dsl.JP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2987056" y="13227307"/>
            <a:ext cx="9237616" cy="12932662"/>
          </a:xfrm>
          <a:prstGeom prst="rect">
            <a:avLst/>
          </a:prstGeom>
          <a:ln>
            <a:solidFill>
              <a:srgbClr val="000000"/>
            </a:solidFill>
          </a:ln>
        </p:spPr>
      </p:pic>
      <p:pic>
        <p:nvPicPr>
          <p:cNvPr id="72" name="Picture 71"/>
          <p:cNvPicPr>
            <a:picLocks noChangeAspect="1"/>
          </p:cNvPicPr>
          <p:nvPr/>
        </p:nvPicPr>
        <p:blipFill>
          <a:blip r:embed="rId11"/>
          <a:stretch>
            <a:fillRect/>
          </a:stretch>
        </p:blipFill>
        <p:spPr>
          <a:xfrm>
            <a:off x="17354986" y="8120490"/>
            <a:ext cx="4817054" cy="2621941"/>
          </a:xfrm>
          <a:prstGeom prst="rect">
            <a:avLst/>
          </a:prstGeom>
          <a:ln>
            <a:solidFill>
              <a:srgbClr val="000000"/>
            </a:solidFill>
          </a:ln>
        </p:spPr>
      </p:pic>
      <p:sp>
        <p:nvSpPr>
          <p:cNvPr id="74" name="TextBox 73"/>
          <p:cNvSpPr txBox="1"/>
          <p:nvPr/>
        </p:nvSpPr>
        <p:spPr>
          <a:xfrm>
            <a:off x="7331045" y="22169388"/>
            <a:ext cx="6155633" cy="12403397"/>
          </a:xfrm>
          <a:prstGeom prst="rect">
            <a:avLst/>
          </a:prstGeom>
          <a:noFill/>
        </p:spPr>
        <p:txBody>
          <a:bodyPr wrap="square" rtlCol="0">
            <a:spAutoFit/>
          </a:bodyPr>
          <a:lstStyle/>
          <a:p>
            <a:r>
              <a:rPr lang="en-US" sz="4000" b="1" u="sng" dirty="0" smtClean="0"/>
              <a:t>SCIENTIST AS COLLABORATOR</a:t>
            </a:r>
            <a:endParaRPr lang="en-US" sz="4000" b="1" u="sng" dirty="0"/>
          </a:p>
          <a:p>
            <a:endParaRPr lang="en-US" sz="3600" dirty="0" smtClean="0"/>
          </a:p>
          <a:p>
            <a:r>
              <a:rPr lang="en-US" sz="3600" dirty="0" smtClean="0"/>
              <a:t>Working with a professional scientist changes the way a classroom and its students perform. Students </a:t>
            </a:r>
            <a:r>
              <a:rPr lang="en-US" sz="3600" dirty="0"/>
              <a:t>wrote letters, emailed and </a:t>
            </a:r>
            <a:r>
              <a:rPr lang="en-US" sz="3600" dirty="0" err="1"/>
              <a:t>Skyped</a:t>
            </a:r>
            <a:r>
              <a:rPr lang="en-US" sz="3600" dirty="0"/>
              <a:t> with Dr. Tim Moore, an oceanographer who studies phytoplankton and works at the University of New Hampshire. Dr. Moore gave students provided content through Skype, answered questions through email and provided multi-leveled feedback on their designs about how their models could be improved based on the anatomy and physiology of the actual organism.</a:t>
            </a:r>
          </a:p>
          <a:p>
            <a:pPr algn="just"/>
            <a:endParaRPr lang="en-US" sz="3600" dirty="0"/>
          </a:p>
        </p:txBody>
      </p:sp>
      <p:sp>
        <p:nvSpPr>
          <p:cNvPr id="75" name="TextBox 74"/>
          <p:cNvSpPr txBox="1"/>
          <p:nvPr/>
        </p:nvSpPr>
        <p:spPr>
          <a:xfrm>
            <a:off x="897771" y="11811726"/>
            <a:ext cx="31835408" cy="1446550"/>
          </a:xfrm>
          <a:prstGeom prst="rect">
            <a:avLst/>
          </a:prstGeom>
          <a:noFill/>
          <a:ln>
            <a:noFill/>
          </a:ln>
        </p:spPr>
        <p:txBody>
          <a:bodyPr wrap="none" rtlCol="0">
            <a:spAutoFit/>
          </a:bodyPr>
          <a:lstStyle/>
          <a:p>
            <a:r>
              <a:rPr lang="en-US" sz="8800" dirty="0" smtClean="0"/>
              <a:t>RESEARCH  </a:t>
            </a:r>
            <a:r>
              <a:rPr lang="en-US" sz="8800" dirty="0" smtClean="0">
                <a:sym typeface="Wingdings"/>
              </a:rPr>
              <a:t> SKETCH   BUILD   SHARE   REDESIGN   REPEAT</a:t>
            </a:r>
            <a:endParaRPr lang="en-US" sz="8800" dirty="0"/>
          </a:p>
        </p:txBody>
      </p:sp>
      <p:sp>
        <p:nvSpPr>
          <p:cNvPr id="76" name="TextBox 75"/>
          <p:cNvSpPr txBox="1"/>
          <p:nvPr/>
        </p:nvSpPr>
        <p:spPr>
          <a:xfrm>
            <a:off x="967167" y="11040352"/>
            <a:ext cx="4139689" cy="1138773"/>
          </a:xfrm>
          <a:prstGeom prst="rect">
            <a:avLst/>
          </a:prstGeom>
          <a:noFill/>
        </p:spPr>
        <p:txBody>
          <a:bodyPr wrap="square" rtlCol="0">
            <a:spAutoFit/>
          </a:bodyPr>
          <a:lstStyle/>
          <a:p>
            <a:pPr algn="just"/>
            <a:r>
              <a:rPr lang="en-US" sz="4000" b="1" u="sng" dirty="0" smtClean="0"/>
              <a:t>DESIGN PROCESS</a:t>
            </a:r>
          </a:p>
          <a:p>
            <a:pPr algn="just"/>
            <a:endParaRPr lang="en-US" sz="2800" dirty="0"/>
          </a:p>
        </p:txBody>
      </p:sp>
      <p:pic>
        <p:nvPicPr>
          <p:cNvPr id="80" name="Picture 79" descr="dallen.work.JPG"/>
          <p:cNvPicPr>
            <a:picLocks noChangeAspect="1"/>
          </p:cNvPicPr>
          <p:nvPr/>
        </p:nvPicPr>
        <p:blipFill rotWithShape="1">
          <a:blip r:embed="rId12">
            <a:extLst>
              <a:ext uri="{28A0092B-C50C-407E-A947-70E740481C1C}">
                <a14:useLocalDpi xmlns:a14="http://schemas.microsoft.com/office/drawing/2010/main" val="0"/>
              </a:ext>
            </a:extLst>
          </a:blip>
          <a:srcRect l="7159" t="4612" r="12108" b="11717"/>
          <a:stretch/>
        </p:blipFill>
        <p:spPr>
          <a:xfrm rot="5400000">
            <a:off x="7888757" y="13913595"/>
            <a:ext cx="4681046" cy="3638635"/>
          </a:xfrm>
          <a:prstGeom prst="rect">
            <a:avLst/>
          </a:prstGeom>
          <a:ln>
            <a:solidFill>
              <a:srgbClr val="000000"/>
            </a:solidFill>
          </a:ln>
        </p:spPr>
      </p:pic>
      <p:pic>
        <p:nvPicPr>
          <p:cNvPr id="81" name="Picture 80"/>
          <p:cNvPicPr>
            <a:picLocks noChangeAspect="1"/>
          </p:cNvPicPr>
          <p:nvPr/>
        </p:nvPicPr>
        <p:blipFill>
          <a:blip r:embed="rId13"/>
          <a:stretch>
            <a:fillRect/>
          </a:stretch>
        </p:blipFill>
        <p:spPr>
          <a:xfrm>
            <a:off x="12892197" y="13392388"/>
            <a:ext cx="3868454" cy="4510051"/>
          </a:xfrm>
          <a:prstGeom prst="rect">
            <a:avLst/>
          </a:prstGeom>
          <a:ln>
            <a:solidFill>
              <a:srgbClr val="000000"/>
            </a:solidFill>
          </a:ln>
        </p:spPr>
      </p:pic>
      <p:pic>
        <p:nvPicPr>
          <p:cNvPr id="82" name="Picture 81"/>
          <p:cNvPicPr>
            <a:picLocks noChangeAspect="1"/>
          </p:cNvPicPr>
          <p:nvPr/>
        </p:nvPicPr>
        <p:blipFill rotWithShape="1">
          <a:blip r:embed="rId5"/>
          <a:srcRect l="2450" r="62226"/>
          <a:stretch/>
        </p:blipFill>
        <p:spPr>
          <a:xfrm>
            <a:off x="17572786" y="18382818"/>
            <a:ext cx="4671512" cy="3410011"/>
          </a:xfrm>
          <a:prstGeom prst="rect">
            <a:avLst/>
          </a:prstGeom>
          <a:ln>
            <a:solidFill>
              <a:srgbClr val="000000"/>
            </a:solidFill>
          </a:ln>
        </p:spPr>
      </p:pic>
      <p:pic>
        <p:nvPicPr>
          <p:cNvPr id="83" name="Picture 82" descr="early.building.jpg"/>
          <p:cNvPicPr>
            <a:picLocks noChangeAspect="1"/>
          </p:cNvPicPr>
          <p:nvPr/>
        </p:nvPicPr>
        <p:blipFill rotWithShape="1">
          <a:blip r:embed="rId14">
            <a:extLst>
              <a:ext uri="{28A0092B-C50C-407E-A947-70E740481C1C}">
                <a14:useLocalDpi xmlns:a14="http://schemas.microsoft.com/office/drawing/2010/main" val="0"/>
              </a:ext>
            </a:extLst>
          </a:blip>
          <a:srcRect t="24087" b="12454"/>
          <a:stretch/>
        </p:blipFill>
        <p:spPr>
          <a:xfrm>
            <a:off x="8368656" y="18377833"/>
            <a:ext cx="3679942" cy="3113687"/>
          </a:xfrm>
          <a:prstGeom prst="rect">
            <a:avLst/>
          </a:prstGeom>
          <a:ln>
            <a:solidFill>
              <a:srgbClr val="000000"/>
            </a:solidFill>
          </a:ln>
        </p:spPr>
      </p:pic>
      <p:pic>
        <p:nvPicPr>
          <p:cNvPr id="84" name="Picture 83" descr="prototype.JPG"/>
          <p:cNvPicPr>
            <a:picLocks noChangeAspect="1"/>
          </p:cNvPicPr>
          <p:nvPr/>
        </p:nvPicPr>
        <p:blipFill rotWithShape="1">
          <a:blip r:embed="rId15">
            <a:extLst>
              <a:ext uri="{28A0092B-C50C-407E-A947-70E740481C1C}">
                <a14:useLocalDpi xmlns:a14="http://schemas.microsoft.com/office/drawing/2010/main" val="0"/>
              </a:ext>
            </a:extLst>
          </a:blip>
          <a:srcRect l="16800" t="28228" r="32645" b="13774"/>
          <a:stretch/>
        </p:blipFill>
        <p:spPr>
          <a:xfrm>
            <a:off x="14203409" y="21705228"/>
            <a:ext cx="2641907" cy="2273151"/>
          </a:xfrm>
          <a:prstGeom prst="rect">
            <a:avLst/>
          </a:prstGeom>
          <a:ln>
            <a:solidFill>
              <a:srgbClr val="000000"/>
            </a:solidFill>
          </a:ln>
        </p:spPr>
      </p:pic>
      <p:pic>
        <p:nvPicPr>
          <p:cNvPr id="85" name="Picture 84" descr="Rob.proto.JPG"/>
          <p:cNvPicPr>
            <a:picLocks noChangeAspect="1"/>
          </p:cNvPicPr>
          <p:nvPr/>
        </p:nvPicPr>
        <p:blipFill rotWithShape="1">
          <a:blip r:embed="rId16">
            <a:extLst>
              <a:ext uri="{28A0092B-C50C-407E-A947-70E740481C1C}">
                <a14:useLocalDpi xmlns:a14="http://schemas.microsoft.com/office/drawing/2010/main" val="0"/>
              </a:ext>
            </a:extLst>
          </a:blip>
          <a:srcRect t="17156" r="13889" b="12877"/>
          <a:stretch/>
        </p:blipFill>
        <p:spPr>
          <a:xfrm>
            <a:off x="28732680" y="30848301"/>
            <a:ext cx="3358102" cy="2046364"/>
          </a:xfrm>
          <a:prstGeom prst="rect">
            <a:avLst/>
          </a:prstGeom>
          <a:ln>
            <a:solidFill>
              <a:srgbClr val="000000"/>
            </a:solidFill>
          </a:ln>
        </p:spPr>
      </p:pic>
      <p:pic>
        <p:nvPicPr>
          <p:cNvPr id="86" name="Picture 85" descr="Scott.diatom.collage.png"/>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820169" y="13392388"/>
            <a:ext cx="6814874" cy="3187996"/>
          </a:xfrm>
          <a:prstGeom prst="rect">
            <a:avLst/>
          </a:prstGeom>
        </p:spPr>
      </p:pic>
      <p:pic>
        <p:nvPicPr>
          <p:cNvPr id="87" name="Picture 86"/>
          <p:cNvPicPr>
            <a:picLocks noChangeAspect="1"/>
          </p:cNvPicPr>
          <p:nvPr/>
        </p:nvPicPr>
        <p:blipFill rotWithShape="1">
          <a:blip r:embed="rId18"/>
          <a:srcRect l="50000" b="9708"/>
          <a:stretch/>
        </p:blipFill>
        <p:spPr>
          <a:xfrm>
            <a:off x="22299039" y="8106433"/>
            <a:ext cx="2287795" cy="2635998"/>
          </a:xfrm>
          <a:prstGeom prst="rect">
            <a:avLst/>
          </a:prstGeom>
        </p:spPr>
      </p:pic>
      <p:pic>
        <p:nvPicPr>
          <p:cNvPr id="88" name="Picture 87"/>
          <p:cNvPicPr>
            <a:picLocks noChangeAspect="1"/>
          </p:cNvPicPr>
          <p:nvPr/>
        </p:nvPicPr>
        <p:blipFill rotWithShape="1">
          <a:blip r:embed="rId18"/>
          <a:srcRect r="55715"/>
          <a:stretch/>
        </p:blipFill>
        <p:spPr>
          <a:xfrm>
            <a:off x="24795364" y="8106433"/>
            <a:ext cx="1829586" cy="2635998"/>
          </a:xfrm>
          <a:prstGeom prst="rect">
            <a:avLst/>
          </a:prstGeom>
        </p:spPr>
      </p:pic>
      <p:pic>
        <p:nvPicPr>
          <p:cNvPr id="89" name="Picture 88"/>
          <p:cNvPicPr>
            <a:picLocks noChangeAspect="1"/>
          </p:cNvPicPr>
          <p:nvPr/>
        </p:nvPicPr>
        <p:blipFill>
          <a:blip r:embed="rId19"/>
          <a:stretch>
            <a:fillRect/>
          </a:stretch>
        </p:blipFill>
        <p:spPr>
          <a:xfrm>
            <a:off x="17606467" y="22166326"/>
            <a:ext cx="4637832" cy="5031345"/>
          </a:xfrm>
          <a:prstGeom prst="rect">
            <a:avLst/>
          </a:prstGeom>
          <a:ln>
            <a:solidFill>
              <a:srgbClr val="000000"/>
            </a:solidFill>
          </a:ln>
        </p:spPr>
      </p:pic>
      <p:sp>
        <p:nvSpPr>
          <p:cNvPr id="90" name="TextBox 89"/>
          <p:cNvSpPr txBox="1"/>
          <p:nvPr/>
        </p:nvSpPr>
        <p:spPr>
          <a:xfrm>
            <a:off x="1936212" y="29814492"/>
            <a:ext cx="184666" cy="1354217"/>
          </a:xfrm>
          <a:prstGeom prst="rect">
            <a:avLst/>
          </a:prstGeom>
          <a:noFill/>
        </p:spPr>
        <p:txBody>
          <a:bodyPr wrap="none" rtlCol="0">
            <a:spAutoFit/>
          </a:bodyPr>
          <a:lstStyle/>
          <a:p>
            <a:endParaRPr lang="en-US" dirty="0"/>
          </a:p>
        </p:txBody>
      </p:sp>
      <p:sp>
        <p:nvSpPr>
          <p:cNvPr id="91" name="TextBox 90"/>
          <p:cNvSpPr txBox="1"/>
          <p:nvPr/>
        </p:nvSpPr>
        <p:spPr>
          <a:xfrm>
            <a:off x="820169" y="18834655"/>
            <a:ext cx="5970760" cy="13942280"/>
          </a:xfrm>
          <a:prstGeom prst="rect">
            <a:avLst/>
          </a:prstGeom>
          <a:noFill/>
        </p:spPr>
        <p:txBody>
          <a:bodyPr wrap="square" rtlCol="0">
            <a:spAutoFit/>
          </a:bodyPr>
          <a:lstStyle/>
          <a:p>
            <a:r>
              <a:rPr lang="en-US" sz="3600" dirty="0" smtClean="0"/>
              <a:t>This unit and collaboration turns </a:t>
            </a:r>
            <a:r>
              <a:rPr lang="en-US" sz="3600" dirty="0"/>
              <a:t>t</a:t>
            </a:r>
            <a:r>
              <a:rPr lang="en-US" sz="3600" dirty="0" smtClean="0"/>
              <a:t>raditional learning upside down. While focusing on building, </a:t>
            </a:r>
            <a:r>
              <a:rPr lang="en-US" sz="3600" dirty="0"/>
              <a:t>s</a:t>
            </a:r>
            <a:r>
              <a:rPr lang="en-US" sz="3600" dirty="0" smtClean="0"/>
              <a:t>tudents are </a:t>
            </a:r>
          </a:p>
          <a:p>
            <a:r>
              <a:rPr lang="en-US" sz="3600" dirty="0" smtClean="0"/>
              <a:t>asked to show their understanding through creating 3D prototypes. Through the process of sketching, building models, presenting the work and listening to feedback, they are expanding their abilities to sculpt, imagine, adjust, be flexible and design a scientific idea in 3D. There are parts of this project that include direct instruction where students learn from the teacher, scientist or do focused research on their specific topic. During most other times, students are active participants in their learning through constructing their own ideas.  </a:t>
            </a:r>
            <a:endParaRPr lang="en-US" sz="3600" dirty="0"/>
          </a:p>
        </p:txBody>
      </p:sp>
      <p:pic>
        <p:nvPicPr>
          <p:cNvPr id="92" name="Picture 91"/>
          <p:cNvPicPr>
            <a:picLocks noChangeAspect="1"/>
          </p:cNvPicPr>
          <p:nvPr/>
        </p:nvPicPr>
        <p:blipFill>
          <a:blip r:embed="rId20"/>
          <a:stretch>
            <a:fillRect/>
          </a:stretch>
        </p:blipFill>
        <p:spPr>
          <a:xfrm>
            <a:off x="28732681" y="35905950"/>
            <a:ext cx="1963816" cy="1889004"/>
          </a:xfrm>
          <a:prstGeom prst="rect">
            <a:avLst/>
          </a:prstGeom>
          <a:ln>
            <a:solidFill>
              <a:srgbClr val="000000"/>
            </a:solidFill>
          </a:ln>
        </p:spPr>
      </p:pic>
      <p:pic>
        <p:nvPicPr>
          <p:cNvPr id="93" name="Picture 92" descr="Dallen.Dynophysis1.JPG"/>
          <p:cNvPicPr>
            <a:picLocks noChangeAspect="1"/>
          </p:cNvPicPr>
          <p:nvPr/>
        </p:nvPicPr>
        <p:blipFill rotWithShape="1">
          <a:blip r:embed="rId21">
            <a:extLst>
              <a:ext uri="{28A0092B-C50C-407E-A947-70E740481C1C}">
                <a14:useLocalDpi xmlns:a14="http://schemas.microsoft.com/office/drawing/2010/main" val="0"/>
              </a:ext>
            </a:extLst>
          </a:blip>
          <a:srcRect l="10531" t="9597" r="10230" b="7703"/>
          <a:stretch/>
        </p:blipFill>
        <p:spPr>
          <a:xfrm>
            <a:off x="28732681" y="33050622"/>
            <a:ext cx="3370380" cy="2638203"/>
          </a:xfrm>
          <a:prstGeom prst="rect">
            <a:avLst/>
          </a:prstGeom>
          <a:ln>
            <a:solidFill>
              <a:srgbClr val="000000"/>
            </a:solidFill>
          </a:ln>
        </p:spPr>
      </p:pic>
      <p:pic>
        <p:nvPicPr>
          <p:cNvPr id="94" name="Picture 93" descr="Gabe.proto.JPG"/>
          <p:cNvPicPr>
            <a:picLocks noChangeAspect="1"/>
          </p:cNvPicPr>
          <p:nvPr/>
        </p:nvPicPr>
        <p:blipFill rotWithShape="1">
          <a:blip r:embed="rId22">
            <a:extLst>
              <a:ext uri="{28A0092B-C50C-407E-A947-70E740481C1C}">
                <a14:useLocalDpi xmlns:a14="http://schemas.microsoft.com/office/drawing/2010/main" val="0"/>
              </a:ext>
            </a:extLst>
          </a:blip>
          <a:srcRect l="8689" t="22419" r="16862" b="27035"/>
          <a:stretch/>
        </p:blipFill>
        <p:spPr>
          <a:xfrm rot="16200000">
            <a:off x="30590092" y="36313068"/>
            <a:ext cx="1963816" cy="999955"/>
          </a:xfrm>
          <a:prstGeom prst="rect">
            <a:avLst/>
          </a:prstGeom>
          <a:ln>
            <a:solidFill>
              <a:srgbClr val="000000"/>
            </a:solidFill>
          </a:ln>
        </p:spPr>
      </p:pic>
      <p:cxnSp>
        <p:nvCxnSpPr>
          <p:cNvPr id="96" name="Straight Connector 95"/>
          <p:cNvCxnSpPr/>
          <p:nvPr/>
        </p:nvCxnSpPr>
        <p:spPr>
          <a:xfrm>
            <a:off x="799661" y="17005312"/>
            <a:ext cx="6747540" cy="0"/>
          </a:xfrm>
          <a:prstGeom prst="line">
            <a:avLst/>
          </a:prstGeom>
          <a:ln w="381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97" name="Straight Connector 96"/>
          <p:cNvCxnSpPr/>
          <p:nvPr/>
        </p:nvCxnSpPr>
        <p:spPr>
          <a:xfrm flipV="1">
            <a:off x="7518319" y="21755112"/>
            <a:ext cx="6117951" cy="37717"/>
          </a:xfrm>
          <a:prstGeom prst="line">
            <a:avLst/>
          </a:prstGeom>
          <a:ln w="381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100" name="Straight Connector 99"/>
          <p:cNvCxnSpPr/>
          <p:nvPr/>
        </p:nvCxnSpPr>
        <p:spPr>
          <a:xfrm flipV="1">
            <a:off x="7528151" y="17024362"/>
            <a:ext cx="0" cy="4787518"/>
          </a:xfrm>
          <a:prstGeom prst="line">
            <a:avLst/>
          </a:prstGeom>
          <a:ln w="381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103" name="Straight Connector 102"/>
          <p:cNvCxnSpPr/>
          <p:nvPr/>
        </p:nvCxnSpPr>
        <p:spPr>
          <a:xfrm flipV="1">
            <a:off x="13617220" y="21770987"/>
            <a:ext cx="0" cy="2497805"/>
          </a:xfrm>
          <a:prstGeom prst="line">
            <a:avLst/>
          </a:prstGeom>
          <a:ln w="381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105" name="Straight Connector 104"/>
          <p:cNvCxnSpPr/>
          <p:nvPr/>
        </p:nvCxnSpPr>
        <p:spPr>
          <a:xfrm flipH="1" flipV="1">
            <a:off x="16576033" y="24228425"/>
            <a:ext cx="2" cy="3370891"/>
          </a:xfrm>
          <a:prstGeom prst="line">
            <a:avLst/>
          </a:prstGeom>
          <a:ln w="381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107" name="Straight Connector 106"/>
          <p:cNvCxnSpPr/>
          <p:nvPr/>
        </p:nvCxnSpPr>
        <p:spPr>
          <a:xfrm flipV="1">
            <a:off x="22244298" y="27562175"/>
            <a:ext cx="6328" cy="5506265"/>
          </a:xfrm>
          <a:prstGeom prst="line">
            <a:avLst/>
          </a:prstGeom>
          <a:ln w="381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109" name="Straight Connector 108"/>
          <p:cNvCxnSpPr/>
          <p:nvPr/>
        </p:nvCxnSpPr>
        <p:spPr>
          <a:xfrm flipH="1">
            <a:off x="16591909" y="27580265"/>
            <a:ext cx="5674592" cy="0"/>
          </a:xfrm>
          <a:prstGeom prst="line">
            <a:avLst/>
          </a:prstGeom>
          <a:ln w="381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112" name="Straight Connector 111"/>
          <p:cNvCxnSpPr/>
          <p:nvPr/>
        </p:nvCxnSpPr>
        <p:spPr>
          <a:xfrm flipH="1">
            <a:off x="13617220" y="24249741"/>
            <a:ext cx="2958813" cy="0"/>
          </a:xfrm>
          <a:prstGeom prst="line">
            <a:avLst/>
          </a:prstGeom>
          <a:ln w="381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116" name="Straight Connector 115"/>
          <p:cNvCxnSpPr/>
          <p:nvPr/>
        </p:nvCxnSpPr>
        <p:spPr>
          <a:xfrm flipH="1" flipV="1">
            <a:off x="22250626" y="33049389"/>
            <a:ext cx="5741225" cy="1233"/>
          </a:xfrm>
          <a:prstGeom prst="line">
            <a:avLst/>
          </a:prstGeom>
          <a:ln w="381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121" name="Straight Connector 120"/>
          <p:cNvCxnSpPr/>
          <p:nvPr/>
        </p:nvCxnSpPr>
        <p:spPr>
          <a:xfrm flipV="1">
            <a:off x="27991851" y="33031572"/>
            <a:ext cx="0" cy="4846178"/>
          </a:xfrm>
          <a:prstGeom prst="line">
            <a:avLst/>
          </a:prstGeom>
          <a:ln w="38100" cmpd="sng">
            <a:solidFill>
              <a:srgbClr val="000000"/>
            </a:solidFill>
          </a:ln>
          <a:effectLst/>
        </p:spPr>
        <p:style>
          <a:lnRef idx="2">
            <a:schemeClr val="accent1"/>
          </a:lnRef>
          <a:fillRef idx="0">
            <a:schemeClr val="accent1"/>
          </a:fillRef>
          <a:effectRef idx="1">
            <a:schemeClr val="accent1"/>
          </a:effectRef>
          <a:fontRef idx="minor">
            <a:schemeClr val="tx1"/>
          </a:fontRef>
        </p:style>
      </p:cxnSp>
      <p:pic>
        <p:nvPicPr>
          <p:cNvPr id="126" name="Picture 125" descr="IMG_1659.JPG"/>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rot="5400000">
            <a:off x="28241435" y="26846978"/>
            <a:ext cx="4352871" cy="3370380"/>
          </a:xfrm>
          <a:prstGeom prst="rect">
            <a:avLst/>
          </a:prstGeom>
          <a:ln>
            <a:solidFill>
              <a:srgbClr val="000000"/>
            </a:solidFill>
          </a:ln>
        </p:spPr>
      </p:pic>
      <p:pic>
        <p:nvPicPr>
          <p:cNvPr id="26" name="Picture 25" descr="biosphere_sep97_jul98.black_filled.orth.20N.40W.1024 (1).jpeg"/>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17046200" y="29463878"/>
            <a:ext cx="5108907" cy="5108907"/>
          </a:xfrm>
          <a:prstGeom prst="rect">
            <a:avLst/>
          </a:prstGeom>
        </p:spPr>
      </p:pic>
      <p:pic>
        <p:nvPicPr>
          <p:cNvPr id="69" name="Picture 68"/>
          <p:cNvPicPr>
            <a:picLocks noChangeAspect="1"/>
          </p:cNvPicPr>
          <p:nvPr/>
        </p:nvPicPr>
        <p:blipFill>
          <a:blip r:embed="rId25"/>
          <a:stretch>
            <a:fillRect/>
          </a:stretch>
        </p:blipFill>
        <p:spPr>
          <a:xfrm>
            <a:off x="13486678" y="28022650"/>
            <a:ext cx="4019512" cy="2440417"/>
          </a:xfrm>
          <a:prstGeom prst="rect">
            <a:avLst/>
          </a:prstGeom>
        </p:spPr>
      </p:pic>
      <p:cxnSp>
        <p:nvCxnSpPr>
          <p:cNvPr id="28" name="Straight Arrow Connector 27"/>
          <p:cNvCxnSpPr/>
          <p:nvPr/>
        </p:nvCxnSpPr>
        <p:spPr>
          <a:xfrm>
            <a:off x="17046200" y="29814492"/>
            <a:ext cx="2207000" cy="1354217"/>
          </a:xfrm>
          <a:prstGeom prst="straightConnector1">
            <a:avLst/>
          </a:prstGeom>
          <a:ln w="76200" cmpd="tri">
            <a:solidFill>
              <a:schemeClr val="tx1"/>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365857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18946</TotalTime>
  <Words>582</Words>
  <Application>Microsoft Macintosh PowerPoint</Application>
  <PresentationFormat>Custom</PresentationFormat>
  <Paragraphs>20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 Moore</dc:creator>
  <cp:lastModifiedBy>Tim Moore</cp:lastModifiedBy>
  <cp:revision>65</cp:revision>
  <dcterms:created xsi:type="dcterms:W3CDTF">2013-12-18T17:06:47Z</dcterms:created>
  <dcterms:modified xsi:type="dcterms:W3CDTF">2014-02-21T19:54:36Z</dcterms:modified>
</cp:coreProperties>
</file>