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51206400" cy="32918400"/>
  <p:notesSz cx="6858000" cy="9144000"/>
  <p:defaultTextStyle>
    <a:defPPr>
      <a:defRPr lang="en-US"/>
    </a:defPPr>
    <a:lvl1pPr marL="0" algn="l" defTabSz="4806614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1pPr>
    <a:lvl2pPr marL="2403304" algn="l" defTabSz="4806614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2pPr>
    <a:lvl3pPr marL="4806614" algn="l" defTabSz="4806614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3pPr>
    <a:lvl4pPr marL="7209918" algn="l" defTabSz="4806614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4pPr>
    <a:lvl5pPr marL="9613228" algn="l" defTabSz="4806614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5pPr>
    <a:lvl6pPr marL="12016532" algn="l" defTabSz="4806614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6pPr>
    <a:lvl7pPr marL="14419842" algn="l" defTabSz="4806614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7pPr>
    <a:lvl8pPr marL="16823146" algn="l" defTabSz="4806614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8pPr>
    <a:lvl9pPr marL="19226455" algn="l" defTabSz="4806614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429" autoAdjust="0"/>
  </p:normalViewPr>
  <p:slideViewPr>
    <p:cSldViewPr>
      <p:cViewPr>
        <p:scale>
          <a:sx n="30" d="100"/>
          <a:sy n="30" d="100"/>
        </p:scale>
        <p:origin x="48" y="-78"/>
      </p:cViewPr>
      <p:guideLst>
        <p:guide orient="horz" pos="10368"/>
        <p:guide pos="1612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1A004A-288F-4D45-85F7-FF4CE379E075}" type="datetimeFigureOut">
              <a:rPr lang="en-US" smtClean="0"/>
              <a:pPr/>
              <a:t>2/25/2014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62000" y="685800"/>
            <a:ext cx="5334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3F81C0-C751-48D2-9B40-9A87E3D45AC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10226042"/>
            <a:ext cx="4352544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960" y="18653760"/>
            <a:ext cx="3584448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4033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80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2099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6132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016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4198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823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92264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9CBA9-2ED3-42ED-9AA5-EF0666C0793C}" type="datetimeFigureOut">
              <a:rPr lang="en-US" smtClean="0"/>
              <a:pPr/>
              <a:t>2/25/2014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B42B-72D1-41E8-8251-8C387351B2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9CBA9-2ED3-42ED-9AA5-EF0666C0793C}" type="datetimeFigureOut">
              <a:rPr lang="en-US" smtClean="0"/>
              <a:pPr/>
              <a:t>2/25/2014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B42B-72D1-41E8-8251-8C387351B2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3" y="21153122"/>
            <a:ext cx="43525440" cy="6537960"/>
          </a:xfrm>
        </p:spPr>
        <p:txBody>
          <a:bodyPr anchor="t"/>
          <a:lstStyle>
            <a:lvl1pPr algn="l">
              <a:defRPr sz="21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3" y="13952229"/>
            <a:ext cx="43525440" cy="7200898"/>
          </a:xfrm>
        </p:spPr>
        <p:txBody>
          <a:bodyPr anchor="b"/>
          <a:lstStyle>
            <a:lvl1pPr marL="0" indent="0">
              <a:buNone/>
              <a:defRPr sz="10500">
                <a:solidFill>
                  <a:schemeClr val="tx1">
                    <a:tint val="75000"/>
                  </a:schemeClr>
                </a:solidFill>
              </a:defRPr>
            </a:lvl1pPr>
            <a:lvl2pPr marL="2403304" indent="0">
              <a:buNone/>
              <a:defRPr sz="9500">
                <a:solidFill>
                  <a:schemeClr val="tx1">
                    <a:tint val="75000"/>
                  </a:schemeClr>
                </a:solidFill>
              </a:defRPr>
            </a:lvl2pPr>
            <a:lvl3pPr marL="4806614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3pPr>
            <a:lvl4pPr marL="7209918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4pPr>
            <a:lvl5pPr marL="9613228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5pPr>
            <a:lvl6pPr marL="1201653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6pPr>
            <a:lvl7pPr marL="1441984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7pPr>
            <a:lvl8pPr marL="16823146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8pPr>
            <a:lvl9pPr marL="19226455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9CBA9-2ED3-42ED-9AA5-EF0666C0793C}" type="datetimeFigureOut">
              <a:rPr lang="en-US" smtClean="0"/>
              <a:pPr/>
              <a:t>2/25/2014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B42B-72D1-41E8-8251-8C387351B2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39573" y="36865560"/>
            <a:ext cx="128611627" cy="104279702"/>
          </a:xfrm>
        </p:spPr>
        <p:txBody>
          <a:bodyPr/>
          <a:lstStyle>
            <a:lvl1pPr>
              <a:defRPr sz="14700"/>
            </a:lvl1pPr>
            <a:lvl2pPr>
              <a:defRPr sz="126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3804648" y="36865560"/>
            <a:ext cx="128611633" cy="104279702"/>
          </a:xfrm>
        </p:spPr>
        <p:txBody>
          <a:bodyPr/>
          <a:lstStyle>
            <a:lvl1pPr>
              <a:defRPr sz="14700"/>
            </a:lvl1pPr>
            <a:lvl2pPr>
              <a:defRPr sz="126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9CBA9-2ED3-42ED-9AA5-EF0666C0793C}" type="datetimeFigureOut">
              <a:rPr lang="en-US" smtClean="0"/>
              <a:pPr/>
              <a:t>2/25/2014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B42B-72D1-41E8-8251-8C387351B2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318262"/>
            <a:ext cx="4608576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7368542"/>
            <a:ext cx="22625053" cy="3070858"/>
          </a:xfrm>
        </p:spPr>
        <p:txBody>
          <a:bodyPr anchor="b"/>
          <a:lstStyle>
            <a:lvl1pPr marL="0" indent="0">
              <a:buNone/>
              <a:defRPr sz="12600" b="1"/>
            </a:lvl1pPr>
            <a:lvl2pPr marL="2403304" indent="0">
              <a:buNone/>
              <a:defRPr sz="10500" b="1"/>
            </a:lvl2pPr>
            <a:lvl3pPr marL="4806614" indent="0">
              <a:buNone/>
              <a:defRPr sz="9500" b="1"/>
            </a:lvl3pPr>
            <a:lvl4pPr marL="7209918" indent="0">
              <a:buNone/>
              <a:defRPr sz="8400" b="1"/>
            </a:lvl4pPr>
            <a:lvl5pPr marL="9613228" indent="0">
              <a:buNone/>
              <a:defRPr sz="8400" b="1"/>
            </a:lvl5pPr>
            <a:lvl6pPr marL="12016532" indent="0">
              <a:buNone/>
              <a:defRPr sz="8400" b="1"/>
            </a:lvl6pPr>
            <a:lvl7pPr marL="14419842" indent="0">
              <a:buNone/>
              <a:defRPr sz="8400" b="1"/>
            </a:lvl7pPr>
            <a:lvl8pPr marL="16823146" indent="0">
              <a:buNone/>
              <a:defRPr sz="8400" b="1"/>
            </a:lvl8pPr>
            <a:lvl9pPr marL="19226455" indent="0">
              <a:buNone/>
              <a:defRPr sz="8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20" y="10439400"/>
            <a:ext cx="22625053" cy="18966182"/>
          </a:xfrm>
        </p:spPr>
        <p:txBody>
          <a:bodyPr/>
          <a:lstStyle>
            <a:lvl1pPr>
              <a:defRPr sz="12600"/>
            </a:lvl1pPr>
            <a:lvl2pPr>
              <a:defRPr sz="10500"/>
            </a:lvl2pPr>
            <a:lvl3pPr>
              <a:defRPr sz="95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148" y="7368542"/>
            <a:ext cx="22633940" cy="3070858"/>
          </a:xfrm>
        </p:spPr>
        <p:txBody>
          <a:bodyPr anchor="b"/>
          <a:lstStyle>
            <a:lvl1pPr marL="0" indent="0">
              <a:buNone/>
              <a:defRPr sz="12600" b="1"/>
            </a:lvl1pPr>
            <a:lvl2pPr marL="2403304" indent="0">
              <a:buNone/>
              <a:defRPr sz="10500" b="1"/>
            </a:lvl2pPr>
            <a:lvl3pPr marL="4806614" indent="0">
              <a:buNone/>
              <a:defRPr sz="9500" b="1"/>
            </a:lvl3pPr>
            <a:lvl4pPr marL="7209918" indent="0">
              <a:buNone/>
              <a:defRPr sz="8400" b="1"/>
            </a:lvl4pPr>
            <a:lvl5pPr marL="9613228" indent="0">
              <a:buNone/>
              <a:defRPr sz="8400" b="1"/>
            </a:lvl5pPr>
            <a:lvl6pPr marL="12016532" indent="0">
              <a:buNone/>
              <a:defRPr sz="8400" b="1"/>
            </a:lvl6pPr>
            <a:lvl7pPr marL="14419842" indent="0">
              <a:buNone/>
              <a:defRPr sz="8400" b="1"/>
            </a:lvl7pPr>
            <a:lvl8pPr marL="16823146" indent="0">
              <a:buNone/>
              <a:defRPr sz="8400" b="1"/>
            </a:lvl8pPr>
            <a:lvl9pPr marL="19226455" indent="0">
              <a:buNone/>
              <a:defRPr sz="8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148" y="10439400"/>
            <a:ext cx="22633940" cy="18966182"/>
          </a:xfrm>
        </p:spPr>
        <p:txBody>
          <a:bodyPr/>
          <a:lstStyle>
            <a:lvl1pPr>
              <a:defRPr sz="12600"/>
            </a:lvl1pPr>
            <a:lvl2pPr>
              <a:defRPr sz="10500"/>
            </a:lvl2pPr>
            <a:lvl3pPr>
              <a:defRPr sz="95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9CBA9-2ED3-42ED-9AA5-EF0666C0793C}" type="datetimeFigureOut">
              <a:rPr lang="en-US" smtClean="0"/>
              <a:pPr/>
              <a:t>2/25/2014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B42B-72D1-41E8-8251-8C387351B2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9CBA9-2ED3-42ED-9AA5-EF0666C0793C}" type="datetimeFigureOut">
              <a:rPr lang="en-US" smtClean="0"/>
              <a:pPr/>
              <a:t>2/25/2014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B42B-72D1-41E8-8251-8C387351B2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9CBA9-2ED3-42ED-9AA5-EF0666C0793C}" type="datetimeFigureOut">
              <a:rPr lang="en-US" smtClean="0"/>
              <a:pPr/>
              <a:t>2/25/2014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B42B-72D1-41E8-8251-8C387351B2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8" y="1310640"/>
            <a:ext cx="16846553" cy="5577840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0280" y="1310647"/>
            <a:ext cx="28625800" cy="28094942"/>
          </a:xfrm>
        </p:spPr>
        <p:txBody>
          <a:bodyPr/>
          <a:lstStyle>
            <a:lvl1pPr>
              <a:defRPr sz="16800"/>
            </a:lvl1pPr>
            <a:lvl2pPr>
              <a:defRPr sz="14700"/>
            </a:lvl2pPr>
            <a:lvl3pPr>
              <a:defRPr sz="12600"/>
            </a:lvl3pPr>
            <a:lvl4pPr>
              <a:defRPr sz="10500"/>
            </a:lvl4pPr>
            <a:lvl5pPr>
              <a:defRPr sz="10500"/>
            </a:lvl5pPr>
            <a:lvl6pPr>
              <a:defRPr sz="10500"/>
            </a:lvl6pPr>
            <a:lvl7pPr>
              <a:defRPr sz="10500"/>
            </a:lvl7pPr>
            <a:lvl8pPr>
              <a:defRPr sz="10500"/>
            </a:lvl8pPr>
            <a:lvl9pPr>
              <a:defRPr sz="10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8" y="6888487"/>
            <a:ext cx="16846553" cy="22517102"/>
          </a:xfrm>
        </p:spPr>
        <p:txBody>
          <a:bodyPr/>
          <a:lstStyle>
            <a:lvl1pPr marL="0" indent="0">
              <a:buNone/>
              <a:defRPr sz="7400"/>
            </a:lvl1pPr>
            <a:lvl2pPr marL="2403304" indent="0">
              <a:buNone/>
              <a:defRPr sz="6300"/>
            </a:lvl2pPr>
            <a:lvl3pPr marL="4806614" indent="0">
              <a:buNone/>
              <a:defRPr sz="5300"/>
            </a:lvl3pPr>
            <a:lvl4pPr marL="7209918" indent="0">
              <a:buNone/>
              <a:defRPr sz="4700"/>
            </a:lvl4pPr>
            <a:lvl5pPr marL="9613228" indent="0">
              <a:buNone/>
              <a:defRPr sz="4700"/>
            </a:lvl5pPr>
            <a:lvl6pPr marL="12016532" indent="0">
              <a:buNone/>
              <a:defRPr sz="4700"/>
            </a:lvl6pPr>
            <a:lvl7pPr marL="14419842" indent="0">
              <a:buNone/>
              <a:defRPr sz="4700"/>
            </a:lvl7pPr>
            <a:lvl8pPr marL="16823146" indent="0">
              <a:buNone/>
              <a:defRPr sz="4700"/>
            </a:lvl8pPr>
            <a:lvl9pPr marL="19226455" indent="0">
              <a:buNone/>
              <a:defRPr sz="4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9CBA9-2ED3-42ED-9AA5-EF0666C0793C}" type="datetimeFigureOut">
              <a:rPr lang="en-US" smtClean="0"/>
              <a:pPr/>
              <a:t>2/25/2014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B42B-72D1-41E8-8251-8C387351B2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813" y="23042880"/>
            <a:ext cx="30723840" cy="2720342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813" y="2941320"/>
            <a:ext cx="30723840" cy="19751040"/>
          </a:xfrm>
        </p:spPr>
        <p:txBody>
          <a:bodyPr/>
          <a:lstStyle>
            <a:lvl1pPr marL="0" indent="0">
              <a:buNone/>
              <a:defRPr sz="16800"/>
            </a:lvl1pPr>
            <a:lvl2pPr marL="2403304" indent="0">
              <a:buNone/>
              <a:defRPr sz="14700"/>
            </a:lvl2pPr>
            <a:lvl3pPr marL="4806614" indent="0">
              <a:buNone/>
              <a:defRPr sz="12600"/>
            </a:lvl3pPr>
            <a:lvl4pPr marL="7209918" indent="0">
              <a:buNone/>
              <a:defRPr sz="10500"/>
            </a:lvl4pPr>
            <a:lvl5pPr marL="9613228" indent="0">
              <a:buNone/>
              <a:defRPr sz="10500"/>
            </a:lvl5pPr>
            <a:lvl6pPr marL="12016532" indent="0">
              <a:buNone/>
              <a:defRPr sz="10500"/>
            </a:lvl6pPr>
            <a:lvl7pPr marL="14419842" indent="0">
              <a:buNone/>
              <a:defRPr sz="10500"/>
            </a:lvl7pPr>
            <a:lvl8pPr marL="16823146" indent="0">
              <a:buNone/>
              <a:defRPr sz="10500"/>
            </a:lvl8pPr>
            <a:lvl9pPr marL="19226455" indent="0">
              <a:buNone/>
              <a:defRPr sz="10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813" y="25763222"/>
            <a:ext cx="30723840" cy="3863338"/>
          </a:xfrm>
        </p:spPr>
        <p:txBody>
          <a:bodyPr/>
          <a:lstStyle>
            <a:lvl1pPr marL="0" indent="0">
              <a:buNone/>
              <a:defRPr sz="7400"/>
            </a:lvl1pPr>
            <a:lvl2pPr marL="2403304" indent="0">
              <a:buNone/>
              <a:defRPr sz="6300"/>
            </a:lvl2pPr>
            <a:lvl3pPr marL="4806614" indent="0">
              <a:buNone/>
              <a:defRPr sz="5300"/>
            </a:lvl3pPr>
            <a:lvl4pPr marL="7209918" indent="0">
              <a:buNone/>
              <a:defRPr sz="4700"/>
            </a:lvl4pPr>
            <a:lvl5pPr marL="9613228" indent="0">
              <a:buNone/>
              <a:defRPr sz="4700"/>
            </a:lvl5pPr>
            <a:lvl6pPr marL="12016532" indent="0">
              <a:buNone/>
              <a:defRPr sz="4700"/>
            </a:lvl6pPr>
            <a:lvl7pPr marL="14419842" indent="0">
              <a:buNone/>
              <a:defRPr sz="4700"/>
            </a:lvl7pPr>
            <a:lvl8pPr marL="16823146" indent="0">
              <a:buNone/>
              <a:defRPr sz="4700"/>
            </a:lvl8pPr>
            <a:lvl9pPr marL="19226455" indent="0">
              <a:buNone/>
              <a:defRPr sz="4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9CBA9-2ED3-42ED-9AA5-EF0666C0793C}" type="datetimeFigureOut">
              <a:rPr lang="en-US" smtClean="0"/>
              <a:pPr/>
              <a:t>2/25/2014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B42B-72D1-41E8-8251-8C387351B2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9CBA9-2ED3-42ED-9AA5-EF0666C0793C}" type="datetimeFigureOut">
              <a:rPr lang="en-US" smtClean="0"/>
              <a:pPr/>
              <a:t>2/25/2014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B42B-72D1-41E8-8251-8C387351B2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07901540" y="6324600"/>
            <a:ext cx="64514733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339581" y="6324600"/>
            <a:ext cx="192708527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9CBA9-2ED3-42ED-9AA5-EF0666C0793C}" type="datetimeFigureOut">
              <a:rPr lang="en-US" smtClean="0"/>
              <a:pPr/>
              <a:t>2/25/2014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B42B-72D1-41E8-8251-8C387351B2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60320" y="1318262"/>
            <a:ext cx="46085760" cy="5486400"/>
          </a:xfrm>
          <a:prstGeom prst="rect">
            <a:avLst/>
          </a:prstGeom>
        </p:spPr>
        <p:txBody>
          <a:bodyPr vert="horz" lIns="480662" tIns="240334" rIns="480662" bIns="24033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7680967"/>
            <a:ext cx="46085760" cy="21724622"/>
          </a:xfrm>
          <a:prstGeom prst="rect">
            <a:avLst/>
          </a:prstGeom>
        </p:spPr>
        <p:txBody>
          <a:bodyPr vert="horz" lIns="480662" tIns="240334" rIns="480662" bIns="24033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60320" y="30510482"/>
            <a:ext cx="11948160" cy="1752600"/>
          </a:xfrm>
          <a:prstGeom prst="rect">
            <a:avLst/>
          </a:prstGeom>
        </p:spPr>
        <p:txBody>
          <a:bodyPr vert="horz" lIns="480662" tIns="240334" rIns="480662" bIns="240334" rtlCol="0" anchor="ctr"/>
          <a:lstStyle>
            <a:lvl1pPr algn="l">
              <a:defRPr sz="6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9CBA9-2ED3-42ED-9AA5-EF0666C0793C}" type="datetimeFigureOut">
              <a:rPr lang="en-US" smtClean="0"/>
              <a:pPr/>
              <a:t>2/25/2014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95520" y="30510482"/>
            <a:ext cx="16215360" cy="1752600"/>
          </a:xfrm>
          <a:prstGeom prst="rect">
            <a:avLst/>
          </a:prstGeom>
        </p:spPr>
        <p:txBody>
          <a:bodyPr vert="horz" lIns="480662" tIns="240334" rIns="480662" bIns="240334" rtlCol="0" anchor="ctr"/>
          <a:lstStyle>
            <a:lvl1pPr algn="ctr">
              <a:defRPr sz="6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97920" y="30510482"/>
            <a:ext cx="11948160" cy="1752600"/>
          </a:xfrm>
          <a:prstGeom prst="rect">
            <a:avLst/>
          </a:prstGeom>
        </p:spPr>
        <p:txBody>
          <a:bodyPr vert="horz" lIns="480662" tIns="240334" rIns="480662" bIns="240334" rtlCol="0" anchor="ctr"/>
          <a:lstStyle>
            <a:lvl1pPr algn="r">
              <a:defRPr sz="6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3B42B-72D1-41E8-8251-8C387351B2E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806614" rtl="0" eaLnBrk="1" latinLnBrk="0" hangingPunct="1">
        <a:spcBef>
          <a:spcPct val="0"/>
        </a:spcBef>
        <a:buNone/>
        <a:defRPr sz="2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2481" indent="-1802481" algn="l" defTabSz="4806614" rtl="0" eaLnBrk="1" latinLnBrk="0" hangingPunct="1">
        <a:spcBef>
          <a:spcPct val="20000"/>
        </a:spcBef>
        <a:buFont typeface="Arial" pitchFamily="34" charset="0"/>
        <a:buChar char="•"/>
        <a:defRPr sz="16800" kern="1200">
          <a:solidFill>
            <a:schemeClr val="tx1"/>
          </a:solidFill>
          <a:latin typeface="+mn-lt"/>
          <a:ea typeface="+mn-ea"/>
          <a:cs typeface="+mn-cs"/>
        </a:defRPr>
      </a:lvl1pPr>
      <a:lvl2pPr marL="3905373" indent="-1502064" algn="l" defTabSz="4806614" rtl="0" eaLnBrk="1" latinLnBrk="0" hangingPunct="1">
        <a:spcBef>
          <a:spcPct val="20000"/>
        </a:spcBef>
        <a:buFont typeface="Arial" pitchFamily="34" charset="0"/>
        <a:buChar char="–"/>
        <a:defRPr sz="14700" kern="1200">
          <a:solidFill>
            <a:schemeClr val="tx1"/>
          </a:solidFill>
          <a:latin typeface="+mn-lt"/>
          <a:ea typeface="+mn-ea"/>
          <a:cs typeface="+mn-cs"/>
        </a:defRPr>
      </a:lvl2pPr>
      <a:lvl3pPr marL="6008266" indent="-1201652" algn="l" defTabSz="4806614" rtl="0" eaLnBrk="1" latinLnBrk="0" hangingPunct="1">
        <a:spcBef>
          <a:spcPct val="20000"/>
        </a:spcBef>
        <a:buFont typeface="Arial" pitchFamily="34" charset="0"/>
        <a:buChar char="•"/>
        <a:defRPr sz="12600" kern="1200">
          <a:solidFill>
            <a:schemeClr val="tx1"/>
          </a:solidFill>
          <a:latin typeface="+mn-lt"/>
          <a:ea typeface="+mn-ea"/>
          <a:cs typeface="+mn-cs"/>
        </a:defRPr>
      </a:lvl3pPr>
      <a:lvl4pPr marL="8411576" indent="-1201652" algn="l" defTabSz="4806614" rtl="0" eaLnBrk="1" latinLnBrk="0" hangingPunct="1">
        <a:spcBef>
          <a:spcPct val="20000"/>
        </a:spcBef>
        <a:buFont typeface="Arial" pitchFamily="34" charset="0"/>
        <a:buChar char="–"/>
        <a:defRPr sz="10500" kern="1200">
          <a:solidFill>
            <a:schemeClr val="tx1"/>
          </a:solidFill>
          <a:latin typeface="+mn-lt"/>
          <a:ea typeface="+mn-ea"/>
          <a:cs typeface="+mn-cs"/>
        </a:defRPr>
      </a:lvl4pPr>
      <a:lvl5pPr marL="10814880" indent="-1201652" algn="l" defTabSz="4806614" rtl="0" eaLnBrk="1" latinLnBrk="0" hangingPunct="1">
        <a:spcBef>
          <a:spcPct val="20000"/>
        </a:spcBef>
        <a:buFont typeface="Arial" pitchFamily="34" charset="0"/>
        <a:buChar char="»"/>
        <a:defRPr sz="10500" kern="1200">
          <a:solidFill>
            <a:schemeClr val="tx1"/>
          </a:solidFill>
          <a:latin typeface="+mn-lt"/>
          <a:ea typeface="+mn-ea"/>
          <a:cs typeface="+mn-cs"/>
        </a:defRPr>
      </a:lvl5pPr>
      <a:lvl6pPr marL="13218189" indent="-1201652" algn="l" defTabSz="4806614" rtl="0" eaLnBrk="1" latinLnBrk="0" hangingPunct="1">
        <a:spcBef>
          <a:spcPct val="20000"/>
        </a:spcBef>
        <a:buFont typeface="Arial" pitchFamily="34" charset="0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6pPr>
      <a:lvl7pPr marL="15621494" indent="-1201652" algn="l" defTabSz="4806614" rtl="0" eaLnBrk="1" latinLnBrk="0" hangingPunct="1">
        <a:spcBef>
          <a:spcPct val="20000"/>
        </a:spcBef>
        <a:buFont typeface="Arial" pitchFamily="34" charset="0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7pPr>
      <a:lvl8pPr marL="18024803" indent="-1201652" algn="l" defTabSz="4806614" rtl="0" eaLnBrk="1" latinLnBrk="0" hangingPunct="1">
        <a:spcBef>
          <a:spcPct val="20000"/>
        </a:spcBef>
        <a:buFont typeface="Arial" pitchFamily="34" charset="0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8pPr>
      <a:lvl9pPr marL="20428108" indent="-1201652" algn="l" defTabSz="4806614" rtl="0" eaLnBrk="1" latinLnBrk="0" hangingPunct="1">
        <a:spcBef>
          <a:spcPct val="20000"/>
        </a:spcBef>
        <a:buFont typeface="Arial" pitchFamily="34" charset="0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6614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1pPr>
      <a:lvl2pPr marL="2403304" algn="l" defTabSz="4806614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6614" algn="l" defTabSz="4806614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3pPr>
      <a:lvl4pPr marL="7209918" algn="l" defTabSz="4806614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4pPr>
      <a:lvl5pPr marL="9613228" algn="l" defTabSz="4806614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5pPr>
      <a:lvl6pPr marL="12016532" algn="l" defTabSz="4806614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6pPr>
      <a:lvl7pPr marL="14419842" algn="l" defTabSz="4806614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7pPr>
      <a:lvl8pPr marL="16823146" algn="l" defTabSz="4806614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8pPr>
      <a:lvl9pPr marL="19226455" algn="l" defTabSz="4806614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image" Target="../media/image12.wmf"/><Relationship Id="rId18" Type="http://schemas.openxmlformats.org/officeDocument/2006/relationships/image" Target="../media/image17.jpeg"/><Relationship Id="rId3" Type="http://schemas.openxmlformats.org/officeDocument/2006/relationships/image" Target="../media/image2.gif"/><Relationship Id="rId7" Type="http://schemas.openxmlformats.org/officeDocument/2006/relationships/image" Target="../media/image6.wmf"/><Relationship Id="rId12" Type="http://schemas.openxmlformats.org/officeDocument/2006/relationships/image" Target="../media/image11.wmf"/><Relationship Id="rId17" Type="http://schemas.openxmlformats.org/officeDocument/2006/relationships/image" Target="../media/image16.wmf"/><Relationship Id="rId2" Type="http://schemas.openxmlformats.org/officeDocument/2006/relationships/image" Target="../media/image1.jpeg"/><Relationship Id="rId16" Type="http://schemas.openxmlformats.org/officeDocument/2006/relationships/image" Target="../media/image1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11" Type="http://schemas.openxmlformats.org/officeDocument/2006/relationships/image" Target="../media/image10.wmf"/><Relationship Id="rId5" Type="http://schemas.openxmlformats.org/officeDocument/2006/relationships/image" Target="../media/image4.wmf"/><Relationship Id="rId15" Type="http://schemas.openxmlformats.org/officeDocument/2006/relationships/image" Target="../media/image14.wmf"/><Relationship Id="rId10" Type="http://schemas.openxmlformats.org/officeDocument/2006/relationships/image" Target="../media/image9.wmf"/><Relationship Id="rId4" Type="http://schemas.openxmlformats.org/officeDocument/2006/relationships/image" Target="../media/image3.wmf"/><Relationship Id="rId9" Type="http://schemas.openxmlformats.org/officeDocument/2006/relationships/image" Target="../media/image8.wmf"/><Relationship Id="rId14" Type="http://schemas.openxmlformats.org/officeDocument/2006/relationships/image" Target="../media/image1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0">
              <a:srgbClr val="FF3300">
                <a:alpha val="75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1394400" y="9753600"/>
            <a:ext cx="19050000" cy="22555200"/>
          </a:xfrm>
          <a:prstGeom prst="rect">
            <a:avLst/>
          </a:prstGeom>
          <a:solidFill>
            <a:schemeClr val="bg1">
              <a:alpha val="59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762000" y="15240000"/>
            <a:ext cx="18821400" cy="16992600"/>
          </a:xfrm>
          <a:prstGeom prst="rect">
            <a:avLst/>
          </a:prstGeom>
          <a:solidFill>
            <a:schemeClr val="bg1">
              <a:alpha val="59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381000"/>
            <a:ext cx="49606200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latin typeface="Cambria" pitchFamily="18" charset="0"/>
              </a:rPr>
              <a:t> Comparison of optical properties retrieved using actinic flux and irradiance measured in Houston, TX during Discover-AQ</a:t>
            </a:r>
          </a:p>
          <a:p>
            <a:r>
              <a:rPr lang="en-US" sz="5500" dirty="0" err="1" smtClean="0">
                <a:latin typeface="Cambria" pitchFamily="18" charset="0"/>
              </a:rPr>
              <a:t>Corr</a:t>
            </a:r>
            <a:r>
              <a:rPr lang="en-US" sz="5500" dirty="0" smtClean="0">
                <a:latin typeface="Cambria" pitchFamily="18" charset="0"/>
              </a:rPr>
              <a:t>, C.A.</a:t>
            </a:r>
            <a:r>
              <a:rPr lang="en-US" sz="5500" baseline="30000" dirty="0" smtClean="0">
                <a:latin typeface="Cambria" pitchFamily="18" charset="0"/>
              </a:rPr>
              <a:t>1</a:t>
            </a:r>
            <a:r>
              <a:rPr lang="en-US" sz="5500" dirty="0" smtClean="0">
                <a:latin typeface="Cambria" pitchFamily="18" charset="0"/>
              </a:rPr>
              <a:t>, </a:t>
            </a:r>
            <a:r>
              <a:rPr lang="en-US" sz="5500" dirty="0" err="1" smtClean="0">
                <a:latin typeface="Cambria" pitchFamily="18" charset="0"/>
              </a:rPr>
              <a:t>Lefer</a:t>
            </a:r>
            <a:r>
              <a:rPr lang="en-US" sz="5500" dirty="0" smtClean="0">
                <a:latin typeface="Cambria" pitchFamily="18" charset="0"/>
              </a:rPr>
              <a:t>, B.</a:t>
            </a:r>
            <a:r>
              <a:rPr lang="en-US" sz="5500" baseline="30000" dirty="0" smtClean="0">
                <a:latin typeface="Cambria" pitchFamily="18" charset="0"/>
              </a:rPr>
              <a:t>2</a:t>
            </a:r>
            <a:r>
              <a:rPr lang="en-US" sz="5500" dirty="0" smtClean="0">
                <a:latin typeface="Cambria" pitchFamily="18" charset="0"/>
              </a:rPr>
              <a:t>, Flynn, J.</a:t>
            </a:r>
            <a:r>
              <a:rPr lang="en-US" sz="5500" baseline="30000" dirty="0" smtClean="0">
                <a:latin typeface="Cambria" pitchFamily="18" charset="0"/>
              </a:rPr>
              <a:t>2</a:t>
            </a:r>
            <a:r>
              <a:rPr lang="en-US" sz="5500" dirty="0" smtClean="0">
                <a:latin typeface="Cambria" pitchFamily="18" charset="0"/>
              </a:rPr>
              <a:t>, Anderson, B.E.</a:t>
            </a:r>
            <a:r>
              <a:rPr lang="en-US" sz="5500" baseline="30000" dirty="0" smtClean="0">
                <a:latin typeface="Cambria" pitchFamily="18" charset="0"/>
              </a:rPr>
              <a:t>3</a:t>
            </a:r>
            <a:r>
              <a:rPr lang="en-US" sz="5500" dirty="0" smtClean="0">
                <a:latin typeface="Cambria" pitchFamily="18" charset="0"/>
              </a:rPr>
              <a:t>,  </a:t>
            </a:r>
            <a:r>
              <a:rPr lang="en-US" sz="5500" dirty="0" err="1" smtClean="0">
                <a:latin typeface="Cambria" pitchFamily="18" charset="0"/>
              </a:rPr>
              <a:t>Beyerdorf</a:t>
            </a:r>
            <a:r>
              <a:rPr lang="en-US" sz="5500" dirty="0" smtClean="0">
                <a:latin typeface="Cambria" pitchFamily="18" charset="0"/>
              </a:rPr>
              <a:t>, A.</a:t>
            </a:r>
            <a:r>
              <a:rPr lang="en-US" sz="5500" baseline="30000" dirty="0" smtClean="0">
                <a:latin typeface="Cambria" pitchFamily="18" charset="0"/>
              </a:rPr>
              <a:t>3</a:t>
            </a:r>
            <a:r>
              <a:rPr lang="en-US" sz="5500" dirty="0" smtClean="0">
                <a:latin typeface="Cambria" pitchFamily="18" charset="0"/>
              </a:rPr>
              <a:t>, </a:t>
            </a:r>
            <a:r>
              <a:rPr lang="en-US" sz="5500" dirty="0" err="1" smtClean="0">
                <a:latin typeface="Cambria" pitchFamily="18" charset="0"/>
              </a:rPr>
              <a:t>Thornhill</a:t>
            </a:r>
            <a:r>
              <a:rPr lang="en-US" sz="5500" dirty="0" smtClean="0">
                <a:latin typeface="Cambria" pitchFamily="18" charset="0"/>
              </a:rPr>
              <a:t>, K.L.</a:t>
            </a:r>
            <a:r>
              <a:rPr lang="en-US" sz="5500" baseline="30000" dirty="0" smtClean="0">
                <a:latin typeface="Cambria" pitchFamily="18" charset="0"/>
              </a:rPr>
              <a:t>3</a:t>
            </a:r>
            <a:r>
              <a:rPr lang="en-US" sz="5500" dirty="0" smtClean="0">
                <a:latin typeface="Cambria" pitchFamily="18" charset="0"/>
              </a:rPr>
              <a:t>,  </a:t>
            </a:r>
            <a:r>
              <a:rPr lang="en-US" sz="5500" dirty="0" err="1" smtClean="0">
                <a:latin typeface="Cambria" pitchFamily="18" charset="0"/>
              </a:rPr>
              <a:t>Weinheimer</a:t>
            </a:r>
            <a:r>
              <a:rPr lang="en-US" sz="5500" dirty="0" smtClean="0">
                <a:latin typeface="Cambria" pitchFamily="18" charset="0"/>
              </a:rPr>
              <a:t>, A.</a:t>
            </a:r>
            <a:r>
              <a:rPr lang="en-US" sz="5500" baseline="30000" dirty="0" smtClean="0">
                <a:latin typeface="Cambria" pitchFamily="18" charset="0"/>
              </a:rPr>
              <a:t>4</a:t>
            </a:r>
            <a:r>
              <a:rPr lang="en-US" sz="5500" dirty="0" smtClean="0">
                <a:latin typeface="Cambria" pitchFamily="18" charset="0"/>
              </a:rPr>
              <a:t>, and </a:t>
            </a:r>
            <a:r>
              <a:rPr lang="en-US" sz="5500" dirty="0" err="1" smtClean="0">
                <a:latin typeface="Cambria" pitchFamily="18" charset="0"/>
              </a:rPr>
              <a:t>Dibb</a:t>
            </a:r>
            <a:r>
              <a:rPr lang="en-US" sz="5500" dirty="0" smtClean="0">
                <a:latin typeface="Cambria" pitchFamily="18" charset="0"/>
              </a:rPr>
              <a:t>, J.E..</a:t>
            </a:r>
            <a:r>
              <a:rPr lang="en-US" sz="5500" baseline="30000" dirty="0" smtClean="0">
                <a:latin typeface="Cambria" pitchFamily="18" charset="0"/>
              </a:rPr>
              <a:t>1</a:t>
            </a:r>
            <a:endParaRPr lang="en-US" sz="5500" dirty="0" smtClean="0">
              <a:latin typeface="Cambria" pitchFamily="18" charset="0"/>
            </a:endParaRPr>
          </a:p>
          <a:p>
            <a:r>
              <a:rPr lang="en-US" sz="3300" dirty="0" smtClean="0">
                <a:latin typeface="Cambria" pitchFamily="18" charset="0"/>
              </a:rPr>
              <a:t>1 Earth Systems Research Center, Earth, Ocean, and Space Institute, University of New Hampshire, Durham, NH</a:t>
            </a:r>
          </a:p>
          <a:p>
            <a:r>
              <a:rPr lang="en-US" sz="3300" dirty="0" smtClean="0">
                <a:latin typeface="Cambria" pitchFamily="18" charset="0"/>
              </a:rPr>
              <a:t>2 Department of Earth and Atmospheric Sciences, University of Houston, Houston, TX</a:t>
            </a:r>
          </a:p>
          <a:p>
            <a:r>
              <a:rPr lang="en-US" sz="3300" dirty="0" smtClean="0">
                <a:latin typeface="Cambria" pitchFamily="18" charset="0"/>
              </a:rPr>
              <a:t>3 NASA Langley Research Center, Hampton, VA</a:t>
            </a:r>
          </a:p>
          <a:p>
            <a:r>
              <a:rPr lang="en-US" sz="3300" dirty="0" smtClean="0">
                <a:latin typeface="Cambria" pitchFamily="18" charset="0"/>
              </a:rPr>
              <a:t>4 National Center for Atmospheric Research, Boulder, CO</a:t>
            </a:r>
          </a:p>
        </p:txBody>
      </p:sp>
      <p:pic>
        <p:nvPicPr>
          <p:cNvPr id="11266" name="Picture 2" descr="http://www.unionleader.com/storyimage/UL/20131209/NEWS04/131209355/AR/0/AR-131209355.jpg%3Fq%3D1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0" y="2466975"/>
            <a:ext cx="1947210" cy="2286000"/>
          </a:xfrm>
          <a:prstGeom prst="rect">
            <a:avLst/>
          </a:prstGeom>
          <a:noFill/>
        </p:spPr>
      </p:pic>
      <p:pic>
        <p:nvPicPr>
          <p:cNvPr id="11270" name="Picture 6" descr="http://upload.wikimedia.org/wikipedia/commons/2/25/Nasa-log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14200" y="2466975"/>
            <a:ext cx="2669732" cy="228600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762000" y="5988546"/>
            <a:ext cx="49758600" cy="3231654"/>
          </a:xfrm>
          <a:prstGeom prst="rect">
            <a:avLst/>
          </a:prstGeom>
          <a:solidFill>
            <a:schemeClr val="bg1">
              <a:alpha val="59000"/>
            </a:schemeClr>
          </a:solidFill>
          <a:ln w="635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latin typeface="Cambria" pitchFamily="18" charset="0"/>
              </a:rPr>
              <a:t>Introduction</a:t>
            </a:r>
          </a:p>
          <a:p>
            <a:r>
              <a:rPr lang="en-US" sz="3800" dirty="0" smtClean="0">
                <a:latin typeface="Cambria" pitchFamily="18" charset="0"/>
              </a:rPr>
              <a:t>Aerosol scattering and absorption is often incorporated into climate and photochemical models as the aerosol single scattering </a:t>
            </a:r>
            <a:r>
              <a:rPr lang="en-US" sz="3800" dirty="0" err="1" smtClean="0">
                <a:latin typeface="Cambria" pitchFamily="18" charset="0"/>
              </a:rPr>
              <a:t>albedo</a:t>
            </a:r>
            <a:r>
              <a:rPr lang="en-US" sz="3800" dirty="0" smtClean="0">
                <a:latin typeface="Cambria" pitchFamily="18" charset="0"/>
              </a:rPr>
              <a:t> (SSA), a </a:t>
            </a:r>
            <a:r>
              <a:rPr lang="en-US" sz="3800" dirty="0" err="1" smtClean="0">
                <a:latin typeface="Cambria" pitchFamily="18" charset="0"/>
              </a:rPr>
              <a:t>unitless</a:t>
            </a:r>
            <a:r>
              <a:rPr lang="en-US" sz="3800" dirty="0" smtClean="0">
                <a:latin typeface="Cambria" pitchFamily="18" charset="0"/>
              </a:rPr>
              <a:t> parameter that describes the contribution of aerosol scattering to aerosol extinction (scattering + absorption). Spectrally-resolved SSAs across the UV and visible ranges have primarily been determined using various </a:t>
            </a:r>
            <a:r>
              <a:rPr lang="en-US" sz="3800" dirty="0" err="1" smtClean="0">
                <a:latin typeface="Cambria" pitchFamily="18" charset="0"/>
              </a:rPr>
              <a:t>radiative</a:t>
            </a:r>
            <a:r>
              <a:rPr lang="en-US" sz="3800" dirty="0" smtClean="0">
                <a:latin typeface="Cambria" pitchFamily="18" charset="0"/>
              </a:rPr>
              <a:t> transfer retrieval techniques.    Many retrievals have relied on the ratio of direct-to-diffuse (DDR) irradiance </a:t>
            </a:r>
            <a:r>
              <a:rPr lang="en-US" sz="3800" dirty="0" smtClean="0">
                <a:latin typeface="Cambria" pitchFamily="18" charset="0"/>
              </a:rPr>
              <a:t>(</a:t>
            </a:r>
            <a:r>
              <a:rPr lang="en-US" sz="3800" dirty="0" smtClean="0">
                <a:latin typeface="Cambria" pitchFamily="18" charset="0"/>
              </a:rPr>
              <a:t>e.g., Medina et al., 2012), however recent retrievals have  also used actinic flux given it’s high spectral resolution (Barnard et al., 2008, </a:t>
            </a:r>
            <a:r>
              <a:rPr lang="en-US" sz="3800" dirty="0" err="1" smtClean="0">
                <a:latin typeface="Cambria" pitchFamily="18" charset="0"/>
              </a:rPr>
              <a:t>Corr</a:t>
            </a:r>
            <a:r>
              <a:rPr lang="en-US" sz="3800" dirty="0" smtClean="0">
                <a:latin typeface="Cambria" pitchFamily="18" charset="0"/>
              </a:rPr>
              <a:t> et al., 2012).   The few studies that have attempted to retrieve SSA from actinic flux suggest that the values compare well to those estimated by other approaches (Barnard et al., 2008, </a:t>
            </a:r>
            <a:r>
              <a:rPr lang="en-US" sz="3800" dirty="0" err="1" smtClean="0">
                <a:latin typeface="Cambria" pitchFamily="18" charset="0"/>
              </a:rPr>
              <a:t>Corr</a:t>
            </a:r>
            <a:r>
              <a:rPr lang="en-US" sz="3800" dirty="0" smtClean="0">
                <a:latin typeface="Cambria" pitchFamily="18" charset="0"/>
              </a:rPr>
              <a:t> et al., 2012), but more comparisons are needed to establish the validity of actinic flux retrievals.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16535400"/>
            <a:ext cx="5943600" cy="9448740"/>
          </a:xfrm>
          <a:prstGeom prst="rect">
            <a:avLst/>
          </a:prstGeom>
          <a:noFill/>
          <a:ln w="63500">
            <a:noFill/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800" dirty="0" smtClean="0">
                <a:latin typeface="Cambria" pitchFamily="18" charset="0"/>
              </a:rPr>
              <a:t>AF SSA consistently lower than DDR SSA (Figure  1), primarily due to differences in the sensitivity of actinic flux and the DDR to SSA and AOD.</a:t>
            </a:r>
          </a:p>
          <a:p>
            <a:endParaRPr lang="en-US" sz="3800" dirty="0" smtClean="0">
              <a:latin typeface="Cambr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800" dirty="0" smtClean="0">
                <a:latin typeface="Cambria" pitchFamily="18" charset="0"/>
              </a:rPr>
              <a:t>Best agreement on 09/03/13 when no impact from N-NE industrial pollution sources.</a:t>
            </a:r>
          </a:p>
          <a:p>
            <a:pPr>
              <a:buFont typeface="Arial" pitchFamily="34" charset="0"/>
              <a:buChar char="•"/>
            </a:pPr>
            <a:endParaRPr lang="en-US" sz="3800" dirty="0" smtClean="0">
              <a:latin typeface="Cambr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800" dirty="0" smtClean="0">
                <a:latin typeface="Cambria" pitchFamily="18" charset="0"/>
              </a:rPr>
              <a:t>Similar diurnal trends between AF SSA, DDR, and AERONET SSA at </a:t>
            </a:r>
            <a:r>
              <a:rPr lang="en-US" sz="3800" dirty="0" smtClean="0">
                <a:latin typeface="Cambria" pitchFamily="18" charset="0"/>
              </a:rPr>
              <a:t>441nm </a:t>
            </a:r>
            <a:r>
              <a:rPr lang="en-US" sz="3800" dirty="0" smtClean="0">
                <a:latin typeface="Cambria" pitchFamily="18" charset="0"/>
              </a:rPr>
              <a:t>(Figure </a:t>
            </a:r>
            <a:r>
              <a:rPr lang="en-US" sz="3800" dirty="0" smtClean="0">
                <a:latin typeface="Cambria" pitchFamily="18" charset="0"/>
              </a:rPr>
              <a:t>2).  </a:t>
            </a:r>
            <a:endParaRPr lang="en-US" sz="3800" dirty="0">
              <a:latin typeface="Cambria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2000" y="9448800"/>
            <a:ext cx="30251400" cy="5509200"/>
          </a:xfrm>
          <a:prstGeom prst="rect">
            <a:avLst/>
          </a:prstGeom>
          <a:solidFill>
            <a:schemeClr val="bg1">
              <a:alpha val="59000"/>
            </a:schemeClr>
          </a:solidFill>
          <a:ln w="635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latin typeface="Cambria" pitchFamily="18" charset="0"/>
              </a:rPr>
              <a:t>Methods</a:t>
            </a:r>
          </a:p>
          <a:p>
            <a:r>
              <a:rPr lang="en-US" sz="3800" dirty="0" smtClean="0">
                <a:latin typeface="Cambria" pitchFamily="18" charset="0"/>
              </a:rPr>
              <a:t>SSAs were retrieved using actinic flux (AF SSA) and the DDR (DDR SSA) for three cloud-free days during Discover-AQ Houston: 09/03/13, 09/25/13, and 09/26/13.  SSAs were retrieved via the comparison of actinic flux and DDR modeled using the </a:t>
            </a:r>
            <a:r>
              <a:rPr lang="en-US" sz="3800" dirty="0" err="1" smtClean="0">
                <a:latin typeface="Cambria" pitchFamily="18" charset="0"/>
              </a:rPr>
              <a:t>Tropospheric</a:t>
            </a:r>
            <a:r>
              <a:rPr lang="en-US" sz="3800" dirty="0" smtClean="0">
                <a:latin typeface="Cambria" pitchFamily="18" charset="0"/>
              </a:rPr>
              <a:t> Ultraviolet model (TUV 5.0) to </a:t>
            </a:r>
            <a:r>
              <a:rPr lang="en-US" sz="3800" dirty="0" smtClean="0">
                <a:latin typeface="Cambria" pitchFamily="18" charset="0"/>
              </a:rPr>
              <a:t>that </a:t>
            </a:r>
            <a:r>
              <a:rPr lang="en-US" sz="3800" dirty="0" smtClean="0">
                <a:latin typeface="Cambria" pitchFamily="18" charset="0"/>
              </a:rPr>
              <a:t>measured atop the University of Houston’s North Moody Tower using a Scanning Actinic Flux Spectrometer (SAFS) and two Multi-filter </a:t>
            </a:r>
            <a:r>
              <a:rPr lang="en-US" sz="3800" dirty="0" err="1" smtClean="0">
                <a:latin typeface="Cambria" pitchFamily="18" charset="0"/>
              </a:rPr>
              <a:t>Shadowband</a:t>
            </a:r>
            <a:r>
              <a:rPr lang="en-US" sz="3800" dirty="0" smtClean="0">
                <a:latin typeface="Cambria" pitchFamily="18" charset="0"/>
              </a:rPr>
              <a:t> Radiometers (MFRSR), respectively. AF and DDR SSAs were compared at four MFRSR wavelengths: 332, 368, 415, and 500 nm).  Retrieved values were also compared to SSA reported by the Aerosol Robotic Network (AERONET) at 441 nm and those calculated at 450 and 550nm from </a:t>
            </a:r>
            <a:r>
              <a:rPr lang="en-US" sz="3800" dirty="0" err="1" smtClean="0">
                <a:latin typeface="Cambria" pitchFamily="18" charset="0"/>
              </a:rPr>
              <a:t>nephelometer</a:t>
            </a:r>
            <a:r>
              <a:rPr lang="en-US" sz="3800" dirty="0" smtClean="0">
                <a:latin typeface="Cambria" pitchFamily="18" charset="0"/>
              </a:rPr>
              <a:t> and particle soot absorption photometer (PSAP) measurements made aboard the NASA P3-B.  Absorption angstrom exponents (AAE) calculated from AF (330-560 nm) and DDR SSAs (332, 415, 500 nm only) following Russell et al. (2010) were also compared to each other and to those determined from AERONET and P-3B measurements.</a:t>
            </a:r>
          </a:p>
        </p:txBody>
      </p:sp>
      <p:grpSp>
        <p:nvGrpSpPr>
          <p:cNvPr id="43" name="Group 42"/>
          <p:cNvGrpSpPr/>
          <p:nvPr/>
        </p:nvGrpSpPr>
        <p:grpSpPr>
          <a:xfrm>
            <a:off x="7010400" y="16398240"/>
            <a:ext cx="12177427" cy="8747760"/>
            <a:chOff x="7543800" y="15773400"/>
            <a:chExt cx="12177427" cy="8747760"/>
          </a:xfrm>
        </p:grpSpPr>
        <p:pic>
          <p:nvPicPr>
            <p:cNvPr id="18" name="Picture 17" descr="irrad_flux_ssa_diff_bar_plot_332.eps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543800" y="15773400"/>
              <a:ext cx="6010525" cy="429768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19" name="Picture 18" descr="irrad_flux_ssa_diff_bar_plot_368.eps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710700" y="15773400"/>
              <a:ext cx="5996367" cy="429768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20" name="Picture 19" descr="irrad_flux_ssa_diff_bar_plot_415.eps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550426" y="20223480"/>
              <a:ext cx="6010525" cy="429768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21" name="Picture 20" descr="irrad_flux_ssa_diff_bar_plot_500.eps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710702" y="20223480"/>
              <a:ext cx="6010525" cy="4297680"/>
            </a:xfrm>
            <a:prstGeom prst="rect">
              <a:avLst/>
            </a:prstGeom>
            <a:solidFill>
              <a:schemeClr val="bg1"/>
            </a:solidFill>
          </p:spPr>
        </p:pic>
      </p:grpSp>
      <p:pic>
        <p:nvPicPr>
          <p:cNvPr id="24" name="Picture 23" descr="aae_compare.eps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1827841" y="25069800"/>
            <a:ext cx="7034159" cy="50292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9" name="Picture 28" descr="diurnal_ssa_415nm_ 92613.eps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3335000" y="26563320"/>
            <a:ext cx="5996367" cy="429768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0" name="Picture 29" descr="diurnal_ssa_415nm_ 92513.eps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172074" y="26563320"/>
            <a:ext cx="6010526" cy="429768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1" name="Picture 30" descr="diurnal_ssa_415nm_ 90313.eps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93623" y="26563320"/>
            <a:ext cx="6016777" cy="429768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8" name="TextBox 37"/>
          <p:cNvSpPr txBox="1"/>
          <p:nvPr/>
        </p:nvSpPr>
        <p:spPr>
          <a:xfrm>
            <a:off x="31623000" y="10305455"/>
            <a:ext cx="6172200" cy="13849945"/>
          </a:xfrm>
          <a:prstGeom prst="rect">
            <a:avLst/>
          </a:prstGeom>
          <a:noFill/>
          <a:ln w="635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atin typeface="Cambria" pitchFamily="18" charset="0"/>
              </a:rPr>
              <a:t>Spectral Relationships</a:t>
            </a:r>
            <a:endParaRPr lang="en-US" sz="4800" b="1" dirty="0">
              <a:latin typeface="Cambria" pitchFamily="18" charset="0"/>
            </a:endParaRPr>
          </a:p>
          <a:p>
            <a:endParaRPr lang="en-US" sz="3800" dirty="0" smtClean="0">
              <a:latin typeface="Cambr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800" dirty="0" smtClean="0">
                <a:latin typeface="Cambria" pitchFamily="18" charset="0"/>
              </a:rPr>
              <a:t>Significant overlap between AF and DDR SSA at visible wavelengths (Figures 3).</a:t>
            </a:r>
          </a:p>
          <a:p>
            <a:pPr>
              <a:buFont typeface="Arial" pitchFamily="34" charset="0"/>
              <a:buChar char="•"/>
            </a:pPr>
            <a:endParaRPr lang="en-US" sz="3800" dirty="0">
              <a:latin typeface="Cambr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800" dirty="0" smtClean="0">
                <a:latin typeface="Cambria" pitchFamily="18" charset="0"/>
              </a:rPr>
              <a:t>DDR SSA higher than AF SSA in UV.</a:t>
            </a:r>
            <a:endParaRPr lang="en-US" sz="3800" b="1" dirty="0" smtClean="0">
              <a:latin typeface="Cambria" pitchFamily="18" charset="0"/>
            </a:endParaRPr>
          </a:p>
          <a:p>
            <a:endParaRPr lang="en-US" sz="3800" b="1" dirty="0">
              <a:latin typeface="Cambr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800" dirty="0" smtClean="0">
                <a:latin typeface="Cambria" pitchFamily="18" charset="0"/>
              </a:rPr>
              <a:t>SSA retrieved using only diffuse irradiance improves agreement in UV (Figure 4).</a:t>
            </a:r>
            <a:endParaRPr lang="en-US" sz="3800" dirty="0">
              <a:latin typeface="Cambria" pitchFamily="18" charset="0"/>
            </a:endParaRPr>
          </a:p>
          <a:p>
            <a:r>
              <a:rPr lang="en-US" sz="3800" dirty="0">
                <a:latin typeface="Cambria" pitchFamily="18" charset="0"/>
              </a:rPr>
              <a:t> </a:t>
            </a:r>
            <a:r>
              <a:rPr lang="en-US" sz="3800" dirty="0" smtClean="0">
                <a:latin typeface="Cambria" pitchFamily="18" charset="0"/>
              </a:rPr>
              <a:t>     </a:t>
            </a:r>
            <a:r>
              <a:rPr lang="en-US" sz="3800" dirty="0" smtClean="0">
                <a:latin typeface="Cambria" pitchFamily="18" charset="0"/>
                <a:sym typeface="Wingdings" pitchFamily="2" charset="2"/>
              </a:rPr>
              <a:t> Possible errors in</a:t>
            </a:r>
          </a:p>
          <a:p>
            <a:r>
              <a:rPr lang="en-US" sz="3800" dirty="0">
                <a:latin typeface="Cambria" pitchFamily="18" charset="0"/>
                <a:sym typeface="Wingdings" pitchFamily="2" charset="2"/>
              </a:rPr>
              <a:t> </a:t>
            </a:r>
            <a:r>
              <a:rPr lang="en-US" sz="3800" dirty="0" smtClean="0">
                <a:latin typeface="Cambria" pitchFamily="18" charset="0"/>
                <a:sym typeface="Wingdings" pitchFamily="2" charset="2"/>
              </a:rPr>
              <a:t>      modeled irradiance.  </a:t>
            </a:r>
          </a:p>
          <a:p>
            <a:endParaRPr lang="en-US" sz="3800" b="1" dirty="0">
              <a:latin typeface="Cambr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800" dirty="0" smtClean="0">
                <a:latin typeface="Cambria" pitchFamily="18" charset="0"/>
              </a:rPr>
              <a:t>AF and DDR SSA are consistently lower than AERONET and aircraft SSA, likely caused by errors in  AERONET AOD values due to NO</a:t>
            </a:r>
            <a:r>
              <a:rPr lang="en-US" sz="3800" baseline="-25000" dirty="0" smtClean="0">
                <a:latin typeface="Cambria" pitchFamily="18" charset="0"/>
              </a:rPr>
              <a:t>2</a:t>
            </a:r>
            <a:r>
              <a:rPr lang="en-US" sz="3800" dirty="0" smtClean="0">
                <a:latin typeface="Cambria" pitchFamily="18" charset="0"/>
              </a:rPr>
              <a:t> used in both retrievals (</a:t>
            </a:r>
            <a:r>
              <a:rPr lang="en-US" sz="3800" dirty="0" err="1" smtClean="0">
                <a:latin typeface="Cambria" pitchFamily="18" charset="0"/>
              </a:rPr>
              <a:t>Krotkov</a:t>
            </a:r>
            <a:r>
              <a:rPr lang="en-US" sz="3800" dirty="0" smtClean="0">
                <a:latin typeface="Cambria" pitchFamily="18" charset="0"/>
              </a:rPr>
              <a:t> et al., 2005).</a:t>
            </a:r>
            <a:endParaRPr lang="en-US" sz="3800" baseline="-25000" dirty="0" smtClean="0">
              <a:latin typeface="Cambria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9888200" y="15240000"/>
            <a:ext cx="11201400" cy="13557558"/>
          </a:xfrm>
          <a:prstGeom prst="rect">
            <a:avLst/>
          </a:prstGeom>
          <a:solidFill>
            <a:schemeClr val="bg1"/>
          </a:solidFill>
          <a:ln w="952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200" b="1" dirty="0" smtClean="0">
                <a:latin typeface="Cambria" pitchFamily="18" charset="0"/>
              </a:rPr>
              <a:t>Main Conclusions</a:t>
            </a:r>
          </a:p>
          <a:p>
            <a:endParaRPr lang="en-US" sz="4000" b="1" dirty="0">
              <a:latin typeface="Cambr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4500" b="1" dirty="0" smtClean="0">
                <a:latin typeface="Cambria" pitchFamily="18" charset="0"/>
                <a:sym typeface="Wingdings" pitchFamily="2" charset="2"/>
              </a:rPr>
              <a:t>DDR probably better suited for  SSA retrievals in urban regions.</a:t>
            </a:r>
          </a:p>
          <a:p>
            <a:endParaRPr lang="en-US" sz="4500" b="1" dirty="0" smtClean="0">
              <a:latin typeface="Cambria" pitchFamily="18" charset="0"/>
              <a:sym typeface="Wingdings" pitchFamily="2" charset="2"/>
            </a:endParaRPr>
          </a:p>
          <a:p>
            <a:pPr>
              <a:buFont typeface="Arial" pitchFamily="34" charset="0"/>
              <a:buChar char="•"/>
            </a:pPr>
            <a:r>
              <a:rPr lang="en-US" sz="4500" b="1" dirty="0" smtClean="0">
                <a:latin typeface="Cambria" pitchFamily="18" charset="0"/>
                <a:sym typeface="Wingdings" pitchFamily="2" charset="2"/>
              </a:rPr>
              <a:t>Actinic flux retrievals accurately capture the spectral dependence of aerosol absorption, despite producing low SSA values.  </a:t>
            </a:r>
          </a:p>
          <a:p>
            <a:pPr>
              <a:buFont typeface="Arial" pitchFamily="34" charset="0"/>
              <a:buChar char="•"/>
            </a:pPr>
            <a:endParaRPr lang="en-US" sz="4500" b="1" dirty="0" smtClean="0">
              <a:latin typeface="Cambria" pitchFamily="18" charset="0"/>
              <a:sym typeface="Wingdings" pitchFamily="2" charset="2"/>
            </a:endParaRPr>
          </a:p>
          <a:p>
            <a:pPr>
              <a:buFont typeface="Arial" pitchFamily="34" charset="0"/>
              <a:buChar char="•"/>
            </a:pPr>
            <a:r>
              <a:rPr lang="en-US" sz="4500" b="1" dirty="0" smtClean="0">
                <a:latin typeface="Cambria" pitchFamily="18" charset="0"/>
                <a:sym typeface="Wingdings" pitchFamily="2" charset="2"/>
              </a:rPr>
              <a:t>Diurnal variations in urban  aerosol SSA can be resolved by both DDR and actinic flux.</a:t>
            </a:r>
          </a:p>
          <a:p>
            <a:pPr>
              <a:buFont typeface="Arial" pitchFamily="34" charset="0"/>
              <a:buChar char="•"/>
            </a:pPr>
            <a:endParaRPr lang="en-US" sz="4500" b="1" dirty="0" smtClean="0">
              <a:latin typeface="Cambria" pitchFamily="18" charset="0"/>
              <a:sym typeface="Wingdings" pitchFamily="2" charset="2"/>
            </a:endParaRPr>
          </a:p>
          <a:p>
            <a:pPr>
              <a:buFont typeface="Arial" pitchFamily="34" charset="0"/>
              <a:buChar char="•"/>
            </a:pPr>
            <a:r>
              <a:rPr lang="en-US" sz="4500" b="1" dirty="0" smtClean="0">
                <a:latin typeface="Cambria" pitchFamily="18" charset="0"/>
                <a:sym typeface="Wingdings" pitchFamily="2" charset="2"/>
              </a:rPr>
              <a:t>Comparisons between SSA and AAEs retrieved using actinic flux and DDR are needed for regions dominated by other aerosol types to fully examine actinic flux retrieval accuracy.</a:t>
            </a:r>
            <a:endParaRPr lang="en-US" sz="4500" b="1" dirty="0" smtClean="0">
              <a:latin typeface="Cambria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337097" y="15399603"/>
            <a:ext cx="69217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Cambria" pitchFamily="18" charset="0"/>
              </a:rPr>
              <a:t>Temporal Relationships</a:t>
            </a:r>
            <a:endParaRPr lang="en-US" sz="4800" b="1" dirty="0">
              <a:latin typeface="Cambria" pitchFamily="18" charset="0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37719000" y="9906000"/>
            <a:ext cx="12417552" cy="13091160"/>
            <a:chOff x="37857535" y="10104120"/>
            <a:chExt cx="12417552" cy="13091160"/>
          </a:xfrm>
        </p:grpSpPr>
        <p:pic>
          <p:nvPicPr>
            <p:cNvPr id="32" name="Picture 31" descr="spectral_ssa_DiscoverAQ_ 90313_14.8533.eps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7929900" y="10104120"/>
              <a:ext cx="5961300" cy="429768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33" name="Picture 32" descr="spectral_ssa_DiscoverAQ_ 92513_21.2450.eps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7871400" y="14478000"/>
              <a:ext cx="6016752" cy="429768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34" name="Picture 33" descr="spectral_ssa_DiscoverAQ_ 92613_21.2367.eps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7857535" y="18897600"/>
              <a:ext cx="6030617" cy="429768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39" name="Picture 38" descr="spectral_ssa_diff_DiscoverAQ_ 90313_14.8533.eps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4261319" y="10104120"/>
              <a:ext cx="6013768" cy="429768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40" name="Picture 39" descr="spectral_ssa_diff_DiscoverAQ_ 92513_21.2450.eps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4258335" y="14478000"/>
              <a:ext cx="6016752" cy="429768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46" name="Picture 45" descr="spectral_ssa_diff_DiscoverAQ_ 92613_21.2367.eps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4261319" y="18897600"/>
              <a:ext cx="6013768" cy="4297680"/>
            </a:xfrm>
            <a:prstGeom prst="rect">
              <a:avLst/>
            </a:prstGeom>
            <a:solidFill>
              <a:schemeClr val="bg1"/>
            </a:solidFill>
          </p:spPr>
        </p:pic>
      </p:grpSp>
      <p:sp>
        <p:nvSpPr>
          <p:cNvPr id="49" name="TextBox 48"/>
          <p:cNvSpPr txBox="1"/>
          <p:nvPr/>
        </p:nvSpPr>
        <p:spPr>
          <a:xfrm>
            <a:off x="39166800" y="24941272"/>
            <a:ext cx="11049000" cy="6709529"/>
          </a:xfrm>
          <a:prstGeom prst="rect">
            <a:avLst/>
          </a:prstGeom>
          <a:noFill/>
          <a:ln w="635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atin typeface="Cambria" pitchFamily="18" charset="0"/>
              </a:rPr>
              <a:t>AAE Comparisons</a:t>
            </a:r>
            <a:endParaRPr lang="en-US" sz="4800" b="1" dirty="0">
              <a:latin typeface="Cambria" pitchFamily="18" charset="0"/>
            </a:endParaRPr>
          </a:p>
          <a:p>
            <a:endParaRPr lang="en-US" sz="4000" dirty="0" smtClean="0">
              <a:latin typeface="Cambr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800" dirty="0" smtClean="0">
                <a:latin typeface="Cambria" pitchFamily="18" charset="0"/>
              </a:rPr>
              <a:t>AF AAEs (330-560 nm) agree well with those calculated for AERONET (441-674 nm) and Aircraft PSAP measurements (470-532  nm) (Figure 5).</a:t>
            </a:r>
          </a:p>
          <a:p>
            <a:endParaRPr lang="en-US" sz="3800" dirty="0">
              <a:latin typeface="Cambr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800" dirty="0" smtClean="0">
                <a:latin typeface="Cambria" pitchFamily="18" charset="0"/>
              </a:rPr>
              <a:t>High variability in DDR AAEs due to erroneously high UV DDR SSA at 332 nm.</a:t>
            </a:r>
          </a:p>
          <a:p>
            <a:pPr>
              <a:buFont typeface="Arial" pitchFamily="34" charset="0"/>
              <a:buChar char="•"/>
            </a:pPr>
            <a:endParaRPr lang="en-US" sz="3800" dirty="0">
              <a:latin typeface="Cambr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800" dirty="0" smtClean="0">
                <a:latin typeface="Cambria" pitchFamily="18" charset="0"/>
              </a:rPr>
              <a:t>Better agreement between DDR AAEs calculated for 415-500 nm and all other AAEs.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781800" y="25287238"/>
            <a:ext cx="124206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 smtClean="0">
                <a:latin typeface="Cambria" pitchFamily="18" charset="0"/>
              </a:rPr>
              <a:t>Figure 1. Difference between DDR and AF SSA for 09/03/13 (pink), 09/25/13 (blue), and 09/26/13 (green) for 332 (a), 368 (b), 415 (c), and 500 nm (d).  Error bars represent the ranges in the difference between DDR and AF SSA for each retrieval time period. 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85212" y="16840200"/>
            <a:ext cx="46358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smtClean="0">
                <a:latin typeface="Cambria" pitchFamily="18" charset="0"/>
              </a:rPr>
              <a:t>a)</a:t>
            </a:r>
            <a:endParaRPr lang="en-US" sz="2500" dirty="0">
              <a:latin typeface="Cambria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991600" y="21316146"/>
            <a:ext cx="4475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smtClean="0">
                <a:latin typeface="Cambria" pitchFamily="18" charset="0"/>
              </a:rPr>
              <a:t>c)</a:t>
            </a:r>
            <a:endParaRPr lang="en-US" sz="2500" dirty="0">
              <a:latin typeface="Cambria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5157412" y="21336000"/>
            <a:ext cx="4844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smtClean="0">
                <a:latin typeface="Cambria" pitchFamily="18" charset="0"/>
              </a:rPr>
              <a:t>d)</a:t>
            </a:r>
            <a:endParaRPr lang="en-US" sz="2500" dirty="0">
              <a:latin typeface="Cambria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5163800" y="16840200"/>
            <a:ext cx="48122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smtClean="0">
                <a:latin typeface="Cambria" pitchFamily="18" charset="0"/>
              </a:rPr>
              <a:t>b)</a:t>
            </a:r>
            <a:endParaRPr lang="en-US" sz="2500" dirty="0">
              <a:latin typeface="Cambria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066800" y="30926038"/>
            <a:ext cx="185166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 smtClean="0">
                <a:latin typeface="Cambria" pitchFamily="18" charset="0"/>
              </a:rPr>
              <a:t>Figure 2. Diurnal SSA retrieved at 415 nm using the DDR (teal, squares) and actinic flux (black, circles) for 09/03/13 (left), 09/25/13 (middle) and 09/26/13 (right). Error bars represent 1</a:t>
            </a:r>
            <a:r>
              <a:rPr lang="en-US" sz="2300" dirty="0" smtClean="0">
                <a:latin typeface="Symbol" pitchFamily="18" charset="2"/>
              </a:rPr>
              <a:t>s</a:t>
            </a:r>
            <a:r>
              <a:rPr lang="en-US" sz="2300" dirty="0" smtClean="0">
                <a:latin typeface="Cambria" pitchFamily="18" charset="0"/>
              </a:rPr>
              <a:t> of the retrieved SSA range. AERONET SSA at 441 nm (red, stars) are also shown  AERONET SSA error bars represent a ± 0.05 error consistent with error estimates reported for AODs  ≤ 0.2 in </a:t>
            </a:r>
            <a:r>
              <a:rPr lang="en-US" sz="2300" dirty="0" err="1" smtClean="0">
                <a:latin typeface="Cambria" pitchFamily="18" charset="0"/>
              </a:rPr>
              <a:t>Dubovik</a:t>
            </a:r>
            <a:r>
              <a:rPr lang="en-US" sz="2300" dirty="0" smtClean="0">
                <a:latin typeface="Cambria" pitchFamily="18" charset="0"/>
              </a:rPr>
              <a:t> et al. (2000</a:t>
            </a:r>
            <a:r>
              <a:rPr lang="en-US" sz="2300" dirty="0" smtClean="0">
                <a:latin typeface="Cambria" pitchFamily="18" charset="0"/>
              </a:rPr>
              <a:t>). </a:t>
            </a:r>
            <a:endParaRPr lang="en-US" sz="2300" dirty="0" smtClean="0">
              <a:latin typeface="Cambria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1546800" y="30251400"/>
            <a:ext cx="73914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 smtClean="0">
                <a:latin typeface="Cambria" pitchFamily="18" charset="0"/>
              </a:rPr>
              <a:t>Figure 5. Mean AAE values calculated using AF SSA (magenta), DDR SSA (332, 415, and 500 nm) (gold), AERONET SSA (blue) and in-situ aircraft SSA (green) for the three retrieval days.  AAE calculated using DDR SSA at 415 and 500 nm only is also shown (orange).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7566600" y="23055352"/>
            <a:ext cx="64770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 smtClean="0">
                <a:latin typeface="Cambria" pitchFamily="18" charset="0"/>
              </a:rPr>
              <a:t>Figure 3. Spectral AF SSA (black, circles) and DDR SSA (teal, squares) for an overlapping retrieval time on 09/03/13 (top), 09/25/13 (middle), and 09/26/13 (bottom). AERONET 441 nm SSA is also shown (red, stars). 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4043600" y="23012400"/>
            <a:ext cx="60960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 smtClean="0">
                <a:latin typeface="Cambria" pitchFamily="18" charset="0"/>
              </a:rPr>
              <a:t>Figure 4. As in Figure 3 except SSA retrieved using only diffuse irradiance (teal, squares) is shown.</a:t>
            </a:r>
          </a:p>
        </p:txBody>
      </p:sp>
      <p:pic>
        <p:nvPicPr>
          <p:cNvPr id="2052" name="Picture 4" descr="http://www.nasa.gov/sites/default/files/styles/946xvariable_height/public/discover-aq_logo_select_final.jpg?itok=qk2Dt4Xf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0533239" y="2438400"/>
            <a:ext cx="8615761" cy="2286000"/>
          </a:xfrm>
          <a:prstGeom prst="rect">
            <a:avLst/>
          </a:prstGeom>
          <a:noFill/>
        </p:spPr>
      </p:pic>
      <p:sp>
        <p:nvSpPr>
          <p:cNvPr id="58" name="TextBox 57"/>
          <p:cNvSpPr txBox="1"/>
          <p:nvPr/>
        </p:nvSpPr>
        <p:spPr>
          <a:xfrm>
            <a:off x="19735800" y="28956000"/>
            <a:ext cx="11506200" cy="3862596"/>
          </a:xfrm>
          <a:prstGeom prst="rect">
            <a:avLst/>
          </a:prstGeom>
          <a:solidFill>
            <a:schemeClr val="bg1">
              <a:alpha val="75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itchFamily="18" charset="0"/>
              </a:rPr>
              <a:t>References</a:t>
            </a:r>
          </a:p>
          <a:p>
            <a:r>
              <a:rPr lang="en-US" sz="1500" dirty="0" smtClean="0">
                <a:latin typeface="Cambria" pitchFamily="18" charset="0"/>
              </a:rPr>
              <a:t>Barnard, J.C., </a:t>
            </a:r>
            <a:r>
              <a:rPr lang="en-US" sz="1500" dirty="0" err="1" smtClean="0">
                <a:latin typeface="Cambria" pitchFamily="18" charset="0"/>
              </a:rPr>
              <a:t>Volkamer</a:t>
            </a:r>
            <a:r>
              <a:rPr lang="en-US" sz="1500" dirty="0" smtClean="0">
                <a:latin typeface="Cambria" pitchFamily="18" charset="0"/>
              </a:rPr>
              <a:t>, R., and </a:t>
            </a:r>
            <a:r>
              <a:rPr lang="en-US" sz="1500" dirty="0" err="1" smtClean="0">
                <a:latin typeface="Cambria" pitchFamily="18" charset="0"/>
              </a:rPr>
              <a:t>Kassianov</a:t>
            </a:r>
            <a:r>
              <a:rPr lang="en-US" sz="1500" dirty="0" smtClean="0">
                <a:latin typeface="Cambria" pitchFamily="18" charset="0"/>
              </a:rPr>
              <a:t>, E.I. (2008), Estimation of the mass absorption cross section of the organic carbon   of   aerosols in the Mexico City Metropolitan Area (MCMA), Atmos. Chem. Phys., 8,1377-1389.</a:t>
            </a:r>
          </a:p>
          <a:p>
            <a:r>
              <a:rPr lang="en-US" sz="1500" dirty="0" err="1" smtClean="0">
                <a:latin typeface="Cambria" pitchFamily="18" charset="0"/>
              </a:rPr>
              <a:t>Corr</a:t>
            </a:r>
            <a:r>
              <a:rPr lang="en-US" sz="1500" dirty="0" smtClean="0">
                <a:latin typeface="Cambria" pitchFamily="18" charset="0"/>
              </a:rPr>
              <a:t>, C.A., S.R. Hall, K. </a:t>
            </a:r>
            <a:r>
              <a:rPr lang="en-US" sz="1500" dirty="0" err="1" smtClean="0">
                <a:latin typeface="Cambria" pitchFamily="18" charset="0"/>
              </a:rPr>
              <a:t>Ullmann</a:t>
            </a:r>
            <a:r>
              <a:rPr lang="en-US" sz="1500" dirty="0" smtClean="0">
                <a:latin typeface="Cambria" pitchFamily="18" charset="0"/>
              </a:rPr>
              <a:t>, B.E. Anderson, A.J. </a:t>
            </a:r>
            <a:r>
              <a:rPr lang="en-US" sz="1500" dirty="0" err="1" smtClean="0">
                <a:latin typeface="Cambria" pitchFamily="18" charset="0"/>
              </a:rPr>
              <a:t>Beyersdorf</a:t>
            </a:r>
            <a:r>
              <a:rPr lang="en-US" sz="1500" dirty="0" smtClean="0">
                <a:latin typeface="Cambria" pitchFamily="18" charset="0"/>
              </a:rPr>
              <a:t>, K.L. </a:t>
            </a:r>
            <a:r>
              <a:rPr lang="en-US" sz="1500" dirty="0" err="1" smtClean="0">
                <a:latin typeface="Cambria" pitchFamily="18" charset="0"/>
              </a:rPr>
              <a:t>Thornhill</a:t>
            </a:r>
            <a:r>
              <a:rPr lang="en-US" sz="1500" dirty="0" smtClean="0">
                <a:latin typeface="Cambria" pitchFamily="18" charset="0"/>
              </a:rPr>
              <a:t>, M.J. </a:t>
            </a:r>
            <a:r>
              <a:rPr lang="en-US" sz="1500" dirty="0" err="1" smtClean="0">
                <a:latin typeface="Cambria" pitchFamily="18" charset="0"/>
              </a:rPr>
              <a:t>Cubison</a:t>
            </a:r>
            <a:r>
              <a:rPr lang="en-US" sz="1500" dirty="0" smtClean="0">
                <a:latin typeface="Cambria" pitchFamily="18" charset="0"/>
              </a:rPr>
              <a:t>, J.L. Jimenez, A. </a:t>
            </a:r>
            <a:r>
              <a:rPr lang="en-US" sz="1500" dirty="0" err="1" smtClean="0">
                <a:latin typeface="Cambria" pitchFamily="18" charset="0"/>
              </a:rPr>
              <a:t>Wisthaler</a:t>
            </a:r>
            <a:r>
              <a:rPr lang="en-US" sz="1500" dirty="0" smtClean="0">
                <a:latin typeface="Cambria" pitchFamily="18" charset="0"/>
              </a:rPr>
              <a:t>, and J.E. </a:t>
            </a:r>
            <a:r>
              <a:rPr lang="en-US" sz="1500" dirty="0" err="1" smtClean="0">
                <a:latin typeface="Cambria" pitchFamily="18" charset="0"/>
              </a:rPr>
              <a:t>Dibb</a:t>
            </a:r>
            <a:r>
              <a:rPr lang="en-US" sz="1500" dirty="0" smtClean="0">
                <a:latin typeface="Cambria" pitchFamily="18" charset="0"/>
              </a:rPr>
              <a:t>, Spectral absorption of biomass burning aerosol determined from retrieved single scattering </a:t>
            </a:r>
            <a:r>
              <a:rPr lang="en-US" sz="1500" dirty="0" err="1" smtClean="0">
                <a:latin typeface="Cambria" pitchFamily="18" charset="0"/>
              </a:rPr>
              <a:t>albedo</a:t>
            </a:r>
            <a:r>
              <a:rPr lang="en-US" sz="1500" dirty="0" smtClean="0">
                <a:latin typeface="Cambria" pitchFamily="18" charset="0"/>
              </a:rPr>
              <a:t> during ARCTAS, Atmos. Chem. Phys., 12, 10505-10518, 2012.</a:t>
            </a:r>
          </a:p>
          <a:p>
            <a:r>
              <a:rPr lang="en-US" sz="1500" dirty="0" err="1" smtClean="0">
                <a:latin typeface="Cambria" pitchFamily="18" charset="0"/>
              </a:rPr>
              <a:t>Dubovik</a:t>
            </a:r>
            <a:r>
              <a:rPr lang="en-US" sz="1500" dirty="0" smtClean="0">
                <a:latin typeface="Cambria" pitchFamily="18" charset="0"/>
              </a:rPr>
              <a:t>, O., Smirnov, A., </a:t>
            </a:r>
            <a:r>
              <a:rPr lang="en-US" sz="1500" dirty="0" err="1" smtClean="0">
                <a:latin typeface="Cambria" pitchFamily="18" charset="0"/>
              </a:rPr>
              <a:t>Holben</a:t>
            </a:r>
            <a:r>
              <a:rPr lang="en-US" sz="1500" dirty="0" smtClean="0">
                <a:latin typeface="Cambria" pitchFamily="18" charset="0"/>
              </a:rPr>
              <a:t>, B.N., King, M.D., Kaufman, Y.J., Eck,, T.F. and </a:t>
            </a:r>
            <a:r>
              <a:rPr lang="en-US" sz="1500" dirty="0" err="1" smtClean="0">
                <a:latin typeface="Cambria" pitchFamily="18" charset="0"/>
              </a:rPr>
              <a:t>Slutsker</a:t>
            </a:r>
            <a:r>
              <a:rPr lang="en-US" sz="1500" dirty="0" smtClean="0">
                <a:latin typeface="Cambria" pitchFamily="18" charset="0"/>
              </a:rPr>
              <a:t>, I., Accuracy assessments of aerosol optical properties retrieved from Aerosol Robotic Network (AERONET) Sun and sky radiance measurements, J. </a:t>
            </a:r>
            <a:r>
              <a:rPr lang="en-US" sz="1500" dirty="0" err="1" smtClean="0">
                <a:latin typeface="Cambria" pitchFamily="18" charset="0"/>
              </a:rPr>
              <a:t>Geophys</a:t>
            </a:r>
            <a:r>
              <a:rPr lang="en-US" sz="1500" dirty="0" smtClean="0">
                <a:latin typeface="Cambria" pitchFamily="18" charset="0"/>
              </a:rPr>
              <a:t>. Res., 105, 9791-9806, 2000.</a:t>
            </a:r>
          </a:p>
          <a:p>
            <a:r>
              <a:rPr lang="en-US" sz="1500" dirty="0" err="1" smtClean="0">
                <a:latin typeface="Cambria" pitchFamily="18" charset="0"/>
              </a:rPr>
              <a:t>Krotkov,N</a:t>
            </a:r>
            <a:r>
              <a:rPr lang="en-US" sz="1500" dirty="0" smtClean="0">
                <a:latin typeface="Cambria" pitchFamily="18" charset="0"/>
              </a:rPr>
              <a:t>.,  J. Herman, J., Cede, A., </a:t>
            </a:r>
            <a:r>
              <a:rPr lang="en-US" sz="1500" dirty="0" err="1" smtClean="0">
                <a:latin typeface="Cambria" pitchFamily="18" charset="0"/>
              </a:rPr>
              <a:t>Labow</a:t>
            </a:r>
            <a:r>
              <a:rPr lang="en-US" sz="1500" dirty="0" smtClean="0">
                <a:latin typeface="Cambria" pitchFamily="18" charset="0"/>
              </a:rPr>
              <a:t>, G., Partitioning between aerosol and NO</a:t>
            </a:r>
            <a:r>
              <a:rPr lang="en-US" sz="1500" baseline="-25000" dirty="0" smtClean="0">
                <a:latin typeface="Cambria" pitchFamily="18" charset="0"/>
              </a:rPr>
              <a:t>2 </a:t>
            </a:r>
            <a:r>
              <a:rPr lang="en-US" sz="1500" dirty="0" smtClean="0">
                <a:latin typeface="Cambria" pitchFamily="18" charset="0"/>
              </a:rPr>
              <a:t>absorption in the UVA, in: </a:t>
            </a:r>
            <a:r>
              <a:rPr lang="en-US" sz="1500" i="1" dirty="0" smtClean="0">
                <a:latin typeface="Cambria" pitchFamily="18" charset="0"/>
              </a:rPr>
              <a:t>Ultraviolet Ground- and Space-based Measurements, Models, and Effects V,</a:t>
            </a:r>
            <a:r>
              <a:rPr lang="en-US" sz="1500" dirty="0" smtClean="0">
                <a:latin typeface="Cambria" pitchFamily="18" charset="0"/>
              </a:rPr>
              <a:t> edited by </a:t>
            </a:r>
            <a:r>
              <a:rPr lang="en-US" sz="1500" dirty="0" err="1" smtClean="0">
                <a:latin typeface="Cambria" pitchFamily="18" charset="0"/>
              </a:rPr>
              <a:t>Germar</a:t>
            </a:r>
            <a:r>
              <a:rPr lang="en-US" sz="1500" dirty="0" smtClean="0">
                <a:latin typeface="Cambria" pitchFamily="18" charset="0"/>
              </a:rPr>
              <a:t> Bernhard, James R. </a:t>
            </a:r>
            <a:r>
              <a:rPr lang="en-US" sz="1500" dirty="0" err="1" smtClean="0">
                <a:latin typeface="Cambria" pitchFamily="18" charset="0"/>
              </a:rPr>
              <a:t>Slusser</a:t>
            </a:r>
            <a:r>
              <a:rPr lang="en-US" sz="1500" dirty="0" smtClean="0">
                <a:latin typeface="Cambria" pitchFamily="18" charset="0"/>
              </a:rPr>
              <a:t>, Jay R. Herman, Wei </a:t>
            </a:r>
            <a:r>
              <a:rPr lang="en-US" sz="1500" dirty="0" err="1" smtClean="0">
                <a:latin typeface="Cambria" pitchFamily="18" charset="0"/>
              </a:rPr>
              <a:t>Gao</a:t>
            </a:r>
            <a:r>
              <a:rPr lang="en-US" sz="1500" dirty="0" smtClean="0">
                <a:latin typeface="Cambria" pitchFamily="18" charset="0"/>
              </a:rPr>
              <a:t>, Proceedings of SPIE, 5886, Bellingham, WA, 588601, 2005.</a:t>
            </a:r>
          </a:p>
          <a:p>
            <a:r>
              <a:rPr lang="en-US" sz="1500" dirty="0" smtClean="0">
                <a:latin typeface="Cambria" pitchFamily="18" charset="0"/>
              </a:rPr>
              <a:t>Medina, R., Fitzgerald, R. M., and Min, Q., Retrieval of the single scattering </a:t>
            </a:r>
            <a:r>
              <a:rPr lang="en-US" sz="1500" dirty="0" err="1" smtClean="0">
                <a:latin typeface="Cambria" pitchFamily="18" charset="0"/>
              </a:rPr>
              <a:t>albedo</a:t>
            </a:r>
            <a:r>
              <a:rPr lang="en-US" sz="1500" dirty="0" smtClean="0">
                <a:latin typeface="Cambria" pitchFamily="18" charset="0"/>
              </a:rPr>
              <a:t> in the El Paso-Juarez </a:t>
            </a:r>
            <a:r>
              <a:rPr lang="en-US" sz="1500" dirty="0" err="1" smtClean="0">
                <a:latin typeface="Cambria" pitchFamily="18" charset="0"/>
              </a:rPr>
              <a:t>Airshed</a:t>
            </a:r>
            <a:r>
              <a:rPr lang="en-US" sz="1500" dirty="0" smtClean="0">
                <a:latin typeface="Cambria" pitchFamily="18" charset="0"/>
              </a:rPr>
              <a:t> using the TUV model and a UV-MFRSR radiometer,  Atmos. Environ., 46, 430-440, 2012.</a:t>
            </a:r>
          </a:p>
          <a:p>
            <a:r>
              <a:rPr lang="en-US" sz="1500" dirty="0" smtClean="0">
                <a:latin typeface="Cambria" pitchFamily="18" charset="0"/>
              </a:rPr>
              <a:t>Russell, P.B., Bergstrom, R.W., </a:t>
            </a:r>
            <a:r>
              <a:rPr lang="en-US" sz="1500" dirty="0" err="1" smtClean="0">
                <a:latin typeface="Cambria" pitchFamily="18" charset="0"/>
              </a:rPr>
              <a:t>Shinozuka</a:t>
            </a:r>
            <a:r>
              <a:rPr lang="en-US" sz="1500" dirty="0" smtClean="0">
                <a:latin typeface="Cambria" pitchFamily="18" charset="0"/>
              </a:rPr>
              <a:t>, Y., Clarke, A.D., </a:t>
            </a:r>
            <a:r>
              <a:rPr lang="en-US" sz="1500" dirty="0" err="1" smtClean="0">
                <a:latin typeface="Cambria" pitchFamily="18" charset="0"/>
              </a:rPr>
              <a:t>DeCarlo</a:t>
            </a:r>
            <a:r>
              <a:rPr lang="en-US" sz="1500" dirty="0" smtClean="0">
                <a:latin typeface="Cambria" pitchFamily="18" charset="0"/>
              </a:rPr>
              <a:t>, P.F., Jimenez, J.L., Livingston, J.M., </a:t>
            </a:r>
            <a:r>
              <a:rPr lang="en-US" sz="1500" dirty="0" err="1" smtClean="0">
                <a:latin typeface="Cambria" pitchFamily="18" charset="0"/>
              </a:rPr>
              <a:t>Redemann</a:t>
            </a:r>
            <a:r>
              <a:rPr lang="en-US" sz="1500" dirty="0" smtClean="0">
                <a:latin typeface="Cambria" pitchFamily="18" charset="0"/>
              </a:rPr>
              <a:t>, J., </a:t>
            </a:r>
            <a:r>
              <a:rPr lang="en-US" sz="1500" dirty="0" err="1" smtClean="0">
                <a:latin typeface="Cambria" pitchFamily="18" charset="0"/>
              </a:rPr>
              <a:t>Dubovik</a:t>
            </a:r>
            <a:r>
              <a:rPr lang="en-US" sz="1500" dirty="0" smtClean="0">
                <a:latin typeface="Cambria" pitchFamily="18" charset="0"/>
              </a:rPr>
              <a:t>, O., </a:t>
            </a:r>
            <a:r>
              <a:rPr lang="en-US" sz="1500" dirty="0" err="1" smtClean="0">
                <a:latin typeface="Cambria" pitchFamily="18" charset="0"/>
              </a:rPr>
              <a:t>Strawa</a:t>
            </a:r>
            <a:r>
              <a:rPr lang="en-US" sz="1500" dirty="0" smtClean="0">
                <a:latin typeface="Cambria" pitchFamily="18" charset="0"/>
              </a:rPr>
              <a:t>, A., Absorption angstrom exponent in AERONET and related data as an indicator of aerosol composition, Atmos. Chem. Phys, 10, 1155-1169, 2010.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339</TotalTime>
  <Words>1395</Words>
  <Application>Microsoft Office PowerPoint</Application>
  <PresentationFormat>Custom</PresentationFormat>
  <Paragraphs>59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University of New Hampshire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Chelsea Corr</dc:creator>
  <cp:lastModifiedBy>Chelsea Corr</cp:lastModifiedBy>
  <cp:revision>40</cp:revision>
  <dcterms:created xsi:type="dcterms:W3CDTF">2014-02-19T17:41:28Z</dcterms:created>
  <dcterms:modified xsi:type="dcterms:W3CDTF">2014-02-25T18:21:03Z</dcterms:modified>
</cp:coreProperties>
</file>