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117" autoAdjust="0"/>
    <p:restoredTop sz="94660"/>
  </p:normalViewPr>
  <p:slideViewPr>
    <p:cSldViewPr>
      <p:cViewPr varScale="1">
        <p:scale>
          <a:sx n="26" d="100"/>
          <a:sy n="26" d="100"/>
        </p:scale>
        <p:origin x="-2526" y="-11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FA8D2-E5E8-41F0-A47E-46B11106620E}" type="datetimeFigureOut">
              <a:rPr lang="en-US" smtClean="0"/>
              <a:pPr/>
              <a:t>3/9/2014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95427-9AE6-4B49-8B35-D15FF2A9DE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800600" y="460248"/>
            <a:ext cx="34366200" cy="140091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9000" b="1" dirty="0" smtClean="0"/>
              <a:t>Localized Features in the Cosmic Ray Albedo Proton Map of the Moon</a:t>
            </a:r>
            <a:endParaRPr lang="en-US" sz="9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800600" y="2020829"/>
            <a:ext cx="34366200" cy="178917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r>
              <a:rPr lang="en-US" sz="12800" b="1" dirty="0" smtClean="0">
                <a:solidFill>
                  <a:schemeClr val="tx1"/>
                </a:solidFill>
              </a:rPr>
              <a:t>Jody </a:t>
            </a:r>
            <a:r>
              <a:rPr lang="en-US" sz="12800" b="1" dirty="0">
                <a:solidFill>
                  <a:schemeClr val="tx1"/>
                </a:solidFill>
              </a:rPr>
              <a:t>K. </a:t>
            </a:r>
            <a:r>
              <a:rPr lang="en-US" sz="12800" b="1" dirty="0" smtClean="0">
                <a:solidFill>
                  <a:schemeClr val="tx1"/>
                </a:solidFill>
              </a:rPr>
              <a:t>Wilson</a:t>
            </a:r>
            <a:r>
              <a:rPr lang="en-US" sz="12800" b="1" baseline="30000" dirty="0" smtClean="0">
                <a:solidFill>
                  <a:schemeClr val="tx1"/>
                </a:solidFill>
              </a:rPr>
              <a:t>1</a:t>
            </a:r>
            <a:r>
              <a:rPr lang="en-US" sz="12800" b="1" dirty="0" smtClean="0">
                <a:solidFill>
                  <a:schemeClr val="tx1"/>
                </a:solidFill>
              </a:rPr>
              <a:t> (jody.wilson@unh.edu), N. Schwadron</a:t>
            </a:r>
            <a:r>
              <a:rPr lang="en-US" sz="12800" b="1" baseline="30000" dirty="0" smtClean="0">
                <a:solidFill>
                  <a:schemeClr val="tx1"/>
                </a:solidFill>
              </a:rPr>
              <a:t>1</a:t>
            </a:r>
            <a:r>
              <a:rPr lang="en-US" sz="12800" b="1" dirty="0" smtClean="0">
                <a:solidFill>
                  <a:schemeClr val="tx1"/>
                </a:solidFill>
              </a:rPr>
              <a:t>, H. </a:t>
            </a:r>
            <a:r>
              <a:rPr lang="en-US" sz="12800" b="1" dirty="0">
                <a:solidFill>
                  <a:schemeClr val="tx1"/>
                </a:solidFill>
              </a:rPr>
              <a:t>E. Spence</a:t>
            </a:r>
            <a:r>
              <a:rPr lang="en-US" sz="12800" b="1" baseline="30000" dirty="0">
                <a:solidFill>
                  <a:schemeClr val="tx1"/>
                </a:solidFill>
              </a:rPr>
              <a:t>1</a:t>
            </a:r>
            <a:r>
              <a:rPr lang="en-US" sz="12800" b="1" dirty="0" smtClean="0">
                <a:solidFill>
                  <a:schemeClr val="tx1"/>
                </a:solidFill>
              </a:rPr>
              <a:t>, </a:t>
            </a:r>
            <a:r>
              <a:rPr lang="en-US" sz="12800" b="1" dirty="0">
                <a:solidFill>
                  <a:schemeClr val="tx1"/>
                </a:solidFill>
              </a:rPr>
              <a:t>M. J. Golightly</a:t>
            </a:r>
            <a:r>
              <a:rPr lang="en-US" sz="12800" b="1" baseline="30000" dirty="0">
                <a:solidFill>
                  <a:schemeClr val="tx1"/>
                </a:solidFill>
              </a:rPr>
              <a:t>1</a:t>
            </a:r>
            <a:r>
              <a:rPr lang="en-US" sz="12800" b="1" dirty="0">
                <a:solidFill>
                  <a:schemeClr val="tx1"/>
                </a:solidFill>
              </a:rPr>
              <a:t>, A. W. Case</a:t>
            </a:r>
            <a:r>
              <a:rPr lang="en-US" sz="12800" b="1" baseline="30000" dirty="0">
                <a:solidFill>
                  <a:schemeClr val="tx1"/>
                </a:solidFill>
              </a:rPr>
              <a:t>2,7</a:t>
            </a:r>
            <a:r>
              <a:rPr lang="en-US" sz="12800" b="1" dirty="0">
                <a:solidFill>
                  <a:schemeClr val="tx1"/>
                </a:solidFill>
              </a:rPr>
              <a:t>, J. B. Blake</a:t>
            </a:r>
            <a:r>
              <a:rPr lang="en-US" sz="12800" b="1" baseline="30000" dirty="0">
                <a:solidFill>
                  <a:schemeClr val="tx1"/>
                </a:solidFill>
              </a:rPr>
              <a:t>3</a:t>
            </a:r>
            <a:r>
              <a:rPr lang="en-US" sz="12800" b="1" dirty="0">
                <a:solidFill>
                  <a:schemeClr val="tx1"/>
                </a:solidFill>
              </a:rPr>
              <a:t>,  J. Kasper</a:t>
            </a:r>
            <a:r>
              <a:rPr lang="en-US" sz="12800" b="1" baseline="30000" dirty="0">
                <a:solidFill>
                  <a:schemeClr val="tx1"/>
                </a:solidFill>
              </a:rPr>
              <a:t>2,7</a:t>
            </a:r>
            <a:r>
              <a:rPr lang="en-US" sz="12800" b="1" dirty="0">
                <a:solidFill>
                  <a:schemeClr val="tx1"/>
                </a:solidFill>
              </a:rPr>
              <a:t>, M. D. Looper</a:t>
            </a:r>
            <a:r>
              <a:rPr lang="en-US" sz="12800" b="1" baseline="30000" dirty="0">
                <a:solidFill>
                  <a:schemeClr val="tx1"/>
                </a:solidFill>
              </a:rPr>
              <a:t>3</a:t>
            </a:r>
            <a:r>
              <a:rPr lang="en-US" sz="12800" b="1" dirty="0">
                <a:solidFill>
                  <a:schemeClr val="tx1"/>
                </a:solidFill>
              </a:rPr>
              <a:t>, J. E. Mazur</a:t>
            </a:r>
            <a:r>
              <a:rPr lang="en-US" sz="12800" b="1" baseline="30000" dirty="0">
                <a:solidFill>
                  <a:schemeClr val="tx1"/>
                </a:solidFill>
              </a:rPr>
              <a:t>3</a:t>
            </a:r>
            <a:r>
              <a:rPr lang="en-US" sz="12800" b="1" dirty="0">
                <a:solidFill>
                  <a:schemeClr val="tx1"/>
                </a:solidFill>
              </a:rPr>
              <a:t>, L. W. Townsend</a:t>
            </a:r>
            <a:r>
              <a:rPr lang="en-US" sz="12800" b="1" baseline="30000" dirty="0">
                <a:solidFill>
                  <a:schemeClr val="tx1"/>
                </a:solidFill>
              </a:rPr>
              <a:t>4</a:t>
            </a:r>
            <a:r>
              <a:rPr lang="en-US" sz="12800" b="1" dirty="0">
                <a:solidFill>
                  <a:schemeClr val="tx1"/>
                </a:solidFill>
              </a:rPr>
              <a:t>, C. Zeitlin</a:t>
            </a:r>
            <a:r>
              <a:rPr lang="en-US" sz="12800" b="1" baseline="30000" dirty="0">
                <a:solidFill>
                  <a:schemeClr val="tx1"/>
                </a:solidFill>
              </a:rPr>
              <a:t>5</a:t>
            </a:r>
            <a:r>
              <a:rPr lang="en-US" sz="12800" b="1" dirty="0">
                <a:solidFill>
                  <a:schemeClr val="tx1"/>
                </a:solidFill>
              </a:rPr>
              <a:t>, T. J. </a:t>
            </a:r>
            <a:r>
              <a:rPr lang="en-US" sz="12800" b="1" dirty="0" smtClean="0">
                <a:solidFill>
                  <a:schemeClr val="tx1"/>
                </a:solidFill>
              </a:rPr>
              <a:t>Stubbs</a:t>
            </a:r>
            <a:r>
              <a:rPr lang="en-US" sz="12800" b="1" baseline="30000" dirty="0" smtClean="0">
                <a:solidFill>
                  <a:schemeClr val="tx1"/>
                </a:solidFill>
              </a:rPr>
              <a:t>6</a:t>
            </a:r>
            <a:endParaRPr lang="en-US" sz="12800" b="1" dirty="0">
              <a:solidFill>
                <a:schemeClr val="tx1"/>
              </a:solidFill>
            </a:endParaRPr>
          </a:p>
          <a:p>
            <a:pPr algn="just"/>
            <a:r>
              <a:rPr lang="en-US" sz="12800" dirty="0" smtClean="0">
                <a:solidFill>
                  <a:schemeClr val="tx1"/>
                </a:solidFill>
              </a:rPr>
              <a:t>(1) Space </a:t>
            </a:r>
            <a:r>
              <a:rPr lang="en-US" sz="12800" dirty="0">
                <a:solidFill>
                  <a:schemeClr val="tx1"/>
                </a:solidFill>
              </a:rPr>
              <a:t>Science Center, </a:t>
            </a:r>
            <a:r>
              <a:rPr lang="en-US" sz="12800" dirty="0" smtClean="0">
                <a:solidFill>
                  <a:schemeClr val="tx1"/>
                </a:solidFill>
              </a:rPr>
              <a:t>University </a:t>
            </a:r>
            <a:r>
              <a:rPr lang="en-US" sz="12800" dirty="0">
                <a:solidFill>
                  <a:schemeClr val="tx1"/>
                </a:solidFill>
              </a:rPr>
              <a:t>of New Hampshire, Durham, </a:t>
            </a:r>
            <a:r>
              <a:rPr lang="en-US" sz="12800" dirty="0" smtClean="0">
                <a:solidFill>
                  <a:schemeClr val="tx1"/>
                </a:solidFill>
              </a:rPr>
              <a:t>NH;  (2) High </a:t>
            </a:r>
            <a:r>
              <a:rPr lang="en-US" sz="12800" dirty="0">
                <a:solidFill>
                  <a:schemeClr val="tx1"/>
                </a:solidFill>
              </a:rPr>
              <a:t>Energy Astrophysics Division, Harvard CFA, Cambridge, </a:t>
            </a:r>
            <a:r>
              <a:rPr lang="en-US" sz="12800" dirty="0" smtClean="0">
                <a:solidFill>
                  <a:schemeClr val="tx1"/>
                </a:solidFill>
              </a:rPr>
              <a:t>MA;  (3) The </a:t>
            </a:r>
            <a:r>
              <a:rPr lang="en-US" sz="12800" dirty="0">
                <a:solidFill>
                  <a:schemeClr val="tx1"/>
                </a:solidFill>
              </a:rPr>
              <a:t>Aerospace </a:t>
            </a:r>
            <a:r>
              <a:rPr lang="en-US" sz="12800" dirty="0" smtClean="0">
                <a:solidFill>
                  <a:schemeClr val="tx1"/>
                </a:solidFill>
              </a:rPr>
              <a:t>Corporation, </a:t>
            </a:r>
            <a:r>
              <a:rPr lang="en-US" sz="12800" dirty="0">
                <a:solidFill>
                  <a:schemeClr val="tx1"/>
                </a:solidFill>
              </a:rPr>
              <a:t>Los Angeles, </a:t>
            </a:r>
            <a:r>
              <a:rPr lang="en-US" sz="12800" dirty="0" smtClean="0">
                <a:solidFill>
                  <a:schemeClr val="tx1"/>
                </a:solidFill>
              </a:rPr>
              <a:t>CA</a:t>
            </a:r>
          </a:p>
          <a:p>
            <a:pPr algn="just"/>
            <a:r>
              <a:rPr lang="en-US" sz="12800" dirty="0" smtClean="0">
                <a:solidFill>
                  <a:schemeClr val="tx1"/>
                </a:solidFill>
              </a:rPr>
              <a:t>(4) Dept. </a:t>
            </a:r>
            <a:r>
              <a:rPr lang="en-US" sz="12800" dirty="0">
                <a:solidFill>
                  <a:schemeClr val="tx1"/>
                </a:solidFill>
              </a:rPr>
              <a:t>of Nuclear Engineering, </a:t>
            </a:r>
            <a:r>
              <a:rPr lang="en-US" sz="12800" dirty="0" smtClean="0">
                <a:solidFill>
                  <a:schemeClr val="tx1"/>
                </a:solidFill>
              </a:rPr>
              <a:t>Univ. </a:t>
            </a:r>
            <a:r>
              <a:rPr lang="en-US" sz="12800" dirty="0">
                <a:solidFill>
                  <a:schemeClr val="tx1"/>
                </a:solidFill>
              </a:rPr>
              <a:t>of Tennessee, Knoxville, </a:t>
            </a:r>
            <a:r>
              <a:rPr lang="en-US" sz="12800" dirty="0" smtClean="0">
                <a:solidFill>
                  <a:schemeClr val="tx1"/>
                </a:solidFill>
              </a:rPr>
              <a:t>TN; (5) Southwest </a:t>
            </a:r>
            <a:r>
              <a:rPr lang="en-US" sz="12800" dirty="0">
                <a:solidFill>
                  <a:schemeClr val="tx1"/>
                </a:solidFill>
              </a:rPr>
              <a:t>Research </a:t>
            </a:r>
            <a:r>
              <a:rPr lang="en-US" sz="12800" dirty="0" smtClean="0">
                <a:solidFill>
                  <a:schemeClr val="tx1"/>
                </a:solidFill>
              </a:rPr>
              <a:t>Inst., </a:t>
            </a:r>
            <a:r>
              <a:rPr lang="en-US" sz="12800" dirty="0">
                <a:solidFill>
                  <a:schemeClr val="tx1"/>
                </a:solidFill>
              </a:rPr>
              <a:t>Boulder, </a:t>
            </a:r>
            <a:r>
              <a:rPr lang="en-US" sz="12800" dirty="0" smtClean="0">
                <a:solidFill>
                  <a:schemeClr val="tx1"/>
                </a:solidFill>
              </a:rPr>
              <a:t>CO; (6) NASA </a:t>
            </a:r>
            <a:r>
              <a:rPr lang="en-US" sz="12800" dirty="0">
                <a:solidFill>
                  <a:schemeClr val="tx1"/>
                </a:solidFill>
              </a:rPr>
              <a:t>Goddard Space Flight Center, Greenbelt, </a:t>
            </a:r>
            <a:r>
              <a:rPr lang="en-US" sz="12800" dirty="0" smtClean="0">
                <a:solidFill>
                  <a:schemeClr val="tx1"/>
                </a:solidFill>
              </a:rPr>
              <a:t>MD; (7) NASA </a:t>
            </a:r>
            <a:r>
              <a:rPr lang="en-US" sz="12800" dirty="0">
                <a:solidFill>
                  <a:schemeClr val="tx1"/>
                </a:solidFill>
              </a:rPr>
              <a:t>Lunar Science </a:t>
            </a:r>
            <a:r>
              <a:rPr lang="en-US" sz="12800" dirty="0" smtClean="0">
                <a:solidFill>
                  <a:schemeClr val="tx1"/>
                </a:solidFill>
              </a:rPr>
              <a:t>Inst.</a:t>
            </a:r>
            <a:endParaRPr lang="en-US" sz="128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09600" y="5029200"/>
            <a:ext cx="1135380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57200" y="4191000"/>
            <a:ext cx="12573000" cy="9417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ctr">
              <a:defRPr/>
            </a:pPr>
            <a:r>
              <a:rPr lang="en-US" sz="6000" b="1" dirty="0" smtClean="0"/>
              <a:t>Summary</a:t>
            </a:r>
          </a:p>
          <a:p>
            <a:pPr algn="just">
              <a:defRPr/>
            </a:pPr>
            <a:r>
              <a:rPr lang="en-US" sz="4400" dirty="0" smtClean="0"/>
              <a:t>We use “albedo” or “splash” protons with energies between ~60 and 150 MeV to construct a galactic cosmic ray (GCR) albedo proton map of the Moon.  The yield of albedo protons is:</a:t>
            </a:r>
          </a:p>
          <a:p>
            <a:pPr algn="ctr">
              <a:defRPr/>
            </a:pPr>
            <a:r>
              <a:rPr lang="en-US" sz="4400" i="1" dirty="0" smtClean="0"/>
              <a:t>Yield = (Lunar proton rate) / (GCR proton rate)</a:t>
            </a:r>
          </a:p>
          <a:p>
            <a:pPr algn="just">
              <a:defRPr/>
            </a:pPr>
            <a:endParaRPr lang="en-US" sz="4400" b="1" dirty="0" smtClean="0"/>
          </a:p>
          <a:p>
            <a:pPr algn="just">
              <a:defRPr/>
            </a:pPr>
            <a:r>
              <a:rPr lang="en-US" sz="4400" b="1" dirty="0" smtClean="0"/>
              <a:t>We detect a statistically </a:t>
            </a:r>
            <a:r>
              <a:rPr lang="en-US" sz="4400" b="1" dirty="0" smtClean="0"/>
              <a:t>significant </a:t>
            </a:r>
            <a:r>
              <a:rPr lang="en-US" sz="4400" b="1" dirty="0" smtClean="0"/>
              <a:t>higher proton yield from the lunar maria compared to the lunar highlands, </a:t>
            </a:r>
            <a:r>
              <a:rPr lang="en-US" sz="4400" dirty="0" smtClean="0"/>
              <a:t>particularly at two localized spots which may be associated with specific elemental concentrations.  We do not </a:t>
            </a:r>
            <a:r>
              <a:rPr lang="en-US" sz="4400" dirty="0" smtClean="0"/>
              <a:t>yet see </a:t>
            </a:r>
            <a:r>
              <a:rPr lang="en-US" sz="4400" dirty="0" smtClean="0"/>
              <a:t>any obvious small-scale features in the polar regions.</a:t>
            </a:r>
            <a:endParaRPr lang="en-US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" y="13944600"/>
            <a:ext cx="12573000" cy="67095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ctr"/>
            <a:r>
              <a:rPr lang="en-US" sz="6000" b="1" dirty="0" smtClean="0"/>
              <a:t>Proton-bright spots “A” and “B”</a:t>
            </a:r>
          </a:p>
          <a:p>
            <a:endParaRPr lang="en-US" sz="4400" dirty="0" smtClean="0"/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Spots yield </a:t>
            </a:r>
            <a:r>
              <a:rPr lang="en-US" sz="4400" b="1" dirty="0" smtClean="0"/>
              <a:t>4</a:t>
            </a:r>
            <a:r>
              <a:rPr lang="en-US" sz="4400" b="1" dirty="0" smtClean="0"/>
              <a:t>% ±2% </a:t>
            </a:r>
            <a:r>
              <a:rPr lang="en-US" sz="4400" dirty="0" smtClean="0"/>
              <a:t>more protons than lunar </a:t>
            </a:r>
            <a:r>
              <a:rPr lang="en-US" sz="4400" dirty="0" smtClean="0"/>
              <a:t>avg.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</a:t>
            </a:r>
            <a:r>
              <a:rPr lang="en-US" sz="4400" dirty="0" smtClean="0"/>
              <a:t>Both spots located on margins of maria</a:t>
            </a:r>
            <a:endParaRPr lang="en-US" sz="4400" dirty="0" smtClean="0"/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“A” </a:t>
            </a:r>
            <a:r>
              <a:rPr lang="en-US" sz="4400" dirty="0" smtClean="0"/>
              <a:t>centered close to </a:t>
            </a:r>
            <a:r>
              <a:rPr lang="en-US" sz="4400" b="1" dirty="0" smtClean="0"/>
              <a:t>Taurus-</a:t>
            </a:r>
            <a:r>
              <a:rPr lang="en-US" sz="4400" b="1" dirty="0" err="1" smtClean="0"/>
              <a:t>Littrow</a:t>
            </a:r>
            <a:r>
              <a:rPr lang="en-US" sz="4400" dirty="0" smtClean="0"/>
              <a:t>, between maria </a:t>
            </a:r>
            <a:r>
              <a:rPr lang="en-US" sz="4400" dirty="0" err="1" smtClean="0"/>
              <a:t>Serenitatis</a:t>
            </a:r>
            <a:r>
              <a:rPr lang="en-US" sz="4400" dirty="0" smtClean="0"/>
              <a:t> and </a:t>
            </a:r>
            <a:r>
              <a:rPr lang="en-US" sz="4400" dirty="0" err="1" smtClean="0"/>
              <a:t>Tranquillitatis</a:t>
            </a:r>
            <a:endParaRPr lang="en-US" sz="4400" dirty="0" smtClean="0"/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“A” </a:t>
            </a:r>
            <a:r>
              <a:rPr lang="en-US" sz="4400" dirty="0" smtClean="0"/>
              <a:t>near</a:t>
            </a:r>
            <a:r>
              <a:rPr lang="en-US" sz="4400" dirty="0" smtClean="0"/>
              <a:t> </a:t>
            </a:r>
            <a:r>
              <a:rPr lang="en-US" sz="4400" dirty="0" smtClean="0"/>
              <a:t>strongest </a:t>
            </a:r>
            <a:r>
              <a:rPr lang="en-US" sz="4400" b="1" dirty="0" smtClean="0"/>
              <a:t>titanium</a:t>
            </a:r>
            <a:r>
              <a:rPr lang="en-US" sz="4400" dirty="0" smtClean="0"/>
              <a:t> concentration</a:t>
            </a:r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“B” </a:t>
            </a:r>
            <a:r>
              <a:rPr lang="en-US" sz="4400" dirty="0" smtClean="0"/>
              <a:t>between Maria </a:t>
            </a:r>
            <a:r>
              <a:rPr lang="en-US" sz="4400" dirty="0" err="1" smtClean="0"/>
              <a:t>Humorum</a:t>
            </a:r>
            <a:r>
              <a:rPr lang="en-US" sz="4400" dirty="0" smtClean="0"/>
              <a:t> &amp; </a:t>
            </a:r>
            <a:r>
              <a:rPr lang="en-US" sz="4400" dirty="0" err="1" smtClean="0"/>
              <a:t>Procellarum</a:t>
            </a:r>
            <a:endParaRPr lang="en-US" sz="4400" dirty="0" smtClean="0"/>
          </a:p>
          <a:p>
            <a:pPr>
              <a:buFont typeface="Arial" pitchFamily="34" charset="0"/>
              <a:buChar char="•"/>
            </a:pPr>
            <a:r>
              <a:rPr lang="en-US" sz="4400" dirty="0" smtClean="0"/>
              <a:t> “B” has </a:t>
            </a:r>
            <a:r>
              <a:rPr lang="en-US" sz="4400" b="1" dirty="0" smtClean="0"/>
              <a:t>no</a:t>
            </a:r>
            <a:r>
              <a:rPr lang="en-US" sz="4400" dirty="0" smtClean="0"/>
              <a:t> </a:t>
            </a:r>
            <a:r>
              <a:rPr lang="en-US" sz="4400" dirty="0" smtClean="0"/>
              <a:t>matching </a:t>
            </a:r>
            <a:r>
              <a:rPr lang="en-US" sz="4400" dirty="0" smtClean="0"/>
              <a:t>feature in elemental </a:t>
            </a:r>
            <a:r>
              <a:rPr lang="en-US" sz="4400" dirty="0" smtClean="0"/>
              <a:t>maps</a:t>
            </a:r>
            <a:endParaRPr lang="en-US" sz="4400" dirty="0" smtClean="0"/>
          </a:p>
        </p:txBody>
      </p:sp>
      <p:sp>
        <p:nvSpPr>
          <p:cNvPr id="1026" name="AutoShape 2" descr="imap://jkwilson@guero.sr.unh.edu:993/fetch%3EUID%3E/INBOX%3E45949?part=1.2.2&amp;filename=gefhaahe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" name="Picture 19" descr="gefhaah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872" y="463295"/>
            <a:ext cx="3919728" cy="334718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Picture 20" descr="hbagbch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47800" y="463295"/>
            <a:ext cx="3905250" cy="33141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 descr="bigmaps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411201" y="5257800"/>
            <a:ext cx="30022798" cy="1483157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457200" y="20955000"/>
            <a:ext cx="13792200" cy="114492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457200" tIns="182880" rIns="457200" bIns="182880" rtlCol="0">
            <a:spAutoFit/>
          </a:bodyPr>
          <a:lstStyle/>
          <a:p>
            <a:pPr algn="ctr"/>
            <a:r>
              <a:rPr lang="en-US" sz="6000" b="1" dirty="0" smtClean="0"/>
              <a:t>What affects the </a:t>
            </a:r>
            <a:r>
              <a:rPr lang="en-US" sz="6000" b="1" dirty="0" smtClean="0"/>
              <a:t>proton </a:t>
            </a:r>
            <a:r>
              <a:rPr lang="en-US" sz="6000" b="1" dirty="0" smtClean="0"/>
              <a:t>yield?</a:t>
            </a:r>
          </a:p>
          <a:p>
            <a:pPr algn="just"/>
            <a:r>
              <a:rPr lang="en-US" sz="4400" dirty="0" smtClean="0"/>
              <a:t>1. Elements which are more abundant in the maria (Fe, Ti, </a:t>
            </a:r>
            <a:r>
              <a:rPr lang="en-US" sz="4400" dirty="0" smtClean="0"/>
              <a:t>K) may </a:t>
            </a:r>
            <a:r>
              <a:rPr lang="en-US" sz="4400" dirty="0" smtClean="0"/>
              <a:t>yield more protons by </a:t>
            </a:r>
            <a:r>
              <a:rPr lang="en-US" sz="4400" dirty="0" err="1" smtClean="0"/>
              <a:t>spallation</a:t>
            </a:r>
            <a:r>
              <a:rPr lang="en-US" sz="4400" dirty="0" smtClean="0"/>
              <a:t> (evaporation or intra-nuclear cascades) than do other elements.</a:t>
            </a:r>
          </a:p>
          <a:p>
            <a:pPr algn="ctr"/>
            <a:r>
              <a:rPr lang="en-US" sz="4400" b="1" dirty="0" smtClean="0"/>
              <a:t>OR</a:t>
            </a:r>
          </a:p>
          <a:p>
            <a:pPr algn="just"/>
            <a:r>
              <a:rPr lang="en-US" sz="4400" dirty="0" smtClean="0"/>
              <a:t>2. Maria-enriching elements may have slightly higher cross-sections for GCR collisions (~1 </a:t>
            </a:r>
            <a:r>
              <a:rPr lang="en-US" sz="4400" dirty="0" err="1" smtClean="0"/>
              <a:t>GeV</a:t>
            </a:r>
            <a:r>
              <a:rPr lang="en-US" sz="4400" dirty="0" smtClean="0"/>
              <a:t>) compared to albedo proton collisions (~100 MeV), </a:t>
            </a:r>
            <a:r>
              <a:rPr lang="en-US" sz="4400" dirty="0" smtClean="0"/>
              <a:t>resulting </a:t>
            </a:r>
            <a:r>
              <a:rPr lang="en-US" sz="4400" dirty="0" smtClean="0"/>
              <a:t>in a shallower </a:t>
            </a:r>
            <a:r>
              <a:rPr lang="en-US" sz="4400" dirty="0" err="1" smtClean="0"/>
              <a:t>spallation</a:t>
            </a:r>
            <a:r>
              <a:rPr lang="en-US" sz="4400" dirty="0" smtClean="0"/>
              <a:t> source distribution from which albedo protons are more likely to escape to space</a:t>
            </a:r>
            <a:r>
              <a:rPr lang="en-US" sz="4400" dirty="0" smtClean="0"/>
              <a:t>.</a:t>
            </a:r>
          </a:p>
          <a:p>
            <a:pPr algn="ctr"/>
            <a:r>
              <a:rPr lang="en-US" sz="4400" b="1" dirty="0" smtClean="0"/>
              <a:t>OR</a:t>
            </a:r>
          </a:p>
          <a:p>
            <a:pPr algn="just"/>
            <a:r>
              <a:rPr lang="en-US" sz="4400" dirty="0" smtClean="0"/>
              <a:t>3. Unique chemical properties at certain mare margins (due to </a:t>
            </a:r>
            <a:r>
              <a:rPr lang="en-US" sz="4400" dirty="0" err="1" smtClean="0"/>
              <a:t>pyroclastic</a:t>
            </a:r>
            <a:r>
              <a:rPr lang="en-US" sz="4400" dirty="0" smtClean="0"/>
              <a:t> flows, perhaps?) may result in more efficient trapping of solar wind protons, leading to higher albedo proton yields from simple knock-on collisions of GCR protons with implanted H.</a:t>
            </a:r>
            <a:endParaRPr lang="en-US" sz="4400" dirty="0"/>
          </a:p>
        </p:txBody>
      </p:sp>
      <p:sp>
        <p:nvSpPr>
          <p:cNvPr id="25" name="TextBox 24"/>
          <p:cNvSpPr txBox="1"/>
          <p:nvPr/>
        </p:nvSpPr>
        <p:spPr>
          <a:xfrm>
            <a:off x="13411200" y="4191000"/>
            <a:ext cx="30022800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Albedo proton yield map compared with LROC visible map and LP titanium abundance map </a:t>
            </a:r>
            <a:endParaRPr lang="en-US" sz="60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960821" y="22021800"/>
            <a:ext cx="14000422" cy="10477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362576" y="21982176"/>
            <a:ext cx="14033323" cy="10506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" name="TextBox 111"/>
          <p:cNvSpPr txBox="1"/>
          <p:nvPr/>
        </p:nvSpPr>
        <p:spPr>
          <a:xfrm>
            <a:off x="14935200" y="20790408"/>
            <a:ext cx="28422600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Additional results (Jordan et al.): H</a:t>
            </a:r>
            <a:r>
              <a:rPr lang="en-US" sz="6000" b="1" baseline="-25000" dirty="0" smtClean="0"/>
              <a:t>2</a:t>
            </a:r>
            <a:r>
              <a:rPr lang="en-US" sz="6000" b="1" dirty="0" smtClean="0"/>
              <a:t> formation &amp; subsurface charging/breakdown in PSRs</a:t>
            </a:r>
            <a:endParaRPr lang="en-US" sz="60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1966</TotalTime>
  <Words>503</Words>
  <Application>Microsoft Office PowerPoint</Application>
  <PresentationFormat>Custom</PresentationFormat>
  <Paragraphs>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Localized Features in the Cosmic Ray Albedo Proton Map of the Moon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Detecting Low-Contrast Features in the Cosmic Ray Albedo Proton Map of the Moon</dc:title>
  <dc:creator>Jody Wilson</dc:creator>
  <cp:lastModifiedBy>Jody Wilson</cp:lastModifiedBy>
  <cp:revision>100</cp:revision>
  <dcterms:created xsi:type="dcterms:W3CDTF">2013-10-08T15:32:58Z</dcterms:created>
  <dcterms:modified xsi:type="dcterms:W3CDTF">2014-03-09T22:07:12Z</dcterms:modified>
</cp:coreProperties>
</file>