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6" r:id="rId2"/>
  </p:sldIdLst>
  <p:sldSz cx="43891200" cy="32918400"/>
  <p:notesSz cx="7010400" cy="9236075"/>
  <p:defaultTextStyle>
    <a:defPPr>
      <a:defRPr lang="en-US"/>
    </a:defPPr>
    <a:lvl1pPr algn="l" rtl="0" fontAlgn="base">
      <a:spcBef>
        <a:spcPct val="0"/>
      </a:spcBef>
      <a:spcAft>
        <a:spcPct val="0"/>
      </a:spcAft>
      <a:defRPr sz="2400" kern="1200">
        <a:solidFill>
          <a:schemeClr val="tx1"/>
        </a:solidFill>
        <a:latin typeface="Calibri" pitchFamily="34" charset="0"/>
        <a:ea typeface="+mn-ea"/>
        <a:cs typeface="Arial" charset="0"/>
      </a:defRPr>
    </a:lvl1pPr>
    <a:lvl2pPr marL="457200" algn="l" rtl="0" fontAlgn="base">
      <a:spcBef>
        <a:spcPct val="0"/>
      </a:spcBef>
      <a:spcAft>
        <a:spcPct val="0"/>
      </a:spcAft>
      <a:defRPr sz="2400" kern="1200">
        <a:solidFill>
          <a:schemeClr val="tx1"/>
        </a:solidFill>
        <a:latin typeface="Calibri" pitchFamily="34" charset="0"/>
        <a:ea typeface="+mn-ea"/>
        <a:cs typeface="Arial" charset="0"/>
      </a:defRPr>
    </a:lvl2pPr>
    <a:lvl3pPr marL="914400" algn="l" rtl="0" fontAlgn="base">
      <a:spcBef>
        <a:spcPct val="0"/>
      </a:spcBef>
      <a:spcAft>
        <a:spcPct val="0"/>
      </a:spcAft>
      <a:defRPr sz="2400" kern="1200">
        <a:solidFill>
          <a:schemeClr val="tx1"/>
        </a:solidFill>
        <a:latin typeface="Calibri" pitchFamily="34" charset="0"/>
        <a:ea typeface="+mn-ea"/>
        <a:cs typeface="Arial" charset="0"/>
      </a:defRPr>
    </a:lvl3pPr>
    <a:lvl4pPr marL="1371600" algn="l" rtl="0" fontAlgn="base">
      <a:spcBef>
        <a:spcPct val="0"/>
      </a:spcBef>
      <a:spcAft>
        <a:spcPct val="0"/>
      </a:spcAft>
      <a:defRPr sz="2400" kern="1200">
        <a:solidFill>
          <a:schemeClr val="tx1"/>
        </a:solidFill>
        <a:latin typeface="Calibri" pitchFamily="34" charset="0"/>
        <a:ea typeface="+mn-ea"/>
        <a:cs typeface="Arial" charset="0"/>
      </a:defRPr>
    </a:lvl4pPr>
    <a:lvl5pPr marL="1828800" algn="l" rtl="0" fontAlgn="base">
      <a:spcBef>
        <a:spcPct val="0"/>
      </a:spcBef>
      <a:spcAft>
        <a:spcPct val="0"/>
      </a:spcAft>
      <a:defRPr sz="2400" kern="1200">
        <a:solidFill>
          <a:schemeClr val="tx1"/>
        </a:solidFill>
        <a:latin typeface="Calibri" pitchFamily="34" charset="0"/>
        <a:ea typeface="+mn-ea"/>
        <a:cs typeface="Arial" charset="0"/>
      </a:defRPr>
    </a:lvl5pPr>
    <a:lvl6pPr marL="2286000" algn="l" defTabSz="914400" rtl="0" eaLnBrk="1" latinLnBrk="0" hangingPunct="1">
      <a:defRPr sz="2400" kern="1200">
        <a:solidFill>
          <a:schemeClr val="tx1"/>
        </a:solidFill>
        <a:latin typeface="Calibri" pitchFamily="34" charset="0"/>
        <a:ea typeface="+mn-ea"/>
        <a:cs typeface="Arial" charset="0"/>
      </a:defRPr>
    </a:lvl6pPr>
    <a:lvl7pPr marL="2743200" algn="l" defTabSz="914400" rtl="0" eaLnBrk="1" latinLnBrk="0" hangingPunct="1">
      <a:defRPr sz="2400" kern="1200">
        <a:solidFill>
          <a:schemeClr val="tx1"/>
        </a:solidFill>
        <a:latin typeface="Calibri" pitchFamily="34" charset="0"/>
        <a:ea typeface="+mn-ea"/>
        <a:cs typeface="Arial" charset="0"/>
      </a:defRPr>
    </a:lvl7pPr>
    <a:lvl8pPr marL="3200400" algn="l" defTabSz="914400" rtl="0" eaLnBrk="1" latinLnBrk="0" hangingPunct="1">
      <a:defRPr sz="2400" kern="1200">
        <a:solidFill>
          <a:schemeClr val="tx1"/>
        </a:solidFill>
        <a:latin typeface="Calibri" pitchFamily="34" charset="0"/>
        <a:ea typeface="+mn-ea"/>
        <a:cs typeface="Arial" charset="0"/>
      </a:defRPr>
    </a:lvl8pPr>
    <a:lvl9pPr marL="3657600" algn="l" defTabSz="914400" rtl="0" eaLnBrk="1" latinLnBrk="0" hangingPunct="1">
      <a:defRPr sz="2400"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xmlns="">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00000"/>
    <a:srgbClr val="3333CC"/>
    <a:srgbClr val="000099"/>
    <a:srgbClr val="66FF33"/>
    <a:srgbClr val="969696"/>
    <a:srgbClr val="A50021"/>
    <a:srgbClr val="767E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autoAdjust="0"/>
    <p:restoredTop sz="98579" autoAdjust="0"/>
  </p:normalViewPr>
  <p:slideViewPr>
    <p:cSldViewPr>
      <p:cViewPr>
        <p:scale>
          <a:sx n="25" d="100"/>
          <a:sy n="25" d="100"/>
        </p:scale>
        <p:origin x="-300" y="-72"/>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38475" cy="461963"/>
          </a:xfrm>
          <a:prstGeom prst="rect">
            <a:avLst/>
          </a:prstGeom>
          <a:noFill/>
          <a:ln w="9525">
            <a:noFill/>
            <a:miter lim="800000"/>
            <a:headEnd/>
            <a:tailEnd/>
          </a:ln>
        </p:spPr>
        <p:txBody>
          <a:bodyPr vert="horz" wrap="square" lIns="92812" tIns="46407" rIns="92812" bIns="46407" numCol="1" anchor="t" anchorCtr="0" compatLnSpc="1">
            <a:prstTxWarp prst="textNoShape">
              <a:avLst/>
            </a:prstTxWarp>
          </a:bodyPr>
          <a:lstStyle>
            <a:lvl1pPr defTabSz="928688">
              <a:defRPr sz="1300">
                <a:latin typeface="Times New Roman" pitchFamily="18" charset="0"/>
              </a:defRPr>
            </a:lvl1pPr>
          </a:lstStyle>
          <a:p>
            <a:endParaRPr lang="en-US"/>
          </a:p>
        </p:txBody>
      </p:sp>
      <p:sp>
        <p:nvSpPr>
          <p:cNvPr id="4099" name="Rectangle 3"/>
          <p:cNvSpPr>
            <a:spLocks noGrp="1" noChangeArrowheads="1"/>
          </p:cNvSpPr>
          <p:nvPr>
            <p:ph type="dt" sz="quarter" idx="1"/>
          </p:nvPr>
        </p:nvSpPr>
        <p:spPr bwMode="auto">
          <a:xfrm>
            <a:off x="3971925" y="0"/>
            <a:ext cx="3038475" cy="461963"/>
          </a:xfrm>
          <a:prstGeom prst="rect">
            <a:avLst/>
          </a:prstGeom>
          <a:noFill/>
          <a:ln w="9525">
            <a:noFill/>
            <a:miter lim="800000"/>
            <a:headEnd/>
            <a:tailEnd/>
          </a:ln>
        </p:spPr>
        <p:txBody>
          <a:bodyPr vert="horz" wrap="square" lIns="92812" tIns="46407" rIns="92812" bIns="46407" numCol="1" anchor="t" anchorCtr="0" compatLnSpc="1">
            <a:prstTxWarp prst="textNoShape">
              <a:avLst/>
            </a:prstTxWarp>
          </a:bodyPr>
          <a:lstStyle>
            <a:lvl1pPr algn="r" defTabSz="928688">
              <a:defRPr sz="1300">
                <a:latin typeface="Times New Roman" pitchFamily="18" charset="0"/>
              </a:defRPr>
            </a:lvl1pPr>
          </a:lstStyle>
          <a:p>
            <a:endParaRPr lang="en-US"/>
          </a:p>
        </p:txBody>
      </p:sp>
      <p:sp>
        <p:nvSpPr>
          <p:cNvPr id="4100" name="Rectangle 4"/>
          <p:cNvSpPr>
            <a:spLocks noGrp="1" noChangeArrowheads="1"/>
          </p:cNvSpPr>
          <p:nvPr>
            <p:ph type="ftr" sz="quarter" idx="2"/>
          </p:nvPr>
        </p:nvSpPr>
        <p:spPr bwMode="auto">
          <a:xfrm>
            <a:off x="0" y="8774113"/>
            <a:ext cx="3038475" cy="461962"/>
          </a:xfrm>
          <a:prstGeom prst="rect">
            <a:avLst/>
          </a:prstGeom>
          <a:noFill/>
          <a:ln w="9525">
            <a:noFill/>
            <a:miter lim="800000"/>
            <a:headEnd/>
            <a:tailEnd/>
          </a:ln>
        </p:spPr>
        <p:txBody>
          <a:bodyPr vert="horz" wrap="square" lIns="92812" tIns="46407" rIns="92812" bIns="46407" numCol="1" anchor="b" anchorCtr="0" compatLnSpc="1">
            <a:prstTxWarp prst="textNoShape">
              <a:avLst/>
            </a:prstTxWarp>
          </a:bodyPr>
          <a:lstStyle>
            <a:lvl1pPr defTabSz="928688">
              <a:defRPr sz="1300">
                <a:latin typeface="Times New Roman" pitchFamily="18" charset="0"/>
              </a:defRPr>
            </a:lvl1pPr>
          </a:lstStyle>
          <a:p>
            <a:endParaRPr lang="en-US"/>
          </a:p>
        </p:txBody>
      </p:sp>
      <p:sp>
        <p:nvSpPr>
          <p:cNvPr id="4101" name="Rectangle 5"/>
          <p:cNvSpPr>
            <a:spLocks noGrp="1" noChangeArrowheads="1"/>
          </p:cNvSpPr>
          <p:nvPr>
            <p:ph type="sldNum" sz="quarter" idx="3"/>
          </p:nvPr>
        </p:nvSpPr>
        <p:spPr bwMode="auto">
          <a:xfrm>
            <a:off x="3971925" y="8774113"/>
            <a:ext cx="3038475" cy="461962"/>
          </a:xfrm>
          <a:prstGeom prst="rect">
            <a:avLst/>
          </a:prstGeom>
          <a:noFill/>
          <a:ln w="9525">
            <a:noFill/>
            <a:miter lim="800000"/>
            <a:headEnd/>
            <a:tailEnd/>
          </a:ln>
        </p:spPr>
        <p:txBody>
          <a:bodyPr vert="horz" wrap="square" lIns="92812" tIns="46407" rIns="92812" bIns="46407" numCol="1" anchor="b" anchorCtr="0" compatLnSpc="1">
            <a:prstTxWarp prst="textNoShape">
              <a:avLst/>
            </a:prstTxWarp>
          </a:bodyPr>
          <a:lstStyle>
            <a:lvl1pPr algn="r" defTabSz="928688">
              <a:defRPr sz="1300">
                <a:latin typeface="Times New Roman" pitchFamily="18" charset="0"/>
              </a:defRPr>
            </a:lvl1pPr>
          </a:lstStyle>
          <a:p>
            <a:fld id="{A1F092EF-0B82-48C7-8046-F9245F02E7D6}" type="slidenum">
              <a:rPr lang="en-US"/>
              <a:pPr/>
              <a:t>‹#›</a:t>
            </a:fld>
            <a:endParaRPr lang="en-US"/>
          </a:p>
        </p:txBody>
      </p:sp>
    </p:spTree>
    <p:extLst>
      <p:ext uri="{BB962C8B-B14F-4D97-AF65-F5344CB8AC3E}">
        <p14:creationId xmlns:p14="http://schemas.microsoft.com/office/powerpoint/2010/main" val="3829258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Grp="1" noChangeArrowheads="1"/>
          </p:cNvSpPr>
          <p:nvPr>
            <p:ph type="hdr" sz="quarter"/>
          </p:nvPr>
        </p:nvSpPr>
        <p:spPr bwMode="auto">
          <a:xfrm>
            <a:off x="0" y="0"/>
            <a:ext cx="3043238" cy="469900"/>
          </a:xfrm>
          <a:prstGeom prst="rect">
            <a:avLst/>
          </a:prstGeom>
          <a:noFill/>
          <a:ln w="9525">
            <a:noFill/>
            <a:miter lim="800000"/>
            <a:headEnd/>
            <a:tailEnd/>
          </a:ln>
        </p:spPr>
        <p:txBody>
          <a:bodyPr vert="horz" wrap="square" lIns="19573" tIns="9786" rIns="19573" bIns="9786" numCol="1" anchor="t" anchorCtr="0" compatLnSpc="1">
            <a:prstTxWarp prst="textNoShape">
              <a:avLst/>
            </a:prstTxWarp>
          </a:bodyPr>
          <a:lstStyle>
            <a:lvl1pPr defTabSz="195263">
              <a:defRPr sz="300">
                <a:latin typeface="Times New Roman" pitchFamily="18" charset="0"/>
              </a:defRPr>
            </a:lvl1pPr>
          </a:lstStyle>
          <a:p>
            <a:endParaRPr lang="en-US"/>
          </a:p>
        </p:txBody>
      </p:sp>
      <p:sp>
        <p:nvSpPr>
          <p:cNvPr id="5123" name="Rectangle 1027"/>
          <p:cNvSpPr>
            <a:spLocks noGrp="1" noChangeArrowheads="1"/>
          </p:cNvSpPr>
          <p:nvPr>
            <p:ph type="dt" idx="1"/>
          </p:nvPr>
        </p:nvSpPr>
        <p:spPr bwMode="auto">
          <a:xfrm>
            <a:off x="3967163" y="0"/>
            <a:ext cx="3043237" cy="469900"/>
          </a:xfrm>
          <a:prstGeom prst="rect">
            <a:avLst/>
          </a:prstGeom>
          <a:noFill/>
          <a:ln w="9525">
            <a:noFill/>
            <a:miter lim="800000"/>
            <a:headEnd/>
            <a:tailEnd/>
          </a:ln>
        </p:spPr>
        <p:txBody>
          <a:bodyPr vert="horz" wrap="square" lIns="19573" tIns="9786" rIns="19573" bIns="9786" numCol="1" anchor="t" anchorCtr="0" compatLnSpc="1">
            <a:prstTxWarp prst="textNoShape">
              <a:avLst/>
            </a:prstTxWarp>
          </a:bodyPr>
          <a:lstStyle>
            <a:lvl1pPr algn="r" defTabSz="195263">
              <a:defRPr sz="300">
                <a:latin typeface="Times New Roman" pitchFamily="18" charset="0"/>
              </a:defRPr>
            </a:lvl1pPr>
          </a:lstStyle>
          <a:p>
            <a:endParaRPr lang="en-US"/>
          </a:p>
        </p:txBody>
      </p:sp>
      <p:sp>
        <p:nvSpPr>
          <p:cNvPr id="3076" name="Rectangle 1028"/>
          <p:cNvSpPr>
            <a:spLocks noGrp="1" noRot="1" noChangeAspect="1" noChangeArrowheads="1" noTextEdit="1"/>
          </p:cNvSpPr>
          <p:nvPr>
            <p:ph type="sldImg" idx="2"/>
          </p:nvPr>
        </p:nvSpPr>
        <p:spPr bwMode="auto">
          <a:xfrm>
            <a:off x="1206500" y="696913"/>
            <a:ext cx="4602163" cy="3451225"/>
          </a:xfrm>
          <a:prstGeom prst="rect">
            <a:avLst/>
          </a:prstGeom>
          <a:noFill/>
          <a:ln w="9525">
            <a:solidFill>
              <a:srgbClr val="000000"/>
            </a:solidFill>
            <a:miter lim="800000"/>
            <a:headEnd/>
            <a:tailEnd/>
          </a:ln>
        </p:spPr>
      </p:sp>
      <p:sp>
        <p:nvSpPr>
          <p:cNvPr id="5125" name="Rectangle 1029"/>
          <p:cNvSpPr>
            <a:spLocks noGrp="1" noChangeArrowheads="1"/>
          </p:cNvSpPr>
          <p:nvPr>
            <p:ph type="body" sz="quarter" idx="3"/>
          </p:nvPr>
        </p:nvSpPr>
        <p:spPr bwMode="auto">
          <a:xfrm>
            <a:off x="938213" y="4392613"/>
            <a:ext cx="5133975" cy="4148137"/>
          </a:xfrm>
          <a:prstGeom prst="rect">
            <a:avLst/>
          </a:prstGeom>
          <a:noFill/>
          <a:ln w="9525">
            <a:noFill/>
            <a:miter lim="800000"/>
            <a:headEnd/>
            <a:tailEnd/>
          </a:ln>
        </p:spPr>
        <p:txBody>
          <a:bodyPr vert="horz" wrap="square" lIns="19573" tIns="9786" rIns="19573" bIns="9786"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1030"/>
          <p:cNvSpPr>
            <a:spLocks noGrp="1" noChangeArrowheads="1"/>
          </p:cNvSpPr>
          <p:nvPr>
            <p:ph type="ftr" sz="quarter" idx="4"/>
          </p:nvPr>
        </p:nvSpPr>
        <p:spPr bwMode="auto">
          <a:xfrm>
            <a:off x="0" y="8769350"/>
            <a:ext cx="3043238" cy="469900"/>
          </a:xfrm>
          <a:prstGeom prst="rect">
            <a:avLst/>
          </a:prstGeom>
          <a:noFill/>
          <a:ln w="9525">
            <a:noFill/>
            <a:miter lim="800000"/>
            <a:headEnd/>
            <a:tailEnd/>
          </a:ln>
        </p:spPr>
        <p:txBody>
          <a:bodyPr vert="horz" wrap="square" lIns="19573" tIns="9786" rIns="19573" bIns="9786" numCol="1" anchor="b" anchorCtr="0" compatLnSpc="1">
            <a:prstTxWarp prst="textNoShape">
              <a:avLst/>
            </a:prstTxWarp>
          </a:bodyPr>
          <a:lstStyle>
            <a:lvl1pPr defTabSz="195263">
              <a:defRPr sz="300">
                <a:latin typeface="Times New Roman" pitchFamily="18" charset="0"/>
              </a:defRPr>
            </a:lvl1pPr>
          </a:lstStyle>
          <a:p>
            <a:endParaRPr lang="en-US"/>
          </a:p>
        </p:txBody>
      </p:sp>
      <p:sp>
        <p:nvSpPr>
          <p:cNvPr id="5127" name="Rectangle 1031"/>
          <p:cNvSpPr>
            <a:spLocks noGrp="1" noChangeArrowheads="1"/>
          </p:cNvSpPr>
          <p:nvPr>
            <p:ph type="sldNum" sz="quarter" idx="5"/>
          </p:nvPr>
        </p:nvSpPr>
        <p:spPr bwMode="auto">
          <a:xfrm>
            <a:off x="3967163" y="8769350"/>
            <a:ext cx="3043237" cy="469900"/>
          </a:xfrm>
          <a:prstGeom prst="rect">
            <a:avLst/>
          </a:prstGeom>
          <a:noFill/>
          <a:ln w="9525">
            <a:noFill/>
            <a:miter lim="800000"/>
            <a:headEnd/>
            <a:tailEnd/>
          </a:ln>
        </p:spPr>
        <p:txBody>
          <a:bodyPr vert="horz" wrap="square" lIns="19573" tIns="9786" rIns="19573" bIns="9786" numCol="1" anchor="b" anchorCtr="0" compatLnSpc="1">
            <a:prstTxWarp prst="textNoShape">
              <a:avLst/>
            </a:prstTxWarp>
          </a:bodyPr>
          <a:lstStyle>
            <a:lvl1pPr algn="r" defTabSz="195263">
              <a:defRPr sz="300">
                <a:latin typeface="Times New Roman" pitchFamily="18" charset="0"/>
              </a:defRPr>
            </a:lvl1pPr>
          </a:lstStyle>
          <a:p>
            <a:fld id="{E86E8E57-90F4-4653-92FD-A6DC43A0BD85}" type="slidenum">
              <a:rPr lang="en-US"/>
              <a:pPr/>
              <a:t>‹#›</a:t>
            </a:fld>
            <a:endParaRPr lang="en-US"/>
          </a:p>
        </p:txBody>
      </p:sp>
    </p:spTree>
    <p:extLst>
      <p:ext uri="{BB962C8B-B14F-4D97-AF65-F5344CB8AC3E}">
        <p14:creationId xmlns:p14="http://schemas.microsoft.com/office/powerpoint/2010/main" val="38591571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031"/>
          <p:cNvSpPr>
            <a:spLocks noGrp="1" noChangeArrowheads="1"/>
          </p:cNvSpPr>
          <p:nvPr>
            <p:ph type="sldNum" sz="quarter" idx="5"/>
          </p:nvPr>
        </p:nvSpPr>
        <p:spPr>
          <a:noFill/>
        </p:spPr>
        <p:txBody>
          <a:bodyPr/>
          <a:lstStyle/>
          <a:p>
            <a:fld id="{45F7286B-E5C2-4F0D-A879-6D203128BD6C}" type="slidenum">
              <a:rPr lang="en-US"/>
              <a:pPr/>
              <a:t>1</a:t>
            </a:fld>
            <a:endParaRPr lang="en-US"/>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p:txBody>
          <a:bodyPr/>
          <a:lstStyle/>
          <a:p>
            <a:pPr eaLnBrk="1" hangingPunct="1"/>
            <a:endParaRPr lang="en-US" smtClean="0"/>
          </a:p>
        </p:txBody>
      </p:sp>
    </p:spTree>
    <p:extLst>
      <p:ext uri="{BB962C8B-B14F-4D97-AF65-F5344CB8AC3E}">
        <p14:creationId xmlns:p14="http://schemas.microsoft.com/office/powerpoint/2010/main" val="4271564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78EC5D0-7E20-4E68-87F5-7A29EF77CEC8}"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100738D-EE06-48ED-B895-619F1A2974C6}"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EB13510-AD32-4758-8EBC-D91D8FA0CB6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2475"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9509125"/>
            <a:ext cx="18576925" cy="197516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5FF4858-B504-428A-8E14-86038A81275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D24A1D42-80A3-47D1-878A-3D5B6134C7D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2619002-5DBF-42E2-B2E4-39900CC0A71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D6D0B87B-3EEA-440A-B098-A7138251948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245BF89-2578-41C2-BAE2-E2B949799CE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9085545-B3B1-4473-A476-1A61A14DE03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7FD2097-6CC3-4F6C-BDD0-0168244E708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163" y="2925763"/>
            <a:ext cx="9326562" cy="2633503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2475" y="2925763"/>
            <a:ext cx="27827288" cy="263350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093B463-4E6E-48C0-B62F-ABABCA16D0C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292475" y="2925763"/>
            <a:ext cx="37306250" cy="5486400"/>
          </a:xfrm>
          <a:prstGeom prst="rect">
            <a:avLst/>
          </a:prstGeom>
          <a:noFill/>
          <a:ln w="9525">
            <a:noFill/>
            <a:miter lim="800000"/>
            <a:headEnd/>
            <a:tailEnd/>
          </a:ln>
        </p:spPr>
        <p:txBody>
          <a:bodyPr vert="horz" wrap="square" lIns="438912" tIns="219456" rIns="438912" bIns="219456"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3292475" y="9509125"/>
            <a:ext cx="37306250" cy="19751675"/>
          </a:xfrm>
          <a:prstGeom prst="rect">
            <a:avLst/>
          </a:prstGeom>
          <a:noFill/>
          <a:ln w="9525">
            <a:noFill/>
            <a:miter lim="800000"/>
            <a:headEnd/>
            <a:tailEnd/>
          </a:ln>
        </p:spPr>
        <p:txBody>
          <a:bodyPr vert="horz" wrap="square" lIns="438912" tIns="219456" rIns="438912" bIns="219456"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defRPr sz="6700">
                <a:latin typeface="Times New Roman" pitchFamily="18" charset="0"/>
                <a:cs typeface="+mn-cs"/>
              </a:defRPr>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ctr">
              <a:defRPr sz="6700">
                <a:latin typeface="Times New Roman" pitchFamily="18" charset="0"/>
                <a:cs typeface="+mn-cs"/>
              </a:defRPr>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38912" tIns="219456" rIns="438912" bIns="219456" numCol="1" anchor="t" anchorCtr="0" compatLnSpc="1">
            <a:prstTxWarp prst="textNoShape">
              <a:avLst/>
            </a:prstTxWarp>
          </a:bodyPr>
          <a:lstStyle>
            <a:lvl1pPr algn="r">
              <a:defRPr sz="6700">
                <a:latin typeface="Times New Roman" pitchFamily="18" charset="0"/>
                <a:cs typeface="+mn-cs"/>
              </a:defRPr>
            </a:lvl1pPr>
          </a:lstStyle>
          <a:p>
            <a:pPr>
              <a:defRPr/>
            </a:pPr>
            <a:fld id="{20A045FD-3F10-4A5E-A126-62629FFD692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4389438" rtl="0" eaLnBrk="0" fontAlgn="base" hangingPunct="0">
        <a:spcBef>
          <a:spcPct val="0"/>
        </a:spcBef>
        <a:spcAft>
          <a:spcPct val="0"/>
        </a:spcAft>
        <a:defRPr sz="21100">
          <a:solidFill>
            <a:schemeClr val="tx2"/>
          </a:solidFill>
          <a:latin typeface="+mj-lt"/>
          <a:ea typeface="+mj-ea"/>
          <a:cs typeface="+mj-cs"/>
        </a:defRPr>
      </a:lvl1pPr>
      <a:lvl2pPr algn="ctr" defTabSz="4389438" rtl="0" eaLnBrk="0" fontAlgn="base" hangingPunct="0">
        <a:spcBef>
          <a:spcPct val="0"/>
        </a:spcBef>
        <a:spcAft>
          <a:spcPct val="0"/>
        </a:spcAft>
        <a:defRPr sz="21100">
          <a:solidFill>
            <a:schemeClr val="tx2"/>
          </a:solidFill>
          <a:latin typeface="Times New Roman" pitchFamily="18" charset="0"/>
        </a:defRPr>
      </a:lvl2pPr>
      <a:lvl3pPr algn="ctr" defTabSz="4389438" rtl="0" eaLnBrk="0" fontAlgn="base" hangingPunct="0">
        <a:spcBef>
          <a:spcPct val="0"/>
        </a:spcBef>
        <a:spcAft>
          <a:spcPct val="0"/>
        </a:spcAft>
        <a:defRPr sz="21100">
          <a:solidFill>
            <a:schemeClr val="tx2"/>
          </a:solidFill>
          <a:latin typeface="Times New Roman" pitchFamily="18" charset="0"/>
        </a:defRPr>
      </a:lvl3pPr>
      <a:lvl4pPr algn="ctr" defTabSz="4389438" rtl="0" eaLnBrk="0" fontAlgn="base" hangingPunct="0">
        <a:spcBef>
          <a:spcPct val="0"/>
        </a:spcBef>
        <a:spcAft>
          <a:spcPct val="0"/>
        </a:spcAft>
        <a:defRPr sz="21100">
          <a:solidFill>
            <a:schemeClr val="tx2"/>
          </a:solidFill>
          <a:latin typeface="Times New Roman" pitchFamily="18" charset="0"/>
        </a:defRPr>
      </a:lvl4pPr>
      <a:lvl5pPr algn="ctr" defTabSz="4389438" rtl="0" eaLnBrk="0" fontAlgn="base" hangingPunct="0">
        <a:spcBef>
          <a:spcPct val="0"/>
        </a:spcBef>
        <a:spcAft>
          <a:spcPct val="0"/>
        </a:spcAft>
        <a:defRPr sz="21100">
          <a:solidFill>
            <a:schemeClr val="tx2"/>
          </a:solidFill>
          <a:latin typeface="Times New Roman" pitchFamily="18" charset="0"/>
        </a:defRPr>
      </a:lvl5pPr>
      <a:lvl6pPr marL="457200" algn="ctr" defTabSz="4389438" rtl="0" fontAlgn="base">
        <a:spcBef>
          <a:spcPct val="0"/>
        </a:spcBef>
        <a:spcAft>
          <a:spcPct val="0"/>
        </a:spcAft>
        <a:defRPr sz="21100">
          <a:solidFill>
            <a:schemeClr val="tx2"/>
          </a:solidFill>
          <a:latin typeface="Times New Roman" pitchFamily="18" charset="0"/>
        </a:defRPr>
      </a:lvl6pPr>
      <a:lvl7pPr marL="914400" algn="ctr" defTabSz="4389438" rtl="0" fontAlgn="base">
        <a:spcBef>
          <a:spcPct val="0"/>
        </a:spcBef>
        <a:spcAft>
          <a:spcPct val="0"/>
        </a:spcAft>
        <a:defRPr sz="21100">
          <a:solidFill>
            <a:schemeClr val="tx2"/>
          </a:solidFill>
          <a:latin typeface="Times New Roman" pitchFamily="18" charset="0"/>
        </a:defRPr>
      </a:lvl7pPr>
      <a:lvl8pPr marL="1371600" algn="ctr" defTabSz="4389438" rtl="0" fontAlgn="base">
        <a:spcBef>
          <a:spcPct val="0"/>
        </a:spcBef>
        <a:spcAft>
          <a:spcPct val="0"/>
        </a:spcAft>
        <a:defRPr sz="21100">
          <a:solidFill>
            <a:schemeClr val="tx2"/>
          </a:solidFill>
          <a:latin typeface="Times New Roman" pitchFamily="18" charset="0"/>
        </a:defRPr>
      </a:lvl8pPr>
      <a:lvl9pPr marL="1828800" algn="ctr" defTabSz="4389438" rtl="0" fontAlgn="base">
        <a:spcBef>
          <a:spcPct val="0"/>
        </a:spcBef>
        <a:spcAft>
          <a:spcPct val="0"/>
        </a:spcAft>
        <a:defRPr sz="21100">
          <a:solidFill>
            <a:schemeClr val="tx2"/>
          </a:solidFill>
          <a:latin typeface="Times New Roman" pitchFamily="18" charset="0"/>
        </a:defRPr>
      </a:lvl9pPr>
    </p:titleStyle>
    <p:bodyStyle>
      <a:lvl1pPr marL="1646238" indent="-1646238" algn="l" defTabSz="4389438" rtl="0" eaLnBrk="0" fontAlgn="base" hangingPunct="0">
        <a:spcBef>
          <a:spcPct val="20000"/>
        </a:spcBef>
        <a:spcAft>
          <a:spcPct val="0"/>
        </a:spcAft>
        <a:buChar char="•"/>
        <a:defRPr sz="15400">
          <a:solidFill>
            <a:schemeClr val="tx1"/>
          </a:solidFill>
          <a:latin typeface="+mn-lt"/>
          <a:ea typeface="+mn-ea"/>
          <a:cs typeface="+mn-cs"/>
        </a:defRPr>
      </a:lvl1pPr>
      <a:lvl2pPr marL="3565525" indent="-1371600" algn="l" defTabSz="4389438" rtl="0" eaLnBrk="0" fontAlgn="base" hangingPunct="0">
        <a:spcBef>
          <a:spcPct val="20000"/>
        </a:spcBef>
        <a:spcAft>
          <a:spcPct val="0"/>
        </a:spcAft>
        <a:buChar char="–"/>
        <a:defRPr sz="13400">
          <a:solidFill>
            <a:schemeClr val="tx1"/>
          </a:solidFill>
          <a:latin typeface="+mn-lt"/>
        </a:defRPr>
      </a:lvl2pPr>
      <a:lvl3pPr marL="5486400" indent="-1096963" algn="l" defTabSz="4389438" rtl="0" eaLnBrk="0" fontAlgn="base" hangingPunct="0">
        <a:spcBef>
          <a:spcPct val="20000"/>
        </a:spcBef>
        <a:spcAft>
          <a:spcPct val="0"/>
        </a:spcAft>
        <a:buChar char="•"/>
        <a:defRPr sz="11500">
          <a:solidFill>
            <a:schemeClr val="tx1"/>
          </a:solidFill>
          <a:latin typeface="+mn-lt"/>
        </a:defRPr>
      </a:lvl3pPr>
      <a:lvl4pPr marL="7680325" indent="-1096963" algn="l" defTabSz="4389438" rtl="0" eaLnBrk="0" fontAlgn="base" hangingPunct="0">
        <a:spcBef>
          <a:spcPct val="20000"/>
        </a:spcBef>
        <a:spcAft>
          <a:spcPct val="0"/>
        </a:spcAft>
        <a:buChar char="–"/>
        <a:defRPr sz="9600">
          <a:solidFill>
            <a:schemeClr val="tx1"/>
          </a:solidFill>
          <a:latin typeface="+mn-lt"/>
        </a:defRPr>
      </a:lvl4pPr>
      <a:lvl5pPr marL="9875838" indent="-1096963" algn="l" defTabSz="4389438" rtl="0" eaLnBrk="0" fontAlgn="base" hangingPunct="0">
        <a:spcBef>
          <a:spcPct val="20000"/>
        </a:spcBef>
        <a:spcAft>
          <a:spcPct val="0"/>
        </a:spcAft>
        <a:buChar char="»"/>
        <a:defRPr sz="9600">
          <a:solidFill>
            <a:schemeClr val="tx1"/>
          </a:solidFill>
          <a:latin typeface="+mn-lt"/>
        </a:defRPr>
      </a:lvl5pPr>
      <a:lvl6pPr marL="10333038" indent="-1096963" algn="l" defTabSz="4389438" rtl="0" fontAlgn="base">
        <a:spcBef>
          <a:spcPct val="20000"/>
        </a:spcBef>
        <a:spcAft>
          <a:spcPct val="0"/>
        </a:spcAft>
        <a:buChar char="»"/>
        <a:defRPr sz="9600">
          <a:solidFill>
            <a:schemeClr val="tx1"/>
          </a:solidFill>
          <a:latin typeface="+mn-lt"/>
        </a:defRPr>
      </a:lvl6pPr>
      <a:lvl7pPr marL="10790238" indent="-1096963" algn="l" defTabSz="4389438" rtl="0" fontAlgn="base">
        <a:spcBef>
          <a:spcPct val="20000"/>
        </a:spcBef>
        <a:spcAft>
          <a:spcPct val="0"/>
        </a:spcAft>
        <a:buChar char="»"/>
        <a:defRPr sz="9600">
          <a:solidFill>
            <a:schemeClr val="tx1"/>
          </a:solidFill>
          <a:latin typeface="+mn-lt"/>
        </a:defRPr>
      </a:lvl7pPr>
      <a:lvl8pPr marL="11247438" indent="-1096963" algn="l" defTabSz="4389438" rtl="0" fontAlgn="base">
        <a:spcBef>
          <a:spcPct val="20000"/>
        </a:spcBef>
        <a:spcAft>
          <a:spcPct val="0"/>
        </a:spcAft>
        <a:buChar char="»"/>
        <a:defRPr sz="9600">
          <a:solidFill>
            <a:schemeClr val="tx1"/>
          </a:solidFill>
          <a:latin typeface="+mn-lt"/>
        </a:defRPr>
      </a:lvl8pPr>
      <a:lvl9pPr marL="11704638" indent="-1096963" algn="l" defTabSz="4389438" rtl="0" fontAlgn="base">
        <a:spcBef>
          <a:spcPct val="20000"/>
        </a:spcBef>
        <a:spcAft>
          <a:spcPct val="0"/>
        </a:spcAft>
        <a:buChar char="»"/>
        <a:defRPr sz="9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13"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5.emf"/><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emf"/><Relationship Id="rId10" Type="http://schemas.openxmlformats.org/officeDocument/2006/relationships/image" Target="../media/image8.jpeg"/><Relationship Id="rId4" Type="http://schemas.openxmlformats.org/officeDocument/2006/relationships/image" Target="../media/image2.emf"/><Relationship Id="rId9" Type="http://schemas.openxmlformats.org/officeDocument/2006/relationships/image" Target="../media/image7.jp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19000">
              <a:schemeClr val="accent6">
                <a:lumMod val="75000"/>
              </a:schemeClr>
            </a:gs>
            <a:gs pos="100000">
              <a:srgbClr val="FFFFFF"/>
            </a:gs>
          </a:gsLst>
          <a:path path="rect">
            <a:fillToRect l="100000" t="100000"/>
          </a:path>
          <a:tileRect r="-100000" b="-100000"/>
        </a:gradFill>
        <a:effectLst/>
      </p:bgPr>
    </p:bg>
    <p:spTree>
      <p:nvGrpSpPr>
        <p:cNvPr id="1" name=""/>
        <p:cNvGrpSpPr/>
        <p:nvPr/>
      </p:nvGrpSpPr>
      <p:grpSpPr>
        <a:xfrm>
          <a:off x="0" y="0"/>
          <a:ext cx="0" cy="0"/>
          <a:chOff x="0" y="0"/>
          <a:chExt cx="0" cy="0"/>
        </a:xfrm>
      </p:grpSpPr>
      <p:sp>
        <p:nvSpPr>
          <p:cNvPr id="18603" name="Rectangle 280" descr="snag-bird-17-strip"/>
          <p:cNvSpPr>
            <a:spLocks noChangeArrowheads="1"/>
          </p:cNvSpPr>
          <p:nvPr/>
        </p:nvSpPr>
        <p:spPr bwMode="auto">
          <a:xfrm>
            <a:off x="1295400" y="762000"/>
            <a:ext cx="41757600" cy="3962400"/>
          </a:xfrm>
          <a:prstGeom prst="rect">
            <a:avLst/>
          </a:prstGeom>
          <a:blipFill dpi="0" rotWithShape="1">
            <a:blip r:embed="rId3" cstate="print">
              <a:alphaModFix amt="50000"/>
            </a:blip>
            <a:srcRect/>
            <a:stretch>
              <a:fillRect/>
            </a:stretch>
          </a:blipFill>
          <a:ln w="9525">
            <a:solidFill>
              <a:schemeClr val="tx1"/>
            </a:solidFill>
            <a:miter lim="800000"/>
            <a:headEnd/>
            <a:tailEnd/>
          </a:ln>
        </p:spPr>
        <p:txBody>
          <a:bodyPr wrap="none"/>
          <a:lstStyle/>
          <a:p>
            <a:endParaRPr lang="en-US"/>
          </a:p>
        </p:txBody>
      </p:sp>
      <p:sp>
        <p:nvSpPr>
          <p:cNvPr id="1029" name="Text Box 2"/>
          <p:cNvSpPr txBox="1">
            <a:spLocks noChangeArrowheads="1"/>
          </p:cNvSpPr>
          <p:nvPr/>
        </p:nvSpPr>
        <p:spPr bwMode="auto">
          <a:xfrm>
            <a:off x="6019800" y="457200"/>
            <a:ext cx="34747200" cy="2800767"/>
          </a:xfrm>
          <a:prstGeom prst="rect">
            <a:avLst/>
          </a:prstGeom>
          <a:noFill/>
          <a:ln w="9525">
            <a:noFill/>
            <a:miter lim="800000"/>
            <a:headEnd/>
            <a:tailEnd/>
          </a:ln>
        </p:spPr>
        <p:txBody>
          <a:bodyPr>
            <a:spAutoFit/>
          </a:bodyPr>
          <a:lstStyle/>
          <a:p>
            <a:pPr algn="ctr"/>
            <a:r>
              <a:rPr lang="en-US" sz="8800" b="1" dirty="0"/>
              <a:t>Quantifying carbon allocation to </a:t>
            </a:r>
            <a:r>
              <a:rPr lang="en-US" sz="8800" b="1" dirty="0" err="1"/>
              <a:t>mycorrhizal</a:t>
            </a:r>
            <a:r>
              <a:rPr lang="en-US" sz="8800" b="1" dirty="0"/>
              <a:t> fungi by temperate forest tree species across a nitrogen availability gradient</a:t>
            </a:r>
            <a:endParaRPr lang="en-US" sz="8800" dirty="0"/>
          </a:p>
        </p:txBody>
      </p:sp>
      <p:sp>
        <p:nvSpPr>
          <p:cNvPr id="1030" name="Rectangle 3"/>
          <p:cNvSpPr>
            <a:spLocks noChangeArrowheads="1"/>
          </p:cNvSpPr>
          <p:nvPr/>
        </p:nvSpPr>
        <p:spPr bwMode="auto">
          <a:xfrm>
            <a:off x="12954000" y="3048000"/>
            <a:ext cx="20878800" cy="1569660"/>
          </a:xfrm>
          <a:prstGeom prst="rect">
            <a:avLst/>
          </a:prstGeom>
          <a:noFill/>
          <a:ln w="9525">
            <a:noFill/>
            <a:miter lim="800000"/>
            <a:headEnd/>
            <a:tailEnd/>
          </a:ln>
        </p:spPr>
        <p:txBody>
          <a:bodyPr>
            <a:spAutoFit/>
          </a:bodyPr>
          <a:lstStyle/>
          <a:p>
            <a:pPr algn="ctr"/>
            <a:r>
              <a:rPr lang="en-US" sz="4800" b="1" dirty="0" err="1" smtClean="0">
                <a:cs typeface="Times New Roman" pitchFamily="18" charset="0"/>
              </a:rPr>
              <a:t>Shersingh</a:t>
            </a:r>
            <a:r>
              <a:rPr lang="en-US" sz="4800" b="1" dirty="0">
                <a:cs typeface="Times New Roman" pitchFamily="18" charset="0"/>
              </a:rPr>
              <a:t> </a:t>
            </a:r>
            <a:r>
              <a:rPr lang="en-US" sz="4800" b="1" dirty="0" smtClean="0">
                <a:cs typeface="Times New Roman" pitchFamily="18" charset="0"/>
              </a:rPr>
              <a:t>Tumber-Davila</a:t>
            </a:r>
            <a:r>
              <a:rPr lang="en-US" sz="4800" b="1" baseline="30000" dirty="0" smtClean="0">
                <a:cs typeface="Times New Roman" pitchFamily="18" charset="0"/>
              </a:rPr>
              <a:t>1</a:t>
            </a:r>
            <a:r>
              <a:rPr lang="en-US" sz="4800" b="1" dirty="0">
                <a:cs typeface="Times New Roman" pitchFamily="18" charset="0"/>
              </a:rPr>
              <a:t>, Andrew </a:t>
            </a:r>
            <a:r>
              <a:rPr lang="en-US" sz="4800" b="1" dirty="0" smtClean="0">
                <a:cs typeface="Times New Roman" pitchFamily="18" charset="0"/>
              </a:rPr>
              <a:t>Ouimette</a:t>
            </a:r>
            <a:r>
              <a:rPr lang="en-US" sz="4800" b="1" baseline="30000" dirty="0" smtClean="0">
                <a:cs typeface="Times New Roman" pitchFamily="18" charset="0"/>
              </a:rPr>
              <a:t>1</a:t>
            </a:r>
          </a:p>
          <a:p>
            <a:pPr algn="ctr"/>
            <a:r>
              <a:rPr lang="en-US" sz="4800" b="1" dirty="0" smtClean="0">
                <a:cs typeface="Times New Roman" pitchFamily="18" charset="0"/>
              </a:rPr>
              <a:t>University </a:t>
            </a:r>
            <a:r>
              <a:rPr lang="en-US" sz="4800" b="1" dirty="0">
                <a:cs typeface="Times New Roman" pitchFamily="18" charset="0"/>
              </a:rPr>
              <a:t>of New Hampshire, Durham, NH</a:t>
            </a:r>
          </a:p>
        </p:txBody>
      </p:sp>
      <p:sp>
        <p:nvSpPr>
          <p:cNvPr id="1031" name="Text Box 202"/>
          <p:cNvSpPr txBox="1">
            <a:spLocks noChangeArrowheads="1"/>
          </p:cNvSpPr>
          <p:nvPr/>
        </p:nvSpPr>
        <p:spPr bwMode="auto">
          <a:xfrm>
            <a:off x="942975" y="5029200"/>
            <a:ext cx="3962400" cy="762000"/>
          </a:xfrm>
          <a:prstGeom prst="rect">
            <a:avLst/>
          </a:prstGeom>
          <a:noFill/>
          <a:ln w="9525">
            <a:noFill/>
            <a:miter lim="800000"/>
            <a:headEnd/>
            <a:tailEnd/>
          </a:ln>
        </p:spPr>
        <p:txBody>
          <a:bodyPr anchor="ctr"/>
          <a:lstStyle/>
          <a:p>
            <a:pPr>
              <a:spcBef>
                <a:spcPct val="50000"/>
              </a:spcBef>
            </a:pPr>
            <a:r>
              <a:rPr lang="en-US" sz="4400" b="1" dirty="0">
                <a:solidFill>
                  <a:srgbClr val="000000"/>
                </a:solidFill>
              </a:rPr>
              <a:t>ABSTRACT</a:t>
            </a:r>
          </a:p>
        </p:txBody>
      </p:sp>
      <p:sp>
        <p:nvSpPr>
          <p:cNvPr id="1034" name="Rectangle 777"/>
          <p:cNvSpPr>
            <a:spLocks noChangeArrowheads="1"/>
          </p:cNvSpPr>
          <p:nvPr/>
        </p:nvSpPr>
        <p:spPr bwMode="auto">
          <a:xfrm>
            <a:off x="6469063" y="3276600"/>
            <a:ext cx="560387" cy="484188"/>
          </a:xfrm>
          <a:prstGeom prst="rect">
            <a:avLst/>
          </a:prstGeom>
          <a:noFill/>
          <a:ln w="9525">
            <a:noFill/>
            <a:miter lim="800000"/>
            <a:headEnd/>
            <a:tailEnd/>
          </a:ln>
        </p:spPr>
        <p:txBody>
          <a:bodyPr/>
          <a:lstStyle/>
          <a:p>
            <a:endParaRPr lang="en-US"/>
          </a:p>
        </p:txBody>
      </p:sp>
      <p:sp>
        <p:nvSpPr>
          <p:cNvPr id="1035" name="Rectangle 783"/>
          <p:cNvSpPr>
            <a:spLocks noChangeArrowheads="1"/>
          </p:cNvSpPr>
          <p:nvPr/>
        </p:nvSpPr>
        <p:spPr bwMode="auto">
          <a:xfrm>
            <a:off x="11182350" y="3276600"/>
            <a:ext cx="560388" cy="484188"/>
          </a:xfrm>
          <a:prstGeom prst="rect">
            <a:avLst/>
          </a:prstGeom>
          <a:noFill/>
          <a:ln w="9525">
            <a:noFill/>
            <a:miter lim="800000"/>
            <a:headEnd/>
            <a:tailEnd/>
          </a:ln>
        </p:spPr>
        <p:txBody>
          <a:bodyPr/>
          <a:lstStyle/>
          <a:p>
            <a:endParaRPr lang="en-US"/>
          </a:p>
        </p:txBody>
      </p:sp>
      <p:sp>
        <p:nvSpPr>
          <p:cNvPr id="1037" name="Rectangle 1440"/>
          <p:cNvSpPr>
            <a:spLocks noChangeArrowheads="1"/>
          </p:cNvSpPr>
          <p:nvPr/>
        </p:nvSpPr>
        <p:spPr bwMode="auto">
          <a:xfrm>
            <a:off x="11182350" y="3276600"/>
            <a:ext cx="560388" cy="484188"/>
          </a:xfrm>
          <a:prstGeom prst="rect">
            <a:avLst/>
          </a:prstGeom>
          <a:noFill/>
          <a:ln w="9525">
            <a:noFill/>
            <a:miter lim="800000"/>
            <a:headEnd/>
            <a:tailEnd/>
          </a:ln>
        </p:spPr>
        <p:txBody>
          <a:bodyPr/>
          <a:lstStyle/>
          <a:p>
            <a:endParaRPr lang="en-US"/>
          </a:p>
        </p:txBody>
      </p:sp>
      <p:sp>
        <p:nvSpPr>
          <p:cNvPr id="1679" name="Text Box 655"/>
          <p:cNvSpPr txBox="1">
            <a:spLocks noChangeArrowheads="1"/>
          </p:cNvSpPr>
          <p:nvPr/>
        </p:nvSpPr>
        <p:spPr bwMode="auto">
          <a:xfrm>
            <a:off x="38709600" y="4191000"/>
            <a:ext cx="5181600" cy="579438"/>
          </a:xfrm>
          <a:prstGeom prst="rect">
            <a:avLst/>
          </a:prstGeom>
          <a:noFill/>
          <a:ln w="9525">
            <a:noFill/>
            <a:miter lim="800000"/>
            <a:headEnd/>
            <a:tailEnd/>
          </a:ln>
          <a:effectLst/>
        </p:spPr>
        <p:txBody>
          <a:bodyPr>
            <a:spAutoFit/>
          </a:bodyPr>
          <a:lstStyle/>
          <a:p>
            <a:pPr>
              <a:spcBef>
                <a:spcPct val="50000"/>
              </a:spcBef>
            </a:pPr>
            <a:r>
              <a:rPr lang="en-US" sz="3200" dirty="0" smtClean="0"/>
              <a:t>sjg79@wildcats.unh.edu</a:t>
            </a:r>
            <a:endParaRPr lang="en-US" sz="3200" dirty="0"/>
          </a:p>
        </p:txBody>
      </p:sp>
      <p:sp>
        <p:nvSpPr>
          <p:cNvPr id="1793" name="Text Box 769"/>
          <p:cNvSpPr txBox="1">
            <a:spLocks noChangeArrowheads="1"/>
          </p:cNvSpPr>
          <p:nvPr/>
        </p:nvSpPr>
        <p:spPr bwMode="auto">
          <a:xfrm>
            <a:off x="838200" y="5943600"/>
            <a:ext cx="14859000" cy="6370975"/>
          </a:xfrm>
          <a:prstGeom prst="rect">
            <a:avLst/>
          </a:prstGeom>
          <a:solidFill>
            <a:srgbClr val="FFFFFF"/>
          </a:solidFill>
          <a:ln w="9525" algn="ctr">
            <a:solidFill>
              <a:schemeClr val="tx1"/>
            </a:solidFill>
            <a:miter lim="800000"/>
            <a:headEnd/>
            <a:tailEnd/>
          </a:ln>
          <a:effectLst/>
        </p:spPr>
        <p:txBody>
          <a:bodyPr>
            <a:spAutoFit/>
          </a:bodyPr>
          <a:lstStyle/>
          <a:p>
            <a:r>
              <a:rPr lang="en-US" dirty="0" smtClean="0">
                <a:solidFill>
                  <a:srgbClr val="FF0000"/>
                </a:solidFill>
              </a:rPr>
              <a:t>	</a:t>
            </a:r>
            <a:r>
              <a:rPr lang="en-US" dirty="0">
                <a:solidFill>
                  <a:srgbClr val="000000"/>
                </a:solidFill>
              </a:rPr>
              <a:t>Carbon dioxide (CO</a:t>
            </a:r>
            <a:r>
              <a:rPr lang="en-US" baseline="-25000" dirty="0">
                <a:solidFill>
                  <a:srgbClr val="000000"/>
                </a:solidFill>
              </a:rPr>
              <a:t>2</a:t>
            </a:r>
            <a:r>
              <a:rPr lang="en-US" dirty="0">
                <a:solidFill>
                  <a:srgbClr val="000000"/>
                </a:solidFill>
              </a:rPr>
              <a:t>) is a greenhouse gas that traps radiation in the Earth’s atmosphere.  </a:t>
            </a:r>
            <a:r>
              <a:rPr lang="en-US" dirty="0" smtClean="0">
                <a:solidFill>
                  <a:srgbClr val="000000"/>
                </a:solidFill>
              </a:rPr>
              <a:t>Increasing levels of CO</a:t>
            </a:r>
            <a:r>
              <a:rPr lang="en-US" baseline="-25000" dirty="0">
                <a:solidFill>
                  <a:srgbClr val="000000"/>
                </a:solidFill>
              </a:rPr>
              <a:t>2</a:t>
            </a:r>
            <a:r>
              <a:rPr lang="en-US" dirty="0">
                <a:solidFill>
                  <a:srgbClr val="000000"/>
                </a:solidFill>
              </a:rPr>
              <a:t> </a:t>
            </a:r>
            <a:r>
              <a:rPr lang="en-US" dirty="0" smtClean="0">
                <a:solidFill>
                  <a:srgbClr val="000000"/>
                </a:solidFill>
              </a:rPr>
              <a:t>can lead to warming and alter other climate processes.</a:t>
            </a:r>
            <a:r>
              <a:rPr lang="en-US" dirty="0">
                <a:solidFill>
                  <a:srgbClr val="000000"/>
                </a:solidFill>
              </a:rPr>
              <a:t> Terrestrial ecosystems contain 3 times more carbon than the atmosphere, and each year forests release more than 10 times the amount of CO</a:t>
            </a:r>
            <a:r>
              <a:rPr lang="en-US" baseline="-25000" dirty="0">
                <a:solidFill>
                  <a:srgbClr val="000000"/>
                </a:solidFill>
              </a:rPr>
              <a:t>2</a:t>
            </a:r>
            <a:r>
              <a:rPr lang="en-US" dirty="0">
                <a:solidFill>
                  <a:srgbClr val="000000"/>
                </a:solidFill>
              </a:rPr>
              <a:t> to the atmosphere through soil respiration than fossil fuel emissions.  Although these large natural soil respiration fluxes tend to be balanced by fixation of atmospheric CO</a:t>
            </a:r>
            <a:r>
              <a:rPr lang="en-US" baseline="-25000" dirty="0">
                <a:solidFill>
                  <a:srgbClr val="000000"/>
                </a:solidFill>
              </a:rPr>
              <a:t>2</a:t>
            </a:r>
            <a:r>
              <a:rPr lang="en-US" dirty="0">
                <a:solidFill>
                  <a:srgbClr val="000000"/>
                </a:solidFill>
              </a:rPr>
              <a:t> through photosynthesis, the carbon balance of forests under future climate is still unknown.  In order for scientists to better model the role of forests under future climate </a:t>
            </a:r>
            <a:r>
              <a:rPr lang="en-US" dirty="0" smtClean="0">
                <a:solidFill>
                  <a:srgbClr val="000000"/>
                </a:solidFill>
              </a:rPr>
              <a:t>change, </a:t>
            </a:r>
            <a:r>
              <a:rPr lang="en-US" dirty="0">
                <a:solidFill>
                  <a:srgbClr val="000000"/>
                </a:solidFill>
              </a:rPr>
              <a:t>an improved understanding of the amount of carbon </a:t>
            </a:r>
            <a:r>
              <a:rPr lang="en-US" dirty="0" smtClean="0">
                <a:solidFill>
                  <a:srgbClr val="000000"/>
                </a:solidFill>
              </a:rPr>
              <a:t>allocated </a:t>
            </a:r>
            <a:r>
              <a:rPr lang="en-US" dirty="0">
                <a:solidFill>
                  <a:srgbClr val="000000"/>
                </a:solidFill>
              </a:rPr>
              <a:t>and stored in different </a:t>
            </a:r>
            <a:r>
              <a:rPr lang="en-US" dirty="0" smtClean="0">
                <a:solidFill>
                  <a:srgbClr val="000000"/>
                </a:solidFill>
              </a:rPr>
              <a:t>compartments </a:t>
            </a:r>
            <a:r>
              <a:rPr lang="en-US" dirty="0">
                <a:solidFill>
                  <a:srgbClr val="000000"/>
                </a:solidFill>
              </a:rPr>
              <a:t>of forest ecosystems is needed.</a:t>
            </a:r>
          </a:p>
          <a:p>
            <a:r>
              <a:rPr lang="en-US" dirty="0" smtClean="0">
                <a:solidFill>
                  <a:srgbClr val="000000"/>
                </a:solidFill>
              </a:rPr>
              <a:t>	This </a:t>
            </a:r>
            <a:r>
              <a:rPr lang="en-US" dirty="0">
                <a:solidFill>
                  <a:srgbClr val="000000"/>
                </a:solidFill>
              </a:rPr>
              <a:t>project aims to provide a more thorough understanding of whole-plant carbon allocation in temperate forests.  While trees may allocate up to 50% of their </a:t>
            </a:r>
            <a:r>
              <a:rPr lang="en-US" dirty="0" err="1">
                <a:solidFill>
                  <a:srgbClr val="000000"/>
                </a:solidFill>
              </a:rPr>
              <a:t>photosynthetically</a:t>
            </a:r>
            <a:r>
              <a:rPr lang="en-US" dirty="0">
                <a:solidFill>
                  <a:srgbClr val="000000"/>
                </a:solidFill>
              </a:rPr>
              <a:t> fixed carbon belowground, carbon allocation belowground has been historically overlooked.  In particular, very few studies have quantified the amount of carbon allocated to </a:t>
            </a:r>
            <a:r>
              <a:rPr lang="en-US" dirty="0" err="1">
                <a:solidFill>
                  <a:srgbClr val="000000"/>
                </a:solidFill>
              </a:rPr>
              <a:t>mycorrhizal</a:t>
            </a:r>
            <a:r>
              <a:rPr lang="en-US" dirty="0">
                <a:solidFill>
                  <a:srgbClr val="000000"/>
                </a:solidFill>
              </a:rPr>
              <a:t> fungi – the symbiotic fungi found on tree roots that provide the plant with water and nutrients in return for sugars (carbon).  We will employ three distinct methods (including new isotopic techniques) to quantify carbon allocation to </a:t>
            </a:r>
            <a:r>
              <a:rPr lang="en-US" dirty="0" err="1">
                <a:solidFill>
                  <a:srgbClr val="000000"/>
                </a:solidFill>
              </a:rPr>
              <a:t>mycorrhizal</a:t>
            </a:r>
            <a:r>
              <a:rPr lang="en-US" dirty="0">
                <a:solidFill>
                  <a:srgbClr val="000000"/>
                </a:solidFill>
              </a:rPr>
              <a:t> fungi across </a:t>
            </a:r>
            <a:r>
              <a:rPr lang="en-US" dirty="0" smtClean="0">
                <a:solidFill>
                  <a:srgbClr val="000000"/>
                </a:solidFill>
              </a:rPr>
              <a:t>forest stands with a range of species composition and nitrogen </a:t>
            </a:r>
            <a:r>
              <a:rPr lang="en-US" dirty="0" err="1" smtClean="0">
                <a:solidFill>
                  <a:srgbClr val="000000"/>
                </a:solidFill>
              </a:rPr>
              <a:t>cylcing</a:t>
            </a:r>
            <a:r>
              <a:rPr lang="en-US" dirty="0" smtClean="0">
                <a:solidFill>
                  <a:srgbClr val="000000"/>
                </a:solidFill>
              </a:rPr>
              <a:t> rates.</a:t>
            </a:r>
            <a:r>
              <a:rPr lang="en-US" dirty="0">
                <a:solidFill>
                  <a:srgbClr val="000000"/>
                </a:solidFill>
              </a:rPr>
              <a:t>  Preliminary results show that in nutrient poor conifer forests, </a:t>
            </a:r>
            <a:r>
              <a:rPr lang="en-US" dirty="0" err="1">
                <a:solidFill>
                  <a:srgbClr val="000000"/>
                </a:solidFill>
              </a:rPr>
              <a:t>mycorrhizal</a:t>
            </a:r>
            <a:r>
              <a:rPr lang="en-US" dirty="0">
                <a:solidFill>
                  <a:srgbClr val="000000"/>
                </a:solidFill>
              </a:rPr>
              <a:t> fungi may receive as much as 30% of the total plant carbon.  This is one of the first studies </a:t>
            </a:r>
            <a:r>
              <a:rPr lang="en-US" dirty="0" smtClean="0">
                <a:solidFill>
                  <a:srgbClr val="000000"/>
                </a:solidFill>
              </a:rPr>
              <a:t>to quantify </a:t>
            </a:r>
            <a:r>
              <a:rPr lang="en-US" dirty="0">
                <a:solidFill>
                  <a:srgbClr val="000000"/>
                </a:solidFill>
              </a:rPr>
              <a:t>carbon allocation to </a:t>
            </a:r>
            <a:r>
              <a:rPr lang="en-US" dirty="0" err="1">
                <a:solidFill>
                  <a:srgbClr val="000000"/>
                </a:solidFill>
              </a:rPr>
              <a:t>mycorrhizal</a:t>
            </a:r>
            <a:r>
              <a:rPr lang="en-US" dirty="0">
                <a:solidFill>
                  <a:srgbClr val="000000"/>
                </a:solidFill>
              </a:rPr>
              <a:t> fungi </a:t>
            </a:r>
            <a:r>
              <a:rPr lang="en-US" dirty="0" smtClean="0">
                <a:solidFill>
                  <a:srgbClr val="000000"/>
                </a:solidFill>
              </a:rPr>
              <a:t>in northeastern temperate forests.</a:t>
            </a:r>
            <a:endParaRPr lang="en-US" dirty="0">
              <a:solidFill>
                <a:srgbClr val="000000"/>
              </a:solidFill>
            </a:endParaRPr>
          </a:p>
        </p:txBody>
      </p:sp>
      <p:sp>
        <p:nvSpPr>
          <p:cNvPr id="1798" name="Text Box 202"/>
          <p:cNvSpPr txBox="1">
            <a:spLocks noChangeArrowheads="1"/>
          </p:cNvSpPr>
          <p:nvPr/>
        </p:nvSpPr>
        <p:spPr bwMode="auto">
          <a:xfrm>
            <a:off x="8915400" y="17602200"/>
            <a:ext cx="4038600" cy="1524000"/>
          </a:xfrm>
          <a:prstGeom prst="rect">
            <a:avLst/>
          </a:prstGeom>
          <a:noFill/>
          <a:ln w="9525">
            <a:noFill/>
            <a:miter lim="800000"/>
            <a:headEnd/>
            <a:tailEnd/>
          </a:ln>
        </p:spPr>
        <p:txBody>
          <a:bodyPr anchor="ctr"/>
          <a:lstStyle/>
          <a:p>
            <a:pPr>
              <a:spcBef>
                <a:spcPct val="50000"/>
              </a:spcBef>
            </a:pPr>
            <a:r>
              <a:rPr lang="en-US" sz="4400" b="1">
                <a:solidFill>
                  <a:srgbClr val="000000"/>
                </a:solidFill>
              </a:rPr>
              <a:t>Fraction of NPP </a:t>
            </a:r>
          </a:p>
        </p:txBody>
      </p:sp>
      <p:sp>
        <p:nvSpPr>
          <p:cNvPr id="1800" name="Text Box 202"/>
          <p:cNvSpPr txBox="1">
            <a:spLocks noChangeArrowheads="1"/>
          </p:cNvSpPr>
          <p:nvPr/>
        </p:nvSpPr>
        <p:spPr bwMode="auto">
          <a:xfrm>
            <a:off x="31242000" y="29883592"/>
            <a:ext cx="7543800" cy="914400"/>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Acknowledgements</a:t>
            </a:r>
            <a:endParaRPr lang="en-US" sz="4400" b="1" dirty="0">
              <a:solidFill>
                <a:srgbClr val="000000"/>
              </a:solidFill>
            </a:endParaRPr>
          </a:p>
        </p:txBody>
      </p:sp>
      <p:sp>
        <p:nvSpPr>
          <p:cNvPr id="1897" name="Text Box 873"/>
          <p:cNvSpPr txBox="1">
            <a:spLocks noChangeArrowheads="1"/>
          </p:cNvSpPr>
          <p:nvPr/>
        </p:nvSpPr>
        <p:spPr bwMode="auto">
          <a:xfrm>
            <a:off x="31105694" y="17659470"/>
            <a:ext cx="5943600" cy="4524315"/>
          </a:xfrm>
          <a:prstGeom prst="rect">
            <a:avLst/>
          </a:prstGeom>
          <a:solidFill>
            <a:schemeClr val="bg1"/>
          </a:solidFill>
          <a:ln w="9525" algn="ctr">
            <a:solidFill>
              <a:schemeClr val="tx1"/>
            </a:solidFill>
            <a:miter lim="800000"/>
            <a:headEnd/>
            <a:tailEnd/>
          </a:ln>
          <a:effectLst/>
        </p:spPr>
        <p:txBody>
          <a:bodyPr wrap="square">
            <a:spAutoFit/>
          </a:bodyPr>
          <a:lstStyle/>
          <a:p>
            <a:pPr>
              <a:spcBef>
                <a:spcPct val="50000"/>
              </a:spcBef>
            </a:pPr>
            <a:r>
              <a:rPr lang="en-US" b="1" u="sng" dirty="0"/>
              <a:t>Figure 1</a:t>
            </a:r>
            <a:r>
              <a:rPr lang="en-US" b="1" dirty="0"/>
              <a:t>:  </a:t>
            </a:r>
            <a:r>
              <a:rPr lang="en-US" dirty="0"/>
              <a:t>Fine root and fungal ingrowth rates were measured at 5 plots within Bartlett Experimental Forest, NH differing in species composition and nitrogen (N) availability.  Low N conifer stands have relatively low root ingrowth rates and high fungal ingrowth rates, while N-rich broadleaf deciduous stands have higher fine root but lower fungal ingrowth rates.  Presumably this represents a stronger reliance on symbiotic </a:t>
            </a:r>
            <a:r>
              <a:rPr lang="en-US" dirty="0" err="1"/>
              <a:t>ectomycorrhizal</a:t>
            </a:r>
            <a:r>
              <a:rPr lang="en-US" dirty="0"/>
              <a:t> (ECM) fungi in nutrient poor conifer-dominated stands.</a:t>
            </a:r>
            <a:r>
              <a:rPr lang="en-US" sz="2100" dirty="0"/>
              <a:t>  </a:t>
            </a:r>
          </a:p>
        </p:txBody>
      </p:sp>
      <p:sp>
        <p:nvSpPr>
          <p:cNvPr id="1902" name="Text Box 202"/>
          <p:cNvSpPr txBox="1">
            <a:spLocks noChangeArrowheads="1"/>
          </p:cNvSpPr>
          <p:nvPr/>
        </p:nvSpPr>
        <p:spPr bwMode="auto">
          <a:xfrm>
            <a:off x="16553075" y="24971621"/>
            <a:ext cx="12573000" cy="990600"/>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Preliminary Isotope Data</a:t>
            </a:r>
            <a:endParaRPr lang="en-US" sz="4400" b="1" dirty="0">
              <a:solidFill>
                <a:srgbClr val="A50021"/>
              </a:solidFill>
            </a:endParaRPr>
          </a:p>
        </p:txBody>
      </p:sp>
      <p:pic>
        <p:nvPicPr>
          <p:cNvPr id="1919" name="Picture 895"/>
          <p:cNvPicPr>
            <a:picLocks noChangeAspect="1" noChangeArrowheads="1"/>
          </p:cNvPicPr>
          <p:nvPr/>
        </p:nvPicPr>
        <p:blipFill>
          <a:blip r:embed="rId4" cstate="print"/>
          <a:srcRect/>
          <a:stretch>
            <a:fillRect/>
          </a:stretch>
        </p:blipFill>
        <p:spPr bwMode="auto">
          <a:xfrm>
            <a:off x="30993501" y="12060954"/>
            <a:ext cx="6124575" cy="5498110"/>
          </a:xfrm>
          <a:prstGeom prst="rect">
            <a:avLst/>
          </a:prstGeom>
          <a:noFill/>
          <a:ln w="9525">
            <a:noFill/>
            <a:miter lim="800000"/>
            <a:headEnd/>
            <a:tailEnd/>
          </a:ln>
          <a:effectLst/>
        </p:spPr>
      </p:pic>
      <p:pic>
        <p:nvPicPr>
          <p:cNvPr id="1937" name="Picture 913" descr="snag-bird-17-strip"/>
          <p:cNvPicPr>
            <a:picLocks noChangeAspect="1" noChangeArrowheads="1"/>
          </p:cNvPicPr>
          <p:nvPr/>
        </p:nvPicPr>
        <p:blipFill>
          <a:blip r:embed="rId5" cstate="print"/>
          <a:srcRect/>
          <a:stretch>
            <a:fillRect/>
          </a:stretch>
        </p:blipFill>
        <p:spPr bwMode="auto">
          <a:xfrm>
            <a:off x="37267131" y="12148864"/>
            <a:ext cx="5992463" cy="5410200"/>
          </a:xfrm>
          <a:prstGeom prst="rect">
            <a:avLst/>
          </a:prstGeom>
          <a:noFill/>
          <a:ln w="9525" algn="ctr">
            <a:noFill/>
            <a:miter lim="800000"/>
            <a:headEnd/>
            <a:tailEnd/>
          </a:ln>
          <a:effectLst/>
        </p:spPr>
      </p:pic>
      <p:sp>
        <p:nvSpPr>
          <p:cNvPr id="1946" name="Text Box 922"/>
          <p:cNvSpPr txBox="1">
            <a:spLocks noChangeArrowheads="1"/>
          </p:cNvSpPr>
          <p:nvPr/>
        </p:nvSpPr>
        <p:spPr bwMode="auto">
          <a:xfrm>
            <a:off x="37392194" y="17649885"/>
            <a:ext cx="5867400" cy="4524315"/>
          </a:xfrm>
          <a:prstGeom prst="rect">
            <a:avLst/>
          </a:prstGeom>
          <a:solidFill>
            <a:srgbClr val="FFFFFF"/>
          </a:solidFill>
          <a:ln w="9525" algn="ctr">
            <a:solidFill>
              <a:schemeClr val="tx1"/>
            </a:solidFill>
            <a:miter lim="800000"/>
            <a:headEnd/>
            <a:tailEnd/>
          </a:ln>
          <a:effectLst/>
        </p:spPr>
        <p:txBody>
          <a:bodyPr wrap="square">
            <a:spAutoFit/>
          </a:bodyPr>
          <a:lstStyle/>
          <a:p>
            <a:pPr>
              <a:spcBef>
                <a:spcPct val="50000"/>
              </a:spcBef>
            </a:pPr>
            <a:r>
              <a:rPr lang="en-US" b="1" u="sng" dirty="0"/>
              <a:t>Figure 2</a:t>
            </a:r>
            <a:r>
              <a:rPr lang="en-US" b="1" dirty="0"/>
              <a:t>:  </a:t>
            </a:r>
            <a:r>
              <a:rPr lang="en-US" dirty="0"/>
              <a:t>Above- and below-ground NPP at 5 plots within Bartlett Experimental Forest, NH differing in species composition and nitrogen (N) availability.  Low N conifer stands allocate a higher proportion of total net primary production (NPP) belowground to roots and especially </a:t>
            </a:r>
            <a:r>
              <a:rPr lang="en-US" dirty="0" err="1"/>
              <a:t>ectomycorrhizal</a:t>
            </a:r>
            <a:r>
              <a:rPr lang="en-US" dirty="0"/>
              <a:t> fungi.  In contrast, nutrient-rich, broadleaf deciduous stands allocate a larger proportion of NPP to wood and foliar tissues and a majority of belowground NPP is found in fine roots (not </a:t>
            </a:r>
            <a:r>
              <a:rPr lang="en-US" dirty="0" err="1"/>
              <a:t>ectomycorrhizal</a:t>
            </a:r>
            <a:r>
              <a:rPr lang="en-US" dirty="0"/>
              <a:t> fungi).</a:t>
            </a:r>
            <a:r>
              <a:rPr lang="en-US" sz="2100" dirty="0"/>
              <a:t>  </a:t>
            </a:r>
          </a:p>
        </p:txBody>
      </p:sp>
      <p:sp>
        <p:nvSpPr>
          <p:cNvPr id="1947" name="Text Box 202"/>
          <p:cNvSpPr txBox="1">
            <a:spLocks noChangeArrowheads="1"/>
          </p:cNvSpPr>
          <p:nvPr/>
        </p:nvSpPr>
        <p:spPr bwMode="auto">
          <a:xfrm>
            <a:off x="1066800" y="17602200"/>
            <a:ext cx="4038600" cy="1524000"/>
          </a:xfrm>
          <a:prstGeom prst="rect">
            <a:avLst/>
          </a:prstGeom>
          <a:noFill/>
          <a:ln w="9525">
            <a:noFill/>
            <a:miter lim="800000"/>
            <a:headEnd/>
            <a:tailEnd/>
          </a:ln>
        </p:spPr>
        <p:txBody>
          <a:bodyPr anchor="ctr"/>
          <a:lstStyle/>
          <a:p>
            <a:pPr>
              <a:spcBef>
                <a:spcPct val="50000"/>
              </a:spcBef>
            </a:pPr>
            <a:r>
              <a:rPr lang="en-US" sz="4400" b="1">
                <a:solidFill>
                  <a:srgbClr val="000000"/>
                </a:solidFill>
              </a:rPr>
              <a:t>Ingrowth Cores </a:t>
            </a:r>
          </a:p>
        </p:txBody>
      </p:sp>
      <p:grpSp>
        <p:nvGrpSpPr>
          <p:cNvPr id="1948" name="Group 924"/>
          <p:cNvGrpSpPr>
            <a:grpSpLocks/>
          </p:cNvGrpSpPr>
          <p:nvPr/>
        </p:nvGrpSpPr>
        <p:grpSpPr bwMode="auto">
          <a:xfrm>
            <a:off x="31138018" y="16743671"/>
            <a:ext cx="5389563" cy="641350"/>
            <a:chOff x="10944" y="7584"/>
            <a:chExt cx="3395" cy="404"/>
          </a:xfrm>
        </p:grpSpPr>
        <p:sp>
          <p:nvSpPr>
            <p:cNvPr id="1949" name="Text Box 925"/>
            <p:cNvSpPr txBox="1">
              <a:spLocks noChangeArrowheads="1"/>
            </p:cNvSpPr>
            <p:nvPr/>
          </p:nvSpPr>
          <p:spPr bwMode="auto">
            <a:xfrm>
              <a:off x="10944" y="7584"/>
              <a:ext cx="932" cy="404"/>
            </a:xfrm>
            <a:prstGeom prst="rect">
              <a:avLst/>
            </a:prstGeom>
            <a:noFill/>
            <a:ln w="9525">
              <a:noFill/>
              <a:miter lim="800000"/>
              <a:headEnd/>
              <a:tailEnd/>
            </a:ln>
            <a:effectLst/>
          </p:spPr>
          <p:txBody>
            <a:bodyPr wrap="none">
              <a:spAutoFit/>
            </a:bodyPr>
            <a:lstStyle/>
            <a:p>
              <a:r>
                <a:rPr lang="en-US" sz="3600" dirty="0">
                  <a:latin typeface="Arial" charset="0"/>
                </a:rPr>
                <a:t>Low N</a:t>
              </a:r>
            </a:p>
          </p:txBody>
        </p:sp>
        <p:sp>
          <p:nvSpPr>
            <p:cNvPr id="1950" name="Line 926"/>
            <p:cNvSpPr>
              <a:spLocks noChangeShapeType="1"/>
            </p:cNvSpPr>
            <p:nvPr/>
          </p:nvSpPr>
          <p:spPr bwMode="auto">
            <a:xfrm>
              <a:off x="12048" y="7824"/>
              <a:ext cx="1231" cy="0"/>
            </a:xfrm>
            <a:prstGeom prst="line">
              <a:avLst/>
            </a:prstGeom>
            <a:noFill/>
            <a:ln w="50800">
              <a:solidFill>
                <a:schemeClr val="tx1"/>
              </a:solidFill>
              <a:round/>
              <a:headEnd/>
              <a:tailEnd type="triangle" w="lg" len="lg"/>
            </a:ln>
            <a:effectLst/>
          </p:spPr>
          <p:txBody>
            <a:bodyPr/>
            <a:lstStyle/>
            <a:p>
              <a:endParaRPr lang="en-US"/>
            </a:p>
          </p:txBody>
        </p:sp>
        <p:sp>
          <p:nvSpPr>
            <p:cNvPr id="1951" name="Text Box 927"/>
            <p:cNvSpPr txBox="1">
              <a:spLocks noChangeArrowheads="1"/>
            </p:cNvSpPr>
            <p:nvPr/>
          </p:nvSpPr>
          <p:spPr bwMode="auto">
            <a:xfrm>
              <a:off x="13344" y="7584"/>
              <a:ext cx="995" cy="404"/>
            </a:xfrm>
            <a:prstGeom prst="rect">
              <a:avLst/>
            </a:prstGeom>
            <a:noFill/>
            <a:ln w="9525">
              <a:noFill/>
              <a:miter lim="800000"/>
              <a:headEnd/>
              <a:tailEnd/>
            </a:ln>
            <a:effectLst/>
          </p:spPr>
          <p:txBody>
            <a:bodyPr wrap="none">
              <a:spAutoFit/>
            </a:bodyPr>
            <a:lstStyle/>
            <a:p>
              <a:r>
                <a:rPr lang="en-US" sz="3600" dirty="0">
                  <a:latin typeface="Arial" charset="0"/>
                </a:rPr>
                <a:t>High N</a:t>
              </a:r>
            </a:p>
          </p:txBody>
        </p:sp>
      </p:grpSp>
      <p:sp>
        <p:nvSpPr>
          <p:cNvPr id="1960" name="Text Box 936"/>
          <p:cNvSpPr txBox="1">
            <a:spLocks noChangeArrowheads="1"/>
          </p:cNvSpPr>
          <p:nvPr/>
        </p:nvSpPr>
        <p:spPr bwMode="auto">
          <a:xfrm>
            <a:off x="16610696" y="30179311"/>
            <a:ext cx="11734800" cy="2657475"/>
          </a:xfrm>
          <a:prstGeom prst="rect">
            <a:avLst/>
          </a:prstGeom>
          <a:solidFill>
            <a:srgbClr val="FFFFFF"/>
          </a:solidFill>
          <a:ln w="9525" algn="ctr">
            <a:solidFill>
              <a:schemeClr val="tx1"/>
            </a:solidFill>
            <a:miter lim="800000"/>
            <a:headEnd/>
            <a:tailEnd/>
          </a:ln>
          <a:effectLst/>
        </p:spPr>
        <p:txBody>
          <a:bodyPr>
            <a:spAutoFit/>
          </a:bodyPr>
          <a:lstStyle/>
          <a:p>
            <a:pPr>
              <a:spcBef>
                <a:spcPct val="50000"/>
              </a:spcBef>
            </a:pPr>
            <a:r>
              <a:rPr lang="en-US" b="1" u="sng" dirty="0"/>
              <a:t>Figure </a:t>
            </a:r>
            <a:r>
              <a:rPr lang="en-US" b="1" u="sng" dirty="0" smtClean="0"/>
              <a:t>3:</a:t>
            </a:r>
            <a:r>
              <a:rPr lang="en-US" dirty="0" smtClean="0"/>
              <a:t>  </a:t>
            </a:r>
            <a:r>
              <a:rPr lang="en-US" dirty="0"/>
              <a:t>Soil and root δ</a:t>
            </a:r>
            <a:r>
              <a:rPr lang="en-US" baseline="30000" dirty="0"/>
              <a:t>15</a:t>
            </a:r>
            <a:r>
              <a:rPr lang="en-US" dirty="0"/>
              <a:t>N patterns with depth at A) a nitrogen poor, conifer dominated plot and B) a nitrogen rich, hardwood dominated plot at BEF.  At a given soil depth roots of all species have lower δ</a:t>
            </a:r>
            <a:r>
              <a:rPr lang="en-US" baseline="30000" dirty="0"/>
              <a:t>15</a:t>
            </a:r>
            <a:r>
              <a:rPr lang="en-US" dirty="0"/>
              <a:t>N than soil.  Roots of ECM conifer species have lower δ</a:t>
            </a:r>
            <a:r>
              <a:rPr lang="en-US" baseline="30000" dirty="0"/>
              <a:t>15</a:t>
            </a:r>
            <a:r>
              <a:rPr lang="en-US" dirty="0"/>
              <a:t>N than roots of </a:t>
            </a:r>
            <a:r>
              <a:rPr lang="en-US" dirty="0" err="1"/>
              <a:t>arbuscular</a:t>
            </a:r>
            <a:r>
              <a:rPr lang="en-US" dirty="0"/>
              <a:t> </a:t>
            </a:r>
            <a:r>
              <a:rPr lang="en-US" dirty="0" err="1"/>
              <a:t>mycorrhizal</a:t>
            </a:r>
            <a:r>
              <a:rPr lang="en-US" dirty="0"/>
              <a:t> (AM) broadleaf species at the N poor site, suggesting substantial reliance on ECM fungi by conifers.  This is not seen at the N rich site in ECM hardwood roots.  Foliage depicted as open triangles.  Using the δ</a:t>
            </a:r>
            <a:r>
              <a:rPr lang="en-US" baseline="30000" dirty="0"/>
              <a:t>15</a:t>
            </a:r>
            <a:r>
              <a:rPr lang="en-US" dirty="0"/>
              <a:t>N of roots and plant available N from soil horizons can better estimate C allocation to ECM fungi using equation 1.  </a:t>
            </a:r>
          </a:p>
        </p:txBody>
      </p:sp>
      <p:grpSp>
        <p:nvGrpSpPr>
          <p:cNvPr id="1966" name="Group 942"/>
          <p:cNvGrpSpPr>
            <a:grpSpLocks/>
          </p:cNvGrpSpPr>
          <p:nvPr/>
        </p:nvGrpSpPr>
        <p:grpSpPr bwMode="auto">
          <a:xfrm>
            <a:off x="838200" y="12420600"/>
            <a:ext cx="14851063" cy="6629400"/>
            <a:chOff x="576" y="6240"/>
            <a:chExt cx="9355" cy="4176"/>
          </a:xfrm>
        </p:grpSpPr>
        <p:grpSp>
          <p:nvGrpSpPr>
            <p:cNvPr id="1957" name="Group 933"/>
            <p:cNvGrpSpPr>
              <a:grpSpLocks/>
            </p:cNvGrpSpPr>
            <p:nvPr/>
          </p:nvGrpSpPr>
          <p:grpSpPr bwMode="auto">
            <a:xfrm>
              <a:off x="576" y="7056"/>
              <a:ext cx="9355" cy="3360"/>
              <a:chOff x="581" y="6624"/>
              <a:chExt cx="9355" cy="3360"/>
            </a:xfrm>
          </p:grpSpPr>
          <p:pic>
            <p:nvPicPr>
              <p:cNvPr id="1942" name="Picture 918" descr="BEF_Figure1"/>
              <p:cNvPicPr>
                <a:picLocks noChangeAspect="1" noChangeArrowheads="1"/>
              </p:cNvPicPr>
              <p:nvPr/>
            </p:nvPicPr>
            <p:blipFill>
              <a:blip r:embed="rId6" cstate="print"/>
              <a:srcRect l="3160" t="49039" r="5792" b="8496"/>
              <a:stretch>
                <a:fillRect/>
              </a:stretch>
            </p:blipFill>
            <p:spPr bwMode="auto">
              <a:xfrm>
                <a:off x="3417" y="6624"/>
                <a:ext cx="6519" cy="3360"/>
              </a:xfrm>
              <a:prstGeom prst="rect">
                <a:avLst/>
              </a:prstGeom>
              <a:noFill/>
              <a:ln w="9525">
                <a:solidFill>
                  <a:schemeClr val="tx1"/>
                </a:solidFill>
                <a:miter lim="800000"/>
                <a:headEnd/>
                <a:tailEnd/>
              </a:ln>
            </p:spPr>
          </p:pic>
          <p:pic>
            <p:nvPicPr>
              <p:cNvPr id="1952" name="Picture 928" descr="BEF_Figure1"/>
              <p:cNvPicPr>
                <a:picLocks noChangeAspect="1" noChangeArrowheads="1"/>
              </p:cNvPicPr>
              <p:nvPr/>
            </p:nvPicPr>
            <p:blipFill>
              <a:blip r:embed="rId6" cstate="print"/>
              <a:srcRect l="5840" t="5963" r="51920" b="51578"/>
              <a:stretch>
                <a:fillRect/>
              </a:stretch>
            </p:blipFill>
            <p:spPr bwMode="auto">
              <a:xfrm>
                <a:off x="581" y="6624"/>
                <a:ext cx="3024" cy="3359"/>
              </a:xfrm>
              <a:prstGeom prst="rect">
                <a:avLst/>
              </a:prstGeom>
              <a:noFill/>
              <a:ln w="9525">
                <a:solidFill>
                  <a:schemeClr val="tx1"/>
                </a:solidFill>
                <a:miter lim="800000"/>
                <a:headEnd/>
                <a:tailEnd/>
              </a:ln>
            </p:spPr>
          </p:pic>
          <p:sp>
            <p:nvSpPr>
              <p:cNvPr id="1953" name="Text Box 929"/>
              <p:cNvSpPr txBox="1">
                <a:spLocks noChangeArrowheads="1"/>
              </p:cNvSpPr>
              <p:nvPr/>
            </p:nvSpPr>
            <p:spPr bwMode="auto">
              <a:xfrm>
                <a:off x="3696" y="6672"/>
                <a:ext cx="388" cy="288"/>
              </a:xfrm>
              <a:prstGeom prst="rect">
                <a:avLst/>
              </a:prstGeom>
              <a:solidFill>
                <a:schemeClr val="bg1"/>
              </a:solidFill>
              <a:ln w="9525">
                <a:noFill/>
                <a:miter lim="800000"/>
                <a:headEnd/>
                <a:tailEnd/>
              </a:ln>
              <a:effectLst/>
            </p:spPr>
            <p:txBody>
              <a:bodyPr>
                <a:spAutoFit/>
              </a:bodyPr>
              <a:lstStyle/>
              <a:p>
                <a:pPr defTabSz="5016500">
                  <a:spcBef>
                    <a:spcPct val="50000"/>
                  </a:spcBef>
                </a:pPr>
                <a:r>
                  <a:rPr lang="en-US">
                    <a:latin typeface="Arial" charset="0"/>
                  </a:rPr>
                  <a:t>B.</a:t>
                </a:r>
              </a:p>
            </p:txBody>
          </p:sp>
        </p:grpSp>
        <p:sp>
          <p:nvSpPr>
            <p:cNvPr id="1965" name="Text Box 202"/>
            <p:cNvSpPr txBox="1">
              <a:spLocks noChangeArrowheads="1"/>
            </p:cNvSpPr>
            <p:nvPr/>
          </p:nvSpPr>
          <p:spPr bwMode="auto">
            <a:xfrm>
              <a:off x="618" y="6240"/>
              <a:ext cx="2544" cy="960"/>
            </a:xfrm>
            <a:prstGeom prst="rect">
              <a:avLst/>
            </a:prstGeom>
            <a:noFill/>
            <a:ln w="9525">
              <a:noFill/>
              <a:miter lim="800000"/>
              <a:headEnd/>
              <a:tailEnd/>
            </a:ln>
          </p:spPr>
          <p:txBody>
            <a:bodyPr anchor="ctr"/>
            <a:lstStyle/>
            <a:p>
              <a:pPr>
                <a:spcBef>
                  <a:spcPct val="50000"/>
                </a:spcBef>
              </a:pPr>
              <a:r>
                <a:rPr lang="en-US" sz="4400" b="1" dirty="0">
                  <a:solidFill>
                    <a:srgbClr val="000000"/>
                  </a:solidFill>
                </a:rPr>
                <a:t>Site Location</a:t>
              </a:r>
              <a:r>
                <a:rPr lang="en-US" sz="4400" b="1" dirty="0">
                  <a:solidFill>
                    <a:srgbClr val="A50021"/>
                  </a:solidFill>
                </a:rPr>
                <a:t> </a:t>
              </a:r>
            </a:p>
          </p:txBody>
        </p:sp>
      </p:grpSp>
      <p:pic>
        <p:nvPicPr>
          <p:cNvPr id="1975" name="Picture 951" descr="snag-bird-17-strip"/>
          <p:cNvPicPr>
            <a:picLocks noChangeAspect="1" noChangeArrowheads="1"/>
          </p:cNvPicPr>
          <p:nvPr/>
        </p:nvPicPr>
        <p:blipFill>
          <a:blip r:embed="rId7" cstate="print"/>
          <a:srcRect/>
          <a:stretch>
            <a:fillRect/>
          </a:stretch>
        </p:blipFill>
        <p:spPr bwMode="auto">
          <a:xfrm>
            <a:off x="16591646" y="25800986"/>
            <a:ext cx="5943600" cy="4378325"/>
          </a:xfrm>
          <a:prstGeom prst="rect">
            <a:avLst/>
          </a:prstGeom>
          <a:noFill/>
          <a:ln w="9525" algn="ctr">
            <a:noFill/>
            <a:miter lim="800000"/>
            <a:headEnd/>
            <a:tailEnd/>
          </a:ln>
          <a:effectLst/>
        </p:spPr>
      </p:pic>
      <p:sp>
        <p:nvSpPr>
          <p:cNvPr id="1961" name="Text Box 202"/>
          <p:cNvSpPr txBox="1">
            <a:spLocks noChangeArrowheads="1"/>
          </p:cNvSpPr>
          <p:nvPr/>
        </p:nvSpPr>
        <p:spPr bwMode="auto">
          <a:xfrm>
            <a:off x="942975" y="25871597"/>
            <a:ext cx="11448929" cy="1417638"/>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Methods Quantifying </a:t>
            </a:r>
            <a:r>
              <a:rPr lang="en-US" sz="4400" b="1" dirty="0">
                <a:solidFill>
                  <a:srgbClr val="000000"/>
                </a:solidFill>
              </a:rPr>
              <a:t>ECM </a:t>
            </a:r>
            <a:r>
              <a:rPr lang="en-US" sz="4400" b="1" dirty="0" smtClean="0">
                <a:solidFill>
                  <a:srgbClr val="000000"/>
                </a:solidFill>
              </a:rPr>
              <a:t>Production    </a:t>
            </a:r>
          </a:p>
          <a:p>
            <a:pPr>
              <a:spcBef>
                <a:spcPct val="50000"/>
              </a:spcBef>
            </a:pPr>
            <a:r>
              <a:rPr lang="en-US" sz="4400" b="1" dirty="0" smtClean="0">
                <a:solidFill>
                  <a:srgbClr val="000000"/>
                </a:solidFill>
              </a:rPr>
              <a:t>	1) </a:t>
            </a:r>
            <a:r>
              <a:rPr lang="en-US" sz="4400" b="1" dirty="0" smtClean="0">
                <a:solidFill>
                  <a:srgbClr val="000000"/>
                </a:solidFill>
              </a:rPr>
              <a:t>Carbon Budget Approach</a:t>
            </a:r>
            <a:endParaRPr lang="en-US" sz="4400" b="1" dirty="0">
              <a:solidFill>
                <a:srgbClr val="000000"/>
              </a:solidFill>
            </a:endParaRPr>
          </a:p>
        </p:txBody>
      </p:sp>
      <p:pic>
        <p:nvPicPr>
          <p:cNvPr id="2022" name="Picture 998" descr="snag-bird-17-strip"/>
          <p:cNvPicPr>
            <a:picLocks noChangeAspect="1" noChangeArrowheads="1"/>
          </p:cNvPicPr>
          <p:nvPr/>
        </p:nvPicPr>
        <p:blipFill>
          <a:blip r:embed="rId8" cstate="print"/>
          <a:srcRect/>
          <a:stretch>
            <a:fillRect/>
          </a:stretch>
        </p:blipFill>
        <p:spPr bwMode="auto">
          <a:xfrm>
            <a:off x="22422533" y="25799398"/>
            <a:ext cx="5942013" cy="4379913"/>
          </a:xfrm>
          <a:prstGeom prst="rect">
            <a:avLst/>
          </a:prstGeom>
          <a:noFill/>
          <a:ln w="9525" algn="ctr">
            <a:noFill/>
            <a:miter lim="800000"/>
            <a:headEnd/>
            <a:tailEnd/>
          </a:ln>
          <a:effectLst/>
        </p:spPr>
      </p:pic>
      <p:sp>
        <p:nvSpPr>
          <p:cNvPr id="2026" name="Text Box 1002"/>
          <p:cNvSpPr txBox="1">
            <a:spLocks noChangeArrowheads="1"/>
          </p:cNvSpPr>
          <p:nvPr/>
        </p:nvSpPr>
        <p:spPr bwMode="auto">
          <a:xfrm>
            <a:off x="31318200" y="30814250"/>
            <a:ext cx="11734800" cy="1569660"/>
          </a:xfrm>
          <a:prstGeom prst="rect">
            <a:avLst/>
          </a:prstGeom>
          <a:solidFill>
            <a:srgbClr val="FFFFFF"/>
          </a:solidFill>
          <a:ln w="9525" algn="ctr">
            <a:solidFill>
              <a:schemeClr val="tx1"/>
            </a:solidFill>
            <a:miter lim="800000"/>
            <a:headEnd/>
            <a:tailEnd/>
          </a:ln>
          <a:effectLst/>
        </p:spPr>
        <p:txBody>
          <a:bodyPr wrap="square">
            <a:spAutoFit/>
          </a:bodyPr>
          <a:lstStyle/>
          <a:p>
            <a:r>
              <a:rPr lang="en-US" dirty="0" smtClean="0"/>
              <a:t>Research funded by a McNair Scholars Program Fellowship and an </a:t>
            </a:r>
            <a:r>
              <a:rPr lang="en-US" dirty="0"/>
              <a:t>USDA </a:t>
            </a:r>
            <a:r>
              <a:rPr lang="en-US" dirty="0" err="1"/>
              <a:t>Northerneastern</a:t>
            </a:r>
            <a:r>
              <a:rPr lang="en-US" dirty="0"/>
              <a:t> States Research Cooperative grant </a:t>
            </a:r>
            <a:r>
              <a:rPr lang="en-US" dirty="0" smtClean="0"/>
              <a:t>.  My sincere thanks to Dr. Erik </a:t>
            </a:r>
            <a:r>
              <a:rPr lang="en-US" dirty="0" err="1" smtClean="0"/>
              <a:t>Hobbie</a:t>
            </a:r>
            <a:r>
              <a:rPr lang="en-US" dirty="0" smtClean="0"/>
              <a:t>, Ben Smith, Mary Santos, Megan Grass, Connor Madison, </a:t>
            </a:r>
            <a:r>
              <a:rPr lang="en-US" dirty="0" err="1" smtClean="0"/>
              <a:t>Jaturong</a:t>
            </a:r>
            <a:r>
              <a:rPr lang="en-US" dirty="0" smtClean="0"/>
              <a:t> </a:t>
            </a:r>
            <a:r>
              <a:rPr lang="en-US" dirty="0" err="1" smtClean="0"/>
              <a:t>Kumla</a:t>
            </a:r>
            <a:r>
              <a:rPr lang="en-US" dirty="0" smtClean="0"/>
              <a:t> and everyone in the Terrestrial Ecosystems Analysis Lab and the UNH Stable Isotope Lab with all your help and assistance</a:t>
            </a:r>
            <a:endParaRPr lang="en-US" dirty="0"/>
          </a:p>
        </p:txBody>
      </p:sp>
      <p:sp>
        <p:nvSpPr>
          <p:cNvPr id="2033" name="Text Box 1009" descr="snag-bird-17-strip"/>
          <p:cNvSpPr txBox="1">
            <a:spLocks noChangeArrowheads="1"/>
          </p:cNvSpPr>
          <p:nvPr/>
        </p:nvSpPr>
        <p:spPr bwMode="auto">
          <a:xfrm>
            <a:off x="16710162" y="25962221"/>
            <a:ext cx="430213" cy="579438"/>
          </a:xfrm>
          <a:prstGeom prst="rect">
            <a:avLst/>
          </a:prstGeom>
          <a:noFill/>
          <a:ln w="9525" algn="ctr">
            <a:noFill/>
            <a:miter lim="800000"/>
            <a:headEnd/>
            <a:tailEnd/>
          </a:ln>
          <a:effectLst/>
        </p:spPr>
        <p:txBody>
          <a:bodyPr wrap="none">
            <a:spAutoFit/>
          </a:bodyPr>
          <a:lstStyle/>
          <a:p>
            <a:r>
              <a:rPr lang="en-US" sz="3200" b="1" dirty="0"/>
              <a:t>A</a:t>
            </a:r>
          </a:p>
        </p:txBody>
      </p:sp>
      <p:sp>
        <p:nvSpPr>
          <p:cNvPr id="2034" name="Text Box 1010" descr="snag-bird-17-strip"/>
          <p:cNvSpPr txBox="1">
            <a:spLocks noChangeArrowheads="1"/>
          </p:cNvSpPr>
          <p:nvPr/>
        </p:nvSpPr>
        <p:spPr bwMode="auto">
          <a:xfrm>
            <a:off x="22535246" y="25914629"/>
            <a:ext cx="412750" cy="579438"/>
          </a:xfrm>
          <a:prstGeom prst="rect">
            <a:avLst/>
          </a:prstGeom>
          <a:noFill/>
          <a:ln w="9525" algn="ctr">
            <a:noFill/>
            <a:miter lim="800000"/>
            <a:headEnd/>
            <a:tailEnd/>
          </a:ln>
          <a:effectLst/>
        </p:spPr>
        <p:txBody>
          <a:bodyPr wrap="none">
            <a:spAutoFit/>
          </a:bodyPr>
          <a:lstStyle/>
          <a:p>
            <a:r>
              <a:rPr lang="en-US" sz="3200" b="1" dirty="0"/>
              <a:t>B</a:t>
            </a:r>
          </a:p>
        </p:txBody>
      </p:sp>
      <p:graphicFrame>
        <p:nvGraphicFramePr>
          <p:cNvPr id="18596" name="Group 1188"/>
          <p:cNvGraphicFramePr>
            <a:graphicFrameLocks noGrp="1"/>
          </p:cNvGraphicFramePr>
          <p:nvPr>
            <p:extLst>
              <p:ext uri="{D42A27DB-BD31-4B8C-83A1-F6EECF244321}">
                <p14:modId xmlns:p14="http://schemas.microsoft.com/office/powerpoint/2010/main" val="281290282"/>
              </p:ext>
            </p:extLst>
          </p:nvPr>
        </p:nvGraphicFramePr>
        <p:xfrm>
          <a:off x="31105694" y="6927442"/>
          <a:ext cx="11734800" cy="3200400"/>
        </p:xfrm>
        <a:graphic>
          <a:graphicData uri="http://schemas.openxmlformats.org/drawingml/2006/table">
            <a:tbl>
              <a:tblPr/>
              <a:tblGrid>
                <a:gridCol w="996950"/>
                <a:gridCol w="1533525"/>
                <a:gridCol w="1535113"/>
                <a:gridCol w="1609725"/>
                <a:gridCol w="1533525"/>
                <a:gridCol w="920750"/>
                <a:gridCol w="2106612"/>
                <a:gridCol w="1498600"/>
              </a:tblGrid>
              <a:tr h="495300">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Site</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Depth of Roots</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δ</a:t>
                      </a:r>
                      <a:r>
                        <a:rPr kumimoji="0" lang="en-US" sz="3200" b="0" i="0" u="none" strike="noStrike" cap="none" normalizeH="0" baseline="30000" smtClean="0">
                          <a:ln>
                            <a:noFill/>
                          </a:ln>
                          <a:solidFill>
                            <a:schemeClr val="tx1"/>
                          </a:solidFill>
                          <a:effectLst/>
                          <a:latin typeface="Times New Roman" pitchFamily="18" charset="0"/>
                          <a:cs typeface="Times New Roman" pitchFamily="18" charset="0"/>
                        </a:rPr>
                        <a:t>15</a:t>
                      </a: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N AM Hardwood</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δ</a:t>
                      </a:r>
                      <a:r>
                        <a:rPr kumimoji="0" lang="en-US" sz="3200" b="0" i="0" u="none" strike="noStrike" cap="none" normalizeH="0" baseline="30000" dirty="0" smtClean="0">
                          <a:ln>
                            <a:noFill/>
                          </a:ln>
                          <a:solidFill>
                            <a:schemeClr val="tx1"/>
                          </a:solidFill>
                          <a:effectLst/>
                          <a:latin typeface="Times New Roman" pitchFamily="18" charset="0"/>
                          <a:cs typeface="Times New Roman" pitchFamily="18" charset="0"/>
                        </a:rPr>
                        <a:t>15</a:t>
                      </a: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N ECM Hardwood</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δ</a:t>
                      </a:r>
                      <a:r>
                        <a:rPr kumimoji="0" lang="en-US" sz="3200" b="0" i="0" u="none" strike="noStrike" cap="none" normalizeH="0" baseline="30000" dirty="0" smtClean="0">
                          <a:ln>
                            <a:noFill/>
                          </a:ln>
                          <a:solidFill>
                            <a:schemeClr val="tx1"/>
                          </a:solidFill>
                          <a:effectLst/>
                          <a:latin typeface="Times New Roman" pitchFamily="18" charset="0"/>
                          <a:cs typeface="Times New Roman" pitchFamily="18" charset="0"/>
                        </a:rPr>
                        <a:t>15</a:t>
                      </a: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N ECM Conifer</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Tr</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Total N uptake (g N/m</a:t>
                      </a:r>
                      <a:r>
                        <a:rPr kumimoji="0" lang="en-US" sz="3200" b="0" i="0" u="none" strike="noStrike" cap="none" normalizeH="0" baseline="30000" dirty="0" smtClean="0">
                          <a:ln>
                            <a:noFill/>
                          </a:ln>
                          <a:solidFill>
                            <a:schemeClr val="tx1"/>
                          </a:solidFill>
                          <a:effectLst/>
                          <a:latin typeface="Times New Roman" pitchFamily="18" charset="0"/>
                          <a:cs typeface="Times New Roman" pitchFamily="18" charset="0"/>
                        </a:rPr>
                        <a:t>2</a:t>
                      </a: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a:t>
                      </a:r>
                      <a:r>
                        <a:rPr kumimoji="0" lang="en-US" sz="3200" b="0" i="0" u="none" strike="noStrike" cap="none" normalizeH="0" baseline="0" dirty="0" err="1" smtClean="0">
                          <a:ln>
                            <a:noFill/>
                          </a:ln>
                          <a:solidFill>
                            <a:schemeClr val="tx1"/>
                          </a:solidFill>
                          <a:effectLst/>
                          <a:latin typeface="Times New Roman" pitchFamily="18" charset="0"/>
                          <a:cs typeface="Times New Roman" pitchFamily="18" charset="0"/>
                        </a:rPr>
                        <a:t>yr</a:t>
                      </a: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C to fungi g C/m2/yr</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32P</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0-15 cm</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-0.6</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Calibri"/>
                          <a:cs typeface="Times New Roman" pitchFamily="18" charset="0"/>
                        </a:rPr>
                        <a:t> </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-2.3</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0.56</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6</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1" i="0" u="none" strike="noStrike" cap="none" normalizeH="0" baseline="0" smtClean="0">
                          <a:ln>
                            <a:noFill/>
                          </a:ln>
                          <a:solidFill>
                            <a:srgbClr val="FF3300"/>
                          </a:solidFill>
                          <a:effectLst/>
                          <a:latin typeface="Times New Roman" pitchFamily="18" charset="0"/>
                          <a:cs typeface="Times New Roman" pitchFamily="18" charset="0"/>
                        </a:rPr>
                        <a:t>79</a:t>
                      </a:r>
                      <a:endParaRPr kumimoji="0" lang="en-US" sz="3200" b="1" i="0" u="none" strike="noStrike" cap="none" normalizeH="0" baseline="0" smtClean="0">
                        <a:ln>
                          <a:noFill/>
                        </a:ln>
                        <a:solidFill>
                          <a:srgbClr val="FF3300"/>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244475">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14Z</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0-15 cm</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-0.4</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-0.7</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Calibri"/>
                          <a:cs typeface="Times New Roman" pitchFamily="18" charset="0"/>
                        </a:rPr>
                        <a:t> </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0.93</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smtClean="0">
                          <a:ln>
                            <a:noFill/>
                          </a:ln>
                          <a:solidFill>
                            <a:schemeClr val="tx1"/>
                          </a:solidFill>
                          <a:effectLst/>
                          <a:latin typeface="Times New Roman" pitchFamily="18" charset="0"/>
                          <a:cs typeface="Times New Roman" pitchFamily="18" charset="0"/>
                        </a:rPr>
                        <a:t>8</a:t>
                      </a:r>
                      <a:endParaRPr kumimoji="0" lang="en-US" sz="3200" b="0" i="0" u="none" strike="noStrike" cap="none" normalizeH="0" baseline="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1" i="0" u="none" strike="noStrike" cap="none" normalizeH="0" baseline="0" dirty="0" smtClean="0">
                          <a:ln>
                            <a:noFill/>
                          </a:ln>
                          <a:solidFill>
                            <a:srgbClr val="FF3300"/>
                          </a:solidFill>
                          <a:effectLst/>
                          <a:latin typeface="Times New Roman" pitchFamily="18" charset="0"/>
                          <a:cs typeface="Times New Roman" pitchFamily="18" charset="0"/>
                        </a:rPr>
                        <a:t>17</a:t>
                      </a:r>
                      <a:endParaRPr kumimoji="0" lang="en-US" sz="3200" b="1" i="0" u="none" strike="noStrike" cap="none" normalizeH="0" baseline="0" dirty="0" smtClean="0">
                        <a:ln>
                          <a:noFill/>
                        </a:ln>
                        <a:solidFill>
                          <a:srgbClr val="FF3300"/>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
        <p:nvSpPr>
          <p:cNvPr id="18598" name="Text Box 1190"/>
          <p:cNvSpPr txBox="1">
            <a:spLocks noChangeArrowheads="1"/>
          </p:cNvSpPr>
          <p:nvPr/>
        </p:nvSpPr>
        <p:spPr bwMode="auto">
          <a:xfrm>
            <a:off x="838200" y="27586262"/>
            <a:ext cx="14883148" cy="1815882"/>
          </a:xfrm>
          <a:prstGeom prst="rect">
            <a:avLst/>
          </a:prstGeom>
          <a:solidFill>
            <a:srgbClr val="FFFFFF"/>
          </a:solidFill>
          <a:ln w="9525" algn="ctr">
            <a:solidFill>
              <a:schemeClr val="tx1"/>
            </a:solidFill>
            <a:miter lim="800000"/>
            <a:headEnd/>
            <a:tailEnd/>
          </a:ln>
          <a:effectLst/>
        </p:spPr>
        <p:txBody>
          <a:bodyPr wrap="square">
            <a:spAutoFit/>
          </a:bodyPr>
          <a:lstStyle/>
          <a:p>
            <a:pPr marL="914400" lvl="1" indent="-457200">
              <a:spcBef>
                <a:spcPct val="50000"/>
              </a:spcBef>
              <a:buFont typeface="Arial"/>
              <a:buChar char="•"/>
            </a:pPr>
            <a:r>
              <a:rPr lang="en-US" sz="3200" dirty="0" smtClean="0"/>
              <a:t>Use </a:t>
            </a:r>
            <a:r>
              <a:rPr lang="en-US" sz="3200" dirty="0"/>
              <a:t>knowledge of respiration and Total Belowground Carbon Allocation (TBCA) to measure carbon going to fungi</a:t>
            </a:r>
          </a:p>
          <a:p>
            <a:pPr marL="1371600" lvl="2" indent="-457200">
              <a:spcBef>
                <a:spcPct val="50000"/>
              </a:spcBef>
              <a:buFont typeface="Arial"/>
              <a:buChar char="•"/>
            </a:pPr>
            <a:r>
              <a:rPr lang="en-US" sz="3200" dirty="0"/>
              <a:t>TBCA-root carbon=fungal carbon</a:t>
            </a:r>
          </a:p>
        </p:txBody>
      </p:sp>
      <p:sp>
        <p:nvSpPr>
          <p:cNvPr id="18600" name="Text Box 1192"/>
          <p:cNvSpPr txBox="1">
            <a:spLocks noChangeArrowheads="1"/>
          </p:cNvSpPr>
          <p:nvPr/>
        </p:nvSpPr>
        <p:spPr bwMode="auto">
          <a:xfrm>
            <a:off x="31105694" y="5850224"/>
            <a:ext cx="11734800" cy="1077218"/>
          </a:xfrm>
          <a:prstGeom prst="rect">
            <a:avLst/>
          </a:prstGeom>
          <a:solidFill>
            <a:srgbClr val="FFFFFF"/>
          </a:solidFill>
          <a:ln w="9525" algn="ctr">
            <a:solidFill>
              <a:schemeClr val="tx1"/>
            </a:solidFill>
            <a:miter lim="800000"/>
            <a:headEnd/>
            <a:tailEnd/>
          </a:ln>
          <a:effectLst/>
        </p:spPr>
        <p:txBody>
          <a:bodyPr>
            <a:spAutoFit/>
          </a:bodyPr>
          <a:lstStyle/>
          <a:p>
            <a:pPr>
              <a:spcBef>
                <a:spcPct val="50000"/>
              </a:spcBef>
            </a:pPr>
            <a:r>
              <a:rPr lang="en-US" sz="3200" b="1" u="sng" dirty="0"/>
              <a:t>Table </a:t>
            </a:r>
            <a:r>
              <a:rPr lang="en-US" sz="3200" b="1" u="sng" dirty="0" smtClean="0"/>
              <a:t>2:</a:t>
            </a:r>
            <a:r>
              <a:rPr lang="en-US" sz="3200" dirty="0" smtClean="0"/>
              <a:t>  </a:t>
            </a:r>
            <a:r>
              <a:rPr lang="en-US" sz="3200" dirty="0"/>
              <a:t>Predictions of C allocation to ECM fungi at Bartlett Experimental Forest  (</a:t>
            </a:r>
            <a:r>
              <a:rPr lang="el-GR" sz="3200" dirty="0"/>
              <a:t>Δ</a:t>
            </a:r>
            <a:r>
              <a:rPr lang="en-US" sz="3200" dirty="0"/>
              <a:t>f = 4)</a:t>
            </a:r>
          </a:p>
        </p:txBody>
      </p:sp>
      <p:pic>
        <p:nvPicPr>
          <p:cNvPr id="2" name="Picture 1" descr="UNH_Secondary_Vert_CMYK.jpg"/>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00200" y="1066800"/>
            <a:ext cx="3429000" cy="3329126"/>
          </a:xfrm>
          <a:prstGeom prst="rect">
            <a:avLst/>
          </a:prstGeom>
        </p:spPr>
      </p:pic>
      <p:sp>
        <p:nvSpPr>
          <p:cNvPr id="87" name="Text Box 935"/>
          <p:cNvSpPr txBox="1">
            <a:spLocks noChangeArrowheads="1"/>
          </p:cNvSpPr>
          <p:nvPr/>
        </p:nvSpPr>
        <p:spPr bwMode="auto">
          <a:xfrm>
            <a:off x="16591646" y="16483570"/>
            <a:ext cx="11772900" cy="8488051"/>
          </a:xfrm>
          <a:prstGeom prst="rect">
            <a:avLst/>
          </a:prstGeom>
          <a:solidFill>
            <a:srgbClr val="FFFFFF"/>
          </a:solidFill>
          <a:ln w="9525" algn="ctr">
            <a:solidFill>
              <a:schemeClr val="tx1"/>
            </a:solidFill>
            <a:miter lim="800000"/>
            <a:headEnd/>
            <a:tailEnd/>
          </a:ln>
          <a:effectLst/>
        </p:spPr>
        <p:txBody>
          <a:bodyPr wrap="square">
            <a:spAutoFit/>
          </a:bodyPr>
          <a:lstStyle/>
          <a:p>
            <a:pPr marL="457200" indent="-457200">
              <a:spcBef>
                <a:spcPct val="50000"/>
              </a:spcBef>
              <a:buFont typeface="Arial" pitchFamily="34" charset="0"/>
              <a:buChar char="•"/>
            </a:pPr>
            <a:r>
              <a:rPr lang="en-US" sz="3200" dirty="0" smtClean="0"/>
              <a:t>Using </a:t>
            </a:r>
            <a:r>
              <a:rPr lang="en-US" sz="3200" dirty="0"/>
              <a:t>δ</a:t>
            </a:r>
            <a:r>
              <a:rPr lang="en-US" sz="3200" baseline="30000" dirty="0"/>
              <a:t>15</a:t>
            </a:r>
            <a:r>
              <a:rPr lang="en-US" sz="3200" dirty="0"/>
              <a:t>N we can estimate the proportion of assimilated N that ends up in plant (</a:t>
            </a:r>
            <a:r>
              <a:rPr lang="en-US" sz="3200" dirty="0" err="1"/>
              <a:t>Tr</a:t>
            </a:r>
            <a:r>
              <a:rPr lang="en-US" sz="3200" dirty="0"/>
              <a:t>) vs. fungal (1-Tr) </a:t>
            </a:r>
            <a:r>
              <a:rPr lang="en-US" sz="3200" dirty="0" smtClean="0"/>
              <a:t>tissues </a:t>
            </a:r>
          </a:p>
          <a:p>
            <a:pPr lvl="1">
              <a:buFontTx/>
              <a:buChar char="•"/>
            </a:pPr>
            <a:r>
              <a:rPr lang="en-US" sz="3200" dirty="0" smtClean="0"/>
              <a:t>If </a:t>
            </a:r>
            <a:r>
              <a:rPr lang="en-US" sz="3200" dirty="0"/>
              <a:t>we can estimate total </a:t>
            </a:r>
            <a:r>
              <a:rPr lang="en-US" sz="3200" b="1" dirty="0">
                <a:solidFill>
                  <a:srgbClr val="FF0000"/>
                </a:solidFill>
              </a:rPr>
              <a:t>plant N uptake</a:t>
            </a:r>
            <a:r>
              <a:rPr lang="en-US" sz="3200" dirty="0"/>
              <a:t> (g N/m</a:t>
            </a:r>
            <a:r>
              <a:rPr lang="en-US" sz="3200" baseline="30000" dirty="0"/>
              <a:t>2</a:t>
            </a:r>
            <a:r>
              <a:rPr lang="en-US" sz="3200" dirty="0"/>
              <a:t>/</a:t>
            </a:r>
            <a:r>
              <a:rPr lang="en-US" sz="3200" dirty="0" err="1"/>
              <a:t>yr</a:t>
            </a:r>
            <a:r>
              <a:rPr lang="en-US" sz="3200" dirty="0"/>
              <a:t>), then using C:N of fungi we can estimate C allocation to ECM </a:t>
            </a:r>
            <a:r>
              <a:rPr lang="en-US" sz="3200" dirty="0" smtClean="0"/>
              <a:t>fungi</a:t>
            </a:r>
          </a:p>
          <a:p>
            <a:pPr lvl="1">
              <a:buFontTx/>
              <a:buChar char="•"/>
            </a:pPr>
            <a:endParaRPr lang="en-US" sz="3200" dirty="0"/>
          </a:p>
          <a:p>
            <a:pPr indent="-339725">
              <a:buClrTx/>
              <a:buFontTx/>
              <a:buNone/>
              <a:tabLst>
                <a:tab pos="342900" algn="l"/>
                <a:tab pos="720725" algn="l"/>
                <a:tab pos="1444625" algn="l"/>
                <a:tab pos="2171700" algn="l"/>
                <a:tab pos="2892425" algn="l"/>
                <a:tab pos="3616325" algn="l"/>
                <a:tab pos="4340225" algn="l"/>
                <a:tab pos="5064125" algn="l"/>
                <a:tab pos="5788025" algn="l"/>
                <a:tab pos="6515100" algn="l"/>
                <a:tab pos="7235825" algn="l"/>
                <a:tab pos="7959725" algn="l"/>
                <a:tab pos="8683625" algn="l"/>
                <a:tab pos="9140825" algn="l"/>
                <a:tab pos="9598025" algn="l"/>
                <a:tab pos="10055225" algn="l"/>
                <a:tab pos="10512425" algn="l"/>
                <a:tab pos="10514013" algn="l"/>
              </a:tabLst>
            </a:pPr>
            <a:r>
              <a:rPr lang="en-US" sz="3200" dirty="0">
                <a:latin typeface="Times New Roman Greek" charset="0"/>
              </a:rPr>
              <a:t>(1-Tr) = (δ</a:t>
            </a:r>
            <a:r>
              <a:rPr lang="en-US" sz="3200" baseline="9000" dirty="0"/>
              <a:t>15</a:t>
            </a:r>
            <a:r>
              <a:rPr lang="en-US" sz="3200" dirty="0"/>
              <a:t>N</a:t>
            </a:r>
            <a:r>
              <a:rPr lang="en-US" sz="3200" baseline="-9000" dirty="0"/>
              <a:t>Soil</a:t>
            </a:r>
            <a:r>
              <a:rPr lang="en-US" sz="3200" dirty="0"/>
              <a:t> - </a:t>
            </a:r>
            <a:r>
              <a:rPr lang="en-US" sz="3200" dirty="0">
                <a:latin typeface="Times New Roman Greek" charset="0"/>
              </a:rPr>
              <a:t>δ</a:t>
            </a:r>
            <a:r>
              <a:rPr lang="en-US" sz="3200" baseline="9000" dirty="0"/>
              <a:t>15</a:t>
            </a:r>
            <a:r>
              <a:rPr lang="en-US" sz="3200" dirty="0"/>
              <a:t>N</a:t>
            </a:r>
            <a:r>
              <a:rPr lang="en-US" sz="3200" baseline="-9000" dirty="0"/>
              <a:t>plant</a:t>
            </a:r>
            <a:r>
              <a:rPr lang="en-US" sz="3200" dirty="0"/>
              <a:t>)/</a:t>
            </a:r>
            <a:r>
              <a:rPr lang="el-GR" sz="3200" dirty="0">
                <a:solidFill>
                  <a:srgbClr val="FF0000"/>
                </a:solidFill>
                <a:latin typeface="Times New Roman Greek" charset="0"/>
              </a:rPr>
              <a:t>Δ</a:t>
            </a:r>
            <a:r>
              <a:rPr lang="en-US" sz="3200" dirty="0">
                <a:solidFill>
                  <a:srgbClr val="FF0000"/>
                </a:solidFill>
              </a:rPr>
              <a:t>f </a:t>
            </a:r>
            <a:r>
              <a:rPr lang="en-US" sz="3200" dirty="0"/>
              <a:t> </a:t>
            </a:r>
            <a:r>
              <a:rPr lang="en-US" sz="3200" dirty="0">
                <a:cs typeface="Times New Roman" charset="0"/>
              </a:rPr>
              <a:t>				  	</a:t>
            </a:r>
            <a:r>
              <a:rPr lang="en-US" sz="3200" dirty="0" smtClean="0">
                <a:cs typeface="Times New Roman" charset="0"/>
              </a:rPr>
              <a:t>				</a:t>
            </a:r>
            <a:r>
              <a:rPr lang="en-US" sz="3200" dirty="0" smtClean="0">
                <a:solidFill>
                  <a:srgbClr val="000000"/>
                </a:solidFill>
              </a:rPr>
              <a:t>(</a:t>
            </a:r>
            <a:r>
              <a:rPr lang="en-US" sz="3200" dirty="0">
                <a:solidFill>
                  <a:srgbClr val="000000"/>
                </a:solidFill>
              </a:rPr>
              <a:t>1)</a:t>
            </a:r>
          </a:p>
          <a:p>
            <a:pPr indent="-339725">
              <a:buClrTx/>
              <a:buFontTx/>
              <a:buNone/>
              <a:tabLst>
                <a:tab pos="342900" algn="l"/>
                <a:tab pos="720725" algn="l"/>
                <a:tab pos="1444625" algn="l"/>
                <a:tab pos="2171700" algn="l"/>
                <a:tab pos="2892425" algn="l"/>
                <a:tab pos="3616325" algn="l"/>
                <a:tab pos="4340225" algn="l"/>
                <a:tab pos="5064125" algn="l"/>
                <a:tab pos="5788025" algn="l"/>
                <a:tab pos="6515100" algn="l"/>
                <a:tab pos="7235825" algn="l"/>
                <a:tab pos="7959725" algn="l"/>
                <a:tab pos="8683625" algn="l"/>
                <a:tab pos="9140825" algn="l"/>
                <a:tab pos="9598025" algn="l"/>
                <a:tab pos="10055225" algn="l"/>
                <a:tab pos="10512425" algn="l"/>
                <a:tab pos="10514013" algn="l"/>
              </a:tabLst>
            </a:pPr>
            <a:endParaRPr lang="en-US" sz="3200" dirty="0"/>
          </a:p>
          <a:p>
            <a:pPr indent="-339725">
              <a:buClrTx/>
              <a:buFontTx/>
              <a:buNone/>
              <a:tabLst>
                <a:tab pos="342900" algn="l"/>
                <a:tab pos="720725" algn="l"/>
                <a:tab pos="1444625" algn="l"/>
                <a:tab pos="2171700" algn="l"/>
                <a:tab pos="2892425" algn="l"/>
                <a:tab pos="3616325" algn="l"/>
                <a:tab pos="4340225" algn="l"/>
                <a:tab pos="5064125" algn="l"/>
                <a:tab pos="5788025" algn="l"/>
                <a:tab pos="6515100" algn="l"/>
                <a:tab pos="7235825" algn="l"/>
                <a:tab pos="7959725" algn="l"/>
                <a:tab pos="8683625" algn="l"/>
                <a:tab pos="9140825" algn="l"/>
                <a:tab pos="9598025" algn="l"/>
                <a:tab pos="10055225" algn="l"/>
                <a:tab pos="10512425" algn="l"/>
                <a:tab pos="10514013" algn="l"/>
              </a:tabLst>
            </a:pPr>
            <a:r>
              <a:rPr lang="en-US" sz="3200" dirty="0" err="1"/>
              <a:t>C</a:t>
            </a:r>
            <a:r>
              <a:rPr lang="en-US" sz="3200" baseline="-26000" dirty="0" err="1"/>
              <a:t>fungal</a:t>
            </a:r>
            <a:r>
              <a:rPr lang="en-US" sz="3200" dirty="0"/>
              <a:t>= (1/T</a:t>
            </a:r>
            <a:r>
              <a:rPr lang="en-US" sz="3200" baseline="-26000" dirty="0"/>
              <a:t>r</a:t>
            </a:r>
            <a:r>
              <a:rPr lang="en-US" sz="3200" dirty="0"/>
              <a:t>-1) x </a:t>
            </a:r>
            <a:r>
              <a:rPr lang="en-US" sz="3200" dirty="0" err="1">
                <a:solidFill>
                  <a:srgbClr val="FF0000"/>
                </a:solidFill>
              </a:rPr>
              <a:t>N</a:t>
            </a:r>
            <a:r>
              <a:rPr lang="en-US" sz="3200" baseline="-26000" dirty="0" err="1">
                <a:solidFill>
                  <a:srgbClr val="FF0000"/>
                </a:solidFill>
              </a:rPr>
              <a:t>p</a:t>
            </a:r>
            <a:r>
              <a:rPr lang="en-US" sz="3200" dirty="0"/>
              <a:t> x </a:t>
            </a:r>
            <a:r>
              <a:rPr lang="en-US" sz="3200" dirty="0">
                <a:solidFill>
                  <a:srgbClr val="FF0000"/>
                </a:solidFill>
              </a:rPr>
              <a:t>C/N</a:t>
            </a:r>
            <a:r>
              <a:rPr lang="en-US" sz="3200" dirty="0"/>
              <a:t> x </a:t>
            </a:r>
            <a:r>
              <a:rPr lang="en-US" sz="3200" dirty="0">
                <a:solidFill>
                  <a:srgbClr val="FF0000"/>
                </a:solidFill>
              </a:rPr>
              <a:t>(1/e)</a:t>
            </a:r>
            <a:r>
              <a:rPr lang="en-US" sz="3200" dirty="0"/>
              <a:t>				</a:t>
            </a:r>
            <a:r>
              <a:rPr lang="en-US" sz="3200" dirty="0" smtClean="0"/>
              <a:t>						</a:t>
            </a:r>
            <a:r>
              <a:rPr lang="en-US" sz="3200" dirty="0" smtClean="0">
                <a:solidFill>
                  <a:srgbClr val="000000"/>
                </a:solidFill>
              </a:rPr>
              <a:t>(</a:t>
            </a:r>
            <a:r>
              <a:rPr lang="en-US" sz="3200" dirty="0">
                <a:solidFill>
                  <a:srgbClr val="000000"/>
                </a:solidFill>
              </a:rPr>
              <a:t>2)</a:t>
            </a:r>
          </a:p>
          <a:p>
            <a:pPr indent="-339725">
              <a:buClrTx/>
              <a:buFontTx/>
              <a:buNone/>
              <a:tabLst>
                <a:tab pos="342900" algn="l"/>
                <a:tab pos="720725" algn="l"/>
                <a:tab pos="1444625" algn="l"/>
                <a:tab pos="2171700" algn="l"/>
                <a:tab pos="2892425" algn="l"/>
                <a:tab pos="3616325" algn="l"/>
                <a:tab pos="4340225" algn="l"/>
                <a:tab pos="5064125" algn="l"/>
                <a:tab pos="5788025" algn="l"/>
                <a:tab pos="6515100" algn="l"/>
                <a:tab pos="7235825" algn="l"/>
                <a:tab pos="7959725" algn="l"/>
                <a:tab pos="8683625" algn="l"/>
                <a:tab pos="9140825" algn="l"/>
                <a:tab pos="9598025" algn="l"/>
                <a:tab pos="10055225" algn="l"/>
                <a:tab pos="10512425" algn="l"/>
                <a:tab pos="10514013" algn="l"/>
              </a:tabLst>
            </a:pPr>
            <a:r>
              <a:rPr lang="en-US" sz="3200" dirty="0">
                <a:solidFill>
                  <a:srgbClr val="000000"/>
                </a:solidFill>
              </a:rPr>
              <a:t>   </a:t>
            </a:r>
            <a:endParaRPr lang="en-US" sz="3200" dirty="0" smtClean="0">
              <a:solidFill>
                <a:srgbClr val="000000"/>
              </a:solidFill>
            </a:endParaRPr>
          </a:p>
          <a:p>
            <a:pPr indent="-339725">
              <a:buClrTx/>
              <a:buFontTx/>
              <a:buNone/>
              <a:tabLst>
                <a:tab pos="342900" algn="l"/>
                <a:tab pos="720725" algn="l"/>
                <a:tab pos="1444625" algn="l"/>
                <a:tab pos="2171700" algn="l"/>
                <a:tab pos="2892425" algn="l"/>
                <a:tab pos="3616325" algn="l"/>
                <a:tab pos="4340225" algn="l"/>
                <a:tab pos="5064125" algn="l"/>
                <a:tab pos="5788025" algn="l"/>
                <a:tab pos="6515100" algn="l"/>
                <a:tab pos="7235825" algn="l"/>
                <a:tab pos="7959725" algn="l"/>
                <a:tab pos="8683625" algn="l"/>
                <a:tab pos="9140825" algn="l"/>
                <a:tab pos="9598025" algn="l"/>
                <a:tab pos="10055225" algn="l"/>
                <a:tab pos="10512425" algn="l"/>
                <a:tab pos="10514013" algn="l"/>
              </a:tabLst>
            </a:pPr>
            <a:r>
              <a:rPr lang="en-US" sz="3200" dirty="0">
                <a:solidFill>
                  <a:srgbClr val="000000"/>
                </a:solidFill>
              </a:rPr>
              <a:t>	</a:t>
            </a:r>
            <a:r>
              <a:rPr lang="en-US" dirty="0" smtClean="0">
                <a:solidFill>
                  <a:srgbClr val="000000"/>
                </a:solidFill>
              </a:rPr>
              <a:t> </a:t>
            </a:r>
            <a:r>
              <a:rPr lang="en-US" dirty="0">
                <a:solidFill>
                  <a:srgbClr val="000000"/>
                </a:solidFill>
              </a:rPr>
              <a:t>where, (1-Tr) is the fraction of Nitrogen remaining in ECM biomass, (</a:t>
            </a:r>
            <a:r>
              <a:rPr lang="en-US" dirty="0">
                <a:solidFill>
                  <a:srgbClr val="000000"/>
                </a:solidFill>
                <a:latin typeface="Times New Roman Greek" charset="0"/>
              </a:rPr>
              <a:t>δ</a:t>
            </a:r>
            <a:r>
              <a:rPr lang="en-US" baseline="9000" dirty="0">
                <a:solidFill>
                  <a:srgbClr val="000000"/>
                </a:solidFill>
              </a:rPr>
              <a:t>15</a:t>
            </a:r>
            <a:r>
              <a:rPr lang="en-US" dirty="0">
                <a:solidFill>
                  <a:srgbClr val="000000"/>
                </a:solidFill>
              </a:rPr>
              <a:t>N</a:t>
            </a:r>
            <a:r>
              <a:rPr lang="en-US" baseline="-9000" dirty="0">
                <a:solidFill>
                  <a:srgbClr val="000000"/>
                </a:solidFill>
              </a:rPr>
              <a:t>Soil</a:t>
            </a:r>
            <a:r>
              <a:rPr lang="en-US" dirty="0">
                <a:solidFill>
                  <a:srgbClr val="000000"/>
                </a:solidFill>
              </a:rPr>
              <a:t>) </a:t>
            </a:r>
            <a:r>
              <a:rPr lang="en-US" baseline="-9000" dirty="0">
                <a:solidFill>
                  <a:srgbClr val="000000"/>
                </a:solidFill>
              </a:rPr>
              <a:t> </a:t>
            </a:r>
            <a:r>
              <a:rPr lang="en-US" dirty="0">
                <a:solidFill>
                  <a:srgbClr val="000000"/>
                </a:solidFill>
              </a:rPr>
              <a:t>is the </a:t>
            </a:r>
            <a:r>
              <a:rPr lang="en-US" dirty="0">
                <a:solidFill>
                  <a:srgbClr val="000000"/>
                </a:solidFill>
                <a:latin typeface="Times New Roman Greek" charset="0"/>
              </a:rPr>
              <a:t>δ</a:t>
            </a:r>
            <a:r>
              <a:rPr lang="en-US" baseline="9000" dirty="0">
                <a:solidFill>
                  <a:srgbClr val="000000"/>
                </a:solidFill>
              </a:rPr>
              <a:t>15</a:t>
            </a:r>
            <a:r>
              <a:rPr lang="en-US" dirty="0">
                <a:solidFill>
                  <a:srgbClr val="000000"/>
                </a:solidFill>
              </a:rPr>
              <a:t>N   measured in the soil, (</a:t>
            </a:r>
            <a:r>
              <a:rPr lang="en-US" dirty="0">
                <a:solidFill>
                  <a:srgbClr val="000000"/>
                </a:solidFill>
                <a:latin typeface="Times New Roman Greek" charset="0"/>
              </a:rPr>
              <a:t>δ</a:t>
            </a:r>
            <a:r>
              <a:rPr lang="en-US" baseline="9000" dirty="0">
                <a:solidFill>
                  <a:srgbClr val="000000"/>
                </a:solidFill>
              </a:rPr>
              <a:t>15</a:t>
            </a:r>
            <a:r>
              <a:rPr lang="en-US" dirty="0">
                <a:solidFill>
                  <a:srgbClr val="000000"/>
                </a:solidFill>
              </a:rPr>
              <a:t>N</a:t>
            </a:r>
            <a:r>
              <a:rPr lang="en-US" baseline="-9000" dirty="0">
                <a:solidFill>
                  <a:srgbClr val="000000"/>
                </a:solidFill>
              </a:rPr>
              <a:t>plant</a:t>
            </a:r>
            <a:r>
              <a:rPr lang="en-US" dirty="0">
                <a:solidFill>
                  <a:srgbClr val="000000"/>
                </a:solidFill>
              </a:rPr>
              <a:t>) is the </a:t>
            </a:r>
            <a:r>
              <a:rPr lang="en-US" dirty="0">
                <a:solidFill>
                  <a:srgbClr val="000000"/>
                </a:solidFill>
                <a:latin typeface="Times New Roman Greek" charset="0"/>
              </a:rPr>
              <a:t>δ</a:t>
            </a:r>
            <a:r>
              <a:rPr lang="en-US" baseline="9000" dirty="0">
                <a:solidFill>
                  <a:srgbClr val="000000"/>
                </a:solidFill>
              </a:rPr>
              <a:t>15</a:t>
            </a:r>
            <a:r>
              <a:rPr lang="en-US" dirty="0">
                <a:solidFill>
                  <a:srgbClr val="000000"/>
                </a:solidFill>
              </a:rPr>
              <a:t>N measured in tree roots, and (</a:t>
            </a:r>
            <a:r>
              <a:rPr lang="el-GR" dirty="0">
                <a:solidFill>
                  <a:srgbClr val="000000"/>
                </a:solidFill>
                <a:latin typeface="Times New Roman Greek" charset="0"/>
              </a:rPr>
              <a:t>Δ</a:t>
            </a:r>
            <a:r>
              <a:rPr lang="en-US" dirty="0">
                <a:solidFill>
                  <a:srgbClr val="000000"/>
                </a:solidFill>
              </a:rPr>
              <a:t>f) is a fractionation constant, typically with values between 4-10‰, (</a:t>
            </a:r>
            <a:r>
              <a:rPr lang="en-US" dirty="0" err="1">
                <a:solidFill>
                  <a:srgbClr val="000000"/>
                </a:solidFill>
              </a:rPr>
              <a:t>C</a:t>
            </a:r>
            <a:r>
              <a:rPr lang="en-US" baseline="-26000" dirty="0" err="1">
                <a:solidFill>
                  <a:srgbClr val="000000"/>
                </a:solidFill>
              </a:rPr>
              <a:t>fungal</a:t>
            </a:r>
            <a:r>
              <a:rPr lang="en-US" dirty="0">
                <a:solidFill>
                  <a:srgbClr val="000000"/>
                </a:solidFill>
              </a:rPr>
              <a:t>) refers to the carbon allocated to ECM fungi, (</a:t>
            </a:r>
            <a:r>
              <a:rPr lang="en-US" dirty="0" err="1">
                <a:solidFill>
                  <a:srgbClr val="000000"/>
                </a:solidFill>
              </a:rPr>
              <a:t>N</a:t>
            </a:r>
            <a:r>
              <a:rPr lang="en-US" baseline="-26000" dirty="0" err="1">
                <a:solidFill>
                  <a:srgbClr val="000000"/>
                </a:solidFill>
              </a:rPr>
              <a:t>p</a:t>
            </a:r>
            <a:r>
              <a:rPr lang="en-US" dirty="0">
                <a:solidFill>
                  <a:srgbClr val="000000"/>
                </a:solidFill>
              </a:rPr>
              <a:t>) is the total amount of nitrogen uptake by the plant, (C/N) refers to the ratio of carbon to nitrogen of fungi (typically between 10-20), and (e) is the microbial efficiency (typically around 0.50 or 50%). The red figures represent uncertainties in the equations used, the only values typically measured are (</a:t>
            </a:r>
            <a:r>
              <a:rPr lang="en-US" dirty="0">
                <a:solidFill>
                  <a:srgbClr val="000000"/>
                </a:solidFill>
                <a:latin typeface="Times New Roman Greek" charset="0"/>
              </a:rPr>
              <a:t>δ</a:t>
            </a:r>
            <a:r>
              <a:rPr lang="en-US" baseline="9000" dirty="0">
                <a:solidFill>
                  <a:srgbClr val="000000"/>
                </a:solidFill>
              </a:rPr>
              <a:t>15</a:t>
            </a:r>
            <a:r>
              <a:rPr lang="en-US" dirty="0">
                <a:solidFill>
                  <a:srgbClr val="000000"/>
                </a:solidFill>
              </a:rPr>
              <a:t>N</a:t>
            </a:r>
            <a:r>
              <a:rPr lang="en-US" baseline="-9000" dirty="0">
                <a:solidFill>
                  <a:srgbClr val="000000"/>
                </a:solidFill>
              </a:rPr>
              <a:t>Soil</a:t>
            </a:r>
            <a:r>
              <a:rPr lang="en-US" dirty="0">
                <a:solidFill>
                  <a:srgbClr val="000000"/>
                </a:solidFill>
              </a:rPr>
              <a:t>) and  (</a:t>
            </a:r>
            <a:r>
              <a:rPr lang="en-US" dirty="0">
                <a:solidFill>
                  <a:srgbClr val="000000"/>
                </a:solidFill>
                <a:latin typeface="Times New Roman Greek" charset="0"/>
              </a:rPr>
              <a:t>δ</a:t>
            </a:r>
            <a:r>
              <a:rPr lang="en-US" baseline="9000" dirty="0">
                <a:solidFill>
                  <a:srgbClr val="000000"/>
                </a:solidFill>
              </a:rPr>
              <a:t>15</a:t>
            </a:r>
            <a:r>
              <a:rPr lang="en-US" dirty="0">
                <a:solidFill>
                  <a:srgbClr val="000000"/>
                </a:solidFill>
              </a:rPr>
              <a:t>N</a:t>
            </a:r>
            <a:r>
              <a:rPr lang="en-US" baseline="-9000" dirty="0">
                <a:solidFill>
                  <a:srgbClr val="000000"/>
                </a:solidFill>
              </a:rPr>
              <a:t>plant</a:t>
            </a:r>
            <a:r>
              <a:rPr lang="en-US" dirty="0">
                <a:solidFill>
                  <a:srgbClr val="000000"/>
                </a:solidFill>
              </a:rPr>
              <a:t>). In this study we will try to find more accurate values for (</a:t>
            </a:r>
            <a:r>
              <a:rPr lang="el-GR" dirty="0">
                <a:solidFill>
                  <a:srgbClr val="000000"/>
                </a:solidFill>
                <a:latin typeface="Times New Roman Greek" charset="0"/>
              </a:rPr>
              <a:t>Δ</a:t>
            </a:r>
            <a:r>
              <a:rPr lang="en-US" dirty="0">
                <a:solidFill>
                  <a:srgbClr val="000000"/>
                </a:solidFill>
              </a:rPr>
              <a:t>f) and (C/N) through a sandbag study in which we will capture fungal hyphae and run isotopes on them. (e) and  (</a:t>
            </a:r>
            <a:r>
              <a:rPr lang="en-US" dirty="0" err="1">
                <a:solidFill>
                  <a:srgbClr val="000000"/>
                </a:solidFill>
              </a:rPr>
              <a:t>N</a:t>
            </a:r>
            <a:r>
              <a:rPr lang="en-US" baseline="-26000" dirty="0" err="1">
                <a:solidFill>
                  <a:srgbClr val="000000"/>
                </a:solidFill>
              </a:rPr>
              <a:t>p</a:t>
            </a:r>
            <a:r>
              <a:rPr lang="en-US" dirty="0">
                <a:solidFill>
                  <a:srgbClr val="000000"/>
                </a:solidFill>
              </a:rPr>
              <a:t>) will be found through the literature and through Nitrogen data from Bartlett</a:t>
            </a:r>
            <a:r>
              <a:rPr lang="en-US" dirty="0" smtClean="0">
                <a:solidFill>
                  <a:srgbClr val="000000"/>
                </a:solidFill>
              </a:rPr>
              <a:t>.</a:t>
            </a:r>
            <a:endParaRPr lang="en-US" dirty="0"/>
          </a:p>
        </p:txBody>
      </p:sp>
      <p:pic>
        <p:nvPicPr>
          <p:cNvPr id="4" name="Picture 3" descr="BTS Speech.jpg"/>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0640232" y="914400"/>
            <a:ext cx="2281703" cy="3429000"/>
          </a:xfrm>
          <a:prstGeom prst="rect">
            <a:avLst/>
          </a:prstGeom>
        </p:spPr>
      </p:pic>
      <p:grpSp>
        <p:nvGrpSpPr>
          <p:cNvPr id="1931" name="Group 907"/>
          <p:cNvGrpSpPr>
            <a:grpSpLocks/>
          </p:cNvGrpSpPr>
          <p:nvPr/>
        </p:nvGrpSpPr>
        <p:grpSpPr bwMode="auto">
          <a:xfrm>
            <a:off x="37392194" y="16743671"/>
            <a:ext cx="5389563" cy="641350"/>
            <a:chOff x="10944" y="7584"/>
            <a:chExt cx="3395" cy="404"/>
          </a:xfrm>
        </p:grpSpPr>
        <p:sp>
          <p:nvSpPr>
            <p:cNvPr id="1928" name="Text Box 904"/>
            <p:cNvSpPr txBox="1">
              <a:spLocks noChangeArrowheads="1"/>
            </p:cNvSpPr>
            <p:nvPr/>
          </p:nvSpPr>
          <p:spPr bwMode="auto">
            <a:xfrm>
              <a:off x="10944" y="7584"/>
              <a:ext cx="932" cy="404"/>
            </a:xfrm>
            <a:prstGeom prst="rect">
              <a:avLst/>
            </a:prstGeom>
            <a:noFill/>
            <a:ln w="9525">
              <a:noFill/>
              <a:miter lim="800000"/>
              <a:headEnd/>
              <a:tailEnd/>
            </a:ln>
            <a:effectLst/>
          </p:spPr>
          <p:txBody>
            <a:bodyPr wrap="none">
              <a:spAutoFit/>
            </a:bodyPr>
            <a:lstStyle/>
            <a:p>
              <a:r>
                <a:rPr lang="en-US" sz="3600" dirty="0">
                  <a:latin typeface="Arial" charset="0"/>
                </a:rPr>
                <a:t>Low N</a:t>
              </a:r>
            </a:p>
          </p:txBody>
        </p:sp>
        <p:sp>
          <p:nvSpPr>
            <p:cNvPr id="1929" name="Line 905"/>
            <p:cNvSpPr>
              <a:spLocks noChangeShapeType="1"/>
            </p:cNvSpPr>
            <p:nvPr/>
          </p:nvSpPr>
          <p:spPr bwMode="auto">
            <a:xfrm>
              <a:off x="12048" y="7824"/>
              <a:ext cx="1231" cy="0"/>
            </a:xfrm>
            <a:prstGeom prst="line">
              <a:avLst/>
            </a:prstGeom>
            <a:noFill/>
            <a:ln w="50800">
              <a:solidFill>
                <a:schemeClr val="tx1"/>
              </a:solidFill>
              <a:round/>
              <a:headEnd/>
              <a:tailEnd type="triangle" w="lg" len="lg"/>
            </a:ln>
            <a:effectLst/>
          </p:spPr>
          <p:txBody>
            <a:bodyPr/>
            <a:lstStyle/>
            <a:p>
              <a:endParaRPr lang="en-US"/>
            </a:p>
          </p:txBody>
        </p:sp>
        <p:sp>
          <p:nvSpPr>
            <p:cNvPr id="1930" name="Text Box 906"/>
            <p:cNvSpPr txBox="1">
              <a:spLocks noChangeArrowheads="1"/>
            </p:cNvSpPr>
            <p:nvPr/>
          </p:nvSpPr>
          <p:spPr bwMode="auto">
            <a:xfrm>
              <a:off x="13344" y="7584"/>
              <a:ext cx="995" cy="404"/>
            </a:xfrm>
            <a:prstGeom prst="rect">
              <a:avLst/>
            </a:prstGeom>
            <a:noFill/>
            <a:ln w="9525">
              <a:noFill/>
              <a:miter lim="800000"/>
              <a:headEnd/>
              <a:tailEnd/>
            </a:ln>
            <a:effectLst/>
          </p:spPr>
          <p:txBody>
            <a:bodyPr wrap="none">
              <a:spAutoFit/>
            </a:bodyPr>
            <a:lstStyle/>
            <a:p>
              <a:r>
                <a:rPr lang="en-US" sz="3600" dirty="0">
                  <a:latin typeface="Arial" charset="0"/>
                </a:rPr>
                <a:t>High N</a:t>
              </a:r>
            </a:p>
          </p:txBody>
        </p:sp>
      </p:grpSp>
      <p:sp>
        <p:nvSpPr>
          <p:cNvPr id="90" name="Text Box 202"/>
          <p:cNvSpPr txBox="1">
            <a:spLocks noChangeArrowheads="1"/>
          </p:cNvSpPr>
          <p:nvPr/>
        </p:nvSpPr>
        <p:spPr bwMode="auto">
          <a:xfrm>
            <a:off x="31105694" y="10663017"/>
            <a:ext cx="12573000" cy="990600"/>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Preliminary Ingrowth and NPP data</a:t>
            </a:r>
            <a:endParaRPr lang="en-US" sz="4400" b="1" dirty="0">
              <a:solidFill>
                <a:srgbClr val="A50021"/>
              </a:solidFill>
            </a:endParaRPr>
          </a:p>
        </p:txBody>
      </p:sp>
      <p:grpSp>
        <p:nvGrpSpPr>
          <p:cNvPr id="91" name="Group 1194"/>
          <p:cNvGrpSpPr>
            <a:grpSpLocks/>
          </p:cNvGrpSpPr>
          <p:nvPr/>
        </p:nvGrpSpPr>
        <p:grpSpPr bwMode="auto">
          <a:xfrm>
            <a:off x="862348" y="19431000"/>
            <a:ext cx="14859000" cy="5930901"/>
            <a:chOff x="19728" y="10272"/>
            <a:chExt cx="6912" cy="3736"/>
          </a:xfrm>
        </p:grpSpPr>
        <p:grpSp>
          <p:nvGrpSpPr>
            <p:cNvPr id="92" name="Group 999"/>
            <p:cNvGrpSpPr>
              <a:grpSpLocks/>
            </p:cNvGrpSpPr>
            <p:nvPr/>
          </p:nvGrpSpPr>
          <p:grpSpPr bwMode="auto">
            <a:xfrm>
              <a:off x="19728" y="10272"/>
              <a:ext cx="6912" cy="3736"/>
              <a:chOff x="20208" y="12432"/>
              <a:chExt cx="6912" cy="3736"/>
            </a:xfrm>
          </p:grpSpPr>
          <p:sp>
            <p:nvSpPr>
              <p:cNvPr id="94" name="Text Box 202"/>
              <p:cNvSpPr txBox="1">
                <a:spLocks noChangeArrowheads="1"/>
              </p:cNvSpPr>
              <p:nvPr/>
            </p:nvSpPr>
            <p:spPr bwMode="auto">
              <a:xfrm>
                <a:off x="20208" y="12432"/>
                <a:ext cx="4752" cy="576"/>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Experimental Design</a:t>
                </a:r>
                <a:endParaRPr lang="en-US" sz="4400" b="1" dirty="0">
                  <a:solidFill>
                    <a:srgbClr val="000000"/>
                  </a:solidFill>
                </a:endParaRPr>
              </a:p>
            </p:txBody>
          </p:sp>
          <p:sp>
            <p:nvSpPr>
              <p:cNvPr id="95" name="Text Box 997"/>
              <p:cNvSpPr txBox="1">
                <a:spLocks noChangeArrowheads="1"/>
              </p:cNvSpPr>
              <p:nvPr/>
            </p:nvSpPr>
            <p:spPr bwMode="auto">
              <a:xfrm>
                <a:off x="20208" y="13008"/>
                <a:ext cx="6912" cy="3160"/>
              </a:xfrm>
              <a:prstGeom prst="rect">
                <a:avLst/>
              </a:prstGeom>
              <a:solidFill>
                <a:srgbClr val="FFFFFF"/>
              </a:solidFill>
              <a:ln w="9525" algn="ctr">
                <a:solidFill>
                  <a:schemeClr val="tx1"/>
                </a:solidFill>
                <a:miter lim="800000"/>
                <a:headEnd/>
                <a:tailEnd/>
              </a:ln>
              <a:effectLst/>
            </p:spPr>
            <p:txBody>
              <a:bodyPr>
                <a:spAutoFit/>
              </a:bodyPr>
              <a:lstStyle/>
              <a:p>
                <a:pPr marL="428625" indent="-323850">
                  <a:buSzPct val="45000"/>
                  <a:buFont typeface="Wingdings" charset="0"/>
                  <a:buChar char=""/>
                  <a:tabLst>
                    <a:tab pos="428625" algn="l"/>
                    <a:tab pos="541338" algn="l"/>
                    <a:tab pos="998538" algn="l"/>
                    <a:tab pos="1455738" algn="l"/>
                    <a:tab pos="1912938" algn="l"/>
                    <a:tab pos="2370138" algn="l"/>
                    <a:tab pos="2827338" algn="l"/>
                    <a:tab pos="3284538" algn="l"/>
                    <a:tab pos="3741738" algn="l"/>
                    <a:tab pos="4198938" algn="l"/>
                    <a:tab pos="4656138" algn="l"/>
                    <a:tab pos="5113338" algn="l"/>
                    <a:tab pos="5570538" algn="l"/>
                    <a:tab pos="6027738" algn="l"/>
                    <a:tab pos="6484938" algn="l"/>
                    <a:tab pos="6942138" algn="l"/>
                    <a:tab pos="7399338" algn="l"/>
                    <a:tab pos="7856538" algn="l"/>
                    <a:tab pos="8313738" algn="l"/>
                    <a:tab pos="8770938" algn="l"/>
                    <a:tab pos="9228138" algn="l"/>
                  </a:tabLst>
                </a:pPr>
                <a:r>
                  <a:rPr lang="en-US" sz="3200" dirty="0" smtClean="0"/>
                  <a:t>Six stands ranging in tree species composition and nitrogen availability within Bartlett Experimental Forest, NH (NEON site).  Within each stand </a:t>
                </a:r>
                <a:r>
                  <a:rPr lang="en-US" sz="3200" dirty="0" err="1" smtClean="0"/>
                  <a:t>ergosterol</a:t>
                </a:r>
                <a:r>
                  <a:rPr lang="en-US" sz="3200" dirty="0" smtClean="0"/>
                  <a:t> analyses were performed on:</a:t>
                </a:r>
              </a:p>
              <a:p>
                <a:pPr marL="885825" lvl="1" indent="-323850">
                  <a:buSzPct val="45000"/>
                  <a:buFont typeface="Wingdings" charset="0"/>
                  <a:buChar char=""/>
                  <a:tabLst>
                    <a:tab pos="428625" algn="l"/>
                    <a:tab pos="541338" algn="l"/>
                    <a:tab pos="998538" algn="l"/>
                    <a:tab pos="1455738" algn="l"/>
                    <a:tab pos="1912938" algn="l"/>
                    <a:tab pos="2370138" algn="l"/>
                    <a:tab pos="2827338" algn="l"/>
                    <a:tab pos="3284538" algn="l"/>
                    <a:tab pos="3741738" algn="l"/>
                    <a:tab pos="4198938" algn="l"/>
                    <a:tab pos="4656138" algn="l"/>
                    <a:tab pos="5113338" algn="l"/>
                    <a:tab pos="5570538" algn="l"/>
                    <a:tab pos="6027738" algn="l"/>
                    <a:tab pos="6484938" algn="l"/>
                    <a:tab pos="6942138" algn="l"/>
                    <a:tab pos="7399338" algn="l"/>
                    <a:tab pos="7856538" algn="l"/>
                    <a:tab pos="8313738" algn="l"/>
                    <a:tab pos="8770938" algn="l"/>
                    <a:tab pos="9228138" algn="l"/>
                  </a:tabLst>
                </a:pPr>
                <a:r>
                  <a:rPr lang="en-US" sz="3200" dirty="0" smtClean="0"/>
                  <a:t>12 paired (open and closed) cores filled with native soil (organic and mineral horizons). Ingrowth </a:t>
                </a:r>
                <a:r>
                  <a:rPr lang="en-US" sz="3200" dirty="0"/>
                  <a:t>period </a:t>
                </a:r>
                <a:r>
                  <a:rPr lang="en-US" sz="3200" dirty="0" smtClean="0"/>
                  <a:t>- July 15 to Sept 15</a:t>
                </a:r>
              </a:p>
              <a:p>
                <a:pPr marL="885825" lvl="1" indent="-323850">
                  <a:buSzPct val="45000"/>
                  <a:buFont typeface="Wingdings" charset="0"/>
                  <a:buChar char=""/>
                  <a:tabLst>
                    <a:tab pos="428625" algn="l"/>
                    <a:tab pos="541338" algn="l"/>
                    <a:tab pos="998538" algn="l"/>
                    <a:tab pos="1455738" algn="l"/>
                    <a:tab pos="1912938" algn="l"/>
                    <a:tab pos="2370138" algn="l"/>
                    <a:tab pos="2827338" algn="l"/>
                    <a:tab pos="3284538" algn="l"/>
                    <a:tab pos="3741738" algn="l"/>
                    <a:tab pos="4198938" algn="l"/>
                    <a:tab pos="4656138" algn="l"/>
                    <a:tab pos="5113338" algn="l"/>
                    <a:tab pos="5570538" algn="l"/>
                    <a:tab pos="6027738" algn="l"/>
                    <a:tab pos="6484938" algn="l"/>
                    <a:tab pos="6942138" algn="l"/>
                    <a:tab pos="7399338" algn="l"/>
                    <a:tab pos="7856538" algn="l"/>
                    <a:tab pos="8313738" algn="l"/>
                    <a:tab pos="8770938" algn="l"/>
                    <a:tab pos="9228138" algn="l"/>
                  </a:tabLst>
                </a:pPr>
                <a:r>
                  <a:rPr lang="en-US" sz="3200" dirty="0" smtClean="0"/>
                  <a:t>24 sandbags distributed across 6 soil profiles </a:t>
                </a:r>
                <a:r>
                  <a:rPr lang="en-US" sz="3200" dirty="0"/>
                  <a:t>Ingrowth period - July 15 to </a:t>
                </a:r>
                <a:r>
                  <a:rPr lang="en-US" sz="3200" dirty="0" smtClean="0"/>
                  <a:t>Sept 15</a:t>
                </a:r>
              </a:p>
              <a:p>
                <a:pPr marL="885825" lvl="1" indent="-323850">
                  <a:buSzPct val="45000"/>
                  <a:buFont typeface="Wingdings" charset="0"/>
                  <a:buChar char=""/>
                  <a:tabLst>
                    <a:tab pos="428625" algn="l"/>
                    <a:tab pos="541338" algn="l"/>
                    <a:tab pos="998538" algn="l"/>
                    <a:tab pos="1455738" algn="l"/>
                    <a:tab pos="1912938" algn="l"/>
                    <a:tab pos="2370138" algn="l"/>
                    <a:tab pos="2827338" algn="l"/>
                    <a:tab pos="3284538" algn="l"/>
                    <a:tab pos="3741738" algn="l"/>
                    <a:tab pos="4198938" algn="l"/>
                    <a:tab pos="4656138" algn="l"/>
                    <a:tab pos="5113338" algn="l"/>
                    <a:tab pos="5570538" algn="l"/>
                    <a:tab pos="6027738" algn="l"/>
                    <a:tab pos="6484938" algn="l"/>
                    <a:tab pos="6942138" algn="l"/>
                    <a:tab pos="7399338" algn="l"/>
                    <a:tab pos="7856538" algn="l"/>
                    <a:tab pos="8313738" algn="l"/>
                    <a:tab pos="8770938" algn="l"/>
                    <a:tab pos="9228138" algn="l"/>
                  </a:tabLst>
                </a:pPr>
                <a:r>
                  <a:rPr lang="en-US" sz="3200" dirty="0" smtClean="0"/>
                  <a:t>6 bulk soil cores (</a:t>
                </a:r>
                <a:r>
                  <a:rPr lang="en-US" sz="3200" dirty="0"/>
                  <a:t>organic and mineral horizons</a:t>
                </a:r>
                <a:r>
                  <a:rPr lang="en-US" sz="3200" dirty="0" smtClean="0"/>
                  <a:t>)</a:t>
                </a:r>
              </a:p>
              <a:p>
                <a:pPr marL="885825" lvl="1" indent="-323850">
                  <a:buSzPct val="45000"/>
                  <a:buFont typeface="Wingdings" charset="0"/>
                  <a:buChar char=""/>
                  <a:tabLst>
                    <a:tab pos="428625" algn="l"/>
                    <a:tab pos="541338" algn="l"/>
                    <a:tab pos="998538" algn="l"/>
                    <a:tab pos="1455738" algn="l"/>
                    <a:tab pos="1912938" algn="l"/>
                    <a:tab pos="2370138" algn="l"/>
                    <a:tab pos="2827338" algn="l"/>
                    <a:tab pos="3284538" algn="l"/>
                    <a:tab pos="3741738" algn="l"/>
                    <a:tab pos="4198938" algn="l"/>
                    <a:tab pos="4656138" algn="l"/>
                    <a:tab pos="5113338" algn="l"/>
                    <a:tab pos="5570538" algn="l"/>
                    <a:tab pos="6027738" algn="l"/>
                    <a:tab pos="6484938" algn="l"/>
                    <a:tab pos="6942138" algn="l"/>
                    <a:tab pos="7399338" algn="l"/>
                    <a:tab pos="7856538" algn="l"/>
                    <a:tab pos="8313738" algn="l"/>
                    <a:tab pos="8770938" algn="l"/>
                    <a:tab pos="9228138" algn="l"/>
                  </a:tabLst>
                </a:pPr>
                <a:endParaRPr lang="en-US" sz="3200" dirty="0" smtClean="0"/>
              </a:p>
              <a:p>
                <a:pPr marL="561975" lvl="1">
                  <a:buSzPct val="45000"/>
                  <a:tabLst>
                    <a:tab pos="428625" algn="l"/>
                    <a:tab pos="541338" algn="l"/>
                    <a:tab pos="998538" algn="l"/>
                    <a:tab pos="1455738" algn="l"/>
                    <a:tab pos="1912938" algn="l"/>
                    <a:tab pos="2370138" algn="l"/>
                    <a:tab pos="2827338" algn="l"/>
                    <a:tab pos="3284538" algn="l"/>
                    <a:tab pos="3741738" algn="l"/>
                    <a:tab pos="4198938" algn="l"/>
                    <a:tab pos="4656138" algn="l"/>
                    <a:tab pos="5113338" algn="l"/>
                    <a:tab pos="5570538" algn="l"/>
                    <a:tab pos="6027738" algn="l"/>
                    <a:tab pos="6484938" algn="l"/>
                    <a:tab pos="6942138" algn="l"/>
                    <a:tab pos="7399338" algn="l"/>
                    <a:tab pos="7856538" algn="l"/>
                    <a:tab pos="8313738" algn="l"/>
                    <a:tab pos="8770938" algn="l"/>
                    <a:tab pos="9228138" algn="l"/>
                  </a:tabLst>
                </a:pPr>
                <a:r>
                  <a:rPr lang="en-US" sz="3200" dirty="0" smtClean="0"/>
                  <a:t>Root and soil profiles (6 depths in first 30 cm) at different depths at six stands were also collected for 15N stable isotope analysis</a:t>
                </a:r>
                <a:endParaRPr lang="en-US" sz="3200" dirty="0"/>
              </a:p>
            </p:txBody>
          </p:sp>
        </p:grpSp>
        <p:sp>
          <p:nvSpPr>
            <p:cNvPr id="93" name="Text Box 1012" descr="snag-bird-17-strip"/>
            <p:cNvSpPr txBox="1">
              <a:spLocks noChangeArrowheads="1"/>
            </p:cNvSpPr>
            <p:nvPr/>
          </p:nvSpPr>
          <p:spPr bwMode="auto">
            <a:xfrm>
              <a:off x="19872" y="12288"/>
              <a:ext cx="116" cy="368"/>
            </a:xfrm>
            <a:prstGeom prst="rect">
              <a:avLst/>
            </a:prstGeom>
            <a:noFill/>
            <a:ln w="9525" algn="ctr">
              <a:noFill/>
              <a:miter lim="800000"/>
              <a:headEnd/>
              <a:tailEnd/>
            </a:ln>
            <a:effectLst/>
          </p:spPr>
          <p:txBody>
            <a:bodyPr wrap="none">
              <a:spAutoFit/>
            </a:bodyPr>
            <a:lstStyle/>
            <a:p>
              <a:endParaRPr lang="en-US" sz="3200" b="1" dirty="0"/>
            </a:p>
          </p:txBody>
        </p:sp>
      </p:grpSp>
      <p:graphicFrame>
        <p:nvGraphicFramePr>
          <p:cNvPr id="56" name="Group 1188"/>
          <p:cNvGraphicFramePr>
            <a:graphicFrameLocks noGrp="1"/>
          </p:cNvGraphicFramePr>
          <p:nvPr>
            <p:extLst>
              <p:ext uri="{D42A27DB-BD31-4B8C-83A1-F6EECF244321}">
                <p14:modId xmlns:p14="http://schemas.microsoft.com/office/powerpoint/2010/main" val="1767421410"/>
              </p:ext>
            </p:extLst>
          </p:nvPr>
        </p:nvGraphicFramePr>
        <p:xfrm>
          <a:off x="16561702" y="6375975"/>
          <a:ext cx="11802844" cy="4780698"/>
        </p:xfrm>
        <a:graphic>
          <a:graphicData uri="http://schemas.openxmlformats.org/drawingml/2006/table">
            <a:tbl>
              <a:tblPr/>
              <a:tblGrid>
                <a:gridCol w="2440985"/>
                <a:gridCol w="2821598"/>
                <a:gridCol w="3192546"/>
                <a:gridCol w="3347715"/>
              </a:tblGrid>
              <a:tr h="1092618">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Description</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600" b="1" i="0" u="none" strike="noStrike" cap="none" normalizeH="0" baseline="0" dirty="0" smtClean="0">
                          <a:ln>
                            <a:noFill/>
                          </a:ln>
                          <a:solidFill>
                            <a:schemeClr val="tx1"/>
                          </a:solidFill>
                          <a:effectLst/>
                          <a:latin typeface="Times New Roman" pitchFamily="18" charset="0"/>
                          <a:cs typeface="Times New Roman" pitchFamily="18" charset="0"/>
                        </a:rPr>
                        <a:t>Closed Core</a:t>
                      </a:r>
                      <a:endParaRPr kumimoji="0" lang="en-US" sz="3600" b="1" i="0" u="none" strike="noStrike" cap="none" normalizeH="0" baseline="0" dirty="0" smtClean="0">
                        <a:ln>
                          <a:noFill/>
                        </a:ln>
                        <a:solidFill>
                          <a:schemeClr val="tx1"/>
                        </a:solidFill>
                        <a:effectLst/>
                        <a:latin typeface="Calibri" pitchFamily="34"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600" b="1" i="0" u="none" strike="noStrike" cap="none" normalizeH="0" baseline="0" dirty="0" smtClean="0">
                          <a:ln>
                            <a:noFill/>
                          </a:ln>
                          <a:solidFill>
                            <a:schemeClr val="tx1"/>
                          </a:solidFill>
                          <a:effectLst/>
                          <a:latin typeface="Times New Roman" pitchFamily="18" charset="0"/>
                          <a:cs typeface="Times New Roman" pitchFamily="18" charset="0"/>
                        </a:rPr>
                        <a:t>Open Core</a:t>
                      </a:r>
                      <a:endParaRPr kumimoji="0" lang="en-US" sz="3600" b="1" i="0" u="none" strike="noStrike" cap="none" normalizeH="0" baseline="0" dirty="0" smtClean="0">
                        <a:ln>
                          <a:noFill/>
                        </a:ln>
                        <a:solidFill>
                          <a:schemeClr val="tx1"/>
                        </a:solidFill>
                        <a:effectLst/>
                        <a:latin typeface="Calibri" pitchFamily="34"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600" b="1" i="0" u="none" strike="noStrike" cap="none" normalizeH="0" baseline="0" dirty="0" smtClean="0">
                          <a:ln>
                            <a:noFill/>
                          </a:ln>
                          <a:solidFill>
                            <a:schemeClr val="tx1"/>
                          </a:solidFill>
                          <a:effectLst/>
                          <a:latin typeface="Times New Roman" pitchFamily="18" charset="0"/>
                          <a:cs typeface="Times New Roman" pitchFamily="18" charset="0"/>
                        </a:rPr>
                        <a:t>Sandbag</a:t>
                      </a:r>
                      <a:endParaRPr kumimoji="0" lang="en-US" sz="3600" b="1" i="0" u="none" strike="noStrike" cap="none" normalizeH="0" baseline="0" dirty="0" smtClean="0">
                        <a:ln>
                          <a:noFill/>
                        </a:ln>
                        <a:solidFill>
                          <a:schemeClr val="tx1"/>
                        </a:solidFill>
                        <a:effectLst/>
                        <a:latin typeface="Calibri" pitchFamily="34" charset="0"/>
                        <a:cs typeface="Arial"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607010">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Material</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PVC</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Lined by 3 aluminum rods (open)</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alibri"/>
                          <a:cs typeface="Times New Roman" pitchFamily="18" charset="0"/>
                        </a:rPr>
                        <a:t>25-50 micron nylon mesh </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91060">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Substrate</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Native Soil</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Native Soil</a:t>
                      </a:r>
                      <a:endParaRPr kumimoji="0" lang="en-US" sz="3200" b="0" i="0" u="none" strike="noStrike" cap="none" normalizeH="0" baseline="0" dirty="0" smtClean="0">
                        <a:ln>
                          <a:noFill/>
                        </a:ln>
                        <a:solidFill>
                          <a:schemeClr val="tx1"/>
                        </a:solidFill>
                        <a:effectLst/>
                        <a:latin typeface="Calibri" pitchFamily="34" charset="0"/>
                        <a:cs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Quartz Sand</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r h="391060">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alibri" pitchFamily="34" charset="0"/>
                          <a:cs typeface="Arial" charset="0"/>
                        </a:rPr>
                        <a:t>Ingrowth of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alibri" pitchFamily="34" charset="0"/>
                          <a:cs typeface="Arial" charset="0"/>
                        </a:rPr>
                        <a:t>Saprotrophic fungi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Calibri" pitchFamily="34" charset="0"/>
                          <a:cs typeface="Arial" charset="0"/>
                        </a:rPr>
                        <a:t>Mycorrhizal and Saprotrophic fungi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0" fontAlgn="b"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cs typeface="Times New Roman" pitchFamily="18" charset="0"/>
                        </a:rPr>
                        <a:t>Mycorrhizal fungi</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solidFill>
                  </a:tcPr>
                </a:tc>
              </a:tr>
            </a:tbl>
          </a:graphicData>
        </a:graphic>
      </p:graphicFrame>
      <p:sp>
        <p:nvSpPr>
          <p:cNvPr id="57" name="Text Box 1192"/>
          <p:cNvSpPr txBox="1">
            <a:spLocks noChangeArrowheads="1"/>
          </p:cNvSpPr>
          <p:nvPr/>
        </p:nvSpPr>
        <p:spPr bwMode="auto">
          <a:xfrm>
            <a:off x="16591646" y="5791200"/>
            <a:ext cx="11772900" cy="584775"/>
          </a:xfrm>
          <a:prstGeom prst="rect">
            <a:avLst/>
          </a:prstGeom>
          <a:solidFill>
            <a:srgbClr val="FFFFFF"/>
          </a:solidFill>
          <a:ln w="9525" algn="ctr">
            <a:solidFill>
              <a:schemeClr val="tx1"/>
            </a:solidFill>
            <a:miter lim="800000"/>
            <a:headEnd/>
            <a:tailEnd/>
          </a:ln>
          <a:effectLst/>
        </p:spPr>
        <p:txBody>
          <a:bodyPr wrap="square">
            <a:spAutoFit/>
          </a:bodyPr>
          <a:lstStyle/>
          <a:p>
            <a:pPr>
              <a:spcBef>
                <a:spcPct val="50000"/>
              </a:spcBef>
            </a:pPr>
            <a:r>
              <a:rPr lang="en-US" sz="3200" b="1" u="sng" dirty="0"/>
              <a:t>Table 1:</a:t>
            </a:r>
            <a:r>
              <a:rPr lang="en-US" sz="3200" dirty="0"/>
              <a:t> </a:t>
            </a:r>
            <a:r>
              <a:rPr lang="en-US" sz="3200" dirty="0" smtClean="0"/>
              <a:t>Ergosterol Ingrowth Methods</a:t>
            </a:r>
            <a:endParaRPr lang="en-US" sz="3200" dirty="0"/>
          </a:p>
        </p:txBody>
      </p:sp>
      <p:sp>
        <p:nvSpPr>
          <p:cNvPr id="58" name="Text Box 935"/>
          <p:cNvSpPr txBox="1">
            <a:spLocks noChangeArrowheads="1"/>
          </p:cNvSpPr>
          <p:nvPr/>
        </p:nvSpPr>
        <p:spPr bwMode="auto">
          <a:xfrm>
            <a:off x="16553075" y="11653617"/>
            <a:ext cx="11811471" cy="3785652"/>
          </a:xfrm>
          <a:prstGeom prst="rect">
            <a:avLst/>
          </a:prstGeom>
          <a:solidFill>
            <a:srgbClr val="FFFFFF"/>
          </a:solidFill>
          <a:ln w="9525" algn="ctr">
            <a:solidFill>
              <a:schemeClr val="tx1"/>
            </a:solidFill>
            <a:miter lim="800000"/>
            <a:headEnd/>
            <a:tailEnd/>
          </a:ln>
          <a:effectLst/>
        </p:spPr>
        <p:txBody>
          <a:bodyPr wrap="square">
            <a:spAutoFit/>
          </a:bodyPr>
          <a:lstStyle/>
          <a:p>
            <a:pPr marL="800100" lvl="1" indent="-342900">
              <a:spcBef>
                <a:spcPct val="50000"/>
              </a:spcBef>
              <a:buFont typeface="Arial"/>
              <a:buChar char="•"/>
            </a:pPr>
            <a:r>
              <a:rPr lang="en-US" sz="3200" dirty="0">
                <a:solidFill>
                  <a:srgbClr val="000000"/>
                </a:solidFill>
              </a:rPr>
              <a:t>Ergosterol is a fungal sterol used as a fungal biomarker</a:t>
            </a:r>
          </a:p>
          <a:p>
            <a:pPr marL="1257300" lvl="2" indent="-342900">
              <a:spcBef>
                <a:spcPct val="50000"/>
              </a:spcBef>
              <a:buFont typeface="Arial"/>
              <a:buChar char="•"/>
            </a:pPr>
            <a:r>
              <a:rPr lang="en-US" sz="3200" dirty="0">
                <a:solidFill>
                  <a:srgbClr val="000000"/>
                </a:solidFill>
              </a:rPr>
              <a:t>Open core ergosterol-closed core ergosterol= mycorrhizal ergosterol</a:t>
            </a:r>
          </a:p>
          <a:p>
            <a:pPr marL="1257300" lvl="2" indent="-342900">
              <a:spcBef>
                <a:spcPct val="50000"/>
              </a:spcBef>
              <a:buFont typeface="Arial"/>
              <a:buChar char="•"/>
            </a:pPr>
            <a:r>
              <a:rPr lang="en-US" sz="3200" dirty="0">
                <a:solidFill>
                  <a:srgbClr val="000000"/>
                </a:solidFill>
              </a:rPr>
              <a:t>Use conversion factor of 3μg of ergosterol per mg of fungal biomass</a:t>
            </a:r>
          </a:p>
          <a:p>
            <a:pPr marL="1257300" lvl="2" indent="-342900">
              <a:spcBef>
                <a:spcPct val="50000"/>
              </a:spcBef>
              <a:buFont typeface="Arial"/>
              <a:buChar char="•"/>
            </a:pPr>
            <a:r>
              <a:rPr lang="en-US" sz="3200" dirty="0">
                <a:solidFill>
                  <a:srgbClr val="000000"/>
                </a:solidFill>
              </a:rPr>
              <a:t>Sandbags give an underestimate of mycorrhizal abundance</a:t>
            </a:r>
          </a:p>
        </p:txBody>
      </p:sp>
      <p:sp>
        <p:nvSpPr>
          <p:cNvPr id="59" name="Text Box 202"/>
          <p:cNvSpPr txBox="1">
            <a:spLocks noChangeArrowheads="1"/>
          </p:cNvSpPr>
          <p:nvPr/>
        </p:nvSpPr>
        <p:spPr bwMode="auto">
          <a:xfrm>
            <a:off x="16449735" y="15588755"/>
            <a:ext cx="11448929" cy="838200"/>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	2) Isotope Technique</a:t>
            </a:r>
            <a:endParaRPr lang="en-US" sz="4400" b="1" dirty="0">
              <a:solidFill>
                <a:srgbClr val="000000"/>
              </a:solidFill>
            </a:endParaRPr>
          </a:p>
        </p:txBody>
      </p:sp>
      <p:sp>
        <p:nvSpPr>
          <p:cNvPr id="60" name="Text Box 202"/>
          <p:cNvSpPr txBox="1">
            <a:spLocks noChangeArrowheads="1"/>
          </p:cNvSpPr>
          <p:nvPr/>
        </p:nvSpPr>
        <p:spPr bwMode="auto">
          <a:xfrm>
            <a:off x="15721348" y="4953000"/>
            <a:ext cx="11448929" cy="838200"/>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	3) </a:t>
            </a:r>
            <a:r>
              <a:rPr lang="en-US" sz="4400" b="1" dirty="0">
                <a:solidFill>
                  <a:srgbClr val="000000"/>
                </a:solidFill>
              </a:rPr>
              <a:t>Ergosterol Ingrowth Analysis</a:t>
            </a:r>
            <a:endParaRPr lang="en-US" sz="4400" b="1" dirty="0">
              <a:solidFill>
                <a:srgbClr val="000000"/>
              </a:solidFill>
            </a:endParaRPr>
          </a:p>
        </p:txBody>
      </p:sp>
      <p:sp>
        <p:nvSpPr>
          <p:cNvPr id="3" name="5-Point Star 2"/>
          <p:cNvSpPr/>
          <p:nvPr/>
        </p:nvSpPr>
        <p:spPr>
          <a:xfrm>
            <a:off x="7353228" y="15532140"/>
            <a:ext cx="377825" cy="475715"/>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5-Point Star 61"/>
          <p:cNvSpPr/>
          <p:nvPr/>
        </p:nvSpPr>
        <p:spPr>
          <a:xfrm>
            <a:off x="7575522" y="16007855"/>
            <a:ext cx="377825" cy="475715"/>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5-Point Star 62"/>
          <p:cNvSpPr/>
          <p:nvPr/>
        </p:nvSpPr>
        <p:spPr>
          <a:xfrm>
            <a:off x="6930285" y="16406812"/>
            <a:ext cx="377825" cy="475715"/>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5-Point Star 63"/>
          <p:cNvSpPr/>
          <p:nvPr/>
        </p:nvSpPr>
        <p:spPr>
          <a:xfrm>
            <a:off x="7202220" y="18010373"/>
            <a:ext cx="377825" cy="475715"/>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5-Point Star 64"/>
          <p:cNvSpPr/>
          <p:nvPr/>
        </p:nvSpPr>
        <p:spPr>
          <a:xfrm>
            <a:off x="10934700" y="15305652"/>
            <a:ext cx="377825" cy="475715"/>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5-Point Star 65"/>
          <p:cNvSpPr/>
          <p:nvPr/>
        </p:nvSpPr>
        <p:spPr>
          <a:xfrm>
            <a:off x="10927682" y="16826489"/>
            <a:ext cx="377825" cy="475715"/>
          </a:xfrm>
          <a:prstGeom prst="star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2"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72785" y="29883592"/>
            <a:ext cx="8137525" cy="256063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 name="Picture 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5400000">
            <a:off x="10398895" y="30207582"/>
            <a:ext cx="2560320" cy="1912338"/>
          </a:xfrm>
          <a:prstGeom prst="rect">
            <a:avLst/>
          </a:prstGeom>
        </p:spPr>
      </p:pic>
      <p:pic>
        <p:nvPicPr>
          <p:cNvPr id="6" name="Picture 5"/>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5400000">
            <a:off x="8486278" y="30207624"/>
            <a:ext cx="2560639" cy="1912576"/>
          </a:xfrm>
          <a:prstGeom prst="rect">
            <a:avLst/>
          </a:prstGeom>
        </p:spPr>
      </p:pic>
      <p:pic>
        <p:nvPicPr>
          <p:cNvPr id="8" name="Picture 7"/>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5400000">
            <a:off x="12299459" y="30207623"/>
            <a:ext cx="2560640" cy="1912576"/>
          </a:xfrm>
          <a:prstGeom prst="rect">
            <a:avLst/>
          </a:prstGeom>
        </p:spPr>
      </p:pic>
      <p:sp>
        <p:nvSpPr>
          <p:cNvPr id="67" name="Text Box 202"/>
          <p:cNvSpPr txBox="1">
            <a:spLocks noChangeArrowheads="1"/>
          </p:cNvSpPr>
          <p:nvPr/>
        </p:nvSpPr>
        <p:spPr bwMode="auto">
          <a:xfrm>
            <a:off x="31318200" y="22631401"/>
            <a:ext cx="12573000" cy="990600"/>
          </a:xfrm>
          <a:prstGeom prst="rect">
            <a:avLst/>
          </a:prstGeom>
          <a:noFill/>
          <a:ln w="9525">
            <a:noFill/>
            <a:miter lim="800000"/>
            <a:headEnd/>
            <a:tailEnd/>
          </a:ln>
        </p:spPr>
        <p:txBody>
          <a:bodyPr anchor="ctr"/>
          <a:lstStyle/>
          <a:p>
            <a:pPr>
              <a:spcBef>
                <a:spcPct val="50000"/>
              </a:spcBef>
            </a:pPr>
            <a:r>
              <a:rPr lang="en-US" sz="4400" b="1" dirty="0" smtClean="0">
                <a:solidFill>
                  <a:srgbClr val="000000"/>
                </a:solidFill>
              </a:rPr>
              <a:t>Conclusions </a:t>
            </a:r>
            <a:endParaRPr lang="en-US" sz="4400" b="1" dirty="0">
              <a:solidFill>
                <a:srgbClr val="A50021"/>
              </a:solidFill>
            </a:endParaRPr>
          </a:p>
        </p:txBody>
      </p:sp>
      <p:sp>
        <p:nvSpPr>
          <p:cNvPr id="68" name="Text Box 1190"/>
          <p:cNvSpPr txBox="1">
            <a:spLocks noChangeArrowheads="1"/>
          </p:cNvSpPr>
          <p:nvPr/>
        </p:nvSpPr>
        <p:spPr bwMode="auto">
          <a:xfrm>
            <a:off x="30993501" y="23947278"/>
            <a:ext cx="12266093" cy="5632311"/>
          </a:xfrm>
          <a:prstGeom prst="rect">
            <a:avLst/>
          </a:prstGeom>
          <a:solidFill>
            <a:srgbClr val="FFFFFF"/>
          </a:solidFill>
          <a:ln w="9525" algn="ctr">
            <a:solidFill>
              <a:schemeClr val="tx1"/>
            </a:solidFill>
            <a:miter lim="800000"/>
            <a:headEnd/>
            <a:tailEnd/>
          </a:ln>
          <a:effectLst/>
        </p:spPr>
        <p:txBody>
          <a:bodyPr wrap="square">
            <a:spAutoFit/>
          </a:bodyPr>
          <a:lstStyle/>
          <a:p>
            <a:pPr>
              <a:spcBef>
                <a:spcPct val="50000"/>
              </a:spcBef>
              <a:buFontTx/>
              <a:buChar char="•"/>
            </a:pPr>
            <a:r>
              <a:rPr lang="en-US" sz="3000" dirty="0"/>
              <a:t> Ingrowth core techniques suggest stronger reliance on ECM fungi at N poor sites, however quantification of C allocation is </a:t>
            </a:r>
            <a:r>
              <a:rPr lang="en-US" sz="3000" dirty="0" smtClean="0"/>
              <a:t>difficult</a:t>
            </a:r>
            <a:endParaRPr lang="en-US" sz="3000" dirty="0"/>
          </a:p>
          <a:p>
            <a:pPr>
              <a:spcBef>
                <a:spcPct val="50000"/>
              </a:spcBef>
              <a:buFontTx/>
              <a:buChar char="•"/>
            </a:pPr>
            <a:r>
              <a:rPr lang="en-US" sz="3000" dirty="0"/>
              <a:t> Isotopic data support ingrowth core data and have the potential to provide quantitative estimates of C allocation to ECM fungi especially when focusing on roots and available N from well constrained soil </a:t>
            </a:r>
            <a:r>
              <a:rPr lang="en-US" sz="3000" dirty="0" smtClean="0"/>
              <a:t>horizons</a:t>
            </a:r>
          </a:p>
          <a:p>
            <a:pPr>
              <a:spcBef>
                <a:spcPct val="50000"/>
              </a:spcBef>
              <a:buFontTx/>
              <a:buChar char="•"/>
            </a:pPr>
            <a:r>
              <a:rPr lang="en-US" sz="3000" dirty="0" smtClean="0"/>
              <a:t>A combination of methods can allow us to solve for the uncertainties of individual methods</a:t>
            </a:r>
          </a:p>
          <a:p>
            <a:pPr>
              <a:spcBef>
                <a:spcPct val="50000"/>
              </a:spcBef>
              <a:buFontTx/>
              <a:buChar char="•"/>
            </a:pPr>
            <a:r>
              <a:rPr lang="en-US" sz="3000" dirty="0" smtClean="0"/>
              <a:t>Publication of this data can allow for climate change models to include mycorrhizal fungi as a significant source of terrestrial carbon</a:t>
            </a:r>
          </a:p>
          <a:p>
            <a:pPr>
              <a:spcBef>
                <a:spcPct val="50000"/>
              </a:spcBef>
            </a:pPr>
            <a:endParaRPr lang="en-US" sz="3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17127</TotalTime>
  <Words>846</Words>
  <Application>Microsoft Office PowerPoint</Application>
  <PresentationFormat>Custom</PresentationFormat>
  <Paragraphs>97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Company>Complex Systems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Ollinger</dc:creator>
  <cp:lastModifiedBy>Shersingh T-D</cp:lastModifiedBy>
  <cp:revision>562</cp:revision>
  <dcterms:created xsi:type="dcterms:W3CDTF">2006-08-18T20:05:05Z</dcterms:created>
  <dcterms:modified xsi:type="dcterms:W3CDTF">2014-03-10T17:16:26Z</dcterms:modified>
</cp:coreProperties>
</file>