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
  </p:handoutMasterIdLst>
  <p:sldIdLst>
    <p:sldId id="257" r:id="rId2"/>
  </p:sldIdLst>
  <p:sldSz cx="43891200" cy="32918400"/>
  <p:notesSz cx="9271000" cy="7010400"/>
  <p:defaultTextStyle>
    <a:defPPr>
      <a:defRPr lang="en-US"/>
    </a:defPPr>
    <a:lvl1pPr marL="0" algn="l" defTabSz="4389028" rtl="0" eaLnBrk="1" latinLnBrk="0" hangingPunct="1">
      <a:defRPr sz="8700" kern="1200">
        <a:solidFill>
          <a:schemeClr val="tx1"/>
        </a:solidFill>
        <a:latin typeface="+mn-lt"/>
        <a:ea typeface="+mn-ea"/>
        <a:cs typeface="+mn-cs"/>
      </a:defRPr>
    </a:lvl1pPr>
    <a:lvl2pPr marL="2194514" algn="l" defTabSz="4389028" rtl="0" eaLnBrk="1" latinLnBrk="0" hangingPunct="1">
      <a:defRPr sz="8700" kern="1200">
        <a:solidFill>
          <a:schemeClr val="tx1"/>
        </a:solidFill>
        <a:latin typeface="+mn-lt"/>
        <a:ea typeface="+mn-ea"/>
        <a:cs typeface="+mn-cs"/>
      </a:defRPr>
    </a:lvl2pPr>
    <a:lvl3pPr marL="4389028" algn="l" defTabSz="4389028" rtl="0" eaLnBrk="1" latinLnBrk="0" hangingPunct="1">
      <a:defRPr sz="8700" kern="1200">
        <a:solidFill>
          <a:schemeClr val="tx1"/>
        </a:solidFill>
        <a:latin typeface="+mn-lt"/>
        <a:ea typeface="+mn-ea"/>
        <a:cs typeface="+mn-cs"/>
      </a:defRPr>
    </a:lvl3pPr>
    <a:lvl4pPr marL="6583543" algn="l" defTabSz="4389028" rtl="0" eaLnBrk="1" latinLnBrk="0" hangingPunct="1">
      <a:defRPr sz="8700" kern="1200">
        <a:solidFill>
          <a:schemeClr val="tx1"/>
        </a:solidFill>
        <a:latin typeface="+mn-lt"/>
        <a:ea typeface="+mn-ea"/>
        <a:cs typeface="+mn-cs"/>
      </a:defRPr>
    </a:lvl4pPr>
    <a:lvl5pPr marL="8778057" algn="l" defTabSz="4389028" rtl="0" eaLnBrk="1" latinLnBrk="0" hangingPunct="1">
      <a:defRPr sz="8700" kern="1200">
        <a:solidFill>
          <a:schemeClr val="tx1"/>
        </a:solidFill>
        <a:latin typeface="+mn-lt"/>
        <a:ea typeface="+mn-ea"/>
        <a:cs typeface="+mn-cs"/>
      </a:defRPr>
    </a:lvl5pPr>
    <a:lvl6pPr marL="10972571" algn="l" defTabSz="4389028" rtl="0" eaLnBrk="1" latinLnBrk="0" hangingPunct="1">
      <a:defRPr sz="8700" kern="1200">
        <a:solidFill>
          <a:schemeClr val="tx1"/>
        </a:solidFill>
        <a:latin typeface="+mn-lt"/>
        <a:ea typeface="+mn-ea"/>
        <a:cs typeface="+mn-cs"/>
      </a:defRPr>
    </a:lvl6pPr>
    <a:lvl7pPr marL="13167085" algn="l" defTabSz="4389028" rtl="0" eaLnBrk="1" latinLnBrk="0" hangingPunct="1">
      <a:defRPr sz="8700" kern="1200">
        <a:solidFill>
          <a:schemeClr val="tx1"/>
        </a:solidFill>
        <a:latin typeface="+mn-lt"/>
        <a:ea typeface="+mn-ea"/>
        <a:cs typeface="+mn-cs"/>
      </a:defRPr>
    </a:lvl7pPr>
    <a:lvl8pPr marL="15361599" algn="l" defTabSz="4389028" rtl="0" eaLnBrk="1" latinLnBrk="0" hangingPunct="1">
      <a:defRPr sz="8700" kern="1200">
        <a:solidFill>
          <a:schemeClr val="tx1"/>
        </a:solidFill>
        <a:latin typeface="+mn-lt"/>
        <a:ea typeface="+mn-ea"/>
        <a:cs typeface="+mn-cs"/>
      </a:defRPr>
    </a:lvl8pPr>
    <a:lvl9pPr marL="17556115" algn="l" defTabSz="4389028" rtl="0" eaLnBrk="1" latinLnBrk="0" hangingPunct="1">
      <a:defRPr sz="87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112BE"/>
    <a:srgbClr val="063CE8"/>
    <a:srgbClr val="FA2F2A"/>
    <a:srgbClr val="33EE00"/>
    <a:srgbClr val="00863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40" d="100"/>
          <a:sy n="40" d="100"/>
        </p:scale>
        <p:origin x="2952" y="1080"/>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handoutMaster" Target="handoutMasters/handout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17433" cy="350520"/>
          </a:xfrm>
          <a:prstGeom prst="rect">
            <a:avLst/>
          </a:prstGeom>
        </p:spPr>
        <p:txBody>
          <a:bodyPr vert="horz" lIns="93031" tIns="46516" rIns="93031" bIns="46516" rtlCol="0"/>
          <a:lstStyle>
            <a:lvl1pPr algn="l">
              <a:defRPr sz="1200"/>
            </a:lvl1pPr>
          </a:lstStyle>
          <a:p>
            <a:endParaRPr lang="en-US"/>
          </a:p>
        </p:txBody>
      </p:sp>
      <p:sp>
        <p:nvSpPr>
          <p:cNvPr id="3" name="Date Placeholder 2"/>
          <p:cNvSpPr>
            <a:spLocks noGrp="1"/>
          </p:cNvSpPr>
          <p:nvPr>
            <p:ph type="dt" sz="quarter" idx="1"/>
          </p:nvPr>
        </p:nvSpPr>
        <p:spPr>
          <a:xfrm>
            <a:off x="5251421" y="0"/>
            <a:ext cx="4017433" cy="350520"/>
          </a:xfrm>
          <a:prstGeom prst="rect">
            <a:avLst/>
          </a:prstGeom>
        </p:spPr>
        <p:txBody>
          <a:bodyPr vert="horz" lIns="93031" tIns="46516" rIns="93031" bIns="46516" rtlCol="0"/>
          <a:lstStyle>
            <a:lvl1pPr algn="r">
              <a:defRPr sz="1200"/>
            </a:lvl1pPr>
          </a:lstStyle>
          <a:p>
            <a:fld id="{CC86094F-8CAC-4ABA-91FD-549172B03991}" type="datetimeFigureOut">
              <a:rPr lang="en-US" smtClean="0"/>
              <a:t>4/3/2014</a:t>
            </a:fld>
            <a:endParaRPr lang="en-US"/>
          </a:p>
        </p:txBody>
      </p:sp>
      <p:sp>
        <p:nvSpPr>
          <p:cNvPr id="4" name="Footer Placeholder 3"/>
          <p:cNvSpPr>
            <a:spLocks noGrp="1"/>
          </p:cNvSpPr>
          <p:nvPr>
            <p:ph type="ftr" sz="quarter" idx="2"/>
          </p:nvPr>
        </p:nvSpPr>
        <p:spPr>
          <a:xfrm>
            <a:off x="0" y="6658664"/>
            <a:ext cx="4017433" cy="350520"/>
          </a:xfrm>
          <a:prstGeom prst="rect">
            <a:avLst/>
          </a:prstGeom>
        </p:spPr>
        <p:txBody>
          <a:bodyPr vert="horz" lIns="93031" tIns="46516" rIns="93031" bIns="46516" rtlCol="0" anchor="b"/>
          <a:lstStyle>
            <a:lvl1pPr algn="l">
              <a:defRPr sz="1200"/>
            </a:lvl1pPr>
          </a:lstStyle>
          <a:p>
            <a:endParaRPr lang="en-US"/>
          </a:p>
        </p:txBody>
      </p:sp>
      <p:sp>
        <p:nvSpPr>
          <p:cNvPr id="5" name="Slide Number Placeholder 4"/>
          <p:cNvSpPr>
            <a:spLocks noGrp="1"/>
          </p:cNvSpPr>
          <p:nvPr>
            <p:ph type="sldNum" sz="quarter" idx="3"/>
          </p:nvPr>
        </p:nvSpPr>
        <p:spPr>
          <a:xfrm>
            <a:off x="5251421" y="6658664"/>
            <a:ext cx="4017433" cy="350520"/>
          </a:xfrm>
          <a:prstGeom prst="rect">
            <a:avLst/>
          </a:prstGeom>
        </p:spPr>
        <p:txBody>
          <a:bodyPr vert="horz" lIns="93031" tIns="46516" rIns="93031" bIns="46516" rtlCol="0" anchor="b"/>
          <a:lstStyle>
            <a:lvl1pPr algn="r">
              <a:defRPr sz="1200"/>
            </a:lvl1pPr>
          </a:lstStyle>
          <a:p>
            <a:fld id="{10019D56-83B5-4813-945D-B2632B9F2970}" type="slidenum">
              <a:rPr lang="en-US" smtClean="0"/>
              <a:t>‹#›</a:t>
            </a:fld>
            <a:endParaRPr lang="en-US"/>
          </a:p>
        </p:txBody>
      </p:sp>
    </p:spTree>
    <p:extLst>
      <p:ext uri="{BB962C8B-B14F-4D97-AF65-F5344CB8AC3E}">
        <p14:creationId xmlns:p14="http://schemas.microsoft.com/office/powerpoint/2010/main" val="272957446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8" name="Text Placeholder 7"/>
          <p:cNvSpPr>
            <a:spLocks noGrp="1"/>
          </p:cNvSpPr>
          <p:nvPr>
            <p:ph type="body" sz="quarter" idx="10" hasCustomPrompt="1"/>
          </p:nvPr>
        </p:nvSpPr>
        <p:spPr>
          <a:xfrm>
            <a:off x="3657600" y="800100"/>
            <a:ext cx="36677600" cy="3886200"/>
          </a:xfrm>
        </p:spPr>
        <p:txBody>
          <a:bodyPr/>
          <a:lstStyle>
            <a:lvl1pPr marL="0" indent="0" algn="ctr">
              <a:buNone/>
              <a:defRPr sz="13400" b="1" i="1">
                <a:solidFill>
                  <a:schemeClr val="bg1"/>
                </a:solidFill>
                <a:effectLst>
                  <a:outerShdw blurRad="38100" dist="38100" dir="2700000" algn="tl">
                    <a:srgbClr val="000000">
                      <a:alpha val="43137"/>
                    </a:srgbClr>
                  </a:outerShdw>
                </a:effectLst>
              </a:defRPr>
            </a:lvl1pPr>
          </a:lstStyle>
          <a:p>
            <a:pPr algn="ctr"/>
            <a:r>
              <a:rPr lang="en-US" sz="6700" b="1" i="1" dirty="0" smtClean="0">
                <a:solidFill>
                  <a:schemeClr val="bg1"/>
                </a:solidFill>
                <a:effectLst>
                  <a:outerShdw blurRad="38100" dist="38100" dir="2700000" algn="tl">
                    <a:srgbClr val="000000">
                      <a:alpha val="43137"/>
                    </a:srgbClr>
                  </a:outerShdw>
                </a:effectLst>
                <a:cs typeface="Arial" pitchFamily="34" charset="0"/>
              </a:rPr>
              <a:t>This is a Scientific Poster Template created by </a:t>
            </a:r>
            <a:r>
              <a:rPr lang="en-US" sz="6700" b="1" i="1" dirty="0" err="1" smtClean="0">
                <a:solidFill>
                  <a:schemeClr val="bg1"/>
                </a:solidFill>
                <a:effectLst>
                  <a:outerShdw blurRad="38100" dist="38100" dir="2700000" algn="tl">
                    <a:srgbClr val="000000">
                      <a:alpha val="43137"/>
                    </a:srgbClr>
                  </a:outerShdw>
                </a:effectLst>
                <a:cs typeface="Arial" pitchFamily="34" charset="0"/>
              </a:rPr>
              <a:t>Graphicsland</a:t>
            </a:r>
            <a:r>
              <a:rPr lang="en-US" sz="6700" b="1" i="1" dirty="0" smtClean="0">
                <a:solidFill>
                  <a:schemeClr val="bg1"/>
                </a:solidFill>
                <a:effectLst>
                  <a:outerShdw blurRad="38100" dist="38100" dir="2700000" algn="tl">
                    <a:srgbClr val="000000">
                      <a:alpha val="43137"/>
                    </a:srgbClr>
                  </a:outerShdw>
                </a:effectLst>
                <a:cs typeface="Arial" pitchFamily="34" charset="0"/>
              </a:rPr>
              <a:t> &amp; MakeSigns.com </a:t>
            </a:r>
            <a:br>
              <a:rPr lang="en-US" sz="6700" b="1" i="1" dirty="0" smtClean="0">
                <a:solidFill>
                  <a:schemeClr val="bg1"/>
                </a:solidFill>
                <a:effectLst>
                  <a:outerShdw blurRad="38100" dist="38100" dir="2700000" algn="tl">
                    <a:srgbClr val="000000">
                      <a:alpha val="43137"/>
                    </a:srgbClr>
                  </a:outerShdw>
                </a:effectLst>
                <a:cs typeface="Arial" pitchFamily="34" charset="0"/>
              </a:rPr>
            </a:br>
            <a:r>
              <a:rPr lang="en-US" sz="6700" b="1" i="1" dirty="0" smtClean="0">
                <a:solidFill>
                  <a:schemeClr val="bg1"/>
                </a:solidFill>
                <a:effectLst>
                  <a:outerShdw blurRad="38100" dist="38100" dir="2700000" algn="tl">
                    <a:srgbClr val="000000">
                      <a:alpha val="43137"/>
                    </a:srgbClr>
                  </a:outerShdw>
                </a:effectLst>
                <a:cs typeface="Arial" pitchFamily="34" charset="0"/>
              </a:rPr>
              <a:t>Your poster title would go on these lines</a:t>
            </a:r>
            <a:endParaRPr lang="en-US" sz="6700" b="1" i="1" dirty="0">
              <a:solidFill>
                <a:schemeClr val="bg1"/>
              </a:solidFill>
              <a:effectLst>
                <a:outerShdw blurRad="38100" dist="38100" dir="2700000" algn="tl">
                  <a:srgbClr val="000000">
                    <a:alpha val="43137"/>
                  </a:srgbClr>
                </a:outerShdw>
              </a:effectLst>
              <a:cs typeface="Arial" pitchFamily="34" charset="0"/>
            </a:endParaRPr>
          </a:p>
        </p:txBody>
      </p:sp>
      <p:sp>
        <p:nvSpPr>
          <p:cNvPr id="10" name="Text Placeholder 9"/>
          <p:cNvSpPr>
            <a:spLocks noGrp="1"/>
          </p:cNvSpPr>
          <p:nvPr>
            <p:ph type="body" sz="quarter" idx="11" hasCustomPrompt="1"/>
          </p:nvPr>
        </p:nvSpPr>
        <p:spPr>
          <a:xfrm>
            <a:off x="3657600" y="4800600"/>
            <a:ext cx="36677600" cy="2857500"/>
          </a:xfrm>
        </p:spPr>
        <p:txBody>
          <a:bodyPr/>
          <a:lstStyle>
            <a:lvl1pPr marL="0" indent="0">
              <a:buNone/>
              <a:defRPr sz="13400"/>
            </a:lvl1pPr>
          </a:lstStyle>
          <a:p>
            <a:pPr algn="ctr"/>
            <a:r>
              <a:rPr lang="en-US" sz="4500" dirty="0" smtClean="0">
                <a:solidFill>
                  <a:schemeClr val="bg1">
                    <a:lumMod val="85000"/>
                  </a:schemeClr>
                </a:solidFill>
                <a:cs typeface="Arial" pitchFamily="34" charset="0"/>
              </a:rPr>
              <a:t>Author Name, RN</a:t>
            </a:r>
            <a:r>
              <a:rPr lang="en-US" sz="4500" baseline="30000" dirty="0" smtClean="0">
                <a:solidFill>
                  <a:schemeClr val="bg1">
                    <a:lumMod val="85000"/>
                  </a:schemeClr>
                </a:solidFill>
                <a:cs typeface="Arial" pitchFamily="34" charset="0"/>
              </a:rPr>
              <a:t>1</a:t>
            </a:r>
            <a:r>
              <a:rPr lang="en-US" sz="4500" dirty="0" smtClean="0">
                <a:solidFill>
                  <a:schemeClr val="bg1">
                    <a:lumMod val="85000"/>
                  </a:schemeClr>
                </a:solidFill>
                <a:cs typeface="Arial" pitchFamily="34" charset="0"/>
              </a:rPr>
              <a:t>; Author Name, Ph.D</a:t>
            </a:r>
            <a:r>
              <a:rPr lang="en-US" sz="4500" baseline="30000" dirty="0" smtClean="0">
                <a:solidFill>
                  <a:schemeClr val="bg1">
                    <a:lumMod val="85000"/>
                  </a:schemeClr>
                </a:solidFill>
                <a:cs typeface="Arial" pitchFamily="34" charset="0"/>
              </a:rPr>
              <a:t>2</a:t>
            </a:r>
            <a:r>
              <a:rPr lang="en-US" sz="4500" dirty="0" smtClean="0">
                <a:solidFill>
                  <a:schemeClr val="bg1">
                    <a:lumMod val="85000"/>
                  </a:schemeClr>
                </a:solidFill>
                <a:cs typeface="Arial" pitchFamily="34" charset="0"/>
              </a:rPr>
              <a:t>, Author Name, RN</a:t>
            </a:r>
            <a:r>
              <a:rPr lang="en-US" sz="4500" baseline="30000" dirty="0" smtClean="0">
                <a:solidFill>
                  <a:schemeClr val="bg1">
                    <a:lumMod val="85000"/>
                  </a:schemeClr>
                </a:solidFill>
                <a:cs typeface="Arial" pitchFamily="34" charset="0"/>
              </a:rPr>
              <a:t>2,3</a:t>
            </a:r>
            <a:r>
              <a:rPr lang="en-US" sz="4500" dirty="0" smtClean="0">
                <a:solidFill>
                  <a:schemeClr val="bg1">
                    <a:lumMod val="85000"/>
                  </a:schemeClr>
                </a:solidFill>
                <a:cs typeface="Arial" pitchFamily="34" charset="0"/>
              </a:rPr>
              <a:t>; Author Name, Ph.D</a:t>
            </a:r>
            <a:r>
              <a:rPr lang="en-US" sz="4500" baseline="30000" dirty="0" smtClean="0">
                <a:solidFill>
                  <a:schemeClr val="bg1">
                    <a:lumMod val="85000"/>
                  </a:schemeClr>
                </a:solidFill>
                <a:cs typeface="Arial" pitchFamily="34" charset="0"/>
              </a:rPr>
              <a:t>1,4</a:t>
            </a:r>
            <a:r>
              <a:rPr lang="en-US" sz="4500" dirty="0" smtClean="0">
                <a:solidFill>
                  <a:schemeClr val="bg1">
                    <a:lumMod val="85000"/>
                  </a:schemeClr>
                </a:solidFill>
                <a:cs typeface="Arial" pitchFamily="34" charset="0"/>
              </a:rPr>
              <a:t> </a:t>
            </a:r>
            <a:br>
              <a:rPr lang="en-US" sz="4500" dirty="0" smtClean="0">
                <a:solidFill>
                  <a:schemeClr val="bg1">
                    <a:lumMod val="85000"/>
                  </a:schemeClr>
                </a:solidFill>
                <a:cs typeface="Arial" pitchFamily="34" charset="0"/>
              </a:rPr>
            </a:br>
            <a:r>
              <a:rPr lang="en-US" sz="4500" baseline="30000" dirty="0" smtClean="0">
                <a:solidFill>
                  <a:schemeClr val="bg1">
                    <a:lumMod val="85000"/>
                  </a:schemeClr>
                </a:solidFill>
                <a:cs typeface="Arial" pitchFamily="34" charset="0"/>
              </a:rPr>
              <a:t>1</a:t>
            </a:r>
            <a:r>
              <a:rPr lang="en-US" sz="4500" dirty="0" smtClean="0">
                <a:solidFill>
                  <a:schemeClr val="bg1">
                    <a:lumMod val="85000"/>
                  </a:schemeClr>
                </a:solidFill>
                <a:cs typeface="Arial" pitchFamily="34" charset="0"/>
              </a:rPr>
              <a:t>Name of University, City, State; </a:t>
            </a:r>
            <a:r>
              <a:rPr lang="en-US" sz="4500" baseline="30000" dirty="0" smtClean="0">
                <a:solidFill>
                  <a:schemeClr val="bg1">
                    <a:lumMod val="85000"/>
                  </a:schemeClr>
                </a:solidFill>
                <a:cs typeface="Arial" pitchFamily="34" charset="0"/>
              </a:rPr>
              <a:t>2</a:t>
            </a:r>
            <a:r>
              <a:rPr lang="en-US" sz="4500" dirty="0" smtClean="0">
                <a:solidFill>
                  <a:schemeClr val="bg1">
                    <a:lumMod val="85000"/>
                  </a:schemeClr>
                </a:solidFill>
                <a:cs typeface="Arial" pitchFamily="34" charset="0"/>
              </a:rPr>
              <a:t>Name of University, City, State; </a:t>
            </a:r>
            <a:r>
              <a:rPr lang="en-US" sz="4500" baseline="30000" dirty="0" smtClean="0">
                <a:solidFill>
                  <a:schemeClr val="bg1">
                    <a:lumMod val="85000"/>
                  </a:schemeClr>
                </a:solidFill>
                <a:cs typeface="Arial" pitchFamily="34" charset="0"/>
              </a:rPr>
              <a:t>3</a:t>
            </a:r>
            <a:r>
              <a:rPr lang="en-US" sz="4500" dirty="0" smtClean="0">
                <a:solidFill>
                  <a:schemeClr val="bg1">
                    <a:lumMod val="85000"/>
                  </a:schemeClr>
                </a:solidFill>
                <a:cs typeface="Arial" pitchFamily="34" charset="0"/>
              </a:rPr>
              <a:t>Name of University, City, State; </a:t>
            </a:r>
            <a:r>
              <a:rPr lang="en-US" sz="4500" baseline="30000" dirty="0" smtClean="0">
                <a:solidFill>
                  <a:schemeClr val="bg1">
                    <a:lumMod val="85000"/>
                  </a:schemeClr>
                </a:solidFill>
                <a:cs typeface="Arial" pitchFamily="34" charset="0"/>
              </a:rPr>
              <a:t>4</a:t>
            </a:r>
            <a:r>
              <a:rPr lang="en-US" sz="4500" dirty="0" smtClean="0">
                <a:solidFill>
                  <a:schemeClr val="bg1">
                    <a:lumMod val="85000"/>
                  </a:schemeClr>
                </a:solidFill>
                <a:cs typeface="Arial" pitchFamily="34" charset="0"/>
              </a:rPr>
              <a:t>Name of University, City, State; </a:t>
            </a:r>
            <a:endParaRPr lang="en-US" sz="4500" dirty="0">
              <a:solidFill>
                <a:schemeClr val="bg1">
                  <a:lumMod val="85000"/>
                </a:schemeClr>
              </a:solidFill>
              <a:cs typeface="Arial" pitchFamily="34" charset="0"/>
            </a:endParaRPr>
          </a:p>
        </p:txBody>
      </p:sp>
    </p:spTree>
    <p:extLst>
      <p:ext uri="{BB962C8B-B14F-4D97-AF65-F5344CB8AC3E}">
        <p14:creationId xmlns:p14="http://schemas.microsoft.com/office/powerpoint/2010/main" val="37702202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B2B1B15-572C-4D0D-805F-6D7DD28B1F0E}" type="datetimeFigureOut">
              <a:rPr lang="en-US" smtClean="0"/>
              <a:t>4/3/2014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25B51C-4D5B-45F6-9506-A4E2255DB778}" type="slidenum">
              <a:rPr lang="en-US" smtClean="0"/>
              <a:t>‹#›</a:t>
            </a:fld>
            <a:endParaRPr lang="en-US"/>
          </a:p>
        </p:txBody>
      </p:sp>
    </p:spTree>
    <p:extLst>
      <p:ext uri="{BB962C8B-B14F-4D97-AF65-F5344CB8AC3E}">
        <p14:creationId xmlns:p14="http://schemas.microsoft.com/office/powerpoint/2010/main" val="11413137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3" y="21153123"/>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3" y="13952225"/>
            <a:ext cx="37307520" cy="7200897"/>
          </a:xfrm>
        </p:spPr>
        <p:txBody>
          <a:bodyPr anchor="b"/>
          <a:lstStyle>
            <a:lvl1pPr marL="0" indent="0">
              <a:buNone/>
              <a:defRPr sz="9700">
                <a:solidFill>
                  <a:schemeClr val="tx1">
                    <a:tint val="75000"/>
                  </a:schemeClr>
                </a:solidFill>
              </a:defRPr>
            </a:lvl1pPr>
            <a:lvl2pPr marL="2194514" indent="0">
              <a:buNone/>
              <a:defRPr sz="8700">
                <a:solidFill>
                  <a:schemeClr val="tx1">
                    <a:tint val="75000"/>
                  </a:schemeClr>
                </a:solidFill>
              </a:defRPr>
            </a:lvl2pPr>
            <a:lvl3pPr marL="4389028" indent="0">
              <a:buNone/>
              <a:defRPr sz="7700">
                <a:solidFill>
                  <a:schemeClr val="tx1">
                    <a:tint val="75000"/>
                  </a:schemeClr>
                </a:solidFill>
              </a:defRPr>
            </a:lvl3pPr>
            <a:lvl4pPr marL="6583543" indent="0">
              <a:buNone/>
              <a:defRPr sz="6700">
                <a:solidFill>
                  <a:schemeClr val="tx1">
                    <a:tint val="75000"/>
                  </a:schemeClr>
                </a:solidFill>
              </a:defRPr>
            </a:lvl4pPr>
            <a:lvl5pPr marL="8778057" indent="0">
              <a:buNone/>
              <a:defRPr sz="6700">
                <a:solidFill>
                  <a:schemeClr val="tx1">
                    <a:tint val="75000"/>
                  </a:schemeClr>
                </a:solidFill>
              </a:defRPr>
            </a:lvl5pPr>
            <a:lvl6pPr marL="10972571" indent="0">
              <a:buNone/>
              <a:defRPr sz="6700">
                <a:solidFill>
                  <a:schemeClr val="tx1">
                    <a:tint val="75000"/>
                  </a:schemeClr>
                </a:solidFill>
              </a:defRPr>
            </a:lvl6pPr>
            <a:lvl7pPr marL="13167085" indent="0">
              <a:buNone/>
              <a:defRPr sz="6700">
                <a:solidFill>
                  <a:schemeClr val="tx1">
                    <a:tint val="75000"/>
                  </a:schemeClr>
                </a:solidFill>
              </a:defRPr>
            </a:lvl7pPr>
            <a:lvl8pPr marL="15361599" indent="0">
              <a:buNone/>
              <a:defRPr sz="6700">
                <a:solidFill>
                  <a:schemeClr val="tx1">
                    <a:tint val="75000"/>
                  </a:schemeClr>
                </a:solidFill>
              </a:defRPr>
            </a:lvl8pPr>
            <a:lvl9pPr marL="17556115"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B2B1B15-572C-4D0D-805F-6D7DD28B1F0E}" type="datetimeFigureOut">
              <a:rPr lang="en-US" smtClean="0"/>
              <a:t>4/3/2014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25B51C-4D5B-45F6-9506-A4E2255DB778}" type="slidenum">
              <a:rPr lang="en-US" smtClean="0"/>
              <a:t>‹#›</a:t>
            </a:fld>
            <a:endParaRPr lang="en-US"/>
          </a:p>
        </p:txBody>
      </p:sp>
    </p:spTree>
    <p:extLst>
      <p:ext uri="{BB962C8B-B14F-4D97-AF65-F5344CB8AC3E}">
        <p14:creationId xmlns:p14="http://schemas.microsoft.com/office/powerpoint/2010/main" val="24743065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901943" y="24582122"/>
            <a:ext cx="70736457" cy="69517263"/>
          </a:xfrm>
        </p:spPr>
        <p:txBody>
          <a:bodyPr/>
          <a:lstStyle>
            <a:lvl1pPr>
              <a:defRPr sz="13400"/>
            </a:lvl1pPr>
            <a:lvl2pPr>
              <a:defRPr sz="11500"/>
            </a:lvl2pPr>
            <a:lvl3pPr>
              <a:defRPr sz="9700"/>
            </a:lvl3pPr>
            <a:lvl4pPr>
              <a:defRPr sz="8700"/>
            </a:lvl4pPr>
            <a:lvl5pPr>
              <a:defRPr sz="8700"/>
            </a:lvl5pPr>
            <a:lvl6pPr>
              <a:defRPr sz="8700"/>
            </a:lvl6pPr>
            <a:lvl7pPr>
              <a:defRPr sz="8700"/>
            </a:lvl7pPr>
            <a:lvl8pPr>
              <a:defRPr sz="8700"/>
            </a:lvl8pPr>
            <a:lvl9pPr>
              <a:defRPr sz="8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79369923" y="24582122"/>
            <a:ext cx="70736463" cy="69517263"/>
          </a:xfrm>
        </p:spPr>
        <p:txBody>
          <a:bodyPr/>
          <a:lstStyle>
            <a:lvl1pPr>
              <a:defRPr sz="13400"/>
            </a:lvl1pPr>
            <a:lvl2pPr>
              <a:defRPr sz="11500"/>
            </a:lvl2pPr>
            <a:lvl3pPr>
              <a:defRPr sz="9700"/>
            </a:lvl3pPr>
            <a:lvl4pPr>
              <a:defRPr sz="8700"/>
            </a:lvl4pPr>
            <a:lvl5pPr>
              <a:defRPr sz="8700"/>
            </a:lvl5pPr>
            <a:lvl6pPr>
              <a:defRPr sz="8700"/>
            </a:lvl6pPr>
            <a:lvl7pPr>
              <a:defRPr sz="8700"/>
            </a:lvl7pPr>
            <a:lvl8pPr>
              <a:defRPr sz="8700"/>
            </a:lvl8pPr>
            <a:lvl9pPr>
              <a:defRPr sz="8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B2B1B15-572C-4D0D-805F-6D7DD28B1F0E}" type="datetimeFigureOut">
              <a:rPr lang="en-US" smtClean="0"/>
              <a:t>4/3/2014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25B51C-4D5B-45F6-9506-A4E2255DB778}" type="slidenum">
              <a:rPr lang="en-US" smtClean="0"/>
              <a:t>‹#›</a:t>
            </a:fld>
            <a:endParaRPr lang="en-US"/>
          </a:p>
        </p:txBody>
      </p:sp>
    </p:spTree>
    <p:extLst>
      <p:ext uri="{BB962C8B-B14F-4D97-AF65-F5344CB8AC3E}">
        <p14:creationId xmlns:p14="http://schemas.microsoft.com/office/powerpoint/2010/main" val="1367863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3"/>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1" y="7368543"/>
            <a:ext cx="19392903" cy="3070857"/>
          </a:xfrm>
        </p:spPr>
        <p:txBody>
          <a:bodyPr anchor="b"/>
          <a:lstStyle>
            <a:lvl1pPr marL="0" indent="0">
              <a:buNone/>
              <a:defRPr sz="11500" b="1"/>
            </a:lvl1pPr>
            <a:lvl2pPr marL="2194514" indent="0">
              <a:buNone/>
              <a:defRPr sz="9700" b="1"/>
            </a:lvl2pPr>
            <a:lvl3pPr marL="4389028" indent="0">
              <a:buNone/>
              <a:defRPr sz="8700" b="1"/>
            </a:lvl3pPr>
            <a:lvl4pPr marL="6583543" indent="0">
              <a:buNone/>
              <a:defRPr sz="7700" b="1"/>
            </a:lvl4pPr>
            <a:lvl5pPr marL="8778057" indent="0">
              <a:buNone/>
              <a:defRPr sz="7700" b="1"/>
            </a:lvl5pPr>
            <a:lvl6pPr marL="10972571" indent="0">
              <a:buNone/>
              <a:defRPr sz="7700" b="1"/>
            </a:lvl6pPr>
            <a:lvl7pPr marL="13167085" indent="0">
              <a:buNone/>
              <a:defRPr sz="7700" b="1"/>
            </a:lvl7pPr>
            <a:lvl8pPr marL="15361599" indent="0">
              <a:buNone/>
              <a:defRPr sz="7700" b="1"/>
            </a:lvl8pPr>
            <a:lvl9pPr marL="17556115"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1" y="10439400"/>
            <a:ext cx="19392903" cy="18966183"/>
          </a:xfrm>
        </p:spPr>
        <p:txBody>
          <a:bodyPr/>
          <a:lstStyle>
            <a:lvl1pPr>
              <a:defRPr sz="11500"/>
            </a:lvl1pPr>
            <a:lvl2pPr>
              <a:defRPr sz="9700"/>
            </a:lvl2pPr>
            <a:lvl3pPr>
              <a:defRPr sz="87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3" y="7368543"/>
            <a:ext cx="19400520" cy="3070857"/>
          </a:xfrm>
        </p:spPr>
        <p:txBody>
          <a:bodyPr anchor="b"/>
          <a:lstStyle>
            <a:lvl1pPr marL="0" indent="0">
              <a:buNone/>
              <a:defRPr sz="11500" b="1"/>
            </a:lvl1pPr>
            <a:lvl2pPr marL="2194514" indent="0">
              <a:buNone/>
              <a:defRPr sz="9700" b="1"/>
            </a:lvl2pPr>
            <a:lvl3pPr marL="4389028" indent="0">
              <a:buNone/>
              <a:defRPr sz="8700" b="1"/>
            </a:lvl3pPr>
            <a:lvl4pPr marL="6583543" indent="0">
              <a:buNone/>
              <a:defRPr sz="7700" b="1"/>
            </a:lvl4pPr>
            <a:lvl5pPr marL="8778057" indent="0">
              <a:buNone/>
              <a:defRPr sz="7700" b="1"/>
            </a:lvl5pPr>
            <a:lvl6pPr marL="10972571" indent="0">
              <a:buNone/>
              <a:defRPr sz="7700" b="1"/>
            </a:lvl6pPr>
            <a:lvl7pPr marL="13167085" indent="0">
              <a:buNone/>
              <a:defRPr sz="7700" b="1"/>
            </a:lvl7pPr>
            <a:lvl8pPr marL="15361599" indent="0">
              <a:buNone/>
              <a:defRPr sz="7700" b="1"/>
            </a:lvl8pPr>
            <a:lvl9pPr marL="17556115"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3" y="10439400"/>
            <a:ext cx="19400520" cy="18966183"/>
          </a:xfrm>
        </p:spPr>
        <p:txBody>
          <a:bodyPr/>
          <a:lstStyle>
            <a:lvl1pPr>
              <a:defRPr sz="11500"/>
            </a:lvl1pPr>
            <a:lvl2pPr>
              <a:defRPr sz="9700"/>
            </a:lvl2pPr>
            <a:lvl3pPr>
              <a:defRPr sz="87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B2B1B15-572C-4D0D-805F-6D7DD28B1F0E}" type="datetimeFigureOut">
              <a:rPr lang="en-US" smtClean="0"/>
              <a:t>4/3/2014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525B51C-4D5B-45F6-9506-A4E2255DB778}" type="slidenum">
              <a:rPr lang="en-US" smtClean="0"/>
              <a:t>‹#›</a:t>
            </a:fld>
            <a:endParaRPr lang="en-US"/>
          </a:p>
        </p:txBody>
      </p:sp>
    </p:spTree>
    <p:extLst>
      <p:ext uri="{BB962C8B-B14F-4D97-AF65-F5344CB8AC3E}">
        <p14:creationId xmlns:p14="http://schemas.microsoft.com/office/powerpoint/2010/main" val="41304416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B2B1B15-572C-4D0D-805F-6D7DD28B1F0E}" type="datetimeFigureOut">
              <a:rPr lang="en-US" smtClean="0"/>
              <a:t>4/3/2014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525B51C-4D5B-45F6-9506-A4E2255DB778}" type="slidenum">
              <a:rPr lang="en-US" smtClean="0"/>
              <a:t>‹#›</a:t>
            </a:fld>
            <a:endParaRPr lang="en-US"/>
          </a:p>
        </p:txBody>
      </p:sp>
    </p:spTree>
    <p:extLst>
      <p:ext uri="{BB962C8B-B14F-4D97-AF65-F5344CB8AC3E}">
        <p14:creationId xmlns:p14="http://schemas.microsoft.com/office/powerpoint/2010/main" val="27996188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B2B1B15-572C-4D0D-805F-6D7DD28B1F0E}" type="datetimeFigureOut">
              <a:rPr lang="en-US" smtClean="0"/>
              <a:t>4/3/2014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525B51C-4D5B-45F6-9506-A4E2255DB778}" type="slidenum">
              <a:rPr lang="en-US" smtClean="0"/>
              <a:t>‹#›</a:t>
            </a:fld>
            <a:endParaRPr lang="en-US"/>
          </a:p>
        </p:txBody>
      </p:sp>
    </p:spTree>
    <p:extLst>
      <p:ext uri="{BB962C8B-B14F-4D97-AF65-F5344CB8AC3E}">
        <p14:creationId xmlns:p14="http://schemas.microsoft.com/office/powerpoint/2010/main" val="1788887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3" cy="5577840"/>
          </a:xfrm>
        </p:spPr>
        <p:txBody>
          <a:bodyPr anchor="b"/>
          <a:lstStyle>
            <a:lvl1pPr algn="l">
              <a:defRPr sz="9700" b="1"/>
            </a:lvl1pPr>
          </a:lstStyle>
          <a:p>
            <a:r>
              <a:rPr lang="en-US" smtClean="0"/>
              <a:t>Click to edit Master title style</a:t>
            </a:r>
            <a:endParaRPr lang="en-US"/>
          </a:p>
        </p:txBody>
      </p:sp>
      <p:sp>
        <p:nvSpPr>
          <p:cNvPr id="3" name="Content Placeholder 2"/>
          <p:cNvSpPr>
            <a:spLocks noGrp="1"/>
          </p:cNvSpPr>
          <p:nvPr>
            <p:ph idx="1"/>
          </p:nvPr>
        </p:nvSpPr>
        <p:spPr>
          <a:xfrm>
            <a:off x="17160240" y="1310641"/>
            <a:ext cx="24536400" cy="28094943"/>
          </a:xfrm>
        </p:spPr>
        <p:txBody>
          <a:bodyPr/>
          <a:lstStyle>
            <a:lvl1pPr>
              <a:defRPr sz="15400"/>
            </a:lvl1pPr>
            <a:lvl2pPr>
              <a:defRPr sz="13400"/>
            </a:lvl2pPr>
            <a:lvl3pPr>
              <a:defRPr sz="11500"/>
            </a:lvl3pPr>
            <a:lvl4pPr>
              <a:defRPr sz="9700"/>
            </a:lvl4pPr>
            <a:lvl5pPr>
              <a:defRPr sz="9700"/>
            </a:lvl5pPr>
            <a:lvl6pPr>
              <a:defRPr sz="9700"/>
            </a:lvl6pPr>
            <a:lvl7pPr>
              <a:defRPr sz="9700"/>
            </a:lvl7pPr>
            <a:lvl8pPr>
              <a:defRPr sz="9700"/>
            </a:lvl8pPr>
            <a:lvl9pPr>
              <a:defRPr sz="9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1"/>
            <a:ext cx="14439903" cy="22517103"/>
          </a:xfrm>
        </p:spPr>
        <p:txBody>
          <a:bodyPr/>
          <a:lstStyle>
            <a:lvl1pPr marL="0" indent="0">
              <a:buNone/>
              <a:defRPr sz="6700"/>
            </a:lvl1pPr>
            <a:lvl2pPr marL="2194514" indent="0">
              <a:buNone/>
              <a:defRPr sz="5700"/>
            </a:lvl2pPr>
            <a:lvl3pPr marL="4389028" indent="0">
              <a:buNone/>
              <a:defRPr sz="4800"/>
            </a:lvl3pPr>
            <a:lvl4pPr marL="6583543" indent="0">
              <a:buNone/>
              <a:defRPr sz="4300"/>
            </a:lvl4pPr>
            <a:lvl5pPr marL="8778057" indent="0">
              <a:buNone/>
              <a:defRPr sz="4300"/>
            </a:lvl5pPr>
            <a:lvl6pPr marL="10972571" indent="0">
              <a:buNone/>
              <a:defRPr sz="4300"/>
            </a:lvl6pPr>
            <a:lvl7pPr marL="13167085" indent="0">
              <a:buNone/>
              <a:defRPr sz="4300"/>
            </a:lvl7pPr>
            <a:lvl8pPr marL="15361599" indent="0">
              <a:buNone/>
              <a:defRPr sz="4300"/>
            </a:lvl8pPr>
            <a:lvl9pPr marL="17556115"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B2B1B15-572C-4D0D-805F-6D7DD28B1F0E}" type="datetimeFigureOut">
              <a:rPr lang="en-US" smtClean="0"/>
              <a:t>4/3/2014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25B51C-4D5B-45F6-9506-A4E2255DB778}" type="slidenum">
              <a:rPr lang="en-US" smtClean="0"/>
              <a:t>‹#›</a:t>
            </a:fld>
            <a:endParaRPr lang="en-US"/>
          </a:p>
        </p:txBody>
      </p:sp>
    </p:spTree>
    <p:extLst>
      <p:ext uri="{BB962C8B-B14F-4D97-AF65-F5344CB8AC3E}">
        <p14:creationId xmlns:p14="http://schemas.microsoft.com/office/powerpoint/2010/main" val="10246160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3" y="23042880"/>
            <a:ext cx="26334720" cy="2720343"/>
          </a:xfrm>
        </p:spPr>
        <p:txBody>
          <a:bodyPr anchor="b"/>
          <a:lstStyle>
            <a:lvl1pPr algn="l">
              <a:defRPr sz="9700" b="1"/>
            </a:lvl1pPr>
          </a:lstStyle>
          <a:p>
            <a:r>
              <a:rPr lang="en-US" smtClean="0"/>
              <a:t>Click to edit Master title style</a:t>
            </a:r>
            <a:endParaRPr lang="en-US"/>
          </a:p>
        </p:txBody>
      </p:sp>
      <p:sp>
        <p:nvSpPr>
          <p:cNvPr id="3" name="Picture Placeholder 2"/>
          <p:cNvSpPr>
            <a:spLocks noGrp="1"/>
          </p:cNvSpPr>
          <p:nvPr>
            <p:ph type="pic" idx="1"/>
          </p:nvPr>
        </p:nvSpPr>
        <p:spPr>
          <a:xfrm>
            <a:off x="8602983" y="2941320"/>
            <a:ext cx="26334720" cy="19751040"/>
          </a:xfrm>
        </p:spPr>
        <p:txBody>
          <a:bodyPr/>
          <a:lstStyle>
            <a:lvl1pPr marL="0" indent="0">
              <a:buNone/>
              <a:defRPr sz="15400"/>
            </a:lvl1pPr>
            <a:lvl2pPr marL="2194514" indent="0">
              <a:buNone/>
              <a:defRPr sz="13400"/>
            </a:lvl2pPr>
            <a:lvl3pPr marL="4389028" indent="0">
              <a:buNone/>
              <a:defRPr sz="11500"/>
            </a:lvl3pPr>
            <a:lvl4pPr marL="6583543" indent="0">
              <a:buNone/>
              <a:defRPr sz="9700"/>
            </a:lvl4pPr>
            <a:lvl5pPr marL="8778057" indent="0">
              <a:buNone/>
              <a:defRPr sz="9700"/>
            </a:lvl5pPr>
            <a:lvl6pPr marL="10972571" indent="0">
              <a:buNone/>
              <a:defRPr sz="9700"/>
            </a:lvl6pPr>
            <a:lvl7pPr marL="13167085" indent="0">
              <a:buNone/>
              <a:defRPr sz="9700"/>
            </a:lvl7pPr>
            <a:lvl8pPr marL="15361599" indent="0">
              <a:buNone/>
              <a:defRPr sz="9700"/>
            </a:lvl8pPr>
            <a:lvl9pPr marL="17556115" indent="0">
              <a:buNone/>
              <a:defRPr sz="9700"/>
            </a:lvl9pPr>
          </a:lstStyle>
          <a:p>
            <a:endParaRPr lang="en-US"/>
          </a:p>
        </p:txBody>
      </p:sp>
      <p:sp>
        <p:nvSpPr>
          <p:cNvPr id="4" name="Text Placeholder 3"/>
          <p:cNvSpPr>
            <a:spLocks noGrp="1"/>
          </p:cNvSpPr>
          <p:nvPr>
            <p:ph type="body" sz="half" idx="2"/>
          </p:nvPr>
        </p:nvSpPr>
        <p:spPr>
          <a:xfrm>
            <a:off x="8602983" y="25763223"/>
            <a:ext cx="26334720" cy="3863337"/>
          </a:xfrm>
        </p:spPr>
        <p:txBody>
          <a:bodyPr/>
          <a:lstStyle>
            <a:lvl1pPr marL="0" indent="0">
              <a:buNone/>
              <a:defRPr sz="6700"/>
            </a:lvl1pPr>
            <a:lvl2pPr marL="2194514" indent="0">
              <a:buNone/>
              <a:defRPr sz="5700"/>
            </a:lvl2pPr>
            <a:lvl3pPr marL="4389028" indent="0">
              <a:buNone/>
              <a:defRPr sz="4800"/>
            </a:lvl3pPr>
            <a:lvl4pPr marL="6583543" indent="0">
              <a:buNone/>
              <a:defRPr sz="4300"/>
            </a:lvl4pPr>
            <a:lvl5pPr marL="8778057" indent="0">
              <a:buNone/>
              <a:defRPr sz="4300"/>
            </a:lvl5pPr>
            <a:lvl6pPr marL="10972571" indent="0">
              <a:buNone/>
              <a:defRPr sz="4300"/>
            </a:lvl6pPr>
            <a:lvl7pPr marL="13167085" indent="0">
              <a:buNone/>
              <a:defRPr sz="4300"/>
            </a:lvl7pPr>
            <a:lvl8pPr marL="15361599" indent="0">
              <a:buNone/>
              <a:defRPr sz="4300"/>
            </a:lvl8pPr>
            <a:lvl9pPr marL="17556115"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B2B1B15-572C-4D0D-805F-6D7DD28B1F0E}" type="datetimeFigureOut">
              <a:rPr lang="en-US" smtClean="0"/>
              <a:t>4/3/2014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25B51C-4D5B-45F6-9506-A4E2255DB778}" type="slidenum">
              <a:rPr lang="en-US" smtClean="0"/>
              <a:t>‹#›</a:t>
            </a:fld>
            <a:endParaRPr lang="en-US"/>
          </a:p>
        </p:txBody>
      </p:sp>
    </p:spTree>
    <p:extLst>
      <p:ext uri="{BB962C8B-B14F-4D97-AF65-F5344CB8AC3E}">
        <p14:creationId xmlns:p14="http://schemas.microsoft.com/office/powerpoint/2010/main" val="39608187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B2B1B15-572C-4D0D-805F-6D7DD28B1F0E}" type="datetimeFigureOut">
              <a:rPr lang="en-US" smtClean="0"/>
              <a:t>4/3/2014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25B51C-4D5B-45F6-9506-A4E2255DB778}" type="slidenum">
              <a:rPr lang="en-US" smtClean="0"/>
              <a:t>‹#›</a:t>
            </a:fld>
            <a:endParaRPr lang="en-US"/>
          </a:p>
        </p:txBody>
      </p:sp>
    </p:spTree>
    <p:extLst>
      <p:ext uri="{BB962C8B-B14F-4D97-AF65-F5344CB8AC3E}">
        <p14:creationId xmlns:p14="http://schemas.microsoft.com/office/powerpoint/2010/main" val="42213816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4559081" y="4221482"/>
            <a:ext cx="35547303" cy="8987790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901946" y="4221482"/>
            <a:ext cx="105925617" cy="8987790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B2B1B15-572C-4D0D-805F-6D7DD28B1F0E}" type="datetimeFigureOut">
              <a:rPr lang="en-US" smtClean="0"/>
              <a:t>4/3/2014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25B51C-4D5B-45F6-9506-A4E2255DB778}" type="slidenum">
              <a:rPr lang="en-US" smtClean="0"/>
              <a:t>‹#›</a:t>
            </a:fld>
            <a:endParaRPr lang="en-US"/>
          </a:p>
        </p:txBody>
      </p:sp>
    </p:spTree>
    <p:extLst>
      <p:ext uri="{BB962C8B-B14F-4D97-AF65-F5344CB8AC3E}">
        <p14:creationId xmlns:p14="http://schemas.microsoft.com/office/powerpoint/2010/main" val="2102231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3"/>
            <a:ext cx="39502080" cy="5486400"/>
          </a:xfrm>
          <a:prstGeom prst="rect">
            <a:avLst/>
          </a:prstGeom>
        </p:spPr>
        <p:txBody>
          <a:bodyPr vert="horz" lIns="438903" tIns="219451" rIns="438903" bIns="219451"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2"/>
            <a:ext cx="39502080" cy="21724623"/>
          </a:xfrm>
          <a:prstGeom prst="rect">
            <a:avLst/>
          </a:prstGeom>
        </p:spPr>
        <p:txBody>
          <a:bodyPr vert="horz" lIns="438903" tIns="219451" rIns="438903" bIns="219451"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3"/>
            <a:ext cx="10241280" cy="1752600"/>
          </a:xfrm>
          <a:prstGeom prst="rect">
            <a:avLst/>
          </a:prstGeom>
        </p:spPr>
        <p:txBody>
          <a:bodyPr vert="horz" lIns="438903" tIns="219451" rIns="438903" bIns="219451" rtlCol="0" anchor="ctr"/>
          <a:lstStyle>
            <a:lvl1pPr algn="l">
              <a:defRPr sz="5700">
                <a:solidFill>
                  <a:schemeClr val="tx1">
                    <a:tint val="75000"/>
                  </a:schemeClr>
                </a:solidFill>
              </a:defRPr>
            </a:lvl1pPr>
          </a:lstStyle>
          <a:p>
            <a:fld id="{2B2B1B15-572C-4D0D-805F-6D7DD28B1F0E}" type="datetimeFigureOut">
              <a:rPr lang="en-US" smtClean="0"/>
              <a:t>4/3/2014</a:t>
            </a:fld>
            <a:endParaRPr lang="en-US"/>
          </a:p>
        </p:txBody>
      </p:sp>
      <p:sp>
        <p:nvSpPr>
          <p:cNvPr id="5" name="Footer Placeholder 4"/>
          <p:cNvSpPr>
            <a:spLocks noGrp="1"/>
          </p:cNvSpPr>
          <p:nvPr>
            <p:ph type="ftr" sz="quarter" idx="3"/>
          </p:nvPr>
        </p:nvSpPr>
        <p:spPr>
          <a:xfrm>
            <a:off x="14996160" y="30510483"/>
            <a:ext cx="13898880" cy="1752600"/>
          </a:xfrm>
          <a:prstGeom prst="rect">
            <a:avLst/>
          </a:prstGeom>
        </p:spPr>
        <p:txBody>
          <a:bodyPr vert="horz" lIns="438903" tIns="219451" rIns="438903" bIns="219451" rtlCol="0" anchor="ctr"/>
          <a:lstStyle>
            <a:lvl1pPr algn="ctr">
              <a:defRPr sz="57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3"/>
            <a:ext cx="10241280" cy="1752600"/>
          </a:xfrm>
          <a:prstGeom prst="rect">
            <a:avLst/>
          </a:prstGeom>
        </p:spPr>
        <p:txBody>
          <a:bodyPr vert="horz" lIns="438903" tIns="219451" rIns="438903" bIns="219451" rtlCol="0" anchor="ctr"/>
          <a:lstStyle>
            <a:lvl1pPr algn="r">
              <a:defRPr sz="5700">
                <a:solidFill>
                  <a:schemeClr val="tx1">
                    <a:tint val="75000"/>
                  </a:schemeClr>
                </a:solidFill>
              </a:defRPr>
            </a:lvl1pPr>
          </a:lstStyle>
          <a:p>
            <a:fld id="{7525B51C-4D5B-45F6-9506-A4E2255DB778}" type="slidenum">
              <a:rPr lang="en-US" smtClean="0"/>
              <a:t>‹#›</a:t>
            </a:fld>
            <a:endParaRPr lang="en-US"/>
          </a:p>
        </p:txBody>
      </p:sp>
    </p:spTree>
    <p:extLst>
      <p:ext uri="{BB962C8B-B14F-4D97-AF65-F5344CB8AC3E}">
        <p14:creationId xmlns:p14="http://schemas.microsoft.com/office/powerpoint/2010/main" val="30659320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028" rtl="0" eaLnBrk="1" latinLnBrk="0" hangingPunct="1">
        <a:spcBef>
          <a:spcPct val="0"/>
        </a:spcBef>
        <a:buNone/>
        <a:defRPr sz="21100" kern="1200">
          <a:solidFill>
            <a:schemeClr val="tx1"/>
          </a:solidFill>
          <a:latin typeface="+mj-lt"/>
          <a:ea typeface="+mj-ea"/>
          <a:cs typeface="+mj-cs"/>
        </a:defRPr>
      </a:lvl1pPr>
    </p:titleStyle>
    <p:bodyStyle>
      <a:lvl1pPr marL="1645886" indent="-1645886" algn="l" defTabSz="4389028"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086" indent="-1371572" algn="l" defTabSz="4389028"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286" indent="-1097257" algn="l" defTabSz="4389028"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800"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4pPr>
      <a:lvl5pPr marL="9875314"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5pPr>
      <a:lvl6pPr marL="12069828"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6pPr>
      <a:lvl7pPr marL="14264342"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7pPr>
      <a:lvl8pPr marL="16458858"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8pPr>
      <a:lvl9pPr marL="18653372"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9pPr>
    </p:bodyStyle>
    <p:otherStyle>
      <a:defPPr>
        <a:defRPr lang="en-US"/>
      </a:defPPr>
      <a:lvl1pPr marL="0" algn="l" defTabSz="4389028" rtl="0" eaLnBrk="1" latinLnBrk="0" hangingPunct="1">
        <a:defRPr sz="8700" kern="1200">
          <a:solidFill>
            <a:schemeClr val="tx1"/>
          </a:solidFill>
          <a:latin typeface="+mn-lt"/>
          <a:ea typeface="+mn-ea"/>
          <a:cs typeface="+mn-cs"/>
        </a:defRPr>
      </a:lvl1pPr>
      <a:lvl2pPr marL="2194514" algn="l" defTabSz="4389028" rtl="0" eaLnBrk="1" latinLnBrk="0" hangingPunct="1">
        <a:defRPr sz="8700" kern="1200">
          <a:solidFill>
            <a:schemeClr val="tx1"/>
          </a:solidFill>
          <a:latin typeface="+mn-lt"/>
          <a:ea typeface="+mn-ea"/>
          <a:cs typeface="+mn-cs"/>
        </a:defRPr>
      </a:lvl2pPr>
      <a:lvl3pPr marL="4389028" algn="l" defTabSz="4389028" rtl="0" eaLnBrk="1" latinLnBrk="0" hangingPunct="1">
        <a:defRPr sz="8700" kern="1200">
          <a:solidFill>
            <a:schemeClr val="tx1"/>
          </a:solidFill>
          <a:latin typeface="+mn-lt"/>
          <a:ea typeface="+mn-ea"/>
          <a:cs typeface="+mn-cs"/>
        </a:defRPr>
      </a:lvl3pPr>
      <a:lvl4pPr marL="6583543" algn="l" defTabSz="4389028" rtl="0" eaLnBrk="1" latinLnBrk="0" hangingPunct="1">
        <a:defRPr sz="8700" kern="1200">
          <a:solidFill>
            <a:schemeClr val="tx1"/>
          </a:solidFill>
          <a:latin typeface="+mn-lt"/>
          <a:ea typeface="+mn-ea"/>
          <a:cs typeface="+mn-cs"/>
        </a:defRPr>
      </a:lvl4pPr>
      <a:lvl5pPr marL="8778057" algn="l" defTabSz="4389028" rtl="0" eaLnBrk="1" latinLnBrk="0" hangingPunct="1">
        <a:defRPr sz="8700" kern="1200">
          <a:solidFill>
            <a:schemeClr val="tx1"/>
          </a:solidFill>
          <a:latin typeface="+mn-lt"/>
          <a:ea typeface="+mn-ea"/>
          <a:cs typeface="+mn-cs"/>
        </a:defRPr>
      </a:lvl5pPr>
      <a:lvl6pPr marL="10972571" algn="l" defTabSz="4389028" rtl="0" eaLnBrk="1" latinLnBrk="0" hangingPunct="1">
        <a:defRPr sz="8700" kern="1200">
          <a:solidFill>
            <a:schemeClr val="tx1"/>
          </a:solidFill>
          <a:latin typeface="+mn-lt"/>
          <a:ea typeface="+mn-ea"/>
          <a:cs typeface="+mn-cs"/>
        </a:defRPr>
      </a:lvl6pPr>
      <a:lvl7pPr marL="13167085" algn="l" defTabSz="4389028" rtl="0" eaLnBrk="1" latinLnBrk="0" hangingPunct="1">
        <a:defRPr sz="8700" kern="1200">
          <a:solidFill>
            <a:schemeClr val="tx1"/>
          </a:solidFill>
          <a:latin typeface="+mn-lt"/>
          <a:ea typeface="+mn-ea"/>
          <a:cs typeface="+mn-cs"/>
        </a:defRPr>
      </a:lvl7pPr>
      <a:lvl8pPr marL="15361599" algn="l" defTabSz="4389028" rtl="0" eaLnBrk="1" latinLnBrk="0" hangingPunct="1">
        <a:defRPr sz="8700" kern="1200">
          <a:solidFill>
            <a:schemeClr val="tx1"/>
          </a:solidFill>
          <a:latin typeface="+mn-lt"/>
          <a:ea typeface="+mn-ea"/>
          <a:cs typeface="+mn-cs"/>
        </a:defRPr>
      </a:lvl8pPr>
      <a:lvl9pPr marL="17556115" algn="l" defTabSz="4389028" rtl="0" eaLnBrk="1" latinLnBrk="0" hangingPunct="1">
        <a:defRPr sz="8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jpeg"/><Relationship Id="rId10"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Group 49"/>
          <p:cNvGrpSpPr/>
          <p:nvPr/>
        </p:nvGrpSpPr>
        <p:grpSpPr>
          <a:xfrm>
            <a:off x="1347956" y="16218677"/>
            <a:ext cx="9286775" cy="4629571"/>
            <a:chOff x="925696" y="15037904"/>
            <a:chExt cx="9286775" cy="4833762"/>
          </a:xfrm>
        </p:grpSpPr>
        <p:grpSp>
          <p:nvGrpSpPr>
            <p:cNvPr id="30" name="Group 29"/>
            <p:cNvGrpSpPr/>
            <p:nvPr/>
          </p:nvGrpSpPr>
          <p:grpSpPr>
            <a:xfrm>
              <a:off x="925696" y="15491271"/>
              <a:ext cx="3733800" cy="4380395"/>
              <a:chOff x="626936" y="13461805"/>
              <a:chExt cx="3733800" cy="4380395"/>
            </a:xfrm>
          </p:grpSpPr>
          <p:grpSp>
            <p:nvGrpSpPr>
              <p:cNvPr id="5" name="Group 4"/>
              <p:cNvGrpSpPr/>
              <p:nvPr/>
            </p:nvGrpSpPr>
            <p:grpSpPr>
              <a:xfrm>
                <a:off x="626936" y="13461805"/>
                <a:ext cx="3733800" cy="3564860"/>
                <a:chOff x="13580642" y="6324662"/>
                <a:chExt cx="3411958" cy="3260591"/>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80642" y="6324662"/>
                  <a:ext cx="3411958" cy="3260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14173200" y="7954957"/>
                  <a:ext cx="457200" cy="307777"/>
                </a:xfrm>
                <a:prstGeom prst="rect">
                  <a:avLst/>
                </a:prstGeom>
                <a:noFill/>
              </p:spPr>
              <p:txBody>
                <a:bodyPr wrap="square" rtlCol="0">
                  <a:spAutoFit/>
                </a:bodyPr>
                <a:lstStyle/>
                <a:p>
                  <a:r>
                    <a:rPr lang="en-US" sz="1400" b="1" dirty="0" err="1" smtClean="0">
                      <a:solidFill>
                        <a:srgbClr val="33EE00"/>
                      </a:solidFill>
                    </a:rPr>
                    <a:t>Ser</a:t>
                  </a:r>
                  <a:endParaRPr lang="en-US" sz="1400" b="1" dirty="0">
                    <a:solidFill>
                      <a:srgbClr val="33EE00"/>
                    </a:solidFill>
                  </a:endParaRPr>
                </a:p>
              </p:txBody>
            </p:sp>
            <p:sp>
              <p:nvSpPr>
                <p:cNvPr id="32" name="TextBox 31"/>
                <p:cNvSpPr txBox="1"/>
                <p:nvPr/>
              </p:nvSpPr>
              <p:spPr>
                <a:xfrm>
                  <a:off x="15621000" y="8534400"/>
                  <a:ext cx="457200" cy="307777"/>
                </a:xfrm>
                <a:prstGeom prst="rect">
                  <a:avLst/>
                </a:prstGeom>
                <a:noFill/>
              </p:spPr>
              <p:txBody>
                <a:bodyPr wrap="square" rtlCol="0">
                  <a:spAutoFit/>
                </a:bodyPr>
                <a:lstStyle/>
                <a:p>
                  <a:r>
                    <a:rPr lang="en-US" sz="1400" b="1" dirty="0" err="1" smtClean="0">
                      <a:solidFill>
                        <a:srgbClr val="FA2F2A"/>
                      </a:solidFill>
                    </a:rPr>
                    <a:t>Glu</a:t>
                  </a:r>
                  <a:endParaRPr lang="en-US" sz="1400" b="1" dirty="0">
                    <a:solidFill>
                      <a:srgbClr val="FA2F2A"/>
                    </a:solidFill>
                  </a:endParaRPr>
                </a:p>
              </p:txBody>
            </p:sp>
            <p:sp>
              <p:nvSpPr>
                <p:cNvPr id="33" name="TextBox 32"/>
                <p:cNvSpPr txBox="1"/>
                <p:nvPr/>
              </p:nvSpPr>
              <p:spPr>
                <a:xfrm>
                  <a:off x="15859125" y="7849989"/>
                  <a:ext cx="457200" cy="307777"/>
                </a:xfrm>
                <a:prstGeom prst="rect">
                  <a:avLst/>
                </a:prstGeom>
                <a:noFill/>
              </p:spPr>
              <p:txBody>
                <a:bodyPr wrap="square" rtlCol="0">
                  <a:spAutoFit/>
                </a:bodyPr>
                <a:lstStyle/>
                <a:p>
                  <a:r>
                    <a:rPr lang="en-US" sz="1400" b="1" dirty="0" smtClean="0">
                      <a:solidFill>
                        <a:srgbClr val="063CE8"/>
                      </a:solidFill>
                    </a:rPr>
                    <a:t>His</a:t>
                  </a:r>
                  <a:endParaRPr lang="en-US" sz="1400" b="1" dirty="0">
                    <a:solidFill>
                      <a:srgbClr val="063CE8"/>
                    </a:solidFill>
                  </a:endParaRPr>
                </a:p>
              </p:txBody>
            </p:sp>
          </p:grpSp>
          <p:sp>
            <p:nvSpPr>
              <p:cNvPr id="49" name="TextBox 48"/>
              <p:cNvSpPr txBox="1"/>
              <p:nvPr/>
            </p:nvSpPr>
            <p:spPr>
              <a:xfrm>
                <a:off x="1143834" y="16974551"/>
                <a:ext cx="3048000" cy="867649"/>
              </a:xfrm>
              <a:prstGeom prst="rect">
                <a:avLst/>
              </a:prstGeom>
              <a:noFill/>
            </p:spPr>
            <p:txBody>
              <a:bodyPr wrap="square" rtlCol="0">
                <a:spAutoFit/>
              </a:bodyPr>
              <a:lstStyle/>
              <a:p>
                <a:pPr algn="ctr"/>
                <a:r>
                  <a:rPr lang="en-US" sz="2400" dirty="0" smtClean="0">
                    <a:latin typeface="Arial Narrow" panose="020B0606020202030204" pitchFamily="34" charset="0"/>
                  </a:rPr>
                  <a:t>Candida rugosa lipase: closed state (1TRH</a:t>
                </a:r>
                <a:r>
                  <a:rPr lang="en-US" sz="2400" dirty="0" smtClean="0"/>
                  <a:t>)</a:t>
                </a:r>
                <a:endParaRPr lang="en-US" sz="2400" dirty="0"/>
              </a:p>
            </p:txBody>
          </p:sp>
        </p:grpSp>
        <p:grpSp>
          <p:nvGrpSpPr>
            <p:cNvPr id="31" name="Group 30"/>
            <p:cNvGrpSpPr/>
            <p:nvPr/>
          </p:nvGrpSpPr>
          <p:grpSpPr>
            <a:xfrm>
              <a:off x="6098402" y="15456352"/>
              <a:ext cx="4114069" cy="4383706"/>
              <a:chOff x="969836" y="17805548"/>
              <a:chExt cx="4114069" cy="4383706"/>
            </a:xfrm>
          </p:grpSpPr>
          <p:grpSp>
            <p:nvGrpSpPr>
              <p:cNvPr id="8" name="Group 7"/>
              <p:cNvGrpSpPr/>
              <p:nvPr/>
            </p:nvGrpSpPr>
            <p:grpSpPr>
              <a:xfrm>
                <a:off x="969836" y="17805548"/>
                <a:ext cx="4114069" cy="3931555"/>
                <a:chOff x="13854698" y="10521843"/>
                <a:chExt cx="4114069" cy="3931555"/>
              </a:xfrm>
            </p:grpSpPr>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54698" y="10521843"/>
                  <a:ext cx="4114069" cy="39315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0" name="TextBox 39"/>
                <p:cNvSpPr txBox="1"/>
                <p:nvPr/>
              </p:nvSpPr>
              <p:spPr>
                <a:xfrm>
                  <a:off x="16497254" y="12678980"/>
                  <a:ext cx="500327" cy="336498"/>
                </a:xfrm>
                <a:prstGeom prst="rect">
                  <a:avLst/>
                </a:prstGeom>
                <a:noFill/>
              </p:spPr>
              <p:txBody>
                <a:bodyPr wrap="square" rtlCol="0">
                  <a:spAutoFit/>
                </a:bodyPr>
                <a:lstStyle/>
                <a:p>
                  <a:r>
                    <a:rPr lang="en-US" sz="1400" b="1" dirty="0" err="1" smtClean="0">
                      <a:solidFill>
                        <a:srgbClr val="FA2F2A"/>
                      </a:solidFill>
                    </a:rPr>
                    <a:t>Glu</a:t>
                  </a:r>
                  <a:endParaRPr lang="en-US" sz="1400" b="1" dirty="0">
                    <a:solidFill>
                      <a:srgbClr val="FA2F2A"/>
                    </a:solidFill>
                  </a:endParaRPr>
                </a:p>
              </p:txBody>
            </p:sp>
            <p:sp>
              <p:nvSpPr>
                <p:cNvPr id="41" name="TextBox 40"/>
                <p:cNvSpPr txBox="1"/>
                <p:nvPr/>
              </p:nvSpPr>
              <p:spPr>
                <a:xfrm>
                  <a:off x="16361806" y="12151122"/>
                  <a:ext cx="500327" cy="336498"/>
                </a:xfrm>
                <a:prstGeom prst="rect">
                  <a:avLst/>
                </a:prstGeom>
                <a:noFill/>
              </p:spPr>
              <p:txBody>
                <a:bodyPr wrap="square" rtlCol="0">
                  <a:spAutoFit/>
                </a:bodyPr>
                <a:lstStyle/>
                <a:p>
                  <a:r>
                    <a:rPr lang="en-US" sz="1400" b="1" dirty="0" smtClean="0">
                      <a:solidFill>
                        <a:srgbClr val="063CE8"/>
                      </a:solidFill>
                    </a:rPr>
                    <a:t>His</a:t>
                  </a:r>
                  <a:endParaRPr lang="en-US" sz="1400" b="1" dirty="0">
                    <a:solidFill>
                      <a:srgbClr val="063CE8"/>
                    </a:solidFill>
                  </a:endParaRPr>
                </a:p>
              </p:txBody>
            </p:sp>
            <p:sp>
              <p:nvSpPr>
                <p:cNvPr id="42" name="TextBox 41"/>
                <p:cNvSpPr txBox="1"/>
                <p:nvPr/>
              </p:nvSpPr>
              <p:spPr>
                <a:xfrm>
                  <a:off x="15935081" y="11982873"/>
                  <a:ext cx="500327" cy="336498"/>
                </a:xfrm>
                <a:prstGeom prst="rect">
                  <a:avLst/>
                </a:prstGeom>
                <a:noFill/>
              </p:spPr>
              <p:txBody>
                <a:bodyPr wrap="square" rtlCol="0">
                  <a:spAutoFit/>
                </a:bodyPr>
                <a:lstStyle/>
                <a:p>
                  <a:r>
                    <a:rPr lang="en-US" sz="1400" b="1" dirty="0" err="1" smtClean="0">
                      <a:solidFill>
                        <a:srgbClr val="33EE00"/>
                      </a:solidFill>
                    </a:rPr>
                    <a:t>Ser</a:t>
                  </a:r>
                  <a:endParaRPr lang="en-US" sz="1400" b="1" dirty="0">
                    <a:solidFill>
                      <a:srgbClr val="33EE00"/>
                    </a:solidFill>
                  </a:endParaRPr>
                </a:p>
              </p:txBody>
            </p:sp>
          </p:grpSp>
          <p:sp>
            <p:nvSpPr>
              <p:cNvPr id="38" name="TextBox 37"/>
              <p:cNvSpPr txBox="1"/>
              <p:nvPr/>
            </p:nvSpPr>
            <p:spPr>
              <a:xfrm>
                <a:off x="1275389" y="21321605"/>
                <a:ext cx="3048000" cy="867649"/>
              </a:xfrm>
              <a:prstGeom prst="rect">
                <a:avLst/>
              </a:prstGeom>
              <a:noFill/>
            </p:spPr>
            <p:txBody>
              <a:bodyPr wrap="square" rtlCol="0">
                <a:spAutoFit/>
              </a:bodyPr>
              <a:lstStyle/>
              <a:p>
                <a:pPr algn="ctr"/>
                <a:r>
                  <a:rPr lang="en-US" sz="2400" dirty="0" smtClean="0">
                    <a:latin typeface="Arial Narrow" panose="020B0606020202030204" pitchFamily="34" charset="0"/>
                  </a:rPr>
                  <a:t>Candida rugosa lipase: open state (1CRL)</a:t>
                </a:r>
                <a:endParaRPr lang="en-US" sz="2400" dirty="0">
                  <a:latin typeface="Arial Narrow" panose="020B0606020202030204" pitchFamily="34" charset="0"/>
                </a:endParaRPr>
              </a:p>
            </p:txBody>
          </p:sp>
        </p:grpSp>
        <p:sp>
          <p:nvSpPr>
            <p:cNvPr id="6" name="TextBox 5"/>
            <p:cNvSpPr txBox="1"/>
            <p:nvPr/>
          </p:nvSpPr>
          <p:spPr>
            <a:xfrm>
              <a:off x="3577581" y="15037904"/>
              <a:ext cx="3048000" cy="646331"/>
            </a:xfrm>
            <a:prstGeom prst="rect">
              <a:avLst/>
            </a:prstGeom>
            <a:noFill/>
          </p:spPr>
          <p:txBody>
            <a:bodyPr wrap="square" rtlCol="0">
              <a:spAutoFit/>
            </a:bodyPr>
            <a:lstStyle/>
            <a:p>
              <a:r>
                <a:rPr lang="en-US" sz="3600" b="1" dirty="0" smtClean="0">
                  <a:latin typeface="Arial Narrow" panose="020B0606020202030204" pitchFamily="34" charset="0"/>
                </a:rPr>
                <a:t>Catalytic Triad</a:t>
              </a:r>
              <a:endParaRPr lang="en-US" sz="3600" b="1" dirty="0">
                <a:latin typeface="Arial Narrow" panose="020B0606020202030204" pitchFamily="34" charset="0"/>
              </a:endParaRPr>
            </a:p>
          </p:txBody>
        </p:sp>
      </p:grpSp>
      <mc:AlternateContent xmlns:mc="http://schemas.openxmlformats.org/markup-compatibility/2006" xmlns:a14="http://schemas.microsoft.com/office/drawing/2010/main">
        <mc:Choice Requires="a14">
          <p:sp>
            <p:nvSpPr>
              <p:cNvPr id="52" name="TextBox 51"/>
              <p:cNvSpPr txBox="1"/>
              <p:nvPr/>
            </p:nvSpPr>
            <p:spPr>
              <a:xfrm>
                <a:off x="27203400" y="6136056"/>
                <a:ext cx="15607183" cy="10012549"/>
              </a:xfrm>
              <a:prstGeom prst="rect">
                <a:avLst/>
              </a:prstGeom>
              <a:noFill/>
            </p:spPr>
            <p:txBody>
              <a:bodyPr wrap="square" rtlCol="0">
                <a:spAutoFit/>
              </a:bodyPr>
              <a:lstStyle/>
              <a:p>
                <a:pPr algn="just"/>
                <a:r>
                  <a:rPr lang="en-US" sz="4000" b="1" dirty="0" smtClean="0">
                    <a:latin typeface="Arial Narrow" panose="020B0606020202030204" pitchFamily="34" charset="0"/>
                    <a:cs typeface="Arial" pitchFamily="34" charset="0"/>
                  </a:rPr>
                  <a:t>Molecular Dynamics Simulation:</a:t>
                </a:r>
                <a:r>
                  <a:rPr lang="en-US" sz="4000" b="1" baseline="30000" dirty="0" smtClean="0">
                    <a:latin typeface="Arial Narrow" panose="020B0606020202030204" pitchFamily="34" charset="0"/>
                    <a:cs typeface="Arial" pitchFamily="34" charset="0"/>
                  </a:rPr>
                  <a:t>[2]</a:t>
                </a:r>
                <a:endParaRPr lang="en-US" sz="4000" b="1" dirty="0" smtClean="0">
                  <a:latin typeface="Arial Narrow" panose="020B0606020202030204" pitchFamily="34" charset="0"/>
                  <a:cs typeface="Arial" pitchFamily="34" charset="0"/>
                </a:endParaRPr>
              </a:p>
              <a:p>
                <a:pPr marL="571500" indent="-571500" algn="just">
                  <a:buFont typeface="Arial" panose="020B0604020202020204" pitchFamily="34" charset="0"/>
                  <a:buChar char="•"/>
                </a:pPr>
                <a:r>
                  <a:rPr lang="en-US" sz="3600" dirty="0" smtClean="0">
                    <a:solidFill>
                      <a:schemeClr val="tx1"/>
                    </a:solidFill>
                    <a:latin typeface="Arial Narrow" panose="020B0606020202030204" pitchFamily="34" charset="0"/>
                    <a:cs typeface="Arial" pitchFamily="34" charset="0"/>
                  </a:rPr>
                  <a:t>Computer approach to statistical mechanics </a:t>
                </a:r>
              </a:p>
              <a:p>
                <a:pPr marL="571500" indent="-571500" algn="just">
                  <a:buFont typeface="Arial" panose="020B0604020202020204" pitchFamily="34" charset="0"/>
                  <a:buChar char="•"/>
                </a:pPr>
                <a:r>
                  <a:rPr lang="en-US" sz="3600" dirty="0" smtClean="0">
                    <a:latin typeface="Arial Narrow" panose="020B0606020202030204" pitchFamily="34" charset="0"/>
                    <a:cs typeface="Arial" pitchFamily="34" charset="0"/>
                  </a:rPr>
                  <a:t>Allows </a:t>
                </a:r>
                <a:r>
                  <a:rPr lang="en-US" sz="3600" dirty="0" smtClean="0">
                    <a:solidFill>
                      <a:schemeClr val="tx1"/>
                    </a:solidFill>
                    <a:latin typeface="Arial Narrow" panose="020B0606020202030204" pitchFamily="34" charset="0"/>
                    <a:cs typeface="Arial" pitchFamily="34" charset="0"/>
                  </a:rPr>
                  <a:t>estimation of equilibrium and dynamic properties of a complex system that cannot be done analytically</a:t>
                </a:r>
              </a:p>
              <a:p>
                <a:pPr marL="571500" indent="-571500" algn="just">
                  <a:buFont typeface="Arial" panose="020B0604020202020204" pitchFamily="34" charset="0"/>
                  <a:buChar char="•"/>
                </a:pPr>
                <a:r>
                  <a:rPr lang="en-US" sz="3600" dirty="0" smtClean="0">
                    <a:solidFill>
                      <a:schemeClr val="tx1"/>
                    </a:solidFill>
                    <a:latin typeface="Arial Narrow" panose="020B0606020202030204" pitchFamily="34" charset="0"/>
                    <a:cs typeface="Arial" pitchFamily="34" charset="0"/>
                  </a:rPr>
                  <a:t>Displays atoms continuously interacting with each other </a:t>
                </a:r>
              </a:p>
              <a:p>
                <a:pPr marL="571500" indent="-571500" algn="just">
                  <a:buFont typeface="Arial" panose="020B0604020202020204" pitchFamily="34" charset="0"/>
                  <a:buChar char="•"/>
                </a:pPr>
                <a:endParaRPr lang="en-US" sz="3600" dirty="0">
                  <a:latin typeface="Arial Narrow" panose="020B0606020202030204" pitchFamily="34" charset="0"/>
                  <a:cs typeface="Arial" pitchFamily="34" charset="0"/>
                </a:endParaRPr>
              </a:p>
              <a:p>
                <a:pPr marL="571500" indent="-571500" algn="just">
                  <a:buFont typeface="Arial" panose="020B0604020202020204" pitchFamily="34" charset="0"/>
                  <a:buChar char="•"/>
                </a:pPr>
                <a:r>
                  <a:rPr lang="en-US" sz="3600" dirty="0" smtClean="0">
                    <a:solidFill>
                      <a:schemeClr val="tx1"/>
                    </a:solidFill>
                    <a:latin typeface="Arial Narrow" panose="020B0606020202030204" pitchFamily="34" charset="0"/>
                    <a:cs typeface="Arial" pitchFamily="34" charset="0"/>
                  </a:rPr>
                  <a:t>Fundamental Equation of Motion: </a:t>
                </a:r>
              </a:p>
              <a:p>
                <a:pPr marL="571500" indent="-571500" algn="just">
                  <a:buFont typeface="Arial" panose="020B0604020202020204" pitchFamily="34" charset="0"/>
                  <a:buChar char="•"/>
                </a:pPr>
                <a:endParaRPr lang="en-US" sz="3600" dirty="0" smtClean="0">
                  <a:solidFill>
                    <a:schemeClr val="tx1"/>
                  </a:solidFill>
                  <a:latin typeface="Arial Narrow" panose="020B0606020202030204" pitchFamily="34" charset="0"/>
                  <a:cs typeface="Arial" pitchFamily="34" charset="0"/>
                </a:endParaRPr>
              </a:p>
              <a:p>
                <a:pPr algn="ctr"/>
                <a:r>
                  <a:rPr lang="en-US" sz="3600" dirty="0" smtClean="0">
                    <a:solidFill>
                      <a:schemeClr val="tx1"/>
                    </a:solidFill>
                    <a:latin typeface="Arial Narrow" panose="020B0606020202030204" pitchFamily="34" charset="0"/>
                    <a:cs typeface="Arial" pitchFamily="34" charset="0"/>
                  </a:rPr>
                  <a:t> </a:t>
                </a:r>
                <a14:m>
                  <m:oMath xmlns:m="http://schemas.openxmlformats.org/officeDocument/2006/math">
                    <m:r>
                      <a:rPr lang="en-US" sz="3600" i="1">
                        <a:latin typeface="Cambria Math"/>
                        <a:cs typeface="Arial" pitchFamily="34" charset="0"/>
                      </a:rPr>
                      <m:t>𝑀</m:t>
                    </m:r>
                    <m:acc>
                      <m:accPr>
                        <m:chr m:val="̈"/>
                        <m:ctrlPr>
                          <a:rPr lang="en-US" sz="3600" i="1" smtClean="0">
                            <a:latin typeface="Cambria Math"/>
                            <a:cs typeface="Arial" pitchFamily="34" charset="0"/>
                          </a:rPr>
                        </m:ctrlPr>
                      </m:accPr>
                      <m:e>
                        <m:r>
                          <a:rPr lang="en-US" sz="3600" b="0" i="1" smtClean="0">
                            <a:latin typeface="Cambria Math"/>
                            <a:cs typeface="Arial" pitchFamily="34" charset="0"/>
                          </a:rPr>
                          <m:t>𝑋</m:t>
                        </m:r>
                      </m:e>
                    </m:acc>
                    <m:d>
                      <m:dPr>
                        <m:ctrlPr>
                          <a:rPr lang="en-US" sz="3600" i="1">
                            <a:latin typeface="Cambria Math"/>
                            <a:cs typeface="Arial" pitchFamily="34" charset="0"/>
                          </a:rPr>
                        </m:ctrlPr>
                      </m:dPr>
                      <m:e>
                        <m:r>
                          <a:rPr lang="en-US" sz="3600" i="1">
                            <a:latin typeface="Cambria Math"/>
                            <a:cs typeface="Arial" pitchFamily="34" charset="0"/>
                          </a:rPr>
                          <m:t>𝑡</m:t>
                        </m:r>
                      </m:e>
                    </m:d>
                    <m:r>
                      <a:rPr lang="en-US" sz="3600" i="1">
                        <a:latin typeface="Cambria Math"/>
                        <a:cs typeface="Arial" pitchFamily="34" charset="0"/>
                      </a:rPr>
                      <m:t>=</m:t>
                    </m:r>
                    <m:r>
                      <a:rPr lang="en-US" sz="3600" i="1">
                        <a:latin typeface="Cambria Math"/>
                        <a:cs typeface="Arial" pitchFamily="34" charset="0"/>
                      </a:rPr>
                      <m:t>𝐹</m:t>
                    </m:r>
                    <m:d>
                      <m:dPr>
                        <m:ctrlPr>
                          <a:rPr lang="en-US" sz="3600" i="1">
                            <a:latin typeface="Cambria Math"/>
                            <a:cs typeface="Arial" pitchFamily="34" charset="0"/>
                          </a:rPr>
                        </m:ctrlPr>
                      </m:dPr>
                      <m:e>
                        <m:r>
                          <a:rPr lang="en-US" sz="3600" i="1">
                            <a:latin typeface="Cambria Math"/>
                            <a:cs typeface="Arial" pitchFamily="34" charset="0"/>
                          </a:rPr>
                          <m:t>𝑥</m:t>
                        </m:r>
                      </m:e>
                    </m:d>
                    <m:r>
                      <a:rPr lang="en-US" sz="3600" i="1">
                        <a:latin typeface="Cambria Math"/>
                        <a:cs typeface="Arial" pitchFamily="34" charset="0"/>
                      </a:rPr>
                      <m:t>=−</m:t>
                    </m:r>
                    <m:r>
                      <a:rPr lang="en-US" sz="3600" i="1">
                        <a:latin typeface="Cambria Math"/>
                        <a:ea typeface="Cambria Math"/>
                        <a:cs typeface="Arial" pitchFamily="34" charset="0"/>
                      </a:rPr>
                      <m:t>𝛻</m:t>
                    </m:r>
                    <m:r>
                      <a:rPr lang="en-US" sz="3600" i="1">
                        <a:latin typeface="Cambria Math"/>
                        <a:ea typeface="Cambria Math"/>
                        <a:cs typeface="Arial" pitchFamily="34" charset="0"/>
                      </a:rPr>
                      <m:t>𝐸</m:t>
                    </m:r>
                    <m:d>
                      <m:dPr>
                        <m:ctrlPr>
                          <a:rPr lang="en-US" sz="3600" i="1">
                            <a:latin typeface="Cambria Math"/>
                            <a:ea typeface="Cambria Math"/>
                            <a:cs typeface="Arial" pitchFamily="34" charset="0"/>
                          </a:rPr>
                        </m:ctrlPr>
                      </m:dPr>
                      <m:e>
                        <m:r>
                          <a:rPr lang="en-US" sz="3600" i="1">
                            <a:latin typeface="Cambria Math"/>
                            <a:ea typeface="Cambria Math"/>
                            <a:cs typeface="Arial" pitchFamily="34" charset="0"/>
                          </a:rPr>
                          <m:t>𝑋</m:t>
                        </m:r>
                        <m:d>
                          <m:dPr>
                            <m:ctrlPr>
                              <a:rPr lang="en-US" sz="3600" i="1">
                                <a:latin typeface="Cambria Math"/>
                                <a:ea typeface="Cambria Math"/>
                                <a:cs typeface="Arial" pitchFamily="34" charset="0"/>
                              </a:rPr>
                            </m:ctrlPr>
                          </m:dPr>
                          <m:e>
                            <m:r>
                              <a:rPr lang="en-US" sz="3600" i="1">
                                <a:latin typeface="Cambria Math"/>
                                <a:ea typeface="Cambria Math"/>
                                <a:cs typeface="Arial" pitchFamily="34" charset="0"/>
                              </a:rPr>
                              <m:t>𝑡</m:t>
                            </m:r>
                          </m:e>
                        </m:d>
                      </m:e>
                    </m:d>
                  </m:oMath>
                </a14:m>
                <a:endParaRPr lang="en-US" sz="3600" dirty="0" smtClean="0">
                  <a:solidFill>
                    <a:schemeClr val="tx1"/>
                  </a:solidFill>
                  <a:latin typeface="Arial Narrow" panose="020B0606020202030204" pitchFamily="34" charset="0"/>
                  <a:cs typeface="Arial" pitchFamily="34" charset="0"/>
                </a:endParaRPr>
              </a:p>
              <a:p>
                <a:r>
                  <a:rPr lang="en-US" sz="3600" b="1" dirty="0" smtClean="0">
                    <a:latin typeface="Arial Narrow" panose="020B0606020202030204" pitchFamily="34" charset="0"/>
                    <a:cs typeface="Arial" pitchFamily="34" charset="0"/>
                  </a:rPr>
                  <a:t>Software</a:t>
                </a:r>
                <a:r>
                  <a:rPr lang="en-US" sz="3600" dirty="0" smtClean="0">
                    <a:latin typeface="Arial Narrow" panose="020B0606020202030204" pitchFamily="34" charset="0"/>
                    <a:cs typeface="Arial" pitchFamily="34" charset="0"/>
                  </a:rPr>
                  <a:t>:</a:t>
                </a:r>
              </a:p>
              <a:p>
                <a:pPr algn="just"/>
                <a:r>
                  <a:rPr lang="en-US" sz="3600" dirty="0" smtClean="0">
                    <a:latin typeface="Arial Narrow" panose="020B0606020202030204" pitchFamily="34" charset="0"/>
                    <a:cs typeface="Arial" pitchFamily="34" charset="0"/>
                  </a:rPr>
                  <a:t>1) </a:t>
                </a:r>
                <a:r>
                  <a:rPr lang="en-US" sz="3600" u="sng" dirty="0" smtClean="0">
                    <a:latin typeface="Arial Narrow" panose="020B0606020202030204" pitchFamily="34" charset="0"/>
                    <a:cs typeface="Arial" pitchFamily="34" charset="0"/>
                  </a:rPr>
                  <a:t>Visualization Software</a:t>
                </a:r>
                <a:r>
                  <a:rPr lang="en-US" sz="3600" dirty="0" smtClean="0">
                    <a:latin typeface="Arial Narrow" panose="020B0606020202030204" pitchFamily="34" charset="0"/>
                    <a:cs typeface="Arial" pitchFamily="34" charset="0"/>
                  </a:rPr>
                  <a:t>: </a:t>
                </a:r>
                <a:r>
                  <a:rPr lang="en-US" sz="3600" dirty="0" smtClean="0">
                    <a:solidFill>
                      <a:schemeClr val="tx1"/>
                    </a:solidFill>
                    <a:latin typeface="Arial Narrow" panose="020B0606020202030204" pitchFamily="34" charset="0"/>
                    <a:cs typeface="Arial" pitchFamily="34" charset="0"/>
                  </a:rPr>
                  <a:t>Visual </a:t>
                </a:r>
                <a:r>
                  <a:rPr lang="en-US" sz="3600" dirty="0">
                    <a:solidFill>
                      <a:schemeClr val="tx1"/>
                    </a:solidFill>
                    <a:latin typeface="Arial Narrow" panose="020B0606020202030204" pitchFamily="34" charset="0"/>
                    <a:cs typeface="Arial" pitchFamily="34" charset="0"/>
                  </a:rPr>
                  <a:t>Molecular Dynamics (VMD</a:t>
                </a:r>
                <a:r>
                  <a:rPr lang="en-US" sz="3600" dirty="0" smtClean="0">
                    <a:solidFill>
                      <a:schemeClr val="tx1"/>
                    </a:solidFill>
                    <a:latin typeface="Arial Narrow" panose="020B0606020202030204" pitchFamily="34" charset="0"/>
                    <a:cs typeface="Arial" pitchFamily="34" charset="0"/>
                  </a:rPr>
                  <a:t>) Software </a:t>
                </a:r>
                <a:endParaRPr lang="en-US" sz="3600" dirty="0">
                  <a:solidFill>
                    <a:schemeClr val="tx1"/>
                  </a:solidFill>
                  <a:latin typeface="Arial Narrow" panose="020B0606020202030204" pitchFamily="34" charset="0"/>
                  <a:cs typeface="Arial" pitchFamily="34" charset="0"/>
                </a:endParaRPr>
              </a:p>
              <a:p>
                <a:pPr marL="457200" indent="-457200" algn="just">
                  <a:buFont typeface="Arial" panose="020B0604020202020204" pitchFamily="34" charset="0"/>
                  <a:buChar char="•"/>
                </a:pPr>
                <a:r>
                  <a:rPr lang="en-US" sz="3600" dirty="0">
                    <a:solidFill>
                      <a:schemeClr val="tx1"/>
                    </a:solidFill>
                    <a:latin typeface="Arial Narrow" panose="020B0606020202030204" pitchFamily="34" charset="0"/>
                    <a:cs typeface="Arial" pitchFamily="34" charset="0"/>
                  </a:rPr>
                  <a:t>Displays, animates, and analyzes biomolecular systems using 3D graphics</a:t>
                </a:r>
              </a:p>
              <a:p>
                <a:pPr algn="just"/>
                <a:endParaRPr lang="en-US" sz="3600" dirty="0">
                  <a:solidFill>
                    <a:schemeClr val="tx1"/>
                  </a:solidFill>
                  <a:latin typeface="Arial Narrow" panose="020B0606020202030204" pitchFamily="34" charset="0"/>
                  <a:cs typeface="Arial" pitchFamily="34" charset="0"/>
                </a:endParaRPr>
              </a:p>
              <a:p>
                <a:pPr algn="just"/>
                <a:r>
                  <a:rPr lang="en-US" sz="3600" dirty="0" smtClean="0">
                    <a:solidFill>
                      <a:schemeClr val="tx1"/>
                    </a:solidFill>
                    <a:latin typeface="Arial Narrow" panose="020B0606020202030204" pitchFamily="34" charset="0"/>
                    <a:cs typeface="Arial" pitchFamily="34" charset="0"/>
                  </a:rPr>
                  <a:t>2) </a:t>
                </a:r>
                <a:r>
                  <a:rPr lang="en-US" sz="3600" u="sng" dirty="0" smtClean="0">
                    <a:solidFill>
                      <a:schemeClr val="tx1"/>
                    </a:solidFill>
                    <a:latin typeface="Arial Narrow" panose="020B0606020202030204" pitchFamily="34" charset="0"/>
                    <a:cs typeface="Arial" pitchFamily="34" charset="0"/>
                  </a:rPr>
                  <a:t>Simulation Software</a:t>
                </a:r>
                <a:r>
                  <a:rPr lang="en-US" sz="3600" dirty="0" smtClean="0">
                    <a:solidFill>
                      <a:schemeClr val="tx1"/>
                    </a:solidFill>
                    <a:latin typeface="Arial Narrow" panose="020B0606020202030204" pitchFamily="34" charset="0"/>
                    <a:cs typeface="Arial" pitchFamily="34" charset="0"/>
                  </a:rPr>
                  <a:t>: NAMD Software  </a:t>
                </a:r>
              </a:p>
              <a:p>
                <a:pPr marL="457200" indent="-457200" algn="just">
                  <a:buFont typeface="Arial" panose="020B0604020202020204" pitchFamily="34" charset="0"/>
                  <a:buChar char="•"/>
                </a:pPr>
                <a:r>
                  <a:rPr lang="en-US" sz="3600" dirty="0" smtClean="0">
                    <a:solidFill>
                      <a:schemeClr val="tx1"/>
                    </a:solidFill>
                    <a:latin typeface="Arial Narrow" panose="020B0606020202030204" pitchFamily="34" charset="0"/>
                    <a:cs typeface="Arial" pitchFamily="34" charset="0"/>
                  </a:rPr>
                  <a:t>Designed for high performance simulation of large biomolecular systems</a:t>
                </a:r>
              </a:p>
              <a:p>
                <a:pPr algn="just"/>
                <a:endParaRPr lang="en-US" sz="3200" dirty="0" smtClean="0">
                  <a:solidFill>
                    <a:schemeClr val="tx1"/>
                  </a:solidFill>
                  <a:latin typeface="Arial Narrow" panose="020B0606020202030204" pitchFamily="34" charset="0"/>
                  <a:cs typeface="Arial" pitchFamily="34" charset="0"/>
                </a:endParaRPr>
              </a:p>
              <a:p>
                <a:pPr algn="just"/>
                <a:endParaRPr lang="en-US" sz="3200" b="0" dirty="0" smtClean="0">
                  <a:solidFill>
                    <a:schemeClr val="tx1"/>
                  </a:solidFill>
                  <a:latin typeface="Arial Narrow" panose="020B0606020202030204" pitchFamily="34" charset="0"/>
                  <a:cs typeface="Arial" pitchFamily="34" charset="0"/>
                </a:endParaRPr>
              </a:p>
              <a:p>
                <a:endParaRPr lang="en-US" sz="3200" dirty="0" smtClean="0">
                  <a:solidFill>
                    <a:schemeClr val="tx1">
                      <a:lumMod val="65000"/>
                      <a:lumOff val="35000"/>
                    </a:schemeClr>
                  </a:solidFill>
                  <a:cs typeface="Arial" pitchFamily="34" charset="0"/>
                </a:endParaRPr>
              </a:p>
            </p:txBody>
          </p:sp>
        </mc:Choice>
        <mc:Fallback xmlns="">
          <p:sp>
            <p:nvSpPr>
              <p:cNvPr id="52" name="TextBox 51"/>
              <p:cNvSpPr txBox="1">
                <a:spLocks noRot="1" noChangeAspect="1" noMove="1" noResize="1" noEditPoints="1" noAdjustHandles="1" noChangeArrowheads="1" noChangeShapeType="1" noTextEdit="1"/>
              </p:cNvSpPr>
              <p:nvPr/>
            </p:nvSpPr>
            <p:spPr>
              <a:xfrm>
                <a:off x="27203400" y="6136056"/>
                <a:ext cx="15607183" cy="10012549"/>
              </a:xfrm>
              <a:prstGeom prst="rect">
                <a:avLst/>
              </a:prstGeom>
              <a:blipFill rotWithShape="1">
                <a:blip r:embed="rId4"/>
                <a:stretch>
                  <a:fillRect l="-1406" t="-1096" r="-1172"/>
                </a:stretch>
              </a:blipFill>
            </p:spPr>
            <p:txBody>
              <a:bodyPr/>
              <a:lstStyle/>
              <a:p>
                <a:r>
                  <a:rPr lang="en-US">
                    <a:noFill/>
                  </a:rPr>
                  <a:t> </a:t>
                </a:r>
              </a:p>
            </p:txBody>
          </p:sp>
        </mc:Fallback>
      </mc:AlternateContent>
      <p:sp>
        <p:nvSpPr>
          <p:cNvPr id="45" name="Rectangle 44"/>
          <p:cNvSpPr/>
          <p:nvPr/>
        </p:nvSpPr>
        <p:spPr>
          <a:xfrm>
            <a:off x="0" y="0"/>
            <a:ext cx="43891200" cy="4160995"/>
          </a:xfrm>
          <a:prstGeom prst="rect">
            <a:avLst/>
          </a:prstGeom>
          <a:gradFill flip="none" rotWithShape="1">
            <a:gsLst>
              <a:gs pos="98750">
                <a:schemeClr val="accent3"/>
              </a:gs>
              <a:gs pos="51000">
                <a:schemeClr val="accent5"/>
              </a:gs>
              <a:gs pos="0">
                <a:schemeClr val="tx2"/>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500" dirty="0"/>
          </a:p>
        </p:txBody>
      </p:sp>
      <p:sp>
        <p:nvSpPr>
          <p:cNvPr id="46" name="TextBox 45"/>
          <p:cNvSpPr txBox="1"/>
          <p:nvPr/>
        </p:nvSpPr>
        <p:spPr>
          <a:xfrm>
            <a:off x="560471" y="5080000"/>
            <a:ext cx="13126056" cy="923330"/>
          </a:xfrm>
          <a:prstGeom prst="rect">
            <a:avLst/>
          </a:prstGeom>
          <a:noFill/>
        </p:spPr>
        <p:txBody>
          <a:bodyPr wrap="square" rtlCol="0">
            <a:spAutoFit/>
          </a:bodyPr>
          <a:lstStyle/>
          <a:p>
            <a:pPr algn="ctr"/>
            <a:r>
              <a:rPr lang="en-US" sz="5400" b="1" dirty="0" smtClean="0">
                <a:solidFill>
                  <a:schemeClr val="accent5">
                    <a:lumMod val="75000"/>
                  </a:schemeClr>
                </a:solidFill>
                <a:latin typeface="Arial Narrow" pitchFamily="34" charset="0"/>
                <a:cs typeface="Arial" pitchFamily="34" charset="0"/>
              </a:rPr>
              <a:t>Abstract</a:t>
            </a:r>
            <a:endParaRPr lang="en-US" sz="5400" b="1" dirty="0">
              <a:solidFill>
                <a:schemeClr val="accent5">
                  <a:lumMod val="75000"/>
                </a:schemeClr>
              </a:solidFill>
              <a:latin typeface="Arial Narrow" pitchFamily="34" charset="0"/>
              <a:cs typeface="Arial" pitchFamily="34" charset="0"/>
            </a:endParaRPr>
          </a:p>
        </p:txBody>
      </p:sp>
      <p:sp>
        <p:nvSpPr>
          <p:cNvPr id="47" name="TextBox 46"/>
          <p:cNvSpPr txBox="1"/>
          <p:nvPr/>
        </p:nvSpPr>
        <p:spPr>
          <a:xfrm>
            <a:off x="1077288" y="5958092"/>
            <a:ext cx="12578684" cy="4247317"/>
          </a:xfrm>
          <a:prstGeom prst="rect">
            <a:avLst/>
          </a:prstGeom>
          <a:noFill/>
        </p:spPr>
        <p:txBody>
          <a:bodyPr wrap="square" rtlCol="0">
            <a:spAutoFit/>
          </a:bodyPr>
          <a:lstStyle/>
          <a:p>
            <a:pPr algn="just"/>
            <a:r>
              <a:rPr lang="en-US" sz="2700" dirty="0">
                <a:latin typeface="Arial Narrow" panose="020B0606020202030204" pitchFamily="34" charset="0"/>
              </a:rPr>
              <a:t>Lipases are extracellular hydrolytic enzymes that comprise the most important group of biocatalysts in various technological applications. Several crystal structures of lipase enzymes have been solved, which reveal a “canonical” α/β hydrolase fold with catalytic triad formed by residues </a:t>
            </a:r>
            <a:r>
              <a:rPr lang="en-US" sz="2700" dirty="0" err="1">
                <a:latin typeface="Arial Narrow" panose="020B0606020202030204" pitchFamily="34" charset="0"/>
              </a:rPr>
              <a:t>Ser</a:t>
            </a:r>
            <a:r>
              <a:rPr lang="en-US" sz="2700" dirty="0">
                <a:latin typeface="Arial Narrow" panose="020B0606020202030204" pitchFamily="34" charset="0"/>
              </a:rPr>
              <a:t>, Asp or </a:t>
            </a:r>
            <a:r>
              <a:rPr lang="en-US" sz="2700" dirty="0" err="1">
                <a:latin typeface="Arial Narrow" panose="020B0606020202030204" pitchFamily="34" charset="0"/>
              </a:rPr>
              <a:t>Glu</a:t>
            </a:r>
            <a:r>
              <a:rPr lang="en-US" sz="2700" dirty="0">
                <a:latin typeface="Arial Narrow" panose="020B0606020202030204" pitchFamily="34" charset="0"/>
              </a:rPr>
              <a:t>, and His. The access to this active site is prevented by a few α-helices that are jointly designated as a “lid” domain. The plasticity of this lid domain is apparent in several open and closed state structures of different lipase enzymes. However, the functional significance of the lid domain and underlying conformational change remains under debate. Various mechanisms of lipase activation, such as interfacial activation, temperature-switch activation, or aqueous activation, have been suggested earlier. In this work, we investigate the conformational flexibility of </a:t>
            </a:r>
            <a:r>
              <a:rPr lang="en-US" sz="2700" dirty="0" smtClean="0">
                <a:latin typeface="Arial Narrow" panose="020B0606020202030204" pitchFamily="34" charset="0"/>
              </a:rPr>
              <a:t> lipases using molecular dynamics simulations. </a:t>
            </a:r>
            <a:endParaRPr lang="en-US" sz="2700" dirty="0">
              <a:latin typeface="Arial Narrow" panose="020B0606020202030204" pitchFamily="34" charset="0"/>
            </a:endParaRPr>
          </a:p>
        </p:txBody>
      </p:sp>
      <p:sp>
        <p:nvSpPr>
          <p:cNvPr id="48" name="TextBox 47"/>
          <p:cNvSpPr txBox="1"/>
          <p:nvPr/>
        </p:nvSpPr>
        <p:spPr>
          <a:xfrm>
            <a:off x="1347956" y="10684608"/>
            <a:ext cx="11313924" cy="923330"/>
          </a:xfrm>
          <a:prstGeom prst="rect">
            <a:avLst/>
          </a:prstGeom>
          <a:noFill/>
        </p:spPr>
        <p:txBody>
          <a:bodyPr wrap="square" rtlCol="0">
            <a:spAutoFit/>
          </a:bodyPr>
          <a:lstStyle/>
          <a:p>
            <a:pPr algn="ctr"/>
            <a:r>
              <a:rPr lang="en-US" sz="5400" b="1" dirty="0" smtClean="0">
                <a:solidFill>
                  <a:schemeClr val="accent5">
                    <a:lumMod val="75000"/>
                  </a:schemeClr>
                </a:solidFill>
                <a:latin typeface="Arial Narrow" pitchFamily="34" charset="0"/>
                <a:cs typeface="Arial" pitchFamily="34" charset="0"/>
              </a:rPr>
              <a:t>Background: Lipase Enzymes  </a:t>
            </a:r>
            <a:endParaRPr lang="en-US" sz="5400" b="1" dirty="0">
              <a:solidFill>
                <a:schemeClr val="accent5">
                  <a:lumMod val="75000"/>
                </a:schemeClr>
              </a:solidFill>
              <a:latin typeface="Arial Narrow" pitchFamily="34" charset="0"/>
              <a:cs typeface="Arial" pitchFamily="34" charset="0"/>
            </a:endParaRPr>
          </a:p>
        </p:txBody>
      </p:sp>
      <p:sp>
        <p:nvSpPr>
          <p:cNvPr id="51" name="TextBox 50"/>
          <p:cNvSpPr txBox="1"/>
          <p:nvPr/>
        </p:nvSpPr>
        <p:spPr>
          <a:xfrm>
            <a:off x="27203400" y="5079999"/>
            <a:ext cx="15587129" cy="923330"/>
          </a:xfrm>
          <a:prstGeom prst="rect">
            <a:avLst/>
          </a:prstGeom>
          <a:noFill/>
        </p:spPr>
        <p:txBody>
          <a:bodyPr wrap="square" rtlCol="0">
            <a:spAutoFit/>
          </a:bodyPr>
          <a:lstStyle/>
          <a:p>
            <a:pPr algn="ctr"/>
            <a:r>
              <a:rPr lang="en-US" sz="5400" b="1" dirty="0" smtClean="0">
                <a:solidFill>
                  <a:schemeClr val="accent5">
                    <a:lumMod val="75000"/>
                  </a:schemeClr>
                </a:solidFill>
                <a:latin typeface="Arial Narrow" pitchFamily="34" charset="0"/>
                <a:cs typeface="Arial" pitchFamily="34" charset="0"/>
              </a:rPr>
              <a:t>Background: Molecular Dynamics </a:t>
            </a:r>
            <a:endParaRPr lang="en-US" sz="5400" b="1" dirty="0">
              <a:solidFill>
                <a:schemeClr val="accent5">
                  <a:lumMod val="75000"/>
                </a:schemeClr>
              </a:solidFill>
              <a:latin typeface="Arial Narrow" pitchFamily="34" charset="0"/>
              <a:cs typeface="Arial" pitchFamily="34" charset="0"/>
            </a:endParaRPr>
          </a:p>
        </p:txBody>
      </p:sp>
      <p:sp>
        <p:nvSpPr>
          <p:cNvPr id="57" name="TextBox 56"/>
          <p:cNvSpPr txBox="1"/>
          <p:nvPr/>
        </p:nvSpPr>
        <p:spPr>
          <a:xfrm>
            <a:off x="12186205" y="15861669"/>
            <a:ext cx="19907720" cy="923330"/>
          </a:xfrm>
          <a:prstGeom prst="rect">
            <a:avLst/>
          </a:prstGeom>
          <a:noFill/>
        </p:spPr>
        <p:txBody>
          <a:bodyPr wrap="square" rtlCol="0">
            <a:spAutoFit/>
          </a:bodyPr>
          <a:lstStyle/>
          <a:p>
            <a:pPr algn="ctr"/>
            <a:r>
              <a:rPr lang="en-US" sz="5400" b="1" dirty="0" smtClean="0">
                <a:solidFill>
                  <a:schemeClr val="accent5">
                    <a:lumMod val="75000"/>
                  </a:schemeClr>
                </a:solidFill>
                <a:latin typeface="Arial Narrow" pitchFamily="34" charset="0"/>
                <a:cs typeface="Arial" pitchFamily="34" charset="0"/>
              </a:rPr>
              <a:t>Molecular Dynamics Simulation of a Lipase Enzyme </a:t>
            </a:r>
            <a:endParaRPr lang="en-US" sz="5400" b="1" dirty="0">
              <a:solidFill>
                <a:schemeClr val="accent5">
                  <a:lumMod val="75000"/>
                </a:schemeClr>
              </a:solidFill>
              <a:latin typeface="Arial Narrow" pitchFamily="34" charset="0"/>
              <a:cs typeface="Arial" pitchFamily="34" charset="0"/>
            </a:endParaRPr>
          </a:p>
        </p:txBody>
      </p:sp>
      <p:sp>
        <p:nvSpPr>
          <p:cNvPr id="64" name="TextBox 63"/>
          <p:cNvSpPr txBox="1"/>
          <p:nvPr/>
        </p:nvSpPr>
        <p:spPr>
          <a:xfrm>
            <a:off x="33158583" y="16571429"/>
            <a:ext cx="9652000" cy="923330"/>
          </a:xfrm>
          <a:prstGeom prst="rect">
            <a:avLst/>
          </a:prstGeom>
          <a:noFill/>
        </p:spPr>
        <p:txBody>
          <a:bodyPr wrap="square" rtlCol="0">
            <a:spAutoFit/>
          </a:bodyPr>
          <a:lstStyle/>
          <a:p>
            <a:pPr algn="ctr"/>
            <a:r>
              <a:rPr lang="en-US" sz="5400" b="1" dirty="0" smtClean="0">
                <a:solidFill>
                  <a:schemeClr val="accent5">
                    <a:lumMod val="75000"/>
                  </a:schemeClr>
                </a:solidFill>
                <a:latin typeface="Arial Narrow" pitchFamily="34" charset="0"/>
                <a:cs typeface="Arial" pitchFamily="34" charset="0"/>
              </a:rPr>
              <a:t>Conclusion</a:t>
            </a:r>
            <a:endParaRPr lang="en-US" sz="5400" b="1" dirty="0">
              <a:solidFill>
                <a:schemeClr val="accent5">
                  <a:lumMod val="75000"/>
                </a:schemeClr>
              </a:solidFill>
              <a:latin typeface="Arial Narrow" pitchFamily="34" charset="0"/>
              <a:cs typeface="Arial" pitchFamily="34" charset="0"/>
            </a:endParaRPr>
          </a:p>
        </p:txBody>
      </p:sp>
      <p:sp>
        <p:nvSpPr>
          <p:cNvPr id="66" name="TextBox 65"/>
          <p:cNvSpPr txBox="1"/>
          <p:nvPr/>
        </p:nvSpPr>
        <p:spPr>
          <a:xfrm>
            <a:off x="33162594" y="21368290"/>
            <a:ext cx="9652000" cy="923330"/>
          </a:xfrm>
          <a:prstGeom prst="rect">
            <a:avLst/>
          </a:prstGeom>
          <a:noFill/>
        </p:spPr>
        <p:txBody>
          <a:bodyPr wrap="square" rtlCol="0">
            <a:spAutoFit/>
          </a:bodyPr>
          <a:lstStyle/>
          <a:p>
            <a:pPr algn="ctr"/>
            <a:r>
              <a:rPr lang="en-US" sz="5400" b="1" dirty="0" smtClean="0">
                <a:solidFill>
                  <a:schemeClr val="tx2">
                    <a:lumMod val="60000"/>
                    <a:lumOff val="40000"/>
                  </a:schemeClr>
                </a:solidFill>
                <a:latin typeface="Arial Narrow" pitchFamily="34" charset="0"/>
                <a:cs typeface="Arial" pitchFamily="34" charset="0"/>
              </a:rPr>
              <a:t>Future Work</a:t>
            </a:r>
            <a:endParaRPr lang="en-US" sz="5400" b="1" dirty="0">
              <a:solidFill>
                <a:schemeClr val="tx2">
                  <a:lumMod val="60000"/>
                  <a:lumOff val="40000"/>
                </a:schemeClr>
              </a:solidFill>
              <a:latin typeface="Arial Narrow" pitchFamily="34" charset="0"/>
              <a:cs typeface="Arial" pitchFamily="34" charset="0"/>
            </a:endParaRPr>
          </a:p>
        </p:txBody>
      </p:sp>
      <p:sp>
        <p:nvSpPr>
          <p:cNvPr id="67" name="TextBox 66"/>
          <p:cNvSpPr txBox="1"/>
          <p:nvPr/>
        </p:nvSpPr>
        <p:spPr>
          <a:xfrm>
            <a:off x="33190668" y="22909581"/>
            <a:ext cx="9652001" cy="2308324"/>
          </a:xfrm>
          <a:prstGeom prst="rect">
            <a:avLst/>
          </a:prstGeom>
          <a:noFill/>
        </p:spPr>
        <p:txBody>
          <a:bodyPr wrap="square" rtlCol="0">
            <a:spAutoFit/>
          </a:bodyPr>
          <a:lstStyle/>
          <a:p>
            <a:r>
              <a:rPr lang="en-US" sz="3600" dirty="0" smtClean="0">
                <a:latin typeface="Arial Narrow" panose="020B0606020202030204" pitchFamily="34" charset="0"/>
                <a:cs typeface="Arial" pitchFamily="34" charset="0"/>
              </a:rPr>
              <a:t>Long time-scale and enhanced sampling molecular dynamics simulation on different lipases to understand the conformational changes between the open and closed states</a:t>
            </a:r>
            <a:r>
              <a:rPr lang="en-US" sz="3600" dirty="0">
                <a:latin typeface="Arial Narrow" panose="020B0606020202030204" pitchFamily="34" charset="0"/>
                <a:cs typeface="Arial" pitchFamily="34" charset="0"/>
              </a:rPr>
              <a:t> </a:t>
            </a:r>
            <a:r>
              <a:rPr lang="en-US" sz="3600" dirty="0" smtClean="0">
                <a:latin typeface="Arial Narrow" panose="020B0606020202030204" pitchFamily="34" charset="0"/>
                <a:cs typeface="Arial" pitchFamily="34" charset="0"/>
              </a:rPr>
              <a:t>and compute the thermodynamic barriers. </a:t>
            </a:r>
          </a:p>
        </p:txBody>
      </p:sp>
      <p:sp>
        <p:nvSpPr>
          <p:cNvPr id="68" name="TextBox 67"/>
          <p:cNvSpPr txBox="1"/>
          <p:nvPr/>
        </p:nvSpPr>
        <p:spPr>
          <a:xfrm>
            <a:off x="33078371" y="26798769"/>
            <a:ext cx="9652000" cy="923330"/>
          </a:xfrm>
          <a:prstGeom prst="rect">
            <a:avLst/>
          </a:prstGeom>
          <a:noFill/>
        </p:spPr>
        <p:txBody>
          <a:bodyPr wrap="square" rtlCol="0">
            <a:spAutoFit/>
          </a:bodyPr>
          <a:lstStyle/>
          <a:p>
            <a:pPr algn="ctr"/>
            <a:r>
              <a:rPr lang="en-US" sz="5400" b="1" dirty="0" smtClean="0">
                <a:solidFill>
                  <a:schemeClr val="tx2">
                    <a:lumMod val="60000"/>
                    <a:lumOff val="40000"/>
                  </a:schemeClr>
                </a:solidFill>
                <a:latin typeface="Arial Narrow" pitchFamily="34" charset="0"/>
                <a:cs typeface="Arial" pitchFamily="34" charset="0"/>
              </a:rPr>
              <a:t>Acknowledgements &amp; References </a:t>
            </a:r>
            <a:endParaRPr lang="en-US" sz="5400" b="1" dirty="0">
              <a:solidFill>
                <a:schemeClr val="tx2">
                  <a:lumMod val="60000"/>
                  <a:lumOff val="40000"/>
                </a:schemeClr>
              </a:solidFill>
              <a:latin typeface="Arial Narrow" pitchFamily="34" charset="0"/>
              <a:cs typeface="Arial" pitchFamily="34" charset="0"/>
            </a:endParaRPr>
          </a:p>
        </p:txBody>
      </p:sp>
      <p:sp>
        <p:nvSpPr>
          <p:cNvPr id="69" name="TextBox 68"/>
          <p:cNvSpPr txBox="1"/>
          <p:nvPr/>
        </p:nvSpPr>
        <p:spPr>
          <a:xfrm>
            <a:off x="33078371" y="27888476"/>
            <a:ext cx="9652001" cy="3785652"/>
          </a:xfrm>
          <a:prstGeom prst="rect">
            <a:avLst/>
          </a:prstGeom>
          <a:noFill/>
        </p:spPr>
        <p:txBody>
          <a:bodyPr wrap="square" rtlCol="0">
            <a:spAutoFit/>
          </a:bodyPr>
          <a:lstStyle/>
          <a:p>
            <a:r>
              <a:rPr lang="en-US" sz="3600" dirty="0" smtClean="0">
                <a:latin typeface="Arial Narrow" panose="020B0606020202030204" pitchFamily="34" charset="0"/>
                <a:cs typeface="Arial" pitchFamily="34" charset="0"/>
              </a:rPr>
              <a:t>Faculty Advisor: Harish Vashisth, PhD</a:t>
            </a:r>
          </a:p>
          <a:p>
            <a:endParaRPr lang="en-US" sz="3600" dirty="0" smtClean="0">
              <a:latin typeface="Arial Narrow" panose="020B0606020202030204" pitchFamily="34" charset="0"/>
              <a:cs typeface="Arial" pitchFamily="34" charset="0"/>
            </a:endParaRPr>
          </a:p>
          <a:p>
            <a:r>
              <a:rPr lang="en-US" sz="3200" dirty="0">
                <a:latin typeface="Arial Narrow" panose="020B0606020202030204" pitchFamily="34" charset="0"/>
                <a:cs typeface="Arial" pitchFamily="34" charset="0"/>
              </a:rPr>
              <a:t>[1] </a:t>
            </a:r>
            <a:r>
              <a:rPr lang="en-US" sz="3200" dirty="0" err="1">
                <a:latin typeface="Arial Narrow" panose="020B0606020202030204" pitchFamily="34" charset="0"/>
                <a:cs typeface="Arial" pitchFamily="34" charset="0"/>
              </a:rPr>
              <a:t>Grochulski</a:t>
            </a:r>
            <a:r>
              <a:rPr lang="en-US" sz="3200" dirty="0">
                <a:latin typeface="Arial Narrow" panose="020B0606020202030204" pitchFamily="34" charset="0"/>
                <a:cs typeface="Arial" pitchFamily="34" charset="0"/>
              </a:rPr>
              <a:t> P, Li Y, </a:t>
            </a:r>
            <a:r>
              <a:rPr lang="en-US" sz="3200" dirty="0" err="1">
                <a:latin typeface="Arial Narrow" panose="020B0606020202030204" pitchFamily="34" charset="0"/>
                <a:cs typeface="Arial" pitchFamily="34" charset="0"/>
              </a:rPr>
              <a:t>Schrag</a:t>
            </a:r>
            <a:r>
              <a:rPr lang="en-US" sz="3200" dirty="0">
                <a:latin typeface="Arial Narrow" panose="020B0606020202030204" pitchFamily="34" charset="0"/>
                <a:cs typeface="Arial" pitchFamily="34" charset="0"/>
              </a:rPr>
              <a:t> JD, </a:t>
            </a:r>
            <a:r>
              <a:rPr lang="en-US" sz="3200" dirty="0" err="1">
                <a:latin typeface="Arial Narrow" panose="020B0606020202030204" pitchFamily="34" charset="0"/>
                <a:cs typeface="Arial" pitchFamily="34" charset="0"/>
              </a:rPr>
              <a:t>Cygler</a:t>
            </a:r>
            <a:r>
              <a:rPr lang="en-US" sz="3200" dirty="0">
                <a:latin typeface="Arial Narrow" panose="020B0606020202030204" pitchFamily="34" charset="0"/>
                <a:cs typeface="Arial" pitchFamily="34" charset="0"/>
              </a:rPr>
              <a:t> M. Two conformational states of Candida rugosa lipase. </a:t>
            </a:r>
            <a:r>
              <a:rPr lang="en-US" sz="3200" i="1" dirty="0">
                <a:latin typeface="Arial Narrow" panose="020B0606020202030204" pitchFamily="34" charset="0"/>
                <a:cs typeface="Arial" pitchFamily="34" charset="0"/>
              </a:rPr>
              <a:t>Protein Sci</a:t>
            </a:r>
            <a:r>
              <a:rPr lang="en-US" sz="3200" dirty="0">
                <a:latin typeface="Arial Narrow" panose="020B0606020202030204" pitchFamily="34" charset="0"/>
                <a:cs typeface="Arial" pitchFamily="34" charset="0"/>
              </a:rPr>
              <a:t>. 1994;3:82-91. </a:t>
            </a:r>
          </a:p>
          <a:p>
            <a:r>
              <a:rPr lang="en-US" sz="3200" dirty="0">
                <a:latin typeface="Arial Narrow" panose="020B0606020202030204" pitchFamily="34" charset="0"/>
              </a:rPr>
              <a:t>[2] </a:t>
            </a:r>
            <a:r>
              <a:rPr lang="en-US" sz="3200" dirty="0" err="1">
                <a:latin typeface="Arial Narrow" panose="020B0606020202030204" pitchFamily="34" charset="0"/>
              </a:rPr>
              <a:t>Schlick</a:t>
            </a:r>
            <a:r>
              <a:rPr lang="en-US" sz="3200" dirty="0">
                <a:latin typeface="Arial Narrow" panose="020B0606020202030204" pitchFamily="34" charset="0"/>
              </a:rPr>
              <a:t>, Tamar. </a:t>
            </a:r>
            <a:r>
              <a:rPr lang="en-US" sz="3200" i="1" dirty="0">
                <a:latin typeface="Arial Narrow" panose="020B0606020202030204" pitchFamily="34" charset="0"/>
              </a:rPr>
              <a:t>Molecular Modeling and Simulation: An Interdisciplinary Guide</a:t>
            </a:r>
            <a:r>
              <a:rPr lang="en-US" sz="3200" dirty="0">
                <a:latin typeface="Arial Narrow" panose="020B0606020202030204" pitchFamily="34" charset="0"/>
              </a:rPr>
              <a:t>. New York: Springer, 2010. </a:t>
            </a:r>
            <a:endParaRPr lang="en-US" sz="3200" dirty="0">
              <a:solidFill>
                <a:schemeClr val="tx1">
                  <a:lumMod val="65000"/>
                  <a:lumOff val="35000"/>
                </a:schemeClr>
              </a:solidFill>
              <a:latin typeface="Arial Narrow" panose="020B0606020202030204" pitchFamily="34" charset="0"/>
              <a:cs typeface="Arial" pitchFamily="34" charset="0"/>
            </a:endParaRPr>
          </a:p>
          <a:p>
            <a:endParaRPr lang="en-US" sz="3600" dirty="0" smtClean="0">
              <a:cs typeface="Arial" pitchFamily="34" charset="0"/>
            </a:endParaRPr>
          </a:p>
        </p:txBody>
      </p:sp>
      <p:sp>
        <p:nvSpPr>
          <p:cNvPr id="72" name="Rectangle 71"/>
          <p:cNvSpPr/>
          <p:nvPr/>
        </p:nvSpPr>
        <p:spPr>
          <a:xfrm>
            <a:off x="1415311" y="31927800"/>
            <a:ext cx="41060578" cy="270933"/>
          </a:xfrm>
          <a:prstGeom prst="rect">
            <a:avLst/>
          </a:prstGeom>
          <a:gradFill flip="none" rotWithShape="1">
            <a:gsLst>
              <a:gs pos="98750">
                <a:schemeClr val="accent3"/>
              </a:gs>
              <a:gs pos="51000">
                <a:schemeClr val="accent5"/>
              </a:gs>
              <a:gs pos="0">
                <a:schemeClr val="tx2"/>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500"/>
          </a:p>
        </p:txBody>
      </p:sp>
      <p:sp>
        <p:nvSpPr>
          <p:cNvPr id="73" name="Text Placeholder 5"/>
          <p:cNvSpPr>
            <a:spLocks noGrp="1"/>
          </p:cNvSpPr>
          <p:nvPr>
            <p:ph type="body" sz="quarter" idx="10"/>
          </p:nvPr>
        </p:nvSpPr>
        <p:spPr>
          <a:xfrm>
            <a:off x="0" y="0"/>
            <a:ext cx="42082979" cy="2438400"/>
          </a:xfrm>
        </p:spPr>
        <p:txBody>
          <a:bodyPr>
            <a:normAutofit/>
          </a:bodyPr>
          <a:lstStyle/>
          <a:p>
            <a:pPr algn="l"/>
            <a:r>
              <a:rPr lang="en-US" sz="10000" dirty="0" smtClean="0">
                <a:latin typeface="Arial Narrow" panose="020B0606020202030204" pitchFamily="34" charset="0"/>
              </a:rPr>
              <a:t>Multiscale Simulation of Enzyme Conformational Dynamics</a:t>
            </a:r>
          </a:p>
          <a:p>
            <a:pPr algn="l"/>
            <a:endParaRPr lang="en-US" sz="6600" dirty="0">
              <a:solidFill>
                <a:schemeClr val="tx1"/>
              </a:solidFill>
            </a:endParaRPr>
          </a:p>
        </p:txBody>
      </p:sp>
      <p:sp>
        <p:nvSpPr>
          <p:cNvPr id="74" name="Text Placeholder 10"/>
          <p:cNvSpPr>
            <a:spLocks noGrp="1"/>
          </p:cNvSpPr>
          <p:nvPr>
            <p:ph type="body" sz="quarter" idx="11"/>
          </p:nvPr>
        </p:nvSpPr>
        <p:spPr>
          <a:xfrm>
            <a:off x="0" y="1676399"/>
            <a:ext cx="42082979" cy="2484595"/>
          </a:xfrm>
        </p:spPr>
        <p:txBody>
          <a:bodyPr>
            <a:noAutofit/>
          </a:bodyPr>
          <a:lstStyle/>
          <a:p>
            <a:r>
              <a:rPr lang="en-US" sz="6600" u="sng" dirty="0" smtClean="0">
                <a:solidFill>
                  <a:schemeClr val="bg1"/>
                </a:solidFill>
                <a:latin typeface="Arial Narrow" panose="020B0606020202030204" pitchFamily="34" charset="0"/>
              </a:rPr>
              <a:t>Rhiannon Jacobs</a:t>
            </a:r>
            <a:r>
              <a:rPr lang="en-US" sz="6600" dirty="0" smtClean="0">
                <a:solidFill>
                  <a:schemeClr val="bg1"/>
                </a:solidFill>
                <a:latin typeface="Arial Narrow" panose="020B0606020202030204" pitchFamily="34" charset="0"/>
              </a:rPr>
              <a:t> </a:t>
            </a:r>
            <a:r>
              <a:rPr lang="en-US" sz="6600" dirty="0">
                <a:solidFill>
                  <a:schemeClr val="bg1"/>
                </a:solidFill>
                <a:latin typeface="Arial Narrow" panose="020B0606020202030204" pitchFamily="34" charset="0"/>
              </a:rPr>
              <a:t> </a:t>
            </a:r>
            <a:r>
              <a:rPr lang="en-US" sz="6600" dirty="0" smtClean="0">
                <a:solidFill>
                  <a:schemeClr val="bg1"/>
                </a:solidFill>
                <a:latin typeface="Arial Narrow" panose="020B0606020202030204" pitchFamily="34" charset="0"/>
              </a:rPr>
              <a:t>and Harish Vashisth </a:t>
            </a:r>
          </a:p>
          <a:p>
            <a:r>
              <a:rPr lang="en-US" sz="4800" dirty="0" smtClean="0">
                <a:solidFill>
                  <a:schemeClr val="bg1"/>
                </a:solidFill>
                <a:latin typeface="Arial Narrow" panose="020B0606020202030204" pitchFamily="34" charset="0"/>
              </a:rPr>
              <a:t>Department of Chemical Engineering, University of New Hampshire, Durham, NH 03824</a:t>
            </a:r>
            <a:endParaRPr lang="en-US" sz="4800" dirty="0">
              <a:solidFill>
                <a:schemeClr val="bg1"/>
              </a:solidFill>
              <a:latin typeface="Arial Narrow" panose="020B0606020202030204" pitchFamily="34" charset="0"/>
            </a:endParaRPr>
          </a:p>
        </p:txBody>
      </p:sp>
      <p:pic>
        <p:nvPicPr>
          <p:cNvPr id="1026" name="Picture 2" descr="C:\Users\Rhiannon Jacobs\Pictures\unhlogonew.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131244" y="556497"/>
            <a:ext cx="10818726" cy="3048000"/>
          </a:xfrm>
          <a:prstGeom prst="rect">
            <a:avLst/>
          </a:prstGeom>
          <a:noFill/>
          <a:extLst>
            <a:ext uri="{909E8E84-426E-40DD-AFC4-6F175D3DCCD1}">
              <a14:hiddenFill xmlns:a14="http://schemas.microsoft.com/office/drawing/2010/main">
                <a:solidFill>
                  <a:srgbClr val="FFFFFF"/>
                </a:solidFill>
              </a14:hiddenFill>
            </a:ext>
          </a:extLst>
        </p:spPr>
      </p:pic>
      <p:sp>
        <p:nvSpPr>
          <p:cNvPr id="27" name="TextBox 26"/>
          <p:cNvSpPr txBox="1"/>
          <p:nvPr/>
        </p:nvSpPr>
        <p:spPr>
          <a:xfrm>
            <a:off x="14462073" y="5034762"/>
            <a:ext cx="12122465" cy="923330"/>
          </a:xfrm>
          <a:prstGeom prst="rect">
            <a:avLst/>
          </a:prstGeom>
          <a:noFill/>
        </p:spPr>
        <p:txBody>
          <a:bodyPr wrap="square" rtlCol="0">
            <a:spAutoFit/>
          </a:bodyPr>
          <a:lstStyle/>
          <a:p>
            <a:pPr algn="ctr"/>
            <a:r>
              <a:rPr lang="en-US" sz="5400" b="1" dirty="0" smtClean="0">
                <a:solidFill>
                  <a:schemeClr val="accent5">
                    <a:lumMod val="75000"/>
                  </a:schemeClr>
                </a:solidFill>
                <a:latin typeface="Arial Narrow" pitchFamily="34" charset="0"/>
                <a:cs typeface="Arial" pitchFamily="34" charset="0"/>
              </a:rPr>
              <a:t>System Details </a:t>
            </a:r>
            <a:endParaRPr lang="en-US" sz="5400" b="1" dirty="0">
              <a:solidFill>
                <a:schemeClr val="accent5">
                  <a:lumMod val="75000"/>
                </a:schemeClr>
              </a:solidFill>
              <a:latin typeface="Arial Narrow" pitchFamily="34" charset="0"/>
              <a:cs typeface="Arial" pitchFamily="34" charset="0"/>
            </a:endParaRPr>
          </a:p>
        </p:txBody>
      </p:sp>
      <p:sp>
        <p:nvSpPr>
          <p:cNvPr id="28" name="TextBox 27"/>
          <p:cNvSpPr txBox="1"/>
          <p:nvPr/>
        </p:nvSpPr>
        <p:spPr>
          <a:xfrm>
            <a:off x="565969" y="29100254"/>
            <a:ext cx="11365718" cy="2739211"/>
          </a:xfrm>
          <a:prstGeom prst="rect">
            <a:avLst/>
          </a:prstGeom>
          <a:noFill/>
        </p:spPr>
        <p:txBody>
          <a:bodyPr wrap="square" rtlCol="0">
            <a:spAutoFit/>
          </a:bodyPr>
          <a:lstStyle/>
          <a:p>
            <a:pPr lvl="1"/>
            <a:endParaRPr lang="en-US" sz="2800" dirty="0">
              <a:latin typeface="Arial Narrow" panose="020B0606020202030204" pitchFamily="34" charset="0"/>
              <a:cs typeface="Arial" pitchFamily="34" charset="0"/>
            </a:endParaRPr>
          </a:p>
          <a:p>
            <a:pPr marL="571500" indent="-571500">
              <a:buFont typeface="Arial" panose="020B0604020202020204" pitchFamily="34" charset="0"/>
              <a:buChar char="•"/>
            </a:pPr>
            <a:r>
              <a:rPr lang="en-US" sz="3600" dirty="0">
                <a:latin typeface="Arial Narrow" panose="020B0606020202030204" pitchFamily="34" charset="0"/>
                <a:cs typeface="Arial" pitchFamily="34" charset="0"/>
              </a:rPr>
              <a:t>Transition between the two states through movement of lid </a:t>
            </a:r>
            <a:r>
              <a:rPr lang="en-US" sz="3600" dirty="0" smtClean="0">
                <a:latin typeface="Arial Narrow" panose="020B0606020202030204" pitchFamily="34" charset="0"/>
                <a:cs typeface="Arial" pitchFamily="34" charset="0"/>
              </a:rPr>
              <a:t>domain: structural </a:t>
            </a:r>
            <a:r>
              <a:rPr lang="en-US" sz="3600" dirty="0">
                <a:latin typeface="Arial Narrow" panose="020B0606020202030204" pitchFamily="34" charset="0"/>
                <a:cs typeface="Arial" pitchFamily="34" charset="0"/>
              </a:rPr>
              <a:t>reconfiguration of enzyme</a:t>
            </a:r>
          </a:p>
          <a:p>
            <a:pPr marL="571500" indent="-571500">
              <a:buFont typeface="Arial" panose="020B0604020202020204" pitchFamily="34" charset="0"/>
              <a:buChar char="•"/>
            </a:pPr>
            <a:r>
              <a:rPr lang="en-US" sz="3600" dirty="0" smtClean="0">
                <a:latin typeface="Arial Narrow" panose="020B0606020202030204" pitchFamily="34" charset="0"/>
                <a:cs typeface="Arial" pitchFamily="34" charset="0"/>
              </a:rPr>
              <a:t>Loop possesses </a:t>
            </a:r>
            <a:r>
              <a:rPr lang="en-US" sz="3600" dirty="0" smtClean="0">
                <a:latin typeface="Arial Narrow" panose="020B0606020202030204" pitchFamily="34" charset="0"/>
                <a:cs typeface="Arial" pitchFamily="34" charset="0"/>
              </a:rPr>
              <a:t>an amphipathic character: side facing protein hydrophobic &amp; side facing solvent hydrophilic </a:t>
            </a:r>
          </a:p>
        </p:txBody>
      </p:sp>
      <p:grpSp>
        <p:nvGrpSpPr>
          <p:cNvPr id="55" name="Group 54"/>
          <p:cNvGrpSpPr/>
          <p:nvPr/>
        </p:nvGrpSpPr>
        <p:grpSpPr>
          <a:xfrm>
            <a:off x="1102966" y="24739253"/>
            <a:ext cx="9286774" cy="4390221"/>
            <a:chOff x="984478" y="22587086"/>
            <a:chExt cx="9073924" cy="4884371"/>
          </a:xfrm>
        </p:grpSpPr>
        <p:grpSp>
          <p:nvGrpSpPr>
            <p:cNvPr id="35" name="Group 34"/>
            <p:cNvGrpSpPr/>
            <p:nvPr/>
          </p:nvGrpSpPr>
          <p:grpSpPr>
            <a:xfrm>
              <a:off x="984478" y="22656274"/>
              <a:ext cx="4147408" cy="4815183"/>
              <a:chOff x="5499358" y="17546072"/>
              <a:chExt cx="4147408" cy="4815183"/>
            </a:xfrm>
          </p:grpSpPr>
          <p:grpSp>
            <p:nvGrpSpPr>
              <p:cNvPr id="7" name="Group 6"/>
              <p:cNvGrpSpPr/>
              <p:nvPr/>
            </p:nvGrpSpPr>
            <p:grpSpPr>
              <a:xfrm>
                <a:off x="5499358" y="17546072"/>
                <a:ext cx="4147408" cy="3890652"/>
                <a:chOff x="5499358" y="17546072"/>
                <a:chExt cx="4147408" cy="3890652"/>
              </a:xfrm>
            </p:grpSpPr>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99358" y="17546072"/>
                  <a:ext cx="4147408" cy="38906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1" name="TextBox 60"/>
                <p:cNvSpPr txBox="1"/>
                <p:nvPr/>
              </p:nvSpPr>
              <p:spPr>
                <a:xfrm>
                  <a:off x="8302417" y="18995125"/>
                  <a:ext cx="500327" cy="307777"/>
                </a:xfrm>
                <a:prstGeom prst="rect">
                  <a:avLst/>
                </a:prstGeom>
                <a:noFill/>
              </p:spPr>
              <p:txBody>
                <a:bodyPr wrap="square" rtlCol="0">
                  <a:spAutoFit/>
                </a:bodyPr>
                <a:lstStyle/>
                <a:p>
                  <a:r>
                    <a:rPr lang="en-US" sz="1400" b="1" dirty="0" smtClean="0">
                      <a:solidFill>
                        <a:srgbClr val="8112BE"/>
                      </a:solidFill>
                    </a:rPr>
                    <a:t>lid</a:t>
                  </a:r>
                  <a:endParaRPr lang="en-US" sz="1400" b="1" dirty="0">
                    <a:solidFill>
                      <a:srgbClr val="8112BE"/>
                    </a:solidFill>
                  </a:endParaRPr>
                </a:p>
              </p:txBody>
            </p:sp>
          </p:grpSp>
          <p:sp>
            <p:nvSpPr>
              <p:cNvPr id="4" name="TextBox 3"/>
              <p:cNvSpPr txBox="1"/>
              <p:nvPr/>
            </p:nvSpPr>
            <p:spPr>
              <a:xfrm>
                <a:off x="5961813" y="21436724"/>
                <a:ext cx="3048000" cy="924531"/>
              </a:xfrm>
              <a:prstGeom prst="rect">
                <a:avLst/>
              </a:prstGeom>
              <a:noFill/>
            </p:spPr>
            <p:txBody>
              <a:bodyPr wrap="square" rtlCol="0">
                <a:spAutoFit/>
              </a:bodyPr>
              <a:lstStyle/>
              <a:p>
                <a:pPr algn="ctr"/>
                <a:r>
                  <a:rPr lang="en-US" sz="2400" dirty="0" smtClean="0">
                    <a:latin typeface="Arial Narrow" panose="020B0606020202030204" pitchFamily="34" charset="0"/>
                  </a:rPr>
                  <a:t>Candida rugosa lipase: open state (1CRL</a:t>
                </a:r>
                <a:r>
                  <a:rPr lang="en-US" sz="2400" dirty="0" smtClean="0"/>
                  <a:t>)</a:t>
                </a:r>
                <a:endParaRPr lang="en-US" sz="2400" dirty="0"/>
              </a:p>
            </p:txBody>
          </p:sp>
        </p:grpSp>
        <p:sp>
          <p:nvSpPr>
            <p:cNvPr id="44" name="TextBox 43"/>
            <p:cNvSpPr txBox="1"/>
            <p:nvPr/>
          </p:nvSpPr>
          <p:spPr>
            <a:xfrm>
              <a:off x="1936193" y="22587086"/>
              <a:ext cx="6934200" cy="646331"/>
            </a:xfrm>
            <a:prstGeom prst="rect">
              <a:avLst/>
            </a:prstGeom>
            <a:noFill/>
          </p:spPr>
          <p:txBody>
            <a:bodyPr wrap="square" rtlCol="0">
              <a:spAutoFit/>
            </a:bodyPr>
            <a:lstStyle/>
            <a:p>
              <a:pPr algn="ctr"/>
              <a:r>
                <a:rPr lang="en-US" sz="3600" b="1" dirty="0" smtClean="0">
                  <a:latin typeface="Arial Narrow" panose="020B0606020202030204" pitchFamily="34" charset="0"/>
                </a:rPr>
                <a:t>Loop  “lid”  Domain </a:t>
              </a:r>
              <a:endParaRPr lang="en-US" sz="3600" b="1" dirty="0">
                <a:latin typeface="Arial Narrow" panose="020B0606020202030204" pitchFamily="34" charset="0"/>
              </a:endParaRPr>
            </a:p>
          </p:txBody>
        </p:sp>
        <p:grpSp>
          <p:nvGrpSpPr>
            <p:cNvPr id="34" name="Group 33"/>
            <p:cNvGrpSpPr/>
            <p:nvPr/>
          </p:nvGrpSpPr>
          <p:grpSpPr>
            <a:xfrm>
              <a:off x="6516713" y="23147769"/>
              <a:ext cx="3541689" cy="4254500"/>
              <a:chOff x="5802218" y="13592468"/>
              <a:chExt cx="3541689" cy="4254500"/>
            </a:xfrm>
          </p:grpSpPr>
          <p:grpSp>
            <p:nvGrpSpPr>
              <p:cNvPr id="9" name="Group 8"/>
              <p:cNvGrpSpPr/>
              <p:nvPr/>
            </p:nvGrpSpPr>
            <p:grpSpPr>
              <a:xfrm>
                <a:off x="5802218" y="13592468"/>
                <a:ext cx="3541689" cy="3248025"/>
                <a:chOff x="18128104" y="6759854"/>
                <a:chExt cx="3541689" cy="3248025"/>
              </a:xfrm>
            </p:grpSpPr>
            <p:pic>
              <p:nvPicPr>
                <p:cNvPr id="103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128104" y="6759854"/>
                  <a:ext cx="3541689" cy="3248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9" name="TextBox 58"/>
                <p:cNvSpPr txBox="1"/>
                <p:nvPr/>
              </p:nvSpPr>
              <p:spPr>
                <a:xfrm>
                  <a:off x="20269200" y="7356929"/>
                  <a:ext cx="500327" cy="307777"/>
                </a:xfrm>
                <a:prstGeom prst="rect">
                  <a:avLst/>
                </a:prstGeom>
                <a:noFill/>
              </p:spPr>
              <p:txBody>
                <a:bodyPr wrap="square" rtlCol="0">
                  <a:spAutoFit/>
                </a:bodyPr>
                <a:lstStyle/>
                <a:p>
                  <a:r>
                    <a:rPr lang="en-US" sz="1400" b="1" dirty="0" smtClean="0">
                      <a:solidFill>
                        <a:srgbClr val="FFC000"/>
                      </a:solidFill>
                    </a:rPr>
                    <a:t>lid</a:t>
                  </a:r>
                  <a:endParaRPr lang="en-US" sz="1400" b="1" dirty="0">
                    <a:solidFill>
                      <a:srgbClr val="FFC000"/>
                    </a:solidFill>
                  </a:endParaRPr>
                </a:p>
              </p:txBody>
            </p:sp>
          </p:grpSp>
          <p:sp>
            <p:nvSpPr>
              <p:cNvPr id="54" name="TextBox 53"/>
              <p:cNvSpPr txBox="1"/>
              <p:nvPr/>
            </p:nvSpPr>
            <p:spPr>
              <a:xfrm>
                <a:off x="6295907" y="16922437"/>
                <a:ext cx="3048000" cy="924531"/>
              </a:xfrm>
              <a:prstGeom prst="rect">
                <a:avLst/>
              </a:prstGeom>
              <a:noFill/>
            </p:spPr>
            <p:txBody>
              <a:bodyPr wrap="square" rtlCol="0">
                <a:spAutoFit/>
              </a:bodyPr>
              <a:lstStyle/>
              <a:p>
                <a:pPr algn="ctr"/>
                <a:r>
                  <a:rPr lang="en-US" sz="2400" dirty="0" smtClean="0">
                    <a:latin typeface="Arial Narrow" panose="020B0606020202030204" pitchFamily="34" charset="0"/>
                  </a:rPr>
                  <a:t>Candida rugosa lipase: closed state (1TRH</a:t>
                </a:r>
                <a:r>
                  <a:rPr lang="en-US" sz="2400" dirty="0" smtClean="0"/>
                  <a:t>)</a:t>
                </a:r>
                <a:endParaRPr lang="en-US" sz="2400" dirty="0"/>
              </a:p>
            </p:txBody>
          </p:sp>
        </p:grpSp>
      </p:grpSp>
      <p:sp>
        <p:nvSpPr>
          <p:cNvPr id="10" name="TextBox 9"/>
          <p:cNvSpPr txBox="1"/>
          <p:nvPr/>
        </p:nvSpPr>
        <p:spPr>
          <a:xfrm>
            <a:off x="21865047" y="8924389"/>
            <a:ext cx="4338695" cy="3908762"/>
          </a:xfrm>
          <a:prstGeom prst="rect">
            <a:avLst/>
          </a:prstGeom>
          <a:noFill/>
        </p:spPr>
        <p:txBody>
          <a:bodyPr wrap="square" rtlCol="0">
            <a:spAutoFit/>
          </a:bodyPr>
          <a:lstStyle/>
          <a:p>
            <a:pPr algn="ctr"/>
            <a:r>
              <a:rPr lang="en-US" sz="5400" b="1" dirty="0" smtClean="0">
                <a:latin typeface="Arial Narrow" panose="020B0606020202030204" pitchFamily="34" charset="0"/>
              </a:rPr>
              <a:t>Size</a:t>
            </a:r>
          </a:p>
          <a:p>
            <a:pPr algn="ctr"/>
            <a:r>
              <a:rPr lang="en-US" sz="5400" dirty="0" smtClean="0">
                <a:latin typeface="Arial Narrow" panose="020B0606020202030204" pitchFamily="34" charset="0"/>
              </a:rPr>
              <a:t>Atoms: 62324</a:t>
            </a:r>
          </a:p>
          <a:p>
            <a:pPr algn="ctr"/>
            <a:r>
              <a:rPr lang="en-US" sz="5400" dirty="0" smtClean="0">
                <a:latin typeface="Arial Narrow" panose="020B0606020202030204" pitchFamily="34" charset="0"/>
              </a:rPr>
              <a:t>Waters: 18117</a:t>
            </a:r>
          </a:p>
          <a:p>
            <a:pPr algn="ctr"/>
            <a:r>
              <a:rPr lang="en-US" sz="5400" dirty="0" smtClean="0">
                <a:latin typeface="Arial Narrow" panose="020B0606020202030204" pitchFamily="34" charset="0"/>
              </a:rPr>
              <a:t>Protein: 534</a:t>
            </a:r>
          </a:p>
          <a:p>
            <a:pPr algn="ctr"/>
            <a:endParaRPr lang="en-US" sz="3200" dirty="0">
              <a:latin typeface="Arial Narrow" panose="020B0606020202030204" pitchFamily="34" charset="0"/>
            </a:endParaRPr>
          </a:p>
        </p:txBody>
      </p:sp>
      <p:grpSp>
        <p:nvGrpSpPr>
          <p:cNvPr id="71" name="Group 70"/>
          <p:cNvGrpSpPr/>
          <p:nvPr/>
        </p:nvGrpSpPr>
        <p:grpSpPr>
          <a:xfrm>
            <a:off x="13717572" y="17265802"/>
            <a:ext cx="16931984" cy="5151092"/>
            <a:chOff x="13717572" y="17265802"/>
            <a:chExt cx="16931984" cy="5151092"/>
          </a:xfrm>
        </p:grpSpPr>
        <p:pic>
          <p:nvPicPr>
            <p:cNvPr id="12"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717572" y="17265802"/>
              <a:ext cx="4350056" cy="43625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345400" y="17318984"/>
              <a:ext cx="4137468" cy="41563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6436415" y="17391503"/>
              <a:ext cx="4213141" cy="41594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6" name="Group 55"/>
            <p:cNvGrpSpPr/>
            <p:nvPr/>
          </p:nvGrpSpPr>
          <p:grpSpPr>
            <a:xfrm>
              <a:off x="15055389" y="21779380"/>
              <a:ext cx="14717490" cy="637514"/>
              <a:chOff x="12896137" y="30524945"/>
              <a:chExt cx="14717490" cy="637514"/>
            </a:xfrm>
          </p:grpSpPr>
          <p:sp>
            <p:nvSpPr>
              <p:cNvPr id="19" name="TextBox 18"/>
              <p:cNvSpPr txBox="1"/>
              <p:nvPr/>
            </p:nvSpPr>
            <p:spPr>
              <a:xfrm>
                <a:off x="12896137" y="30577684"/>
                <a:ext cx="1958447" cy="584775"/>
              </a:xfrm>
              <a:prstGeom prst="rect">
                <a:avLst/>
              </a:prstGeom>
              <a:noFill/>
            </p:spPr>
            <p:txBody>
              <a:bodyPr wrap="square" rtlCol="0">
                <a:spAutoFit/>
              </a:bodyPr>
              <a:lstStyle/>
              <a:p>
                <a:pPr algn="ctr"/>
                <a:r>
                  <a:rPr lang="en-US" sz="3200" dirty="0" smtClean="0">
                    <a:latin typeface="Arial Narrow" panose="020B0606020202030204" pitchFamily="34" charset="0"/>
                  </a:rPr>
                  <a:t>t = 0 ns</a:t>
                </a:r>
                <a:endParaRPr lang="en-US" sz="3200" dirty="0">
                  <a:latin typeface="Arial Narrow" panose="020B0606020202030204" pitchFamily="34" charset="0"/>
                </a:endParaRPr>
              </a:p>
            </p:txBody>
          </p:sp>
          <p:sp>
            <p:nvSpPr>
              <p:cNvPr id="79" name="TextBox 78"/>
              <p:cNvSpPr txBox="1"/>
              <p:nvPr/>
            </p:nvSpPr>
            <p:spPr>
              <a:xfrm>
                <a:off x="19044922" y="30524945"/>
                <a:ext cx="2616139" cy="584775"/>
              </a:xfrm>
              <a:prstGeom prst="rect">
                <a:avLst/>
              </a:prstGeom>
              <a:noFill/>
            </p:spPr>
            <p:txBody>
              <a:bodyPr wrap="square" rtlCol="0">
                <a:spAutoFit/>
              </a:bodyPr>
              <a:lstStyle/>
              <a:p>
                <a:pPr algn="ctr"/>
                <a:r>
                  <a:rPr lang="en-US" sz="3200" dirty="0" smtClean="0">
                    <a:latin typeface="Arial Narrow" panose="020B0606020202030204" pitchFamily="34" charset="0"/>
                  </a:rPr>
                  <a:t>t = 35.2 ns</a:t>
                </a:r>
                <a:endParaRPr lang="en-US" sz="3200" dirty="0">
                  <a:latin typeface="Arial Narrow" panose="020B0606020202030204" pitchFamily="34" charset="0"/>
                </a:endParaRPr>
              </a:p>
            </p:txBody>
          </p:sp>
          <p:sp>
            <p:nvSpPr>
              <p:cNvPr id="81" name="TextBox 80"/>
              <p:cNvSpPr txBox="1"/>
              <p:nvPr/>
            </p:nvSpPr>
            <p:spPr>
              <a:xfrm>
                <a:off x="25333287" y="30577684"/>
                <a:ext cx="2280340" cy="584775"/>
              </a:xfrm>
              <a:prstGeom prst="rect">
                <a:avLst/>
              </a:prstGeom>
              <a:noFill/>
            </p:spPr>
            <p:txBody>
              <a:bodyPr wrap="square" rtlCol="0">
                <a:spAutoFit/>
              </a:bodyPr>
              <a:lstStyle/>
              <a:p>
                <a:pPr algn="ctr"/>
                <a:r>
                  <a:rPr lang="en-US" sz="3200" dirty="0" smtClean="0">
                    <a:latin typeface="Arial Narrow" panose="020B0606020202030204" pitchFamily="34" charset="0"/>
                  </a:rPr>
                  <a:t>t = </a:t>
                </a:r>
                <a:r>
                  <a:rPr lang="en-US" sz="3200" dirty="0">
                    <a:latin typeface="Arial Narrow" panose="020B0606020202030204" pitchFamily="34" charset="0"/>
                  </a:rPr>
                  <a:t>~</a:t>
                </a:r>
                <a:r>
                  <a:rPr lang="en-US" sz="3200" dirty="0" smtClean="0">
                    <a:latin typeface="Arial Narrow" panose="020B0606020202030204" pitchFamily="34" charset="0"/>
                  </a:rPr>
                  <a:t>70 ns</a:t>
                </a:r>
                <a:endParaRPr lang="en-US" sz="3200" dirty="0">
                  <a:latin typeface="Arial Narrow" panose="020B0606020202030204" pitchFamily="34" charset="0"/>
                </a:endParaRPr>
              </a:p>
            </p:txBody>
          </p:sp>
        </p:grpSp>
      </p:grpSp>
      <p:sp>
        <p:nvSpPr>
          <p:cNvPr id="29" name="TextBox 28"/>
          <p:cNvSpPr txBox="1"/>
          <p:nvPr/>
        </p:nvSpPr>
        <p:spPr>
          <a:xfrm>
            <a:off x="33421271" y="17973759"/>
            <a:ext cx="8966197" cy="2308324"/>
          </a:xfrm>
          <a:prstGeom prst="rect">
            <a:avLst/>
          </a:prstGeom>
          <a:noFill/>
        </p:spPr>
        <p:txBody>
          <a:bodyPr wrap="square" rtlCol="0">
            <a:spAutoFit/>
          </a:bodyPr>
          <a:lstStyle/>
          <a:p>
            <a:r>
              <a:rPr lang="en-US" sz="3600" dirty="0" smtClean="0">
                <a:latin typeface="Arial Narrow" panose="020B0606020202030204" pitchFamily="34" charset="0"/>
              </a:rPr>
              <a:t>MD Simulation of the lipase reveals that:</a:t>
            </a:r>
          </a:p>
          <a:p>
            <a:pPr marL="742950" indent="-742950">
              <a:buAutoNum type="alphaLcParenBoth"/>
            </a:pPr>
            <a:r>
              <a:rPr lang="en-US" sz="3600" dirty="0" smtClean="0">
                <a:latin typeface="Arial Narrow" panose="020B0606020202030204" pitchFamily="34" charset="0"/>
              </a:rPr>
              <a:t>lid domain is highly flexible, </a:t>
            </a:r>
          </a:p>
          <a:p>
            <a:r>
              <a:rPr lang="en-US" sz="3600" dirty="0" smtClean="0">
                <a:latin typeface="Arial Narrow" panose="020B0606020202030204" pitchFamily="34" charset="0"/>
              </a:rPr>
              <a:t>(b)  </a:t>
            </a:r>
            <a:r>
              <a:rPr lang="en-US" sz="3600" dirty="0" smtClean="0">
                <a:latin typeface="Arial Narrow" panose="020B0606020202030204" pitchFamily="34" charset="0"/>
              </a:rPr>
              <a:t>solvent/water </a:t>
            </a:r>
            <a:r>
              <a:rPr lang="en-US" sz="3600" dirty="0" smtClean="0">
                <a:latin typeface="Arial Narrow" panose="020B0606020202030204" pitchFamily="34" charset="0"/>
              </a:rPr>
              <a:t>molecules can penetrate the active site of the enzyme. </a:t>
            </a:r>
            <a:endParaRPr lang="en-US" sz="3600" dirty="0">
              <a:latin typeface="Arial Narrow" panose="020B0606020202030204" pitchFamily="34" charset="0"/>
            </a:endParaRPr>
          </a:p>
        </p:txBody>
      </p:sp>
      <p:sp>
        <p:nvSpPr>
          <p:cNvPr id="43" name="TextBox 42"/>
          <p:cNvSpPr txBox="1"/>
          <p:nvPr/>
        </p:nvSpPr>
        <p:spPr>
          <a:xfrm>
            <a:off x="1003745" y="11617434"/>
            <a:ext cx="13080272" cy="3170099"/>
          </a:xfrm>
          <a:prstGeom prst="rect">
            <a:avLst/>
          </a:prstGeom>
          <a:noFill/>
        </p:spPr>
        <p:txBody>
          <a:bodyPr wrap="square" rtlCol="0">
            <a:spAutoFit/>
          </a:bodyPr>
          <a:lstStyle/>
          <a:p>
            <a:pPr algn="just"/>
            <a:r>
              <a:rPr lang="en-US" sz="3600" b="1" dirty="0" smtClean="0">
                <a:latin typeface="Arial Narrow" panose="020B0606020202030204" pitchFamily="34" charset="0"/>
                <a:cs typeface="Arial" pitchFamily="34" charset="0"/>
              </a:rPr>
              <a:t>Enzyme: </a:t>
            </a:r>
            <a:r>
              <a:rPr lang="en-US" sz="3600" dirty="0" smtClean="0">
                <a:latin typeface="Arial Narrow" panose="020B0606020202030204" pitchFamily="34" charset="0"/>
                <a:cs typeface="Arial" pitchFamily="34" charset="0"/>
              </a:rPr>
              <a:t>a protein </a:t>
            </a:r>
            <a:r>
              <a:rPr lang="en-US" sz="3600" dirty="0">
                <a:latin typeface="Arial Narrow" panose="020B0606020202030204" pitchFamily="34" charset="0"/>
                <a:cs typeface="Arial" pitchFamily="34" charset="0"/>
              </a:rPr>
              <a:t>molecule </a:t>
            </a:r>
            <a:r>
              <a:rPr lang="en-US" sz="3600" dirty="0" smtClean="0">
                <a:latin typeface="Arial Narrow" panose="020B0606020202030204" pitchFamily="34" charset="0"/>
                <a:cs typeface="Arial" pitchFamily="34" charset="0"/>
              </a:rPr>
              <a:t>that acts </a:t>
            </a:r>
            <a:r>
              <a:rPr lang="en-US" sz="3600" dirty="0">
                <a:latin typeface="Arial Narrow" panose="020B0606020202030204" pitchFamily="34" charset="0"/>
                <a:cs typeface="Arial" pitchFamily="34" charset="0"/>
              </a:rPr>
              <a:t>as a biological </a:t>
            </a:r>
            <a:r>
              <a:rPr lang="en-US" sz="3600" dirty="0" smtClean="0">
                <a:latin typeface="Arial Narrow" panose="020B0606020202030204" pitchFamily="34" charset="0"/>
                <a:cs typeface="Arial" pitchFamily="34" charset="0"/>
              </a:rPr>
              <a:t>catalyst</a:t>
            </a:r>
          </a:p>
          <a:p>
            <a:pPr algn="just"/>
            <a:r>
              <a:rPr lang="en-US" sz="3600" b="1" dirty="0" smtClean="0">
                <a:latin typeface="Arial Narrow" panose="020B0606020202030204" pitchFamily="34" charset="0"/>
                <a:cs typeface="Arial" pitchFamily="34" charset="0"/>
              </a:rPr>
              <a:t>Lipase Facts:</a:t>
            </a:r>
            <a:r>
              <a:rPr lang="en-US" sz="3600" b="1" dirty="0">
                <a:latin typeface="Arial Narrow" panose="020B0606020202030204" pitchFamily="34" charset="0"/>
                <a:cs typeface="Arial" pitchFamily="34" charset="0"/>
              </a:rPr>
              <a:t> </a:t>
            </a:r>
            <a:r>
              <a:rPr lang="en-US" sz="3600" dirty="0">
                <a:latin typeface="Arial Narrow" panose="020B0606020202030204" pitchFamily="34" charset="0"/>
                <a:cs typeface="Arial" pitchFamily="34" charset="0"/>
              </a:rPr>
              <a:t>c</a:t>
            </a:r>
            <a:r>
              <a:rPr lang="en-US" sz="3600" dirty="0" smtClean="0">
                <a:latin typeface="Arial Narrow" panose="020B0606020202030204" pitchFamily="34" charset="0"/>
                <a:cs typeface="Arial" pitchFamily="34" charset="0"/>
              </a:rPr>
              <a:t>atalyzes </a:t>
            </a:r>
            <a:r>
              <a:rPr lang="en-US" sz="3600" dirty="0">
                <a:latin typeface="Arial Narrow" panose="020B0606020202030204" pitchFamily="34" charset="0"/>
                <a:cs typeface="Arial" pitchFamily="34" charset="0"/>
              </a:rPr>
              <a:t>the </a:t>
            </a:r>
            <a:r>
              <a:rPr lang="en-US" sz="3600" dirty="0" smtClean="0">
                <a:latin typeface="Arial Narrow" panose="020B0606020202030204" pitchFamily="34" charset="0"/>
                <a:cs typeface="Arial" pitchFamily="34" charset="0"/>
              </a:rPr>
              <a:t>hydrolysis </a:t>
            </a:r>
            <a:r>
              <a:rPr lang="en-US" sz="3600" dirty="0">
                <a:latin typeface="Arial Narrow" panose="020B0606020202030204" pitchFamily="34" charset="0"/>
                <a:cs typeface="Arial" pitchFamily="34" charset="0"/>
              </a:rPr>
              <a:t>of </a:t>
            </a:r>
            <a:r>
              <a:rPr lang="en-US" sz="3600" dirty="0" smtClean="0">
                <a:latin typeface="Arial Narrow" panose="020B0606020202030204" pitchFamily="34" charset="0"/>
                <a:cs typeface="Arial" pitchFamily="34" charset="0"/>
              </a:rPr>
              <a:t>triacylglycerols </a:t>
            </a:r>
            <a:r>
              <a:rPr lang="en-US" sz="3600" dirty="0">
                <a:latin typeface="Arial Narrow" panose="020B0606020202030204" pitchFamily="34" charset="0"/>
                <a:cs typeface="Arial" pitchFamily="34" charset="0"/>
              </a:rPr>
              <a:t>(glycerol and </a:t>
            </a:r>
            <a:r>
              <a:rPr lang="en-US" sz="3600" dirty="0" smtClean="0">
                <a:latin typeface="Arial Narrow" panose="020B0606020202030204" pitchFamily="34" charset="0"/>
                <a:cs typeface="Arial" pitchFamily="34" charset="0"/>
              </a:rPr>
              <a:t>fatty acids); catalytic </a:t>
            </a:r>
            <a:r>
              <a:rPr lang="en-US" sz="3600" dirty="0">
                <a:latin typeface="Arial Narrow" panose="020B0606020202030204" pitchFamily="34" charset="0"/>
                <a:cs typeface="Arial" pitchFamily="34" charset="0"/>
              </a:rPr>
              <a:t>properties for the degradation of </a:t>
            </a:r>
            <a:r>
              <a:rPr lang="en-US" sz="3600" dirty="0" smtClean="0">
                <a:latin typeface="Arial Narrow" panose="020B0606020202030204" pitchFamily="34" charset="0"/>
                <a:cs typeface="Arial" pitchFamily="34" charset="0"/>
              </a:rPr>
              <a:t>lipids; sources include</a:t>
            </a:r>
            <a:r>
              <a:rPr lang="en-US" sz="3600" dirty="0">
                <a:latin typeface="Arial Narrow" panose="020B0606020202030204" pitchFamily="34" charset="0"/>
                <a:cs typeface="Arial" pitchFamily="34" charset="0"/>
              </a:rPr>
              <a:t> </a:t>
            </a:r>
            <a:r>
              <a:rPr lang="en-US" sz="3600" dirty="0" smtClean="0">
                <a:latin typeface="Arial Narrow" panose="020B0606020202030204" pitchFamily="34" charset="0"/>
                <a:cs typeface="Arial" pitchFamily="34" charset="0"/>
              </a:rPr>
              <a:t>plants</a:t>
            </a:r>
            <a:r>
              <a:rPr lang="en-US" sz="3600" dirty="0">
                <a:latin typeface="Arial Narrow" panose="020B0606020202030204" pitchFamily="34" charset="0"/>
                <a:cs typeface="Arial" pitchFamily="34" charset="0"/>
              </a:rPr>
              <a:t>, animals, microorganisms, recently bacteria &amp; fungi</a:t>
            </a:r>
          </a:p>
          <a:p>
            <a:pPr algn="just"/>
            <a:endParaRPr lang="en-US" sz="2800" dirty="0">
              <a:latin typeface="Arial Narrow" panose="020B0606020202030204" pitchFamily="34" charset="0"/>
              <a:cs typeface="Arial" pitchFamily="34" charset="0"/>
            </a:endParaRPr>
          </a:p>
          <a:p>
            <a:endParaRPr lang="en-US" sz="2800" dirty="0">
              <a:latin typeface="Arial Narrow" panose="020B0606020202030204" pitchFamily="34" charset="0"/>
              <a:cs typeface="Arial" pitchFamily="34" charset="0"/>
            </a:endParaRPr>
          </a:p>
        </p:txBody>
      </p:sp>
      <p:sp>
        <p:nvSpPr>
          <p:cNvPr id="53" name="TextBox 52"/>
          <p:cNvSpPr txBox="1"/>
          <p:nvPr/>
        </p:nvSpPr>
        <p:spPr>
          <a:xfrm>
            <a:off x="837642" y="21154628"/>
            <a:ext cx="10898784" cy="3847207"/>
          </a:xfrm>
          <a:prstGeom prst="rect">
            <a:avLst/>
          </a:prstGeom>
          <a:noFill/>
        </p:spPr>
        <p:txBody>
          <a:bodyPr wrap="square" rtlCol="0">
            <a:spAutoFit/>
          </a:bodyPr>
          <a:lstStyle/>
          <a:p>
            <a:pPr marL="571500" indent="-571500">
              <a:buFont typeface="Arial" panose="020B0604020202020204" pitchFamily="34" charset="0"/>
              <a:buChar char="•"/>
            </a:pPr>
            <a:r>
              <a:rPr lang="en-US" sz="3600" dirty="0" smtClean="0">
                <a:latin typeface="Arial Narrow" panose="020B0606020202030204" pitchFamily="34" charset="0"/>
                <a:cs typeface="Arial" pitchFamily="34" charset="0"/>
              </a:rPr>
              <a:t>Inactive &amp; Active Conformations: Inactive conformation: active site shielded by part of polypeptide chain— “lid” domain</a:t>
            </a:r>
            <a:endParaRPr lang="en-US" sz="3600" dirty="0">
              <a:latin typeface="Arial Narrow" panose="020B0606020202030204" pitchFamily="34" charset="0"/>
              <a:cs typeface="Arial" pitchFamily="34" charset="0"/>
            </a:endParaRPr>
          </a:p>
          <a:p>
            <a:pPr marL="571500" indent="-571500">
              <a:buFont typeface="Arial" panose="020B0604020202020204" pitchFamily="34" charset="0"/>
              <a:buChar char="•"/>
            </a:pPr>
            <a:r>
              <a:rPr lang="en-US" sz="3600" dirty="0">
                <a:latin typeface="Arial Narrow" panose="020B0606020202030204" pitchFamily="34" charset="0"/>
                <a:cs typeface="Arial" pitchFamily="34" charset="0"/>
              </a:rPr>
              <a:t>Single domain protein with </a:t>
            </a:r>
            <a:r>
              <a:rPr lang="el-GR" sz="3600" dirty="0">
                <a:latin typeface="Arial Narrow" panose="020B0606020202030204" pitchFamily="34" charset="0"/>
                <a:cs typeface="Arial" pitchFamily="34" charset="0"/>
              </a:rPr>
              <a:t>α</a:t>
            </a:r>
            <a:r>
              <a:rPr lang="en-US" sz="3600" dirty="0">
                <a:latin typeface="Arial Narrow" panose="020B0606020202030204" pitchFamily="34" charset="0"/>
                <a:cs typeface="Arial" pitchFamily="34" charset="0"/>
              </a:rPr>
              <a:t>/</a:t>
            </a:r>
            <a:r>
              <a:rPr lang="el-GR" sz="3600" dirty="0">
                <a:latin typeface="Arial Narrow" panose="020B0606020202030204" pitchFamily="34" charset="0"/>
                <a:cs typeface="Arial" pitchFamily="34" charset="0"/>
              </a:rPr>
              <a:t>β</a:t>
            </a:r>
            <a:r>
              <a:rPr lang="en-US" sz="3600" dirty="0">
                <a:latin typeface="Arial Narrow" panose="020B0606020202030204" pitchFamily="34" charset="0"/>
                <a:cs typeface="Arial" pitchFamily="34" charset="0"/>
              </a:rPr>
              <a:t> hydrolase fold</a:t>
            </a:r>
          </a:p>
          <a:p>
            <a:pPr marL="571500" indent="-571500">
              <a:buFont typeface="Arial" panose="020B0604020202020204" pitchFamily="34" charset="0"/>
              <a:buChar char="•"/>
            </a:pPr>
            <a:r>
              <a:rPr lang="en-US" sz="3600" dirty="0">
                <a:latin typeface="Arial Narrow" panose="020B0606020202030204" pitchFamily="34" charset="0"/>
                <a:cs typeface="Arial" pitchFamily="34" charset="0"/>
              </a:rPr>
              <a:t>Location of “lid” : </a:t>
            </a:r>
            <a:r>
              <a:rPr lang="en-US" sz="3600" dirty="0" smtClean="0">
                <a:latin typeface="Arial Narrow" panose="020B0606020202030204" pitchFamily="34" charset="0"/>
                <a:cs typeface="Arial" pitchFamily="34" charset="0"/>
              </a:rPr>
              <a:t>fixed </a:t>
            </a:r>
            <a:r>
              <a:rPr lang="en-US" sz="3600" dirty="0">
                <a:latin typeface="Arial Narrow" panose="020B0606020202030204" pitchFamily="34" charset="0"/>
                <a:cs typeface="Arial" pitchFamily="34" charset="0"/>
              </a:rPr>
              <a:t>by </a:t>
            </a:r>
            <a:r>
              <a:rPr lang="en-US" sz="3600" dirty="0" err="1">
                <a:latin typeface="Arial Narrow" panose="020B0606020202030204" pitchFamily="34" charset="0"/>
                <a:cs typeface="Arial" pitchFamily="34" charset="0"/>
              </a:rPr>
              <a:t>Cys</a:t>
            </a:r>
            <a:r>
              <a:rPr lang="en-US" sz="3600" dirty="0">
                <a:latin typeface="Arial Narrow" panose="020B0606020202030204" pitchFamily="34" charset="0"/>
                <a:cs typeface="Arial" pitchFamily="34" charset="0"/>
              </a:rPr>
              <a:t> 60-97 disulfide </a:t>
            </a:r>
            <a:r>
              <a:rPr lang="en-US" sz="3600" dirty="0" smtClean="0">
                <a:latin typeface="Arial Narrow" panose="020B0606020202030204" pitchFamily="34" charset="0"/>
                <a:cs typeface="Arial" pitchFamily="34" charset="0"/>
              </a:rPr>
              <a:t>bridge and </a:t>
            </a:r>
            <a:r>
              <a:rPr lang="en-US" sz="3600" dirty="0" err="1" smtClean="0">
                <a:latin typeface="Arial Narrow" panose="020B0606020202030204" pitchFamily="34" charset="0"/>
                <a:cs typeface="Arial" pitchFamily="34" charset="0"/>
              </a:rPr>
              <a:t>Glu</a:t>
            </a:r>
            <a:r>
              <a:rPr lang="en-US" sz="3600" dirty="0" smtClean="0">
                <a:latin typeface="Arial Narrow" panose="020B0606020202030204" pitchFamily="34" charset="0"/>
                <a:cs typeface="Arial" pitchFamily="34" charset="0"/>
              </a:rPr>
              <a:t> </a:t>
            </a:r>
            <a:r>
              <a:rPr lang="en-US" sz="3600" dirty="0">
                <a:latin typeface="Arial Narrow" panose="020B0606020202030204" pitchFamily="34" charset="0"/>
                <a:cs typeface="Arial" pitchFamily="34" charset="0"/>
              </a:rPr>
              <a:t>95 – </a:t>
            </a:r>
            <a:r>
              <a:rPr lang="en-US" sz="3600" dirty="0" err="1">
                <a:latin typeface="Arial Narrow" panose="020B0606020202030204" pitchFamily="34" charset="0"/>
                <a:cs typeface="Arial" pitchFamily="34" charset="0"/>
              </a:rPr>
              <a:t>Arg</a:t>
            </a:r>
            <a:r>
              <a:rPr lang="en-US" sz="3600" dirty="0">
                <a:latin typeface="Arial Narrow" panose="020B0606020202030204" pitchFamily="34" charset="0"/>
                <a:cs typeface="Arial" pitchFamily="34" charset="0"/>
              </a:rPr>
              <a:t> 37 salt bridge </a:t>
            </a:r>
          </a:p>
          <a:p>
            <a:endParaRPr lang="en-US" sz="2800" dirty="0"/>
          </a:p>
        </p:txBody>
      </p:sp>
      <p:pic>
        <p:nvPicPr>
          <p:cNvPr id="3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4591918" y="7220425"/>
            <a:ext cx="7273129" cy="72490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86" name="Group 85"/>
          <p:cNvGrpSpPr/>
          <p:nvPr/>
        </p:nvGrpSpPr>
        <p:grpSpPr>
          <a:xfrm>
            <a:off x="12181130" y="24311336"/>
            <a:ext cx="6585945" cy="7292333"/>
            <a:chOff x="12181130" y="24311336"/>
            <a:chExt cx="6585945" cy="7292333"/>
          </a:xfrm>
        </p:grpSpPr>
        <p:pic>
          <p:nvPicPr>
            <p:cNvPr id="60" name="Picture 4"/>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2543923" y="24311336"/>
              <a:ext cx="5361471" cy="54699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3" name="TextBox 62"/>
            <p:cNvSpPr txBox="1"/>
            <p:nvPr/>
          </p:nvSpPr>
          <p:spPr>
            <a:xfrm>
              <a:off x="12181130" y="30526451"/>
              <a:ext cx="6585945" cy="1077218"/>
            </a:xfrm>
            <a:prstGeom prst="rect">
              <a:avLst/>
            </a:prstGeom>
            <a:noFill/>
          </p:spPr>
          <p:txBody>
            <a:bodyPr wrap="square" rtlCol="0">
              <a:spAutoFit/>
            </a:bodyPr>
            <a:lstStyle/>
            <a:p>
              <a:pPr algn="ctr"/>
              <a:r>
                <a:rPr lang="en-US" sz="3200" b="1" dirty="0" smtClean="0">
                  <a:latin typeface="Arial Narrow" panose="020B0606020202030204" pitchFamily="34" charset="0"/>
                </a:rPr>
                <a:t>Flexibility of the “lid” domain as revealed by MD simulation </a:t>
              </a:r>
              <a:endParaRPr lang="en-US" sz="3200" b="1" dirty="0">
                <a:latin typeface="Arial Narrow" panose="020B0606020202030204" pitchFamily="34" charset="0"/>
              </a:endParaRPr>
            </a:p>
          </p:txBody>
        </p:sp>
      </p:grpSp>
      <p:sp>
        <p:nvSpPr>
          <p:cNvPr id="89" name="TextBox 88"/>
          <p:cNvSpPr txBox="1"/>
          <p:nvPr/>
        </p:nvSpPr>
        <p:spPr>
          <a:xfrm>
            <a:off x="20096689" y="31018894"/>
            <a:ext cx="11343919" cy="584775"/>
          </a:xfrm>
          <a:prstGeom prst="rect">
            <a:avLst/>
          </a:prstGeom>
          <a:noFill/>
        </p:spPr>
        <p:txBody>
          <a:bodyPr wrap="square" rtlCol="0">
            <a:spAutoFit/>
          </a:bodyPr>
          <a:lstStyle/>
          <a:p>
            <a:pPr algn="ctr"/>
            <a:r>
              <a:rPr lang="en-US" sz="3200" dirty="0" smtClean="0">
                <a:latin typeface="Arial Narrow" panose="020B0606020202030204" pitchFamily="34" charset="0"/>
              </a:rPr>
              <a:t>Water molecules  displayed within 5A of catalytic triad</a:t>
            </a:r>
            <a:r>
              <a:rPr lang="en-US" sz="3200" dirty="0" smtClean="0"/>
              <a:t>. </a:t>
            </a:r>
            <a:endParaRPr lang="en-US" sz="3200" dirty="0"/>
          </a:p>
        </p:txBody>
      </p:sp>
      <p:sp>
        <p:nvSpPr>
          <p:cNvPr id="75" name="TextBox 74"/>
          <p:cNvSpPr txBox="1"/>
          <p:nvPr/>
        </p:nvSpPr>
        <p:spPr>
          <a:xfrm>
            <a:off x="1102966" y="14325868"/>
            <a:ext cx="11313924" cy="923330"/>
          </a:xfrm>
          <a:prstGeom prst="rect">
            <a:avLst/>
          </a:prstGeom>
          <a:noFill/>
        </p:spPr>
        <p:txBody>
          <a:bodyPr wrap="square" rtlCol="0">
            <a:spAutoFit/>
          </a:bodyPr>
          <a:lstStyle/>
          <a:p>
            <a:pPr algn="ctr"/>
            <a:r>
              <a:rPr lang="en-US" sz="5400" b="1" dirty="0" smtClean="0">
                <a:solidFill>
                  <a:schemeClr val="accent5">
                    <a:lumMod val="75000"/>
                  </a:schemeClr>
                </a:solidFill>
                <a:latin typeface="Arial Narrow" pitchFamily="34" charset="0"/>
                <a:cs typeface="Arial" pitchFamily="34" charset="0"/>
              </a:rPr>
              <a:t>Structural Details </a:t>
            </a:r>
            <a:endParaRPr lang="en-US" sz="5400" b="1" dirty="0">
              <a:solidFill>
                <a:schemeClr val="accent5">
                  <a:lumMod val="75000"/>
                </a:schemeClr>
              </a:solidFill>
              <a:latin typeface="Arial Narrow" pitchFamily="34" charset="0"/>
              <a:cs typeface="Arial" pitchFamily="34" charset="0"/>
            </a:endParaRPr>
          </a:p>
        </p:txBody>
      </p:sp>
      <p:sp>
        <p:nvSpPr>
          <p:cNvPr id="15" name="TextBox 14"/>
          <p:cNvSpPr txBox="1"/>
          <p:nvPr/>
        </p:nvSpPr>
        <p:spPr>
          <a:xfrm>
            <a:off x="1035101" y="15256571"/>
            <a:ext cx="11939633" cy="1077218"/>
          </a:xfrm>
          <a:prstGeom prst="rect">
            <a:avLst/>
          </a:prstGeom>
          <a:noFill/>
        </p:spPr>
        <p:txBody>
          <a:bodyPr wrap="square" rtlCol="0">
            <a:spAutoFit/>
          </a:bodyPr>
          <a:lstStyle/>
          <a:p>
            <a:pPr marL="457200" indent="-457200" algn="just">
              <a:buFont typeface="Arial" panose="020B0604020202020204" pitchFamily="34" charset="0"/>
              <a:buChar char="•"/>
            </a:pPr>
            <a:r>
              <a:rPr lang="en-US" sz="3600" dirty="0" err="1" smtClean="0">
                <a:latin typeface="Arial Narrow" panose="020B0606020202030204" pitchFamily="34" charset="0"/>
                <a:cs typeface="Arial" pitchFamily="34" charset="0"/>
              </a:rPr>
              <a:t>Ser</a:t>
            </a:r>
            <a:r>
              <a:rPr lang="en-US" sz="3600" dirty="0" smtClean="0">
                <a:latin typeface="Arial Narrow" panose="020B0606020202030204" pitchFamily="34" charset="0"/>
                <a:cs typeface="Arial" pitchFamily="34" charset="0"/>
              </a:rPr>
              <a:t>-His-Asp/</a:t>
            </a:r>
            <a:r>
              <a:rPr lang="en-US" sz="3600" dirty="0" err="1" smtClean="0">
                <a:latin typeface="Arial Narrow" panose="020B0606020202030204" pitchFamily="34" charset="0"/>
                <a:cs typeface="Arial" pitchFamily="34" charset="0"/>
              </a:rPr>
              <a:t>Glu</a:t>
            </a:r>
            <a:r>
              <a:rPr lang="en-US" sz="3600" dirty="0" smtClean="0">
                <a:latin typeface="Arial Narrow" panose="020B0606020202030204" pitchFamily="34" charset="0"/>
                <a:cs typeface="Arial" pitchFamily="34" charset="0"/>
              </a:rPr>
              <a:t> </a:t>
            </a:r>
            <a:r>
              <a:rPr lang="en-US" sz="3600" dirty="0">
                <a:latin typeface="Arial Narrow" panose="020B0606020202030204" pitchFamily="34" charset="0"/>
                <a:cs typeface="Arial" pitchFamily="34" charset="0"/>
              </a:rPr>
              <a:t>Catalytic Triad</a:t>
            </a:r>
            <a:r>
              <a:rPr lang="en-US" sz="3600" b="1" baseline="30000" dirty="0">
                <a:latin typeface="Arial Narrow" panose="020B0606020202030204" pitchFamily="34" charset="0"/>
                <a:cs typeface="Arial" pitchFamily="34" charset="0"/>
              </a:rPr>
              <a:t>[1]</a:t>
            </a:r>
            <a:endParaRPr lang="en-US" sz="3600" b="1" dirty="0">
              <a:latin typeface="Arial Narrow" panose="020B0606020202030204" pitchFamily="34" charset="0"/>
              <a:cs typeface="Arial" pitchFamily="34" charset="0"/>
            </a:endParaRPr>
          </a:p>
          <a:p>
            <a:endParaRPr lang="en-US" sz="2800" dirty="0"/>
          </a:p>
        </p:txBody>
      </p:sp>
      <p:grpSp>
        <p:nvGrpSpPr>
          <p:cNvPr id="20" name="Group 19"/>
          <p:cNvGrpSpPr/>
          <p:nvPr/>
        </p:nvGrpSpPr>
        <p:grpSpPr>
          <a:xfrm>
            <a:off x="19974281" y="23654936"/>
            <a:ext cx="11606353" cy="7434187"/>
            <a:chOff x="19974281" y="23654936"/>
            <a:chExt cx="11606353" cy="7434187"/>
          </a:xfrm>
        </p:grpSpPr>
        <p:grpSp>
          <p:nvGrpSpPr>
            <p:cNvPr id="88" name="Group 87"/>
            <p:cNvGrpSpPr/>
            <p:nvPr/>
          </p:nvGrpSpPr>
          <p:grpSpPr>
            <a:xfrm>
              <a:off x="19974281" y="23654936"/>
              <a:ext cx="11606353" cy="7434187"/>
              <a:chOff x="19953074" y="23544097"/>
              <a:chExt cx="11606353" cy="7434187"/>
            </a:xfrm>
          </p:grpSpPr>
          <p:grpSp>
            <p:nvGrpSpPr>
              <p:cNvPr id="84" name="Group 83"/>
              <p:cNvGrpSpPr/>
              <p:nvPr/>
            </p:nvGrpSpPr>
            <p:grpSpPr>
              <a:xfrm>
                <a:off x="19953074" y="24128873"/>
                <a:ext cx="11606353" cy="5781675"/>
                <a:chOff x="19953074" y="23949793"/>
                <a:chExt cx="11606353" cy="5781675"/>
              </a:xfrm>
            </p:grpSpPr>
            <p:pic>
              <p:nvPicPr>
                <p:cNvPr id="82" name="Picture 6"/>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9953074" y="23949793"/>
                  <a:ext cx="5381625" cy="5781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2" name="Picture 8"/>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6290719" y="24176866"/>
                  <a:ext cx="5268708" cy="51830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85" name="TextBox 84"/>
              <p:cNvSpPr txBox="1"/>
              <p:nvPr/>
            </p:nvSpPr>
            <p:spPr>
              <a:xfrm>
                <a:off x="20096689" y="30331953"/>
                <a:ext cx="11018415" cy="646331"/>
              </a:xfrm>
              <a:prstGeom prst="rect">
                <a:avLst/>
              </a:prstGeom>
              <a:noFill/>
            </p:spPr>
            <p:txBody>
              <a:bodyPr wrap="square" rtlCol="0">
                <a:spAutoFit/>
              </a:bodyPr>
              <a:lstStyle/>
              <a:p>
                <a:pPr algn="ctr"/>
                <a:r>
                  <a:rPr lang="en-US" sz="3600" b="1" dirty="0" smtClean="0">
                    <a:latin typeface="Arial Narrow" panose="020B0606020202030204" pitchFamily="34" charset="0"/>
                  </a:rPr>
                  <a:t>Water Diffusion to Enzyme Active Site </a:t>
                </a:r>
                <a:endParaRPr lang="en-US" sz="3600" b="1" dirty="0">
                  <a:latin typeface="Arial Narrow" panose="020B0606020202030204" pitchFamily="34" charset="0"/>
                </a:endParaRPr>
              </a:p>
            </p:txBody>
          </p:sp>
          <p:sp>
            <p:nvSpPr>
              <p:cNvPr id="87" name="TextBox 86"/>
              <p:cNvSpPr txBox="1"/>
              <p:nvPr/>
            </p:nvSpPr>
            <p:spPr>
              <a:xfrm>
                <a:off x="20502098" y="23544097"/>
                <a:ext cx="4567901" cy="584775"/>
              </a:xfrm>
              <a:prstGeom prst="rect">
                <a:avLst/>
              </a:prstGeom>
              <a:noFill/>
            </p:spPr>
            <p:txBody>
              <a:bodyPr wrap="square" rtlCol="0">
                <a:spAutoFit/>
              </a:bodyPr>
              <a:lstStyle/>
              <a:p>
                <a:pPr algn="ctr"/>
                <a:r>
                  <a:rPr lang="en-US" sz="3200" b="1" dirty="0" smtClean="0">
                    <a:latin typeface="Arial Narrow" panose="020B0606020202030204" pitchFamily="34" charset="0"/>
                  </a:rPr>
                  <a:t>Beginning</a:t>
                </a:r>
                <a:endParaRPr lang="en-US" sz="3200" b="1" dirty="0">
                  <a:latin typeface="Arial Narrow" panose="020B0606020202030204" pitchFamily="34" charset="0"/>
                </a:endParaRPr>
              </a:p>
            </p:txBody>
          </p:sp>
          <p:sp>
            <p:nvSpPr>
              <p:cNvPr id="99" name="TextBox 98"/>
              <p:cNvSpPr txBox="1"/>
              <p:nvPr/>
            </p:nvSpPr>
            <p:spPr>
              <a:xfrm>
                <a:off x="26641122" y="23660516"/>
                <a:ext cx="4567901" cy="584775"/>
              </a:xfrm>
              <a:prstGeom prst="rect">
                <a:avLst/>
              </a:prstGeom>
              <a:noFill/>
            </p:spPr>
            <p:txBody>
              <a:bodyPr wrap="square" rtlCol="0">
                <a:spAutoFit/>
              </a:bodyPr>
              <a:lstStyle/>
              <a:p>
                <a:pPr algn="ctr"/>
                <a:r>
                  <a:rPr lang="en-US" sz="3200" b="1" dirty="0" smtClean="0">
                    <a:latin typeface="Arial Narrow" panose="020B0606020202030204" pitchFamily="34" charset="0"/>
                  </a:rPr>
                  <a:t>End</a:t>
                </a:r>
                <a:endParaRPr lang="en-US" sz="3200" b="1" dirty="0">
                  <a:latin typeface="Arial Narrow" panose="020B0606020202030204" pitchFamily="34" charset="0"/>
                </a:endParaRPr>
              </a:p>
            </p:txBody>
          </p:sp>
        </p:grpSp>
        <p:cxnSp>
          <p:nvCxnSpPr>
            <p:cNvPr id="18" name="Straight Arrow Connector 17"/>
            <p:cNvCxnSpPr>
              <a:stCxn id="82" idx="3"/>
            </p:cNvCxnSpPr>
            <p:nvPr/>
          </p:nvCxnSpPr>
          <p:spPr>
            <a:xfrm flipV="1">
              <a:off x="25355906" y="27130549"/>
              <a:ext cx="847836" cy="1"/>
            </a:xfrm>
            <a:prstGeom prst="straightConnector1">
              <a:avLst/>
            </a:prstGeom>
            <a:ln w="79375">
              <a:solidFill>
                <a:schemeClr val="tx1"/>
              </a:solidFill>
              <a:headEnd w="lg" len="lg"/>
              <a:tailEnd type="triangle" w="lg" len="lg"/>
            </a:ln>
          </p:spPr>
          <p:style>
            <a:lnRef idx="1">
              <a:schemeClr val="accent1"/>
            </a:lnRef>
            <a:fillRef idx="0">
              <a:schemeClr val="accent1"/>
            </a:fillRef>
            <a:effectRef idx="0">
              <a:schemeClr val="accent1"/>
            </a:effectRef>
            <a:fontRef idx="minor">
              <a:schemeClr val="tx1"/>
            </a:fontRef>
          </p:style>
        </p:cxnSp>
      </p:grpSp>
      <p:grpSp>
        <p:nvGrpSpPr>
          <p:cNvPr id="62" name="Group 61"/>
          <p:cNvGrpSpPr/>
          <p:nvPr/>
        </p:nvGrpSpPr>
        <p:grpSpPr>
          <a:xfrm>
            <a:off x="16078200" y="23895901"/>
            <a:ext cx="2094028" cy="905541"/>
            <a:chOff x="16078200" y="23895901"/>
            <a:chExt cx="2094028" cy="905541"/>
          </a:xfrm>
        </p:grpSpPr>
        <p:cxnSp>
          <p:nvCxnSpPr>
            <p:cNvPr id="24" name="Straight Arrow Connector 23"/>
            <p:cNvCxnSpPr/>
            <p:nvPr/>
          </p:nvCxnSpPr>
          <p:spPr>
            <a:xfrm flipH="1">
              <a:off x="16078200" y="24311336"/>
              <a:ext cx="688746" cy="490106"/>
            </a:xfrm>
            <a:prstGeom prst="straightConnector1">
              <a:avLst/>
            </a:prstGeom>
            <a:ln w="444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16422573" y="23895901"/>
              <a:ext cx="1749655" cy="461665"/>
            </a:xfrm>
            <a:prstGeom prst="rect">
              <a:avLst/>
            </a:prstGeom>
            <a:noFill/>
          </p:spPr>
          <p:txBody>
            <a:bodyPr wrap="square" rtlCol="0">
              <a:spAutoFit/>
            </a:bodyPr>
            <a:lstStyle/>
            <a:p>
              <a:r>
                <a:rPr lang="en-US" sz="2400" dirty="0">
                  <a:latin typeface="Arial Narrow" panose="020B0606020202030204" pitchFamily="34" charset="0"/>
                </a:rPr>
                <a:t>o</a:t>
              </a:r>
              <a:r>
                <a:rPr lang="en-US" sz="2400" dirty="0" smtClean="0">
                  <a:latin typeface="Arial Narrow" panose="020B0606020202030204" pitchFamily="34" charset="0"/>
                </a:rPr>
                <a:t>pen crystal </a:t>
              </a:r>
              <a:endParaRPr lang="en-US" sz="2400" dirty="0">
                <a:latin typeface="Arial Narrow" panose="020B0606020202030204" pitchFamily="34" charset="0"/>
              </a:endParaRPr>
            </a:p>
          </p:txBody>
        </p:sp>
      </p:grpSp>
      <p:grpSp>
        <p:nvGrpSpPr>
          <p:cNvPr id="70" name="Group 69"/>
          <p:cNvGrpSpPr/>
          <p:nvPr/>
        </p:nvGrpSpPr>
        <p:grpSpPr>
          <a:xfrm>
            <a:off x="13825496" y="23654936"/>
            <a:ext cx="766422" cy="1346899"/>
            <a:chOff x="13825496" y="23654936"/>
            <a:chExt cx="766422" cy="1346899"/>
          </a:xfrm>
        </p:grpSpPr>
        <p:cxnSp>
          <p:nvCxnSpPr>
            <p:cNvPr id="37" name="Straight Arrow Connector 36"/>
            <p:cNvCxnSpPr/>
            <p:nvPr/>
          </p:nvCxnSpPr>
          <p:spPr>
            <a:xfrm>
              <a:off x="14249400" y="24126733"/>
              <a:ext cx="342518" cy="875102"/>
            </a:xfrm>
            <a:prstGeom prst="straightConnector1">
              <a:avLst/>
            </a:prstGeom>
            <a:ln w="444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8" name="TextBox 57"/>
            <p:cNvSpPr txBox="1"/>
            <p:nvPr/>
          </p:nvSpPr>
          <p:spPr>
            <a:xfrm>
              <a:off x="13825496" y="23654936"/>
              <a:ext cx="595163" cy="461665"/>
            </a:xfrm>
            <a:prstGeom prst="rect">
              <a:avLst/>
            </a:prstGeom>
            <a:noFill/>
          </p:spPr>
          <p:txBody>
            <a:bodyPr wrap="square" rtlCol="0">
              <a:spAutoFit/>
            </a:bodyPr>
            <a:lstStyle/>
            <a:p>
              <a:r>
                <a:rPr lang="en-US" sz="2400" dirty="0" smtClean="0">
                  <a:latin typeface="Arial Narrow" panose="020B0606020202030204" pitchFamily="34" charset="0"/>
                </a:rPr>
                <a:t>MD</a:t>
              </a:r>
              <a:endParaRPr lang="en-US" sz="2400" dirty="0">
                <a:latin typeface="Arial Narrow" panose="020B0606020202030204" pitchFamily="34" charset="0"/>
              </a:endParaRPr>
            </a:p>
          </p:txBody>
        </p:sp>
      </p:grpSp>
      <p:cxnSp>
        <p:nvCxnSpPr>
          <p:cNvPr id="77" name="Straight Connector 76"/>
          <p:cNvCxnSpPr/>
          <p:nvPr/>
        </p:nvCxnSpPr>
        <p:spPr>
          <a:xfrm>
            <a:off x="19354800" y="24275523"/>
            <a:ext cx="0" cy="5745864"/>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782753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14514</TotalTime>
  <Words>633</Words>
  <Application>Microsoft Office PowerPoint</Application>
  <PresentationFormat>Custom</PresentationFormat>
  <Paragraphs>73</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Free research poster template</dc:title>
  <dc:subject>Example Of A Sample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Rhiannon Jacobs</cp:lastModifiedBy>
  <cp:revision>101</cp:revision>
  <cp:lastPrinted>2012-08-02T18:03:39Z</cp:lastPrinted>
  <dcterms:created xsi:type="dcterms:W3CDTF">2012-07-31T20:28:00Z</dcterms:created>
  <dcterms:modified xsi:type="dcterms:W3CDTF">2014-04-03T17:49:09Z</dcterms:modified>
  <cp:category>scientific poster template</cp:category>
</cp:coreProperties>
</file>