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png" ContentType="image/png"/>
  <Default Extension="bin" ContentType="application/vnd.openxmlformats-officedocument.presentationml.printerSettings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60" r:id="rId2"/>
  </p:sldIdLst>
  <p:sldSz cx="36576000" cy="29260800"/>
  <p:notesSz cx="6858000" cy="9144000"/>
  <p:defaultTextStyle>
    <a:defPPr>
      <a:defRPr lang="en-US"/>
    </a:defPPr>
    <a:lvl1pPr marL="0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1pPr>
    <a:lvl2pPr marL="1881012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2pPr>
    <a:lvl3pPr marL="3762024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3pPr>
    <a:lvl4pPr marL="5643037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4pPr>
    <a:lvl5pPr marL="7524049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5pPr>
    <a:lvl6pPr marL="9405061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6pPr>
    <a:lvl7pPr marL="11286073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7pPr>
    <a:lvl8pPr marL="13167086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8pPr>
    <a:lvl9pPr marL="15048098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clrMru>
    <a:srgbClr val="B5DF30"/>
    <a:srgbClr val="7552B2"/>
    <a:srgbClr val="B050C7"/>
    <a:srgbClr val="815A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 horzBarState="maximized">
    <p:restoredLeft sz="14344" autoAdjust="0"/>
    <p:restoredTop sz="96113" autoAdjust="0"/>
  </p:normalViewPr>
  <p:slideViewPr>
    <p:cSldViewPr>
      <p:cViewPr varScale="1">
        <p:scale>
          <a:sx n="23" d="100"/>
          <a:sy n="23" d="100"/>
        </p:scale>
        <p:origin x="-1856" y="-144"/>
      </p:cViewPr>
      <p:guideLst>
        <p:guide orient="horz" pos="9120"/>
        <p:guide pos="115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4" Type="http://schemas.openxmlformats.org/officeDocument/2006/relationships/printerSettings" Target="printerSettings/printerSettings1.bin"/><Relationship Id="rId5" Type="http://schemas.openxmlformats.org/officeDocument/2006/relationships/presProps" Target="presProps.xml"/><Relationship Id="rId7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notesMaster" Target="notesMasters/notesMaster1.xml"/><Relationship Id="rId6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EBFB15-97C6-9547-8382-A2766D13727D}" type="datetimeFigureOut">
              <a:rPr lang="en-US" smtClean="0"/>
              <a:t>16/04/14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85875" y="685800"/>
            <a:ext cx="42862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072C11-BB73-ED4B-9B51-7AFC2241264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84118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072C11-BB73-ED4B-9B51-7AFC2241264F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96350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6576000" cy="292608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6F73B-A943-4EB5-8565-894CF5671002}" type="datetimeFigureOut">
              <a:rPr lang="en-US" smtClean="0"/>
              <a:pPr/>
              <a:t>16/04/14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9E0A9-C5BE-491D-96C5-602D7C96DF1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9252" y="18802775"/>
            <a:ext cx="31089600" cy="5811520"/>
          </a:xfrm>
        </p:spPr>
        <p:txBody>
          <a:bodyPr anchor="t"/>
          <a:lstStyle>
            <a:lvl1pPr algn="l">
              <a:defRPr sz="165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89252" y="12401978"/>
            <a:ext cx="31089600" cy="6400798"/>
          </a:xfrm>
        </p:spPr>
        <p:txBody>
          <a:bodyPr anchor="b"/>
          <a:lstStyle>
            <a:lvl1pPr marL="0" indent="0">
              <a:buNone/>
              <a:defRPr sz="8200">
                <a:solidFill>
                  <a:schemeClr val="tx1">
                    <a:tint val="75000"/>
                  </a:schemeClr>
                </a:solidFill>
              </a:defRPr>
            </a:lvl1pPr>
            <a:lvl2pPr marL="1881012" indent="0">
              <a:buNone/>
              <a:defRPr sz="7400">
                <a:solidFill>
                  <a:schemeClr val="tx1">
                    <a:tint val="75000"/>
                  </a:schemeClr>
                </a:solidFill>
              </a:defRPr>
            </a:lvl2pPr>
            <a:lvl3pPr marL="3762024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3pPr>
            <a:lvl4pPr marL="5643037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4pPr>
            <a:lvl5pPr marL="7524049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5pPr>
            <a:lvl6pPr marL="9405061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6pPr>
            <a:lvl7pPr marL="11286073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7pPr>
            <a:lvl8pPr marL="13167086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8pPr>
            <a:lvl9pPr marL="15048098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6F73B-A943-4EB5-8565-894CF5671002}" type="datetimeFigureOut">
              <a:rPr lang="en-US" smtClean="0"/>
              <a:pPr/>
              <a:t>16/04/14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9E0A9-C5BE-491D-96C5-602D7C96DF1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15200" y="29132109"/>
            <a:ext cx="65532000" cy="82390827"/>
          </a:xfrm>
        </p:spPr>
        <p:txBody>
          <a:bodyPr/>
          <a:lstStyle>
            <a:lvl1pPr>
              <a:defRPr sz="11500"/>
            </a:lvl1pPr>
            <a:lvl2pPr>
              <a:defRPr sz="9900"/>
            </a:lvl2pPr>
            <a:lvl3pPr>
              <a:defRPr sz="8200"/>
            </a:lvl3pPr>
            <a:lvl4pPr>
              <a:defRPr sz="7400"/>
            </a:lvl4pPr>
            <a:lvl5pPr>
              <a:defRPr sz="7400"/>
            </a:lvl5pPr>
            <a:lvl6pPr>
              <a:defRPr sz="7400"/>
            </a:lvl6pPr>
            <a:lvl7pPr>
              <a:defRPr sz="7400"/>
            </a:lvl7pPr>
            <a:lvl8pPr>
              <a:defRPr sz="7400"/>
            </a:lvl8pPr>
            <a:lvl9pPr>
              <a:defRPr sz="7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456800" y="29132109"/>
            <a:ext cx="65532000" cy="82390827"/>
          </a:xfrm>
        </p:spPr>
        <p:txBody>
          <a:bodyPr/>
          <a:lstStyle>
            <a:lvl1pPr>
              <a:defRPr sz="11500"/>
            </a:lvl1pPr>
            <a:lvl2pPr>
              <a:defRPr sz="9900"/>
            </a:lvl2pPr>
            <a:lvl3pPr>
              <a:defRPr sz="8200"/>
            </a:lvl3pPr>
            <a:lvl4pPr>
              <a:defRPr sz="7400"/>
            </a:lvl4pPr>
            <a:lvl5pPr>
              <a:defRPr sz="7400"/>
            </a:lvl5pPr>
            <a:lvl6pPr>
              <a:defRPr sz="7400"/>
            </a:lvl6pPr>
            <a:lvl7pPr>
              <a:defRPr sz="7400"/>
            </a:lvl7pPr>
            <a:lvl8pPr>
              <a:defRPr sz="7400"/>
            </a:lvl8pPr>
            <a:lvl9pPr>
              <a:defRPr sz="7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6F73B-A943-4EB5-8565-894CF5671002}" type="datetimeFigureOut">
              <a:rPr lang="en-US" smtClean="0"/>
              <a:pPr/>
              <a:t>16/04/14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9E0A9-C5BE-491D-96C5-602D7C96DF1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1171789"/>
            <a:ext cx="32918400" cy="48768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0" y="6549816"/>
            <a:ext cx="16160752" cy="2729651"/>
          </a:xfrm>
        </p:spPr>
        <p:txBody>
          <a:bodyPr anchor="b"/>
          <a:lstStyle>
            <a:lvl1pPr marL="0" indent="0">
              <a:buNone/>
              <a:defRPr sz="9900" b="1"/>
            </a:lvl1pPr>
            <a:lvl2pPr marL="1881012" indent="0">
              <a:buNone/>
              <a:defRPr sz="8200" b="1"/>
            </a:lvl2pPr>
            <a:lvl3pPr marL="3762024" indent="0">
              <a:buNone/>
              <a:defRPr sz="7400" b="1"/>
            </a:lvl3pPr>
            <a:lvl4pPr marL="5643037" indent="0">
              <a:buNone/>
              <a:defRPr sz="6600" b="1"/>
            </a:lvl4pPr>
            <a:lvl5pPr marL="7524049" indent="0">
              <a:buNone/>
              <a:defRPr sz="6600" b="1"/>
            </a:lvl5pPr>
            <a:lvl6pPr marL="9405061" indent="0">
              <a:buNone/>
              <a:defRPr sz="6600" b="1"/>
            </a:lvl6pPr>
            <a:lvl7pPr marL="11286073" indent="0">
              <a:buNone/>
              <a:defRPr sz="6600" b="1"/>
            </a:lvl7pPr>
            <a:lvl8pPr marL="13167086" indent="0">
              <a:buNone/>
              <a:defRPr sz="6600" b="1"/>
            </a:lvl8pPr>
            <a:lvl9pPr marL="15048098" indent="0">
              <a:buNone/>
              <a:defRPr sz="6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28800" y="9279467"/>
            <a:ext cx="16160752" cy="16858829"/>
          </a:xfrm>
        </p:spPr>
        <p:txBody>
          <a:bodyPr/>
          <a:lstStyle>
            <a:lvl1pPr>
              <a:defRPr sz="9900"/>
            </a:lvl1pPr>
            <a:lvl2pPr>
              <a:defRPr sz="8200"/>
            </a:lvl2pPr>
            <a:lvl3pPr>
              <a:defRPr sz="7400"/>
            </a:lvl3pPr>
            <a:lvl4pPr>
              <a:defRPr sz="6600"/>
            </a:lvl4pPr>
            <a:lvl5pPr>
              <a:defRPr sz="6600"/>
            </a:lvl5pPr>
            <a:lvl6pPr>
              <a:defRPr sz="6600"/>
            </a:lvl6pPr>
            <a:lvl7pPr>
              <a:defRPr sz="6600"/>
            </a:lvl7pPr>
            <a:lvl8pPr>
              <a:defRPr sz="6600"/>
            </a:lvl8pPr>
            <a:lvl9pPr>
              <a:defRPr sz="6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8580102" y="6549816"/>
            <a:ext cx="16167100" cy="2729651"/>
          </a:xfrm>
        </p:spPr>
        <p:txBody>
          <a:bodyPr anchor="b"/>
          <a:lstStyle>
            <a:lvl1pPr marL="0" indent="0">
              <a:buNone/>
              <a:defRPr sz="9900" b="1"/>
            </a:lvl1pPr>
            <a:lvl2pPr marL="1881012" indent="0">
              <a:buNone/>
              <a:defRPr sz="8200" b="1"/>
            </a:lvl2pPr>
            <a:lvl3pPr marL="3762024" indent="0">
              <a:buNone/>
              <a:defRPr sz="7400" b="1"/>
            </a:lvl3pPr>
            <a:lvl4pPr marL="5643037" indent="0">
              <a:buNone/>
              <a:defRPr sz="6600" b="1"/>
            </a:lvl4pPr>
            <a:lvl5pPr marL="7524049" indent="0">
              <a:buNone/>
              <a:defRPr sz="6600" b="1"/>
            </a:lvl5pPr>
            <a:lvl6pPr marL="9405061" indent="0">
              <a:buNone/>
              <a:defRPr sz="6600" b="1"/>
            </a:lvl6pPr>
            <a:lvl7pPr marL="11286073" indent="0">
              <a:buNone/>
              <a:defRPr sz="6600" b="1"/>
            </a:lvl7pPr>
            <a:lvl8pPr marL="13167086" indent="0">
              <a:buNone/>
              <a:defRPr sz="6600" b="1"/>
            </a:lvl8pPr>
            <a:lvl9pPr marL="15048098" indent="0">
              <a:buNone/>
              <a:defRPr sz="6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580102" y="9279467"/>
            <a:ext cx="16167100" cy="16858829"/>
          </a:xfrm>
        </p:spPr>
        <p:txBody>
          <a:bodyPr/>
          <a:lstStyle>
            <a:lvl1pPr>
              <a:defRPr sz="9900"/>
            </a:lvl1pPr>
            <a:lvl2pPr>
              <a:defRPr sz="8200"/>
            </a:lvl2pPr>
            <a:lvl3pPr>
              <a:defRPr sz="7400"/>
            </a:lvl3pPr>
            <a:lvl4pPr>
              <a:defRPr sz="6600"/>
            </a:lvl4pPr>
            <a:lvl5pPr>
              <a:defRPr sz="6600"/>
            </a:lvl5pPr>
            <a:lvl6pPr>
              <a:defRPr sz="6600"/>
            </a:lvl6pPr>
            <a:lvl7pPr>
              <a:defRPr sz="6600"/>
            </a:lvl7pPr>
            <a:lvl8pPr>
              <a:defRPr sz="6600"/>
            </a:lvl8pPr>
            <a:lvl9pPr>
              <a:defRPr sz="6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6F73B-A943-4EB5-8565-894CF5671002}" type="datetimeFigureOut">
              <a:rPr lang="en-US" smtClean="0"/>
              <a:pPr/>
              <a:t>16/04/14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9E0A9-C5BE-491D-96C5-602D7C96DF1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6F73B-A943-4EB5-8565-894CF5671002}" type="datetimeFigureOut">
              <a:rPr lang="en-US" smtClean="0"/>
              <a:pPr/>
              <a:t>16/04/14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9E0A9-C5BE-491D-96C5-602D7C96DF1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6F73B-A943-4EB5-8565-894CF5671002}" type="datetimeFigureOut">
              <a:rPr lang="en-US" smtClean="0"/>
              <a:pPr/>
              <a:t>16/04/14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9E0A9-C5BE-491D-96C5-602D7C96DF1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2" y="1165013"/>
            <a:ext cx="12033252" cy="4958080"/>
          </a:xfrm>
        </p:spPr>
        <p:txBody>
          <a:bodyPr anchor="b"/>
          <a:lstStyle>
            <a:lvl1pPr algn="l">
              <a:defRPr sz="82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00200" y="1165016"/>
            <a:ext cx="20447000" cy="24973282"/>
          </a:xfrm>
        </p:spPr>
        <p:txBody>
          <a:bodyPr/>
          <a:lstStyle>
            <a:lvl1pPr>
              <a:defRPr sz="13200"/>
            </a:lvl1pPr>
            <a:lvl2pPr>
              <a:defRPr sz="11500"/>
            </a:lvl2pPr>
            <a:lvl3pPr>
              <a:defRPr sz="9900"/>
            </a:lvl3pPr>
            <a:lvl4pPr>
              <a:defRPr sz="8200"/>
            </a:lvl4pPr>
            <a:lvl5pPr>
              <a:defRPr sz="8200"/>
            </a:lvl5pPr>
            <a:lvl6pPr>
              <a:defRPr sz="8200"/>
            </a:lvl6pPr>
            <a:lvl7pPr>
              <a:defRPr sz="8200"/>
            </a:lvl7pPr>
            <a:lvl8pPr>
              <a:defRPr sz="8200"/>
            </a:lvl8pPr>
            <a:lvl9pPr>
              <a:defRPr sz="8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2" y="6123096"/>
            <a:ext cx="12033252" cy="20015202"/>
          </a:xfrm>
        </p:spPr>
        <p:txBody>
          <a:bodyPr/>
          <a:lstStyle>
            <a:lvl1pPr marL="0" indent="0">
              <a:buNone/>
              <a:defRPr sz="5800"/>
            </a:lvl1pPr>
            <a:lvl2pPr marL="1881012" indent="0">
              <a:buNone/>
              <a:defRPr sz="4900"/>
            </a:lvl2pPr>
            <a:lvl3pPr marL="3762024" indent="0">
              <a:buNone/>
              <a:defRPr sz="4100"/>
            </a:lvl3pPr>
            <a:lvl4pPr marL="5643037" indent="0">
              <a:buNone/>
              <a:defRPr sz="3700"/>
            </a:lvl4pPr>
            <a:lvl5pPr marL="7524049" indent="0">
              <a:buNone/>
              <a:defRPr sz="3700"/>
            </a:lvl5pPr>
            <a:lvl6pPr marL="9405061" indent="0">
              <a:buNone/>
              <a:defRPr sz="3700"/>
            </a:lvl6pPr>
            <a:lvl7pPr marL="11286073" indent="0">
              <a:buNone/>
              <a:defRPr sz="3700"/>
            </a:lvl7pPr>
            <a:lvl8pPr marL="13167086" indent="0">
              <a:buNone/>
              <a:defRPr sz="3700"/>
            </a:lvl8pPr>
            <a:lvl9pPr marL="15048098" indent="0">
              <a:buNone/>
              <a:defRPr sz="3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6F73B-A943-4EB5-8565-894CF5671002}" type="datetimeFigureOut">
              <a:rPr lang="en-US" smtClean="0"/>
              <a:pPr/>
              <a:t>16/04/14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9E0A9-C5BE-491D-96C5-602D7C96DF1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69152" y="20482560"/>
            <a:ext cx="21945600" cy="2418082"/>
          </a:xfrm>
        </p:spPr>
        <p:txBody>
          <a:bodyPr anchor="b"/>
          <a:lstStyle>
            <a:lvl1pPr algn="l">
              <a:defRPr sz="82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169152" y="2614507"/>
            <a:ext cx="21945600" cy="17556480"/>
          </a:xfrm>
        </p:spPr>
        <p:txBody>
          <a:bodyPr/>
          <a:lstStyle>
            <a:lvl1pPr marL="0" indent="0">
              <a:buNone/>
              <a:defRPr sz="13200"/>
            </a:lvl1pPr>
            <a:lvl2pPr marL="1881012" indent="0">
              <a:buNone/>
              <a:defRPr sz="11500"/>
            </a:lvl2pPr>
            <a:lvl3pPr marL="3762024" indent="0">
              <a:buNone/>
              <a:defRPr sz="9900"/>
            </a:lvl3pPr>
            <a:lvl4pPr marL="5643037" indent="0">
              <a:buNone/>
              <a:defRPr sz="8200"/>
            </a:lvl4pPr>
            <a:lvl5pPr marL="7524049" indent="0">
              <a:buNone/>
              <a:defRPr sz="8200"/>
            </a:lvl5pPr>
            <a:lvl6pPr marL="9405061" indent="0">
              <a:buNone/>
              <a:defRPr sz="8200"/>
            </a:lvl6pPr>
            <a:lvl7pPr marL="11286073" indent="0">
              <a:buNone/>
              <a:defRPr sz="8200"/>
            </a:lvl7pPr>
            <a:lvl8pPr marL="13167086" indent="0">
              <a:buNone/>
              <a:defRPr sz="8200"/>
            </a:lvl8pPr>
            <a:lvl9pPr marL="15048098" indent="0">
              <a:buNone/>
              <a:defRPr sz="82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9152" y="22900642"/>
            <a:ext cx="21945600" cy="3434078"/>
          </a:xfrm>
        </p:spPr>
        <p:txBody>
          <a:bodyPr/>
          <a:lstStyle>
            <a:lvl1pPr marL="0" indent="0">
              <a:buNone/>
              <a:defRPr sz="5800"/>
            </a:lvl1pPr>
            <a:lvl2pPr marL="1881012" indent="0">
              <a:buNone/>
              <a:defRPr sz="4900"/>
            </a:lvl2pPr>
            <a:lvl3pPr marL="3762024" indent="0">
              <a:buNone/>
              <a:defRPr sz="4100"/>
            </a:lvl3pPr>
            <a:lvl4pPr marL="5643037" indent="0">
              <a:buNone/>
              <a:defRPr sz="3700"/>
            </a:lvl4pPr>
            <a:lvl5pPr marL="7524049" indent="0">
              <a:buNone/>
              <a:defRPr sz="3700"/>
            </a:lvl5pPr>
            <a:lvl6pPr marL="9405061" indent="0">
              <a:buNone/>
              <a:defRPr sz="3700"/>
            </a:lvl6pPr>
            <a:lvl7pPr marL="11286073" indent="0">
              <a:buNone/>
              <a:defRPr sz="3700"/>
            </a:lvl7pPr>
            <a:lvl8pPr marL="13167086" indent="0">
              <a:buNone/>
              <a:defRPr sz="3700"/>
            </a:lvl8pPr>
            <a:lvl9pPr marL="15048098" indent="0">
              <a:buNone/>
              <a:defRPr sz="3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6F73B-A943-4EB5-8565-894CF5671002}" type="datetimeFigureOut">
              <a:rPr lang="en-US" smtClean="0"/>
              <a:pPr/>
              <a:t>16/04/14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9E0A9-C5BE-491D-96C5-602D7C96DF1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6F73B-A943-4EB5-8565-894CF5671002}" type="datetimeFigureOut">
              <a:rPr lang="en-US" smtClean="0"/>
              <a:pPr/>
              <a:t>16/04/14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9E0A9-C5BE-491D-96C5-602D7C96DF1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6070400" y="4998722"/>
            <a:ext cx="32918400" cy="10652421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15200" y="4998722"/>
            <a:ext cx="98145600" cy="10652421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6F73B-A943-4EB5-8565-894CF5671002}" type="datetimeFigureOut">
              <a:rPr lang="en-US" smtClean="0"/>
              <a:pPr/>
              <a:t>16/04/14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9E0A9-C5BE-491D-96C5-602D7C96DF1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4" Type="http://schemas.openxmlformats.org/officeDocument/2006/relationships/slideLayout" Target="../slideLayouts/slideLayout4.xml"/><Relationship Id="rId10" Type="http://schemas.openxmlformats.org/officeDocument/2006/relationships/slideLayout" Target="../slideLayouts/slideLayout10.xml"/><Relationship Id="rId5" Type="http://schemas.openxmlformats.org/officeDocument/2006/relationships/slideLayout" Target="../slideLayouts/slideLayout5.xml"/><Relationship Id="rId7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9" Type="http://schemas.openxmlformats.org/officeDocument/2006/relationships/slideLayout" Target="../slideLayouts/slideLayout9.xml"/><Relationship Id="rId3" Type="http://schemas.openxmlformats.org/officeDocument/2006/relationships/slideLayout" Target="../slideLayouts/slideLayout3.xml"/><Relationship Id="rId6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28800" y="1171789"/>
            <a:ext cx="32918400" cy="4876800"/>
          </a:xfrm>
          <a:prstGeom prst="rect">
            <a:avLst/>
          </a:prstGeom>
        </p:spPr>
        <p:txBody>
          <a:bodyPr vert="horz" lIns="376202" tIns="188101" rIns="376202" bIns="188101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0" y="6827522"/>
            <a:ext cx="32918400" cy="19310775"/>
          </a:xfrm>
          <a:prstGeom prst="rect">
            <a:avLst/>
          </a:prstGeom>
        </p:spPr>
        <p:txBody>
          <a:bodyPr vert="horz" lIns="376202" tIns="188101" rIns="376202" bIns="18810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828800" y="27120429"/>
            <a:ext cx="8534400" cy="1557867"/>
          </a:xfrm>
          <a:prstGeom prst="rect">
            <a:avLst/>
          </a:prstGeom>
        </p:spPr>
        <p:txBody>
          <a:bodyPr vert="horz" lIns="376202" tIns="188101" rIns="376202" bIns="188101" rtlCol="0" anchor="ctr"/>
          <a:lstStyle>
            <a:lvl1pPr algn="l">
              <a:defRPr sz="4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36F73B-A943-4EB5-8565-894CF5671002}" type="datetimeFigureOut">
              <a:rPr lang="en-US" smtClean="0"/>
              <a:pPr/>
              <a:t>16/04/14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496800" y="27120429"/>
            <a:ext cx="11582400" cy="1557867"/>
          </a:xfrm>
          <a:prstGeom prst="rect">
            <a:avLst/>
          </a:prstGeom>
        </p:spPr>
        <p:txBody>
          <a:bodyPr vert="horz" lIns="376202" tIns="188101" rIns="376202" bIns="188101" rtlCol="0" anchor="ctr"/>
          <a:lstStyle>
            <a:lvl1pPr algn="ctr">
              <a:defRPr sz="4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6212800" y="27120429"/>
            <a:ext cx="8534400" cy="1557867"/>
          </a:xfrm>
          <a:prstGeom prst="rect">
            <a:avLst/>
          </a:prstGeom>
        </p:spPr>
        <p:txBody>
          <a:bodyPr vert="horz" lIns="376202" tIns="188101" rIns="376202" bIns="188101" rtlCol="0" anchor="ctr"/>
          <a:lstStyle>
            <a:lvl1pPr algn="r">
              <a:defRPr sz="4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39E0A9-C5BE-491D-96C5-602D7C96DF1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3762024" rtl="0" eaLnBrk="1" latinLnBrk="0" hangingPunct="1">
        <a:spcBef>
          <a:spcPct val="0"/>
        </a:spcBef>
        <a:buNone/>
        <a:defRPr sz="18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410759" indent="-1410759" algn="l" defTabSz="3762024" rtl="0" eaLnBrk="1" latinLnBrk="0" hangingPunct="1">
        <a:spcBef>
          <a:spcPct val="20000"/>
        </a:spcBef>
        <a:buFont typeface="Arial" pitchFamily="34" charset="0"/>
        <a:buChar char="•"/>
        <a:defRPr sz="13200" kern="1200">
          <a:solidFill>
            <a:schemeClr val="tx1"/>
          </a:solidFill>
          <a:latin typeface="+mn-lt"/>
          <a:ea typeface="+mn-ea"/>
          <a:cs typeface="+mn-cs"/>
        </a:defRPr>
      </a:lvl1pPr>
      <a:lvl2pPr marL="3056645" indent="-1175633" algn="l" defTabSz="3762024" rtl="0" eaLnBrk="1" latinLnBrk="0" hangingPunct="1">
        <a:spcBef>
          <a:spcPct val="20000"/>
        </a:spcBef>
        <a:buFont typeface="Arial" pitchFamily="34" charset="0"/>
        <a:buChar char="–"/>
        <a:defRPr sz="11500" kern="1200">
          <a:solidFill>
            <a:schemeClr val="tx1"/>
          </a:solidFill>
          <a:latin typeface="+mn-lt"/>
          <a:ea typeface="+mn-ea"/>
          <a:cs typeface="+mn-cs"/>
        </a:defRPr>
      </a:lvl2pPr>
      <a:lvl3pPr marL="4702531" indent="-940506" algn="l" defTabSz="3762024" rtl="0" eaLnBrk="1" latinLnBrk="0" hangingPunct="1">
        <a:spcBef>
          <a:spcPct val="20000"/>
        </a:spcBef>
        <a:buFont typeface="Arial" pitchFamily="34" charset="0"/>
        <a:buChar char="•"/>
        <a:defRPr sz="9900" kern="1200">
          <a:solidFill>
            <a:schemeClr val="tx1"/>
          </a:solidFill>
          <a:latin typeface="+mn-lt"/>
          <a:ea typeface="+mn-ea"/>
          <a:cs typeface="+mn-cs"/>
        </a:defRPr>
      </a:lvl3pPr>
      <a:lvl4pPr marL="6583543" indent="-940506" algn="l" defTabSz="3762024" rtl="0" eaLnBrk="1" latinLnBrk="0" hangingPunct="1">
        <a:spcBef>
          <a:spcPct val="20000"/>
        </a:spcBef>
        <a:buFont typeface="Arial" pitchFamily="34" charset="0"/>
        <a:buChar char="–"/>
        <a:defRPr sz="8200" kern="1200">
          <a:solidFill>
            <a:schemeClr val="tx1"/>
          </a:solidFill>
          <a:latin typeface="+mn-lt"/>
          <a:ea typeface="+mn-ea"/>
          <a:cs typeface="+mn-cs"/>
        </a:defRPr>
      </a:lvl4pPr>
      <a:lvl5pPr marL="8464555" indent="-940506" algn="l" defTabSz="3762024" rtl="0" eaLnBrk="1" latinLnBrk="0" hangingPunct="1">
        <a:spcBef>
          <a:spcPct val="20000"/>
        </a:spcBef>
        <a:buFont typeface="Arial" pitchFamily="34" charset="0"/>
        <a:buChar char="»"/>
        <a:defRPr sz="8200" kern="1200">
          <a:solidFill>
            <a:schemeClr val="tx1"/>
          </a:solidFill>
          <a:latin typeface="+mn-lt"/>
          <a:ea typeface="+mn-ea"/>
          <a:cs typeface="+mn-cs"/>
        </a:defRPr>
      </a:lvl5pPr>
      <a:lvl6pPr marL="10345567" indent="-940506" algn="l" defTabSz="3762024" rtl="0" eaLnBrk="1" latinLnBrk="0" hangingPunct="1">
        <a:spcBef>
          <a:spcPct val="20000"/>
        </a:spcBef>
        <a:buFont typeface="Arial" pitchFamily="34" charset="0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6pPr>
      <a:lvl7pPr marL="12226580" indent="-940506" algn="l" defTabSz="3762024" rtl="0" eaLnBrk="1" latinLnBrk="0" hangingPunct="1">
        <a:spcBef>
          <a:spcPct val="20000"/>
        </a:spcBef>
        <a:buFont typeface="Arial" pitchFamily="34" charset="0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7pPr>
      <a:lvl8pPr marL="14107592" indent="-940506" algn="l" defTabSz="3762024" rtl="0" eaLnBrk="1" latinLnBrk="0" hangingPunct="1">
        <a:spcBef>
          <a:spcPct val="20000"/>
        </a:spcBef>
        <a:buFont typeface="Arial" pitchFamily="34" charset="0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8pPr>
      <a:lvl9pPr marL="15988604" indent="-940506" algn="l" defTabSz="3762024" rtl="0" eaLnBrk="1" latinLnBrk="0" hangingPunct="1">
        <a:spcBef>
          <a:spcPct val="20000"/>
        </a:spcBef>
        <a:buFont typeface="Arial" pitchFamily="34" charset="0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1pPr>
      <a:lvl2pPr marL="1881012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2pPr>
      <a:lvl3pPr marL="3762024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3pPr>
      <a:lvl4pPr marL="5643037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4pPr>
      <a:lvl5pPr marL="7524049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5pPr>
      <a:lvl6pPr marL="9405061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6pPr>
      <a:lvl7pPr marL="11286073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7pPr>
      <a:lvl8pPr marL="13167086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8pPr>
      <a:lvl9pPr marL="15048098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image" Target="../media/image3.png"/><Relationship Id="rId7" Type="http://schemas.openxmlformats.org/officeDocument/2006/relationships/image" Target="../media/image6.png"/><Relationship Id="rId11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8" Type="http://schemas.openxmlformats.org/officeDocument/2006/relationships/image" Target="../media/image7.jpg"/><Relationship Id="rId13" Type="http://schemas.openxmlformats.org/officeDocument/2006/relationships/image" Target="../media/image12.png"/><Relationship Id="rId10" Type="http://schemas.openxmlformats.org/officeDocument/2006/relationships/image" Target="../media/image9.jpg"/><Relationship Id="rId5" Type="http://schemas.openxmlformats.org/officeDocument/2006/relationships/image" Target="../media/image4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9" Type="http://schemas.openxmlformats.org/officeDocument/2006/relationships/image" Target="../media/image8.jpg"/><Relationship Id="rId3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29600" y="195352"/>
            <a:ext cx="2552700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400" b="1" dirty="0" smtClean="0">
                <a:solidFill>
                  <a:schemeClr val="tx2"/>
                </a:solidFill>
              </a:rPr>
              <a:t>New Hampshire Disability &amp; Public Health Project</a:t>
            </a:r>
            <a:endParaRPr lang="en-US" sz="4800" b="1" dirty="0" smtClean="0">
              <a:solidFill>
                <a:schemeClr val="tx2"/>
              </a:solidFill>
            </a:endParaRPr>
          </a:p>
          <a:p>
            <a:pPr algn="ctr"/>
            <a:r>
              <a:rPr lang="en-US" sz="4800" b="1" dirty="0" smtClean="0">
                <a:solidFill>
                  <a:schemeClr val="tx2"/>
                </a:solidFill>
              </a:rPr>
              <a:t>Responsive Practice: Providing Health Care and Screening to Individuals with Disabilities</a:t>
            </a:r>
            <a:endParaRPr lang="en-US" sz="4800" b="1" dirty="0">
              <a:solidFill>
                <a:schemeClr val="tx2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972800" y="3810000"/>
            <a:ext cx="14630400" cy="707886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sz="4000" b="1" dirty="0" smtClean="0">
                <a:ln w="10541" cmpd="sng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cs typeface="Calibri"/>
              </a:rPr>
              <a:t>Resource Development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7068800" y="13868400"/>
            <a:ext cx="7467600" cy="1754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cs typeface="Calibri"/>
              </a:rPr>
              <a:t>a</a:t>
            </a:r>
            <a:r>
              <a:rPr lang="en-US" sz="3600" dirty="0" smtClean="0">
                <a:cs typeface="Calibri"/>
              </a:rPr>
              <a:t>nd designed a website for Responsive Practice as part of Disability &amp; Public Health website.</a:t>
            </a:r>
            <a:endParaRPr lang="en-US" sz="4400" dirty="0"/>
          </a:p>
        </p:txBody>
      </p:sp>
      <p:sp>
        <p:nvSpPr>
          <p:cNvPr id="16" name="TextBox 15"/>
          <p:cNvSpPr txBox="1"/>
          <p:nvPr/>
        </p:nvSpPr>
        <p:spPr>
          <a:xfrm>
            <a:off x="12725400" y="9677400"/>
            <a:ext cx="63246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600" dirty="0" smtClean="0">
                <a:cs typeface="Calibri"/>
              </a:rPr>
              <a:t>created a guideline </a:t>
            </a:r>
            <a:r>
              <a:rPr lang="en-US" sz="3600" dirty="0">
                <a:cs typeface="Calibri"/>
              </a:rPr>
              <a:t>and </a:t>
            </a:r>
            <a:r>
              <a:rPr lang="en-US" sz="3600" dirty="0" smtClean="0">
                <a:cs typeface="Calibri"/>
              </a:rPr>
              <a:t>protocol </a:t>
            </a:r>
            <a:r>
              <a:rPr lang="en-US" sz="3600" dirty="0">
                <a:cs typeface="Calibri"/>
              </a:rPr>
              <a:t>for scheduling medical appointments for </a:t>
            </a:r>
            <a:r>
              <a:rPr lang="en-US" sz="3600" dirty="0" smtClean="0">
                <a:cs typeface="Calibri"/>
              </a:rPr>
              <a:t>individuals with disabilities,</a:t>
            </a:r>
            <a:endParaRPr lang="en-US" sz="3600" dirty="0"/>
          </a:p>
        </p:txBody>
      </p:sp>
      <p:sp>
        <p:nvSpPr>
          <p:cNvPr id="17" name="TextBox 16"/>
          <p:cNvSpPr txBox="1"/>
          <p:nvPr/>
        </p:nvSpPr>
        <p:spPr>
          <a:xfrm flipH="1">
            <a:off x="13106400" y="16535400"/>
            <a:ext cx="10363200" cy="707886"/>
          </a:xfrm>
          <a:prstGeom prst="rect">
            <a:avLst/>
          </a:prstGeom>
          <a:ln w="76200" cmpd="sng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4000" b="1" i="1" dirty="0" smtClean="0">
                <a:ln w="10541" cmpd="sng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cs typeface="Calibri"/>
              </a:rPr>
              <a:t>Responsive Practice </a:t>
            </a:r>
            <a:r>
              <a:rPr lang="en-US" sz="4000" b="1" dirty="0" smtClean="0">
                <a:ln w="10541" cmpd="sng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cs typeface="Calibri"/>
              </a:rPr>
              <a:t>Training</a:t>
            </a:r>
            <a:endParaRPr lang="en-US" sz="4000" b="1" dirty="0">
              <a:ln w="10541" cmpd="sng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cs typeface="Calibri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4725650" y="2209800"/>
            <a:ext cx="71247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chemeClr val="tx2">
                    <a:lumMod val="75000"/>
                  </a:schemeClr>
                </a:solidFill>
              </a:rPr>
              <a:t>Created by:</a:t>
            </a:r>
          </a:p>
          <a:p>
            <a:pPr algn="ctr"/>
            <a:r>
              <a:rPr lang="en-US" sz="3200" dirty="0" smtClean="0">
                <a:solidFill>
                  <a:schemeClr val="tx2">
                    <a:lumMod val="75000"/>
                  </a:schemeClr>
                </a:solidFill>
              </a:rPr>
              <a:t>Libby DeAmicis, MS OTR/L, LEND Trainee</a:t>
            </a:r>
          </a:p>
          <a:p>
            <a:pPr algn="ctr"/>
            <a:r>
              <a:rPr lang="en-US" sz="3200" dirty="0" smtClean="0">
                <a:solidFill>
                  <a:schemeClr val="tx2">
                    <a:lumMod val="75000"/>
                  </a:schemeClr>
                </a:solidFill>
              </a:rPr>
              <a:t>Kathy Bates, BA Education, LEND Fellow</a:t>
            </a:r>
            <a:endParaRPr lang="en-US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 rotWithShape="1">
          <a:blip r:embed="rId3"/>
          <a:srcRect r="6741" b="4932"/>
          <a:stretch/>
        </p:blipFill>
        <p:spPr>
          <a:xfrm>
            <a:off x="22174200" y="7467600"/>
            <a:ext cx="2935492" cy="42619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4"/>
          <a:srcRect r="6697" b="6144"/>
          <a:stretch/>
        </p:blipFill>
        <p:spPr>
          <a:xfrm>
            <a:off x="11887200" y="5029200"/>
            <a:ext cx="5334000" cy="40241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7" name="TextBox 36"/>
          <p:cNvSpPr txBox="1"/>
          <p:nvPr/>
        </p:nvSpPr>
        <p:spPr>
          <a:xfrm>
            <a:off x="17602200" y="5105400"/>
            <a:ext cx="41148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cs typeface="Calibri"/>
              </a:rPr>
              <a:t>R</a:t>
            </a:r>
            <a:r>
              <a:rPr lang="en-US" sz="3600" dirty="0" smtClean="0">
                <a:cs typeface="Calibri"/>
              </a:rPr>
              <a:t>evised </a:t>
            </a:r>
            <a:r>
              <a:rPr lang="en-US" sz="3600" dirty="0">
                <a:cs typeface="Calibri"/>
              </a:rPr>
              <a:t>and updated </a:t>
            </a:r>
            <a:r>
              <a:rPr lang="en-US" sz="3600" dirty="0" smtClean="0">
                <a:cs typeface="Calibri"/>
              </a:rPr>
              <a:t>the train-the-trainer manual,</a:t>
            </a:r>
            <a:endParaRPr lang="en-US" sz="3600" dirty="0">
              <a:cs typeface="Calibri"/>
            </a:endParaRPr>
          </a:p>
          <a:p>
            <a:endParaRPr lang="en-US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609600" y="3810000"/>
            <a:ext cx="10210800" cy="10784494"/>
          </a:xfrm>
          <a:prstGeom prst="rect">
            <a:avLst/>
          </a:prstGeom>
          <a:ln w="76200" cmpd="sng">
            <a:solidFill>
              <a:srgbClr val="7552B2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4000" b="1" u="sng" dirty="0" smtClean="0">
                <a:ln w="10541" cmpd="sng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</a:rPr>
              <a:t>Project Background &amp; Description</a:t>
            </a:r>
          </a:p>
          <a:p>
            <a:pPr>
              <a:lnSpc>
                <a:spcPct val="120000"/>
              </a:lnSpc>
            </a:pPr>
            <a:r>
              <a:rPr lang="en-US" sz="3600" dirty="0" smtClean="0">
                <a:solidFill>
                  <a:schemeClr val="tx1"/>
                </a:solidFill>
              </a:rPr>
              <a:t>Responsive Practice is part of the New Hampshire  Disability &amp; Public Health Project (DPH), which has the overarching goals of:</a:t>
            </a:r>
          </a:p>
          <a:p>
            <a:pPr marL="571500" indent="-571500">
              <a:lnSpc>
                <a:spcPct val="120000"/>
              </a:lnSpc>
              <a:buFont typeface="Arial"/>
              <a:buChar char="•"/>
            </a:pPr>
            <a:r>
              <a:rPr lang="en-US" sz="3600" dirty="0" smtClean="0">
                <a:solidFill>
                  <a:schemeClr val="tx1"/>
                </a:solidFill>
              </a:rPr>
              <a:t>promoting and maximizing health</a:t>
            </a:r>
          </a:p>
          <a:p>
            <a:pPr marL="571500" indent="-571500">
              <a:lnSpc>
                <a:spcPct val="120000"/>
              </a:lnSpc>
              <a:buFont typeface="Arial"/>
              <a:buChar char="•"/>
            </a:pPr>
            <a:r>
              <a:rPr lang="en-US" sz="3600" dirty="0" smtClean="0">
                <a:solidFill>
                  <a:schemeClr val="tx1"/>
                </a:solidFill>
              </a:rPr>
              <a:t>preventing chronic disease</a:t>
            </a:r>
          </a:p>
          <a:p>
            <a:pPr marL="571500" indent="-571500">
              <a:lnSpc>
                <a:spcPct val="120000"/>
              </a:lnSpc>
              <a:buFont typeface="Arial"/>
              <a:buChar char="•"/>
            </a:pPr>
            <a:r>
              <a:rPr lang="en-US" sz="3600" dirty="0" smtClean="0">
                <a:solidFill>
                  <a:schemeClr val="tx1"/>
                </a:solidFill>
              </a:rPr>
              <a:t>improving emergency preparedness</a:t>
            </a:r>
          </a:p>
          <a:p>
            <a:pPr marL="571500" indent="-571500">
              <a:lnSpc>
                <a:spcPct val="120000"/>
              </a:lnSpc>
              <a:buFont typeface="Arial"/>
              <a:buChar char="•"/>
            </a:pPr>
            <a:r>
              <a:rPr lang="en-US" sz="3600" dirty="0" smtClean="0">
                <a:solidFill>
                  <a:schemeClr val="tx1"/>
                </a:solidFill>
              </a:rPr>
              <a:t>increasing the quality of life among people with disabilities</a:t>
            </a:r>
          </a:p>
          <a:p>
            <a:pPr>
              <a:lnSpc>
                <a:spcPct val="120000"/>
              </a:lnSpc>
            </a:pPr>
            <a:r>
              <a:rPr lang="en-US" sz="3600" dirty="0">
                <a:solidFill>
                  <a:srgbClr val="000000"/>
                </a:solidFill>
              </a:rPr>
              <a:t>Responsive Practice relates to the mission of the LEND program through:</a:t>
            </a:r>
          </a:p>
          <a:p>
            <a:pPr marL="571500" indent="-571500">
              <a:lnSpc>
                <a:spcPct val="120000"/>
              </a:lnSpc>
              <a:buFont typeface="Arial"/>
              <a:buChar char="•"/>
            </a:pPr>
            <a:r>
              <a:rPr lang="en-US" sz="3600" dirty="0">
                <a:solidFill>
                  <a:srgbClr val="000000"/>
                </a:solidFill>
              </a:rPr>
              <a:t>improving the health of individuals with disabilities</a:t>
            </a:r>
          </a:p>
          <a:p>
            <a:pPr marL="571500" indent="-571500">
              <a:lnSpc>
                <a:spcPct val="120000"/>
              </a:lnSpc>
              <a:buFont typeface="Arial"/>
              <a:buChar char="•"/>
            </a:pPr>
            <a:r>
              <a:rPr lang="en-US" sz="3600" dirty="0">
                <a:solidFill>
                  <a:srgbClr val="000000"/>
                </a:solidFill>
              </a:rPr>
              <a:t>preparing trainees/fellows for leadership roles through interdisciplinary education and experiences</a:t>
            </a:r>
          </a:p>
          <a:p>
            <a:pPr marL="571500" indent="-571500">
              <a:lnSpc>
                <a:spcPct val="120000"/>
              </a:lnSpc>
              <a:buFont typeface="Arial"/>
              <a:buChar char="•"/>
            </a:pPr>
            <a:r>
              <a:rPr lang="en-US" sz="3600" dirty="0" smtClean="0">
                <a:solidFill>
                  <a:srgbClr val="000000"/>
                </a:solidFill>
              </a:rPr>
              <a:t>improving the system of care across the lifespan</a:t>
            </a:r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 rotWithShape="1">
          <a:blip r:embed="rId5"/>
          <a:srcRect l="3152" t="12078" r="4504" b="14508"/>
          <a:stretch/>
        </p:blipFill>
        <p:spPr>
          <a:xfrm rot="1499698">
            <a:off x="22143336" y="22983677"/>
            <a:ext cx="1760585" cy="2047535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 rotWithShape="1">
          <a:blip r:embed="rId6"/>
          <a:srcRect l="8687" t="13965" r="3523" b="10923"/>
          <a:stretch/>
        </p:blipFill>
        <p:spPr>
          <a:xfrm rot="19886005">
            <a:off x="19208899" y="22627561"/>
            <a:ext cx="1905748" cy="2174043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25831800" y="3810001"/>
            <a:ext cx="10134600" cy="22479000"/>
          </a:xfrm>
          <a:prstGeom prst="rect">
            <a:avLst/>
          </a:prstGeom>
          <a:ln w="76200" cmpd="sng">
            <a:solidFill>
              <a:srgbClr val="7552B2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4000" b="1" u="sng" dirty="0" smtClean="0">
                <a:ln w="10541" cmpd="sng">
                  <a:solidFill>
                    <a:srgbClr val="604A7B"/>
                  </a:solidFill>
                  <a:prstDash val="solid"/>
                </a:ln>
                <a:solidFill>
                  <a:srgbClr val="403152"/>
                </a:solidFill>
              </a:rPr>
              <a:t>Project Outcomes</a:t>
            </a:r>
          </a:p>
          <a:p>
            <a:pPr>
              <a:lnSpc>
                <a:spcPct val="120000"/>
              </a:lnSpc>
            </a:pPr>
            <a:r>
              <a:rPr lang="en-US" sz="4000" b="1" dirty="0" smtClean="0">
                <a:solidFill>
                  <a:schemeClr val="tx1"/>
                </a:solidFill>
              </a:rPr>
              <a:t>Essential Components of the training program:</a:t>
            </a:r>
          </a:p>
          <a:p>
            <a:pPr marL="571500" indent="-571500">
              <a:lnSpc>
                <a:spcPct val="120000"/>
              </a:lnSpc>
              <a:buFont typeface="Arial"/>
              <a:buChar char="•"/>
            </a:pPr>
            <a:r>
              <a:rPr lang="en-US" sz="3600" dirty="0" smtClean="0">
                <a:solidFill>
                  <a:schemeClr val="tx1"/>
                </a:solidFill>
              </a:rPr>
              <a:t>The interactive group activity encourages a lively group discussion.  This allows the health care providers to learn from one another regarding a topic they do not often get to discuss.</a:t>
            </a:r>
          </a:p>
          <a:p>
            <a:pPr marL="571500" indent="-571500">
              <a:lnSpc>
                <a:spcPct val="120000"/>
              </a:lnSpc>
              <a:buFont typeface="Arial"/>
              <a:buChar char="•"/>
            </a:pPr>
            <a:r>
              <a:rPr lang="en-US" sz="3600" dirty="0" smtClean="0">
                <a:solidFill>
                  <a:schemeClr val="tx1"/>
                </a:solidFill>
              </a:rPr>
              <a:t>Hearing personal stories from an individual with a disability as part of the training made more of an impact.</a:t>
            </a:r>
          </a:p>
          <a:p>
            <a:pPr marL="571500" indent="-571500">
              <a:lnSpc>
                <a:spcPct val="120000"/>
              </a:lnSpc>
              <a:buFont typeface="Arial"/>
              <a:buChar char="•"/>
            </a:pPr>
            <a:r>
              <a:rPr lang="en-US" sz="3600" dirty="0" smtClean="0">
                <a:solidFill>
                  <a:schemeClr val="tx1"/>
                </a:solidFill>
              </a:rPr>
              <a:t>This training caters to several different learning styles through the mediums of lecture, discussion, videos, and  visual and written materials.</a:t>
            </a:r>
          </a:p>
          <a:p>
            <a:pPr marL="571500" indent="-571500">
              <a:lnSpc>
                <a:spcPct val="120000"/>
              </a:lnSpc>
              <a:buFont typeface="Arial"/>
              <a:buChar char="•"/>
            </a:pPr>
            <a:endParaRPr lang="en-US" sz="3600" dirty="0" smtClean="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</a:pPr>
            <a:r>
              <a:rPr lang="en-US" sz="4000" b="1" dirty="0">
                <a:solidFill>
                  <a:schemeClr val="tx1"/>
                </a:solidFill>
              </a:rPr>
              <a:t>Lessons learned about the process:</a:t>
            </a:r>
          </a:p>
          <a:p>
            <a:pPr marL="571500" indent="-571500">
              <a:lnSpc>
                <a:spcPct val="120000"/>
              </a:lnSpc>
              <a:buFont typeface="Arial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Implementing a new training is time intensive and takes persistence to get </a:t>
            </a:r>
            <a:r>
              <a:rPr lang="en-US" sz="3600" dirty="0" smtClean="0">
                <a:solidFill>
                  <a:schemeClr val="tx1"/>
                </a:solidFill>
              </a:rPr>
              <a:t>off </a:t>
            </a:r>
            <a:r>
              <a:rPr lang="en-US" sz="3600" dirty="0">
                <a:solidFill>
                  <a:schemeClr val="tx1"/>
                </a:solidFill>
              </a:rPr>
              <a:t>the </a:t>
            </a:r>
            <a:r>
              <a:rPr lang="en-US" sz="3600" dirty="0" smtClean="0">
                <a:solidFill>
                  <a:schemeClr val="tx1"/>
                </a:solidFill>
              </a:rPr>
              <a:t>ground.</a:t>
            </a:r>
          </a:p>
          <a:p>
            <a:pPr marL="571500" indent="-571500">
              <a:lnSpc>
                <a:spcPct val="120000"/>
              </a:lnSpc>
              <a:buFont typeface="Arial"/>
              <a:buChar char="•"/>
            </a:pPr>
            <a:r>
              <a:rPr lang="en-US" sz="3600" dirty="0" smtClean="0">
                <a:solidFill>
                  <a:schemeClr val="tx1"/>
                </a:solidFill>
              </a:rPr>
              <a:t>Health </a:t>
            </a:r>
            <a:r>
              <a:rPr lang="en-US" sz="3600" dirty="0">
                <a:solidFill>
                  <a:schemeClr val="tx1"/>
                </a:solidFill>
              </a:rPr>
              <a:t>care workers </a:t>
            </a:r>
            <a:r>
              <a:rPr lang="en-US" sz="3600" dirty="0" smtClean="0">
                <a:solidFill>
                  <a:schemeClr val="tx1"/>
                </a:solidFill>
              </a:rPr>
              <a:t>whose </a:t>
            </a:r>
            <a:r>
              <a:rPr lang="en-US" sz="3600" dirty="0">
                <a:solidFill>
                  <a:schemeClr val="tx1"/>
                </a:solidFill>
              </a:rPr>
              <a:t>frame of reference </a:t>
            </a:r>
            <a:r>
              <a:rPr lang="en-US" sz="3600" dirty="0" smtClean="0">
                <a:solidFill>
                  <a:schemeClr val="tx1"/>
                </a:solidFill>
              </a:rPr>
              <a:t>is </a:t>
            </a:r>
            <a:r>
              <a:rPr lang="en-US" sz="3600" dirty="0">
                <a:solidFill>
                  <a:schemeClr val="tx1"/>
                </a:solidFill>
              </a:rPr>
              <a:t>the medical model may have difficulty recognizing disability as </a:t>
            </a:r>
            <a:r>
              <a:rPr lang="en-US" sz="3600" dirty="0" smtClean="0">
                <a:solidFill>
                  <a:schemeClr val="tx1"/>
                </a:solidFill>
              </a:rPr>
              <a:t>diversity.</a:t>
            </a:r>
            <a:endParaRPr lang="en-US" sz="3600" dirty="0">
              <a:solidFill>
                <a:schemeClr val="tx1"/>
              </a:solidFill>
            </a:endParaRPr>
          </a:p>
          <a:p>
            <a:pPr marL="571500" indent="-571500">
              <a:lnSpc>
                <a:spcPct val="120000"/>
              </a:lnSpc>
              <a:buFont typeface="Arial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Presenting this training as an interdisciplinary team </a:t>
            </a:r>
            <a:r>
              <a:rPr lang="en-US" sz="3600" dirty="0" smtClean="0">
                <a:solidFill>
                  <a:schemeClr val="tx1"/>
                </a:solidFill>
              </a:rPr>
              <a:t>brings </a:t>
            </a:r>
            <a:r>
              <a:rPr lang="en-US" sz="3600" dirty="0">
                <a:solidFill>
                  <a:schemeClr val="tx1"/>
                </a:solidFill>
              </a:rPr>
              <a:t>out different perspectives of the health care </a:t>
            </a:r>
            <a:r>
              <a:rPr lang="en-US" sz="3600" dirty="0" smtClean="0">
                <a:solidFill>
                  <a:schemeClr val="tx1"/>
                </a:solidFill>
              </a:rPr>
              <a:t>system.</a:t>
            </a:r>
          </a:p>
          <a:p>
            <a:pPr marL="571500" indent="-571500">
              <a:lnSpc>
                <a:spcPct val="120000"/>
              </a:lnSpc>
              <a:buFont typeface="Arial"/>
              <a:buChar char="•"/>
            </a:pPr>
            <a:r>
              <a:rPr lang="en-US" sz="3600" dirty="0" smtClean="0">
                <a:solidFill>
                  <a:schemeClr val="tx1"/>
                </a:solidFill>
              </a:rPr>
              <a:t>This information </a:t>
            </a:r>
            <a:r>
              <a:rPr lang="en-US" sz="3600" dirty="0">
                <a:solidFill>
                  <a:schemeClr val="tx1"/>
                </a:solidFill>
              </a:rPr>
              <a:t>i</a:t>
            </a:r>
            <a:r>
              <a:rPr lang="en-US" sz="3600" dirty="0" smtClean="0">
                <a:solidFill>
                  <a:schemeClr val="tx1"/>
                </a:solidFill>
              </a:rPr>
              <a:t>s presented more effectively by using data and stories in combination.</a:t>
            </a:r>
          </a:p>
          <a:p>
            <a:pPr marL="571500" indent="-571500">
              <a:lnSpc>
                <a:spcPct val="120000"/>
              </a:lnSpc>
              <a:buFont typeface="Arial"/>
              <a:buChar char="•"/>
            </a:pPr>
            <a:endParaRPr lang="en-US" sz="3600" dirty="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</a:pPr>
            <a:r>
              <a:rPr lang="en-US" sz="4000" b="1" dirty="0" smtClean="0">
                <a:solidFill>
                  <a:srgbClr val="000000"/>
                </a:solidFill>
              </a:rPr>
              <a:t>Suggestions for </a:t>
            </a:r>
            <a:r>
              <a:rPr lang="en-US" sz="4000" b="1" dirty="0">
                <a:solidFill>
                  <a:srgbClr val="000000"/>
                </a:solidFill>
              </a:rPr>
              <a:t>LEND </a:t>
            </a:r>
            <a:r>
              <a:rPr lang="en-US" sz="4000" b="1" dirty="0" smtClean="0">
                <a:solidFill>
                  <a:srgbClr val="000000"/>
                </a:solidFill>
              </a:rPr>
              <a:t>trainees in Year 3:</a:t>
            </a:r>
            <a:endParaRPr lang="en-US" sz="4000" b="1" dirty="0">
              <a:solidFill>
                <a:srgbClr val="000000"/>
              </a:solidFill>
            </a:endParaRPr>
          </a:p>
          <a:p>
            <a:pPr marL="571500" indent="-571500">
              <a:lnSpc>
                <a:spcPct val="120000"/>
              </a:lnSpc>
              <a:buFont typeface="Arial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Contact and set up trainings across the state of NH </a:t>
            </a:r>
            <a:r>
              <a:rPr lang="en-US" sz="3600" dirty="0" smtClean="0">
                <a:solidFill>
                  <a:schemeClr val="tx1"/>
                </a:solidFill>
              </a:rPr>
              <a:t>Community </a:t>
            </a:r>
            <a:r>
              <a:rPr lang="en-US" sz="3600" dirty="0">
                <a:solidFill>
                  <a:schemeClr val="tx1"/>
                </a:solidFill>
              </a:rPr>
              <a:t>H</a:t>
            </a:r>
            <a:r>
              <a:rPr lang="en-US" sz="3600" dirty="0" smtClean="0">
                <a:solidFill>
                  <a:schemeClr val="tx1"/>
                </a:solidFill>
              </a:rPr>
              <a:t>ealth Centers.</a:t>
            </a:r>
            <a:endParaRPr lang="en-US" sz="3600" dirty="0">
              <a:solidFill>
                <a:schemeClr val="tx1"/>
              </a:solidFill>
            </a:endParaRPr>
          </a:p>
          <a:p>
            <a:pPr marL="571500" indent="-571500">
              <a:lnSpc>
                <a:spcPct val="120000"/>
              </a:lnSpc>
              <a:buFont typeface="Arial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Involve an individual with disabilities as part of the presentation team.</a:t>
            </a:r>
          </a:p>
          <a:p>
            <a:pPr marL="571500" indent="-571500">
              <a:lnSpc>
                <a:spcPct val="120000"/>
              </a:lnSpc>
              <a:buFont typeface="Arial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Offer continuing education credits to health care professionals participating in this lunch time training</a:t>
            </a:r>
            <a:r>
              <a:rPr lang="en-US" sz="3600" dirty="0" smtClean="0">
                <a:solidFill>
                  <a:schemeClr val="tx1"/>
                </a:solidFill>
              </a:rPr>
              <a:t>.</a:t>
            </a:r>
            <a:endParaRPr lang="en-US" sz="3600" dirty="0">
              <a:solidFill>
                <a:schemeClr val="tx1"/>
              </a:solidFill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7">
            <a:alphaModFix/>
          </a:blip>
          <a:srcRect r="19703"/>
          <a:stretch/>
        </p:blipFill>
        <p:spPr>
          <a:xfrm>
            <a:off x="19431000" y="8305800"/>
            <a:ext cx="2743200" cy="45551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6" descr="Slide2.jp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773400"/>
            <a:ext cx="12287250" cy="105156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1963400" y="17526000"/>
            <a:ext cx="12649200" cy="421243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200" dirty="0">
                <a:cs typeface="Calibri"/>
              </a:rPr>
              <a:t>Responsive Practice is a </a:t>
            </a:r>
            <a:r>
              <a:rPr lang="en-US" sz="3200" dirty="0" smtClean="0">
                <a:cs typeface="Calibri"/>
              </a:rPr>
              <a:t>train-the-trainer </a:t>
            </a:r>
            <a:r>
              <a:rPr lang="en-US" sz="3200" dirty="0">
                <a:cs typeface="Calibri"/>
              </a:rPr>
              <a:t>model designed to assist health care professionals working in </a:t>
            </a:r>
            <a:r>
              <a:rPr lang="en-US" sz="3200" dirty="0" smtClean="0">
                <a:cs typeface="Calibri"/>
              </a:rPr>
              <a:t>community health care clinics </a:t>
            </a:r>
            <a:r>
              <a:rPr lang="en-US" sz="3200" dirty="0">
                <a:cs typeface="Calibri"/>
              </a:rPr>
              <a:t>to understand the obstacles individuals with disabilities face when trying to access health care.  The training helps the health care professionals consider alternative ways to provide comprehensive care to individuals with </a:t>
            </a:r>
            <a:r>
              <a:rPr lang="en-US" sz="3200" dirty="0" smtClean="0">
                <a:cs typeface="Calibri"/>
              </a:rPr>
              <a:t>disabilities</a:t>
            </a:r>
            <a:r>
              <a:rPr lang="en-US" sz="3200" dirty="0">
                <a:cs typeface="Calibri"/>
              </a:rPr>
              <a:t> </a:t>
            </a:r>
            <a:r>
              <a:rPr lang="en-US" sz="3200" dirty="0" smtClean="0">
                <a:cs typeface="Calibri"/>
              </a:rPr>
              <a:t>and </a:t>
            </a:r>
            <a:r>
              <a:rPr lang="en-US" sz="3200" dirty="0" smtClean="0">
                <a:solidFill>
                  <a:schemeClr val="tx1"/>
                </a:solidFill>
              </a:rPr>
              <a:t>aim </a:t>
            </a:r>
            <a:r>
              <a:rPr lang="en-US" sz="3200" dirty="0">
                <a:solidFill>
                  <a:schemeClr val="tx1"/>
                </a:solidFill>
              </a:rPr>
              <a:t>to increase the knowledge, </a:t>
            </a:r>
            <a:r>
              <a:rPr lang="en-US" sz="3200" dirty="0" smtClean="0">
                <a:solidFill>
                  <a:schemeClr val="tx1"/>
                </a:solidFill>
              </a:rPr>
              <a:t>skills, </a:t>
            </a:r>
            <a:r>
              <a:rPr lang="en-US" sz="3200" dirty="0">
                <a:solidFill>
                  <a:schemeClr val="tx1"/>
                </a:solidFill>
              </a:rPr>
              <a:t>and attitudes of providers to deliver a range of health services for people with disabilities</a:t>
            </a:r>
            <a:endParaRPr lang="en-US" sz="3200" dirty="0"/>
          </a:p>
        </p:txBody>
      </p:sp>
      <p:pic>
        <p:nvPicPr>
          <p:cNvPr id="4" name="Picture 3" descr="Slide1.jp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53800" y="12115800"/>
            <a:ext cx="5257800" cy="39433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 descr="Slide1.jpg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29" t="21901" r="6885" b="40547"/>
          <a:stretch/>
        </p:blipFill>
        <p:spPr>
          <a:xfrm>
            <a:off x="16610643" y="25350448"/>
            <a:ext cx="3442448" cy="1153052"/>
          </a:xfrm>
          <a:prstGeom prst="rect">
            <a:avLst/>
          </a:prstGeom>
        </p:spPr>
      </p:pic>
      <p:pic>
        <p:nvPicPr>
          <p:cNvPr id="6" name="Picture 5" descr="5training.jpg.pn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73000" y="21869399"/>
            <a:ext cx="4191000" cy="3574077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 rotWithShape="1">
          <a:blip r:embed="rId12"/>
          <a:srcRect l="1118" t="8464" r="4934" b="5631"/>
          <a:stretch/>
        </p:blipFill>
        <p:spPr>
          <a:xfrm>
            <a:off x="20014914" y="22021800"/>
            <a:ext cx="2937553" cy="3581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3"/>
          <a:srcRect l="7465" t="6511" r="2547" b="8627"/>
          <a:stretch/>
        </p:blipFill>
        <p:spPr>
          <a:xfrm>
            <a:off x="13792200" y="12268200"/>
            <a:ext cx="1371599" cy="134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41454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3033</TotalTime>
  <Words>458</Words>
  <Application>Microsoft Macintosh PowerPoint</Application>
  <PresentationFormat>Custom</PresentationFormat>
  <Paragraphs>38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nrc22</dc:creator>
  <cp:lastModifiedBy>Andrew Sullivan</cp:lastModifiedBy>
  <cp:revision>93</cp:revision>
  <cp:lastPrinted>2014-04-02T19:01:12Z</cp:lastPrinted>
  <dcterms:created xsi:type="dcterms:W3CDTF">2011-03-29T17:41:26Z</dcterms:created>
  <dcterms:modified xsi:type="dcterms:W3CDTF">2014-04-17T01:18:24Z</dcterms:modified>
</cp:coreProperties>
</file>