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4"/>
  </p:notesMasterIdLst>
  <p:handoutMasterIdLst>
    <p:handoutMasterId r:id="rId5"/>
  </p:handoutMasterIdLst>
  <p:sldIdLst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>
        <p:scale>
          <a:sx n="110" d="100"/>
          <a:sy n="110" d="100"/>
        </p:scale>
        <p:origin x="-198" y="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852F4B4A-E307-47E1-839B-29F1B8175CE0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D282FD4B-2110-4CA1-A54C-09B9C2E10B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95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FD6FDD18-DE22-4C8A-AD4A-80E4D221ED62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DBA6C2E0-B7F0-4AB2-8A87-0FCC1A7364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725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6C2E0-B7F0-4AB2-8A87-0FCC1A73642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031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533400" y="3619500"/>
            <a:ext cx="7848600" cy="838200"/>
          </a:xfrm>
        </p:spPr>
        <p:txBody>
          <a:bodyPr anchor="b" anchorCtr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4800" kern="1200" cap="all" baseline="0">
                <a:solidFill>
                  <a:schemeClr val="tx1"/>
                </a:solidFill>
                <a:effectLst>
                  <a:outerShdw blurRad="94454" dist="50800" dir="2700000" algn="tl" rotWithShape="0">
                    <a:srgbClr val="000000">
                      <a:alpha val="36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990600" y="4343400"/>
            <a:ext cx="7391400" cy="914400"/>
          </a:xfrm>
        </p:spPr>
        <p:txBody>
          <a:bodyPr>
            <a:noAutofit/>
          </a:bodyPr>
          <a:lstStyle>
            <a:lvl1pPr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990600" y="1476375"/>
            <a:ext cx="5410200" cy="352425"/>
          </a:xfrm>
        </p:spPr>
        <p:txBody>
          <a:bodyPr anchor="b" anchorCtr="0"/>
          <a:lstStyle>
            <a:lvl1pPr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990600" y="5819777"/>
            <a:ext cx="7391400" cy="304799"/>
          </a:xfrm>
        </p:spPr>
        <p:txBody>
          <a:bodyPr>
            <a:noAutofit/>
          </a:bodyPr>
          <a:lstStyle>
            <a:lvl1pPr>
              <a:buFontTx/>
              <a:buNone/>
              <a:defRPr sz="12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Rectangle 1"/>
          <p:cNvSpPr>
            <a:spLocks noGrp="1"/>
          </p:cNvSpPr>
          <p:nvPr>
            <p:ph type="title"/>
          </p:nvPr>
        </p:nvSpPr>
        <p:spPr>
          <a:xfrm>
            <a:off x="990600" y="609599"/>
            <a:ext cx="8153400" cy="989013"/>
          </a:xfrm>
        </p:spPr>
        <p:txBody>
          <a:bodyPr anchor="ctr" anchorCtr="0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047750" y="5808662"/>
            <a:ext cx="5334000" cy="1588"/>
          </a:xfrm>
          <a:prstGeom prst="line">
            <a:avLst/>
          </a:prstGeom>
          <a:noFill/>
          <a:ln w="6350" cap="rnd" cmpd="sng" algn="ctr">
            <a:solidFill>
              <a:schemeClr val="tx1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/>
            </a:gs>
            <a:gs pos="35000">
              <a:schemeClr val="bg1"/>
            </a:gs>
            <a:gs pos="100000">
              <a:schemeClr val="accent5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2" name="clouds.png"/>
            <p:cNvPicPr>
              <a:picLocks noChangeAspect="1"/>
            </p:cNvPicPr>
            <p:nvPr/>
          </p:nvPicPr>
          <p:blipFill>
            <a:blip r:embed="rId11">
              <a:duotone>
                <a:schemeClr val="accent5"/>
                <a:srgbClr val="FFFFFF"/>
              </a:duotone>
            </a:blip>
            <a:srcRect b="6067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Rectangle 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noFill/>
            <a:ln w="12700" cap="rnd" cmpd="sng" algn="ctr">
              <a:gradFill>
                <a:gsLst>
                  <a:gs pos="0">
                    <a:schemeClr val="accent5"/>
                  </a:gs>
                  <a:gs pos="67000">
                    <a:schemeClr val="bg1"/>
                  </a:gs>
                  <a:gs pos="100000">
                    <a:schemeClr val="accent3"/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28650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0DA51-C2E5-408A-8504-0C83EDDEDAF4}" type="datetimeFigureOut">
              <a:rPr lang="en-US" smtClean="0"/>
              <a:pPr/>
              <a:t>4/11/2014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28650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28650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28CE7-68F5-41DF-B820-82E57A425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9584"/>
            <a:ext cx="8229600" cy="1143000"/>
          </a:xfrm>
        </p:spPr>
        <p:txBody>
          <a:bodyPr>
            <a:normAutofit/>
          </a:bodyPr>
          <a:lstStyle/>
          <a:p>
            <a:r>
              <a:rPr lang="en-US" sz="5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G MOO" panose="00000400000000000000" pitchFamily="2" charset="0"/>
              </a:rPr>
              <a:t>S</a:t>
            </a:r>
            <a:r>
              <a:rPr lang="en-US" sz="4000" dirty="0" err="1">
                <a:latin typeface="Comic Sans MS" panose="030F0702030302020204" pitchFamily="66" charset="0"/>
              </a:rPr>
              <a:t>tonyfield</a:t>
            </a:r>
            <a:r>
              <a:rPr lang="en-US" sz="4000" dirty="0">
                <a:latin typeface="KG MOO" panose="00000400000000000000" pitchFamily="2" charset="0"/>
              </a:rPr>
              <a:t> </a:t>
            </a:r>
            <a:r>
              <a:rPr 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G MOO" panose="00000400000000000000" pitchFamily="2" charset="0"/>
              </a:rPr>
              <a:t>F</a:t>
            </a:r>
            <a:r>
              <a:rPr lang="en-US" sz="4000" dirty="0">
                <a:latin typeface="Comic Sans MS" panose="030F0702030302020204" pitchFamily="66" charset="0"/>
              </a:rPr>
              <a:t>arm</a:t>
            </a:r>
            <a:endParaRPr lang="en-US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6477000" y="0"/>
            <a:ext cx="294592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Kyle Scarano, Max Post, Stephanie Gibbons</a:t>
            </a:r>
            <a:endParaRPr lang="en-US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990600"/>
            <a:ext cx="3200400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u="sng" dirty="0" smtClean="0"/>
              <a:t>Organic and Homegrown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err="1" smtClean="0"/>
              <a:t>Stonyfield</a:t>
            </a:r>
            <a:r>
              <a:rPr lang="en-US" sz="1050" dirty="0" smtClean="0"/>
              <a:t> farm is an all-organic yogurt company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smtClean="0"/>
              <a:t>The Farm avoids the use of toxic persistent pesticides and herbicides, growth hormones, and antibiotics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err="1" smtClean="0"/>
              <a:t>Stonyfield</a:t>
            </a:r>
            <a:r>
              <a:rPr lang="en-US" sz="1050" dirty="0" smtClean="0"/>
              <a:t> has also taken the pledge as an organic farm to forbid all use of genetically modified organisms (GMO’s)</a:t>
            </a:r>
          </a:p>
          <a:p>
            <a:r>
              <a:rPr lang="en-US" sz="1050" u="sng" dirty="0" smtClean="0"/>
              <a:t>Natural 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smtClean="0"/>
              <a:t>The providers for </a:t>
            </a:r>
            <a:r>
              <a:rPr lang="en-US" sz="1050" dirty="0" err="1" smtClean="0"/>
              <a:t>Stonyfields’s</a:t>
            </a:r>
            <a:r>
              <a:rPr lang="en-US" sz="1050" dirty="0" smtClean="0"/>
              <a:t> milk, veggies, and fruit also do not use chemical pesticides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smtClean="0"/>
              <a:t>To achieve natural alternatives, the farms </a:t>
            </a:r>
            <a:r>
              <a:rPr lang="en-US" sz="1050" smtClean="0"/>
              <a:t>regularly </a:t>
            </a:r>
            <a:r>
              <a:rPr lang="en-US" sz="1050" smtClean="0"/>
              <a:t>introduce </a:t>
            </a:r>
            <a:r>
              <a:rPr lang="en-US" sz="1050" dirty="0" smtClean="0"/>
              <a:t>ladybugs into their crops who hunt harmful critters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smtClean="0"/>
              <a:t>Frequent crop rotation is another environmentally friendly method in avoiding pests</a:t>
            </a:r>
          </a:p>
          <a:p>
            <a:r>
              <a:rPr lang="en-US" sz="1050" u="sng" dirty="0" smtClean="0"/>
              <a:t>Yogurt and Antibiotics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smtClean="0"/>
              <a:t>Through the process of temperature controlled fermentation, yogurt is produced from milk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smtClean="0"/>
              <a:t>This requires several types of bacteria who ferment the lactose in milk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50" dirty="0" err="1" smtClean="0"/>
              <a:t>Stonyfield</a:t>
            </a:r>
            <a:r>
              <a:rPr lang="en-US" sz="1050" dirty="0" smtClean="0"/>
              <a:t> abolishes the use of potentially harmful antibiotics within this method</a:t>
            </a:r>
          </a:p>
          <a:p>
            <a:endParaRPr lang="en-US" sz="1200" u="sng" dirty="0"/>
          </a:p>
        </p:txBody>
      </p:sp>
      <p:pic>
        <p:nvPicPr>
          <p:cNvPr id="1026" name="Picture 2" descr="http://randowant.com/wp-content/uploads/2014/04/Ladybug29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77" y="4724108"/>
            <a:ext cx="2829446" cy="2038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00400" y="990600"/>
            <a:ext cx="2743200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u="sng" dirty="0" smtClean="0"/>
              <a:t>Earth Efforts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err="1" smtClean="0"/>
              <a:t>Stonyfield’s</a:t>
            </a:r>
            <a:r>
              <a:rPr lang="en-US" sz="1050" dirty="0" smtClean="0"/>
              <a:t> “earth </a:t>
            </a:r>
            <a:r>
              <a:rPr lang="en-US" sz="1050" dirty="0"/>
              <a:t>efforts” reach from their organic ingredients to the plant made containers that package the </a:t>
            </a:r>
            <a:r>
              <a:rPr lang="en-US" sz="1050" dirty="0" smtClean="0"/>
              <a:t>yogurt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The </a:t>
            </a:r>
            <a:r>
              <a:rPr lang="en-US" sz="1050" dirty="0"/>
              <a:t>company </a:t>
            </a:r>
            <a:r>
              <a:rPr lang="en-US" sz="1050" dirty="0" smtClean="0"/>
              <a:t>has reduced their </a:t>
            </a:r>
            <a:r>
              <a:rPr lang="en-US" sz="1050" dirty="0"/>
              <a:t>solid waste by 50% and GHG emissions at the factory by 20</a:t>
            </a:r>
            <a:r>
              <a:rPr lang="en-US" sz="1050" dirty="0" smtClean="0"/>
              <a:t>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 </a:t>
            </a:r>
            <a:r>
              <a:rPr lang="en-US" sz="1050" dirty="0"/>
              <a:t>The company strives to make more moves in keeping our environment clean by getting their waste down to 0% in the upcoming </a:t>
            </a:r>
            <a:r>
              <a:rPr lang="en-US" sz="1050" dirty="0" smtClean="0"/>
              <a:t>years</a:t>
            </a:r>
            <a:endParaRPr lang="en-US" sz="900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sz="1050" b="1" u="sng" dirty="0" smtClean="0"/>
          </a:p>
          <a:p>
            <a:r>
              <a:rPr lang="en-US" sz="1050" u="sng" dirty="0" smtClean="0"/>
              <a:t>Hitting Home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/>
              <a:t>At UNH, </a:t>
            </a:r>
            <a:r>
              <a:rPr lang="en-US" sz="1050" dirty="0" err="1"/>
              <a:t>Stonyfield</a:t>
            </a:r>
            <a:r>
              <a:rPr lang="en-US" sz="1050" dirty="0"/>
              <a:t> </a:t>
            </a:r>
            <a:r>
              <a:rPr lang="en-US" sz="1050" dirty="0" smtClean="0"/>
              <a:t>is an </a:t>
            </a:r>
            <a:r>
              <a:rPr lang="en-US" sz="1050" dirty="0"/>
              <a:t>integral part of the dining experience as well as a business </a:t>
            </a:r>
            <a:r>
              <a:rPr lang="en-US" sz="1050" dirty="0" smtClean="0"/>
              <a:t>partner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err="1" smtClean="0"/>
              <a:t>Stonyfield</a:t>
            </a:r>
            <a:r>
              <a:rPr lang="en-US" sz="1050" dirty="0" smtClean="0"/>
              <a:t> donated </a:t>
            </a:r>
            <a:r>
              <a:rPr lang="en-US" sz="1050" dirty="0"/>
              <a:t>$450,000 to the UNH Organic Dairy Farm in efforts to provide funding </a:t>
            </a:r>
            <a:r>
              <a:rPr lang="en-US" sz="1050" dirty="0" smtClean="0"/>
              <a:t>for organic farming research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UNH and </a:t>
            </a:r>
            <a:r>
              <a:rPr lang="en-US" sz="1050" dirty="0" err="1" smtClean="0"/>
              <a:t>Stonyfield</a:t>
            </a:r>
            <a:r>
              <a:rPr lang="en-US" sz="1050" dirty="0" smtClean="0"/>
              <a:t> are members </a:t>
            </a:r>
            <a:r>
              <a:rPr lang="en-US" sz="1050" dirty="0"/>
              <a:t>of Organic Valley, the oldest and largest organic farmer’s network </a:t>
            </a:r>
            <a:r>
              <a:rPr lang="en-US" sz="1050" dirty="0" smtClean="0"/>
              <a:t>and leading </a:t>
            </a:r>
            <a:r>
              <a:rPr lang="en-US" sz="1050" dirty="0"/>
              <a:t>brand in </a:t>
            </a:r>
            <a:r>
              <a:rPr lang="en-US" sz="1050" dirty="0" smtClean="0"/>
              <a:t>dairy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In </a:t>
            </a:r>
            <a:r>
              <a:rPr lang="en-US" sz="1050" dirty="0"/>
              <a:t>2007, UNH started shipping milk supply to be used in companies such as Organic Valley and </a:t>
            </a:r>
            <a:r>
              <a:rPr lang="en-US" sz="1050" dirty="0" err="1"/>
              <a:t>Stonyfield</a:t>
            </a:r>
            <a:r>
              <a:rPr lang="en-US" sz="1050" dirty="0"/>
              <a:t> </a:t>
            </a:r>
            <a:r>
              <a:rPr lang="en-US" sz="1050" dirty="0" smtClean="0"/>
              <a:t>Farm</a:t>
            </a:r>
          </a:p>
          <a:p>
            <a:endParaRPr lang="en-US" sz="900" dirty="0"/>
          </a:p>
          <a:p>
            <a:endParaRPr lang="en-US" sz="900" dirty="0"/>
          </a:p>
          <a:p>
            <a:endParaRPr lang="en-US" dirty="0"/>
          </a:p>
        </p:txBody>
      </p:sp>
      <p:pic>
        <p:nvPicPr>
          <p:cNvPr id="9" name="Picture 2" descr="http://1.bp.blogspot.com/-DjwsH0ihqug/UpRgsoxw8EI/AAAAAAABCZI/aBD6nrfxdSU/s640/stonyfield+%284%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642" y="1022445"/>
            <a:ext cx="3112357" cy="20133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145617" y="3035751"/>
            <a:ext cx="2998382" cy="3485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u="sng" dirty="0"/>
              <a:t>Locally Cultured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Founded 1983 in Wilton, NH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Exclusive organic yogurt provider for UNH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#1 selling organic yogurt brand in America</a:t>
            </a:r>
          </a:p>
          <a:p>
            <a:r>
              <a:rPr lang="en-US" sz="1050" u="sng" dirty="0"/>
              <a:t>Tasting Success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85% of shares owned </a:t>
            </a:r>
            <a:r>
              <a:rPr lang="en-US" sz="1050" dirty="0" smtClean="0"/>
              <a:t>by </a:t>
            </a:r>
            <a:r>
              <a:rPr lang="en-US" sz="1050" dirty="0" err="1" smtClean="0"/>
              <a:t>Groupe</a:t>
            </a:r>
            <a:r>
              <a:rPr lang="en-US" sz="1050" dirty="0" smtClean="0"/>
              <a:t> </a:t>
            </a:r>
            <a:r>
              <a:rPr lang="en-US" sz="1050" dirty="0" err="1"/>
              <a:t>Danone</a:t>
            </a:r>
            <a:r>
              <a:rPr lang="en-US" sz="1050" dirty="0"/>
              <a:t>, an international powerhouse for food-based products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Has successfully entered international market with Les 2 </a:t>
            </a:r>
            <a:r>
              <a:rPr lang="en-US" sz="1050" dirty="0" err="1"/>
              <a:t>Vaches</a:t>
            </a:r>
            <a:r>
              <a:rPr lang="en-US" sz="1050" dirty="0"/>
              <a:t> brand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Owns other popular U.S. yogurt brands such as: </a:t>
            </a:r>
            <a:r>
              <a:rPr lang="en-US" sz="1050" dirty="0" err="1"/>
              <a:t>YoBaby</a:t>
            </a:r>
            <a:r>
              <a:rPr lang="en-US" sz="1050" dirty="0"/>
              <a:t>, </a:t>
            </a:r>
            <a:r>
              <a:rPr lang="en-US" sz="1050" dirty="0" err="1"/>
              <a:t>YoToddler</a:t>
            </a:r>
            <a:r>
              <a:rPr lang="en-US" sz="1050" dirty="0"/>
              <a:t>, </a:t>
            </a:r>
            <a:r>
              <a:rPr lang="en-US" sz="1050" dirty="0" err="1"/>
              <a:t>YoKids</a:t>
            </a:r>
            <a:r>
              <a:rPr lang="en-US" sz="1050" dirty="0"/>
              <a:t> and </a:t>
            </a:r>
            <a:r>
              <a:rPr lang="en-US" sz="1050" dirty="0" err="1" smtClean="0"/>
              <a:t>Oikos</a:t>
            </a:r>
            <a:endParaRPr lang="en-US" sz="1050" dirty="0"/>
          </a:p>
          <a:p>
            <a:r>
              <a:rPr lang="en-US" sz="1050" u="sng" dirty="0"/>
              <a:t>Community Driven</a:t>
            </a:r>
            <a:endParaRPr lang="en-US" sz="1050" dirty="0"/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Despite international </a:t>
            </a:r>
            <a:r>
              <a:rPr lang="en-US" sz="1050" dirty="0" err="1" smtClean="0"/>
              <a:t>involvment</a:t>
            </a:r>
            <a:r>
              <a:rPr lang="en-US" sz="1050" dirty="0"/>
              <a:t>, </a:t>
            </a:r>
            <a:r>
              <a:rPr lang="en-US" sz="1050" dirty="0" smtClean="0"/>
              <a:t>it remains </a:t>
            </a:r>
            <a:r>
              <a:rPr lang="en-US" sz="1050" dirty="0"/>
              <a:t>headquartered locally in Londonderry, NH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Through its </a:t>
            </a:r>
            <a:r>
              <a:rPr lang="en-US" sz="1050" i="1" dirty="0"/>
              <a:t>Profits for the Planet</a:t>
            </a:r>
            <a:r>
              <a:rPr lang="en-US" sz="1050" dirty="0"/>
              <a:t> program, </a:t>
            </a:r>
            <a:r>
              <a:rPr lang="en-US" sz="1050" dirty="0" err="1"/>
              <a:t>Stonyfield</a:t>
            </a:r>
            <a:r>
              <a:rPr lang="en-US" sz="1050" dirty="0"/>
              <a:t> gives 10% of profits to environmental </a:t>
            </a:r>
            <a:r>
              <a:rPr lang="en-US" sz="1050" dirty="0" smtClean="0"/>
              <a:t>causes</a:t>
            </a:r>
            <a:endParaRPr lang="en-US" sz="1050" dirty="0"/>
          </a:p>
          <a:p>
            <a:pPr marL="171450" indent="-171450">
              <a:buFont typeface="Arial" pitchFamily="34" charset="0"/>
              <a:buChar char="•"/>
            </a:pPr>
            <a:r>
              <a:rPr lang="en-US" sz="1050" dirty="0"/>
              <a:t>Obtains milk from Organic </a:t>
            </a:r>
            <a:r>
              <a:rPr lang="en-US" sz="1050" dirty="0" smtClean="0"/>
              <a:t>Valley—a cooperative </a:t>
            </a:r>
            <a:r>
              <a:rPr lang="en-US" sz="1050" dirty="0"/>
              <a:t>of organic dairy farmers out of La Crosse, Wisconsin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600" y="2956622"/>
            <a:ext cx="2780490" cy="1219200"/>
          </a:xfrm>
          <a:prstGeom prst="rect">
            <a:avLst/>
          </a:prstGeom>
          <a:ln w="44450">
            <a:solidFill>
              <a:srgbClr val="000090">
                <a:alpha val="76000"/>
              </a:srgbClr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" y="152400"/>
            <a:ext cx="1905000" cy="744301"/>
          </a:xfrm>
          <a:prstGeom prst="ellipse">
            <a:avLst/>
          </a:prstGeom>
          <a:ln w="63500" cap="rnd">
            <a:solidFill>
              <a:srgbClr val="FFFF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1329772-3BEE-4BBB-9876-220F377B577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Certificate of completion for course</Template>
  <TotalTime>0</TotalTime>
  <Words>402</Words>
  <Application>Microsoft Office PowerPoint</Application>
  <PresentationFormat>On-screen Show (4:3)</PresentationFormat>
  <Paragraphs>43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Stonyfield Farm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2014-03-31T17:41:22Z</dcterms:created>
  <dcterms:modified xsi:type="dcterms:W3CDTF">2014-04-11T21:19:02Z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TC101641899990</vt:lpwstr>
  </property>
</Properties>
</file>