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6576000" cy="24688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p:scale>
          <a:sx n="33" d="100"/>
          <a:sy n="33" d="100"/>
        </p:scale>
        <p:origin x="-1608" y="-72"/>
      </p:cViewPr>
      <p:guideLst>
        <p:guide orient="horz" pos="7776"/>
        <p:guide pos="115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7669532"/>
            <a:ext cx="31089600" cy="5292090"/>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3990320"/>
            <a:ext cx="25603200" cy="630936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1EEB669-8049-8148-9514-93789E15EB93}"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EEB669-8049-8148-9514-93789E15EB93}"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5864842"/>
            <a:ext cx="31089600" cy="490347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0464169"/>
            <a:ext cx="31089600" cy="540067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EEB669-8049-8148-9514-93789E15EB93}"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5760723"/>
            <a:ext cx="16154400" cy="1629346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5760723"/>
            <a:ext cx="16154400" cy="1629346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1EEB669-8049-8148-9514-93789E15EB93}" type="datetimeFigureOut">
              <a:rPr lang="en-US" smtClean="0"/>
              <a:pPr/>
              <a:t>4/17/2014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5526408"/>
            <a:ext cx="16160752" cy="230314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7829551"/>
            <a:ext cx="16160752" cy="142246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6" y="5526408"/>
            <a:ext cx="16167100" cy="230314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6" y="7829551"/>
            <a:ext cx="16167100" cy="142246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1EEB669-8049-8148-9514-93789E15EB93}" type="datetimeFigureOut">
              <a:rPr lang="en-US" smtClean="0"/>
              <a:pPr/>
              <a:t>4/17/2014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EEB669-8049-8148-9514-93789E15EB93}" type="datetimeFigureOut">
              <a:rPr lang="en-US" smtClean="0"/>
              <a:pPr/>
              <a:t>4/17/2014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EEB669-8049-8148-9514-93789E15EB93}" type="datetimeFigureOut">
              <a:rPr lang="en-US" smtClean="0"/>
              <a:pPr/>
              <a:t>4/17/2014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6" y="982980"/>
            <a:ext cx="12033252" cy="418338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982983"/>
            <a:ext cx="20447000" cy="210712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6" y="5166363"/>
            <a:ext cx="12033252" cy="1688782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EEB669-8049-8148-9514-93789E15EB93}" type="datetimeFigureOut">
              <a:rPr lang="en-US" smtClean="0"/>
              <a:pPr/>
              <a:t>4/17/2014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17282161"/>
            <a:ext cx="21945600" cy="2040257"/>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2" y="2205990"/>
            <a:ext cx="21945600" cy="148132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7169152" y="19322418"/>
            <a:ext cx="21945600" cy="289750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EEB669-8049-8148-9514-93789E15EB93}" type="datetimeFigureOut">
              <a:rPr lang="en-US" smtClean="0"/>
              <a:pPr/>
              <a:t>4/17/2014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EEB669-8049-8148-9514-93789E15EB93}"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988699"/>
            <a:ext cx="8229600" cy="2106549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988699"/>
            <a:ext cx="24079200" cy="210654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EEB669-8049-8148-9514-93789E15EB93}" type="datetimeFigureOut">
              <a:rPr lang="en-US" smtClean="0"/>
              <a:pPr/>
              <a:t>4/17/2014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D108F2-BBFD-A441-B90E-77889EFE451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988697"/>
            <a:ext cx="32918400" cy="41148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5760723"/>
            <a:ext cx="32918400" cy="1629346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2882862"/>
            <a:ext cx="8534400" cy="1314450"/>
          </a:xfrm>
          <a:prstGeom prst="rect">
            <a:avLst/>
          </a:prstGeom>
        </p:spPr>
        <p:txBody>
          <a:bodyPr vert="horz" lIns="91440" tIns="45720" rIns="91440" bIns="45720" rtlCol="0" anchor="ctr"/>
          <a:lstStyle>
            <a:lvl1pPr algn="l">
              <a:defRPr sz="1200">
                <a:solidFill>
                  <a:schemeClr val="tx1">
                    <a:tint val="75000"/>
                  </a:schemeClr>
                </a:solidFill>
              </a:defRPr>
            </a:lvl1pPr>
          </a:lstStyle>
          <a:p>
            <a:fld id="{01EEB669-8049-8148-9514-93789E15EB93}" type="datetimeFigureOut">
              <a:rPr lang="en-US" smtClean="0"/>
              <a:pPr/>
              <a:t>4/17/2014</a:t>
            </a:fld>
            <a:endParaRPr lang="en-US"/>
          </a:p>
        </p:txBody>
      </p:sp>
      <p:sp>
        <p:nvSpPr>
          <p:cNvPr id="5" name="Footer Placeholder 4"/>
          <p:cNvSpPr>
            <a:spLocks noGrp="1"/>
          </p:cNvSpPr>
          <p:nvPr>
            <p:ph type="ftr" sz="quarter" idx="3"/>
          </p:nvPr>
        </p:nvSpPr>
        <p:spPr>
          <a:xfrm>
            <a:off x="12496800" y="22882862"/>
            <a:ext cx="11582400" cy="131445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2882862"/>
            <a:ext cx="8534400" cy="1314450"/>
          </a:xfrm>
          <a:prstGeom prst="rect">
            <a:avLst/>
          </a:prstGeom>
        </p:spPr>
        <p:txBody>
          <a:bodyPr vert="horz" lIns="91440" tIns="45720" rIns="91440" bIns="45720" rtlCol="0" anchor="ctr"/>
          <a:lstStyle>
            <a:lvl1pPr algn="r">
              <a:defRPr sz="1200">
                <a:solidFill>
                  <a:schemeClr val="tx1">
                    <a:tint val="75000"/>
                  </a:schemeClr>
                </a:solidFill>
              </a:defRPr>
            </a:lvl1pPr>
          </a:lstStyle>
          <a:p>
            <a:fld id="{6FD108F2-BBFD-A441-B90E-77889EFE451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TextBox 11"/>
          <p:cNvSpPr txBox="1"/>
          <p:nvPr/>
        </p:nvSpPr>
        <p:spPr>
          <a:xfrm>
            <a:off x="10939000" y="817715"/>
            <a:ext cx="14667273" cy="2800767"/>
          </a:xfrm>
          <a:prstGeom prst="rect">
            <a:avLst/>
          </a:prstGeom>
          <a:solidFill>
            <a:schemeClr val="bg1"/>
          </a:solidFill>
          <a:effectLst>
            <a:outerShdw blurRad="95250" dist="165100" dir="2700000" algn="tl" rotWithShape="0">
              <a:srgbClr val="000000">
                <a:alpha val="53000"/>
              </a:srgbClr>
            </a:outerShdw>
          </a:effectLst>
        </p:spPr>
        <p:txBody>
          <a:bodyPr wrap="square" rtlCol="0">
            <a:spAutoFit/>
          </a:bodyPr>
          <a:lstStyle/>
          <a:p>
            <a:pPr algn="ctr"/>
            <a:r>
              <a:rPr lang="en-US" sz="8800" dirty="0" smtClean="0"/>
              <a:t>Responsibility to Protect in the Middle East and North Africa</a:t>
            </a:r>
            <a:endParaRPr lang="en-US" sz="8800" dirty="0"/>
          </a:p>
        </p:txBody>
      </p:sp>
      <p:sp>
        <p:nvSpPr>
          <p:cNvPr id="16" name="TextBox 15"/>
          <p:cNvSpPr txBox="1"/>
          <p:nvPr/>
        </p:nvSpPr>
        <p:spPr>
          <a:xfrm>
            <a:off x="942311" y="2294251"/>
            <a:ext cx="7251696" cy="20482530"/>
          </a:xfrm>
          <a:prstGeom prst="rect">
            <a:avLst/>
          </a:prstGeom>
          <a:solidFill>
            <a:srgbClr val="FFFFFF"/>
          </a:solidFill>
          <a:effectLst>
            <a:outerShdw blurRad="95250" dist="165100" dir="2700000" algn="tl" rotWithShape="0">
              <a:schemeClr val="tx1">
                <a:alpha val="53000"/>
              </a:schemeClr>
            </a:outerShdw>
          </a:effectLst>
        </p:spPr>
        <p:txBody>
          <a:bodyPr wrap="square" rtlCol="0">
            <a:spAutoFit/>
          </a:bodyPr>
          <a:lstStyle/>
          <a:p>
            <a:pPr algn="ctr"/>
            <a:r>
              <a:rPr lang="en-US" sz="5000" dirty="0" smtClean="0"/>
              <a:t>R2P Timeline</a:t>
            </a:r>
          </a:p>
          <a:p>
            <a:r>
              <a:rPr lang="en-US" sz="3500" dirty="0" smtClean="0"/>
              <a:t>1994</a:t>
            </a:r>
            <a:br>
              <a:rPr lang="en-US" sz="3500" dirty="0" smtClean="0"/>
            </a:br>
            <a:r>
              <a:rPr lang="en-US" sz="3500" dirty="0" smtClean="0"/>
              <a:t>          Rwandan Genocide</a:t>
            </a:r>
            <a:br>
              <a:rPr lang="en-US" sz="3500" dirty="0" smtClean="0"/>
            </a:br>
            <a:r>
              <a:rPr lang="en-US" sz="3500" dirty="0" smtClean="0"/>
              <a:t>1995</a:t>
            </a:r>
            <a:br>
              <a:rPr lang="en-US" sz="3500" dirty="0" smtClean="0"/>
            </a:br>
            <a:r>
              <a:rPr lang="en-US" sz="3500" dirty="0" smtClean="0"/>
              <a:t>          Srebrenica Massacre</a:t>
            </a:r>
            <a:br>
              <a:rPr lang="en-US" sz="3500" dirty="0" smtClean="0"/>
            </a:br>
            <a:r>
              <a:rPr lang="en-US" sz="3500" dirty="0" smtClean="0"/>
              <a:t/>
            </a:r>
            <a:br>
              <a:rPr lang="en-US" sz="3500" dirty="0" smtClean="0"/>
            </a:br>
            <a:r>
              <a:rPr lang="en-US" sz="3500" dirty="0" smtClean="0"/>
              <a:t/>
            </a:r>
            <a:br>
              <a:rPr lang="en-US" sz="3500" dirty="0" smtClean="0"/>
            </a:br>
            <a:r>
              <a:rPr lang="en-US" sz="3500" dirty="0" smtClean="0"/>
              <a:t/>
            </a:r>
            <a:br>
              <a:rPr lang="en-US" sz="3500" dirty="0" smtClean="0"/>
            </a:br>
            <a:r>
              <a:rPr lang="en-US" sz="3500" dirty="0" smtClean="0"/>
              <a:t/>
            </a:r>
            <a:br>
              <a:rPr lang="en-US" sz="3500" dirty="0" smtClean="0"/>
            </a:br>
            <a:r>
              <a:rPr lang="en-US" sz="3500" dirty="0" smtClean="0"/>
              <a:t>2000 </a:t>
            </a:r>
          </a:p>
          <a:p>
            <a:r>
              <a:rPr lang="en-US" sz="3500" dirty="0" smtClean="0"/>
              <a:t>     	 </a:t>
            </a:r>
            <a:r>
              <a:rPr lang="en-US" sz="3500" b="1" dirty="0" smtClean="0"/>
              <a:t>Kofi Annan </a:t>
            </a:r>
            <a:r>
              <a:rPr lang="en-US" sz="3500" dirty="0" smtClean="0"/>
              <a:t>writes</a:t>
            </a:r>
          </a:p>
          <a:p>
            <a:r>
              <a:rPr lang="en-US" sz="3500" dirty="0" smtClean="0"/>
              <a:t>		 “We the Peoples”</a:t>
            </a:r>
            <a:br>
              <a:rPr lang="en-US" sz="3500" dirty="0" smtClean="0"/>
            </a:br>
            <a:r>
              <a:rPr lang="en-US" sz="3500" dirty="0" smtClean="0"/>
              <a:t>          ICISS established in Canada</a:t>
            </a:r>
          </a:p>
          <a:p>
            <a:r>
              <a:rPr lang="en-US" sz="3500" dirty="0" smtClean="0"/>
              <a:t>2001</a:t>
            </a:r>
            <a:br>
              <a:rPr lang="en-US" sz="3500" dirty="0" smtClean="0"/>
            </a:br>
            <a:r>
              <a:rPr lang="en-US" sz="3500" dirty="0" smtClean="0"/>
              <a:t>         ICISS Releases “The Responsibility</a:t>
            </a:r>
          </a:p>
          <a:p>
            <a:r>
              <a:rPr lang="en-US" sz="3500" dirty="0"/>
              <a:t> </a:t>
            </a:r>
            <a:r>
              <a:rPr lang="en-US" sz="3500" dirty="0" smtClean="0"/>
              <a:t>        to Protect”   </a:t>
            </a:r>
          </a:p>
          <a:p>
            <a:r>
              <a:rPr lang="en-US" sz="3500" dirty="0" smtClean="0"/>
              <a:t>         </a:t>
            </a:r>
          </a:p>
          <a:p>
            <a:r>
              <a:rPr lang="en-US" sz="3500" dirty="0" smtClean="0"/>
              <a:t>         AU adopts Right to Intervene</a:t>
            </a:r>
            <a:br>
              <a:rPr lang="en-US" sz="3500" dirty="0" smtClean="0"/>
            </a:br>
            <a:r>
              <a:rPr lang="en-US" sz="3500" dirty="0" smtClean="0"/>
              <a:t/>
            </a:r>
            <a:br>
              <a:rPr lang="en-US" sz="3500" dirty="0" smtClean="0"/>
            </a:br>
            <a:r>
              <a:rPr lang="en-US" sz="3500" dirty="0" smtClean="0"/>
              <a:t>2005</a:t>
            </a:r>
            <a:br>
              <a:rPr lang="en-US" sz="3500" dirty="0" smtClean="0"/>
            </a:br>
            <a:r>
              <a:rPr lang="en-US" sz="3500" dirty="0" smtClean="0"/>
              <a:t>         World Summit Outcome</a:t>
            </a:r>
          </a:p>
          <a:p>
            <a:r>
              <a:rPr lang="en-US" sz="3500" dirty="0" smtClean="0"/>
              <a:t>          Document</a:t>
            </a:r>
            <a:br>
              <a:rPr lang="en-US" sz="3500" dirty="0" smtClean="0"/>
            </a:br>
            <a:r>
              <a:rPr lang="en-US" sz="3500" dirty="0" smtClean="0"/>
              <a:t>2007</a:t>
            </a:r>
            <a:br>
              <a:rPr lang="en-US" sz="3500" dirty="0" smtClean="0"/>
            </a:br>
            <a:r>
              <a:rPr lang="en-US" sz="3500" dirty="0" smtClean="0"/>
              <a:t>         Kenya</a:t>
            </a:r>
            <a:br>
              <a:rPr lang="en-US" sz="3500" dirty="0" smtClean="0"/>
            </a:br>
            <a:r>
              <a:rPr lang="en-US" sz="3500" dirty="0" smtClean="0"/>
              <a:t/>
            </a:r>
            <a:br>
              <a:rPr lang="en-US" sz="3500" dirty="0" smtClean="0"/>
            </a:br>
            <a:r>
              <a:rPr lang="en-US" sz="3500" dirty="0" smtClean="0"/>
              <a:t>2009</a:t>
            </a:r>
            <a:br>
              <a:rPr lang="en-US" sz="3500" dirty="0" smtClean="0"/>
            </a:br>
            <a:r>
              <a:rPr lang="en-US" sz="3500" dirty="0" smtClean="0"/>
              <a:t>   	    Secretary General </a:t>
            </a:r>
            <a:r>
              <a:rPr lang="en-US" sz="3500" b="1" dirty="0" smtClean="0"/>
              <a:t>Ban </a:t>
            </a:r>
            <a:r>
              <a:rPr lang="en-US" sz="3500" b="1" dirty="0" err="1" smtClean="0"/>
              <a:t>Ki</a:t>
            </a:r>
            <a:r>
              <a:rPr lang="en-US" sz="3500" b="1" dirty="0" smtClean="0"/>
              <a:t> Moon</a:t>
            </a:r>
          </a:p>
          <a:p>
            <a:r>
              <a:rPr lang="en-US" sz="3500" dirty="0" smtClean="0"/>
              <a:t>	    establishes 3 Pillars</a:t>
            </a:r>
          </a:p>
          <a:p>
            <a:r>
              <a:rPr lang="en-US" sz="3500" dirty="0" smtClean="0"/>
              <a:t>        </a:t>
            </a:r>
            <a:br>
              <a:rPr lang="en-US" sz="3500" dirty="0" smtClean="0"/>
            </a:br>
            <a:r>
              <a:rPr lang="en-US" sz="3500" dirty="0" smtClean="0"/>
              <a:t>         First UN Informal Interactive</a:t>
            </a:r>
          </a:p>
          <a:p>
            <a:r>
              <a:rPr lang="en-US" sz="3500" dirty="0" smtClean="0"/>
              <a:t>         Dialogue re: R2P</a:t>
            </a:r>
          </a:p>
          <a:p>
            <a:r>
              <a:rPr lang="en-US" sz="3500" dirty="0" smtClean="0"/>
              <a:t>2011</a:t>
            </a:r>
            <a:br>
              <a:rPr lang="en-US" sz="3500" dirty="0" smtClean="0"/>
            </a:br>
            <a:r>
              <a:rPr lang="en-US" sz="3500" dirty="0" smtClean="0"/>
              <a:t>         Cote d’Ivoire</a:t>
            </a:r>
            <a:br>
              <a:rPr lang="en-US" sz="3500" dirty="0" smtClean="0"/>
            </a:br>
            <a:r>
              <a:rPr lang="en-US" sz="3500" dirty="0" smtClean="0"/>
              <a:t>         Libya</a:t>
            </a:r>
            <a:r>
              <a:rPr lang="en-US" sz="4000" dirty="0" smtClean="0"/>
              <a:t/>
            </a:r>
            <a:br>
              <a:rPr lang="en-US" sz="4000" dirty="0" smtClean="0"/>
            </a:br>
            <a:r>
              <a:rPr lang="en-US" sz="4000" dirty="0" smtClean="0"/>
              <a:t/>
            </a:r>
            <a:br>
              <a:rPr lang="en-US" sz="4000" dirty="0" smtClean="0"/>
            </a:br>
            <a:endParaRPr lang="en-US" sz="4000" dirty="0" smtClean="0"/>
          </a:p>
        </p:txBody>
      </p:sp>
      <p:sp>
        <p:nvSpPr>
          <p:cNvPr id="17" name="TextBox 16"/>
          <p:cNvSpPr txBox="1"/>
          <p:nvPr/>
        </p:nvSpPr>
        <p:spPr>
          <a:xfrm>
            <a:off x="28422963" y="2294251"/>
            <a:ext cx="7251696" cy="8617744"/>
          </a:xfrm>
          <a:prstGeom prst="rect">
            <a:avLst/>
          </a:prstGeom>
          <a:solidFill>
            <a:srgbClr val="FFFFFF"/>
          </a:solidFill>
          <a:effectLst>
            <a:outerShdw blurRad="95250" dist="165100" dir="2700000" algn="tl" rotWithShape="0">
              <a:schemeClr val="tx1">
                <a:alpha val="53000"/>
              </a:schemeClr>
            </a:outerShdw>
          </a:effectLst>
        </p:spPr>
        <p:txBody>
          <a:bodyPr wrap="square" rtlCol="0">
            <a:spAutoFit/>
          </a:bodyPr>
          <a:lstStyle/>
          <a:p>
            <a:pPr algn="ctr"/>
            <a:r>
              <a:rPr lang="en-US" sz="5000" dirty="0" smtClean="0"/>
              <a:t>Norm Diffusion Theory</a:t>
            </a:r>
          </a:p>
          <a:p>
            <a:endParaRPr lang="en-US" sz="3600" dirty="0" smtClean="0"/>
          </a:p>
          <a:p>
            <a:r>
              <a:rPr lang="en-US" sz="3600" dirty="0" smtClean="0"/>
              <a:t>* The Norm Life Cycle –</a:t>
            </a:r>
          </a:p>
          <a:p>
            <a:r>
              <a:rPr lang="en-US" sz="3600" dirty="0" smtClean="0"/>
              <a:t>			1.) Norm Emergence</a:t>
            </a:r>
            <a:br>
              <a:rPr lang="en-US" sz="3600" dirty="0" smtClean="0"/>
            </a:br>
            <a:r>
              <a:rPr lang="en-US" sz="3600" dirty="0" smtClean="0"/>
              <a:t>					Who are the Norm 						Entrepreneurs?</a:t>
            </a:r>
          </a:p>
          <a:p>
            <a:r>
              <a:rPr lang="en-US" sz="3600" dirty="0" smtClean="0"/>
              <a:t>			2.) Norm Cascade</a:t>
            </a:r>
          </a:p>
          <a:p>
            <a:r>
              <a:rPr lang="en-US" sz="3600" dirty="0" smtClean="0"/>
              <a:t>					What is the Tipping 						</a:t>
            </a:r>
            <a:r>
              <a:rPr lang="en-US" sz="3600" dirty="0" smtClean="0"/>
              <a:t>	Point</a:t>
            </a:r>
            <a:r>
              <a:rPr lang="en-US" sz="3600" dirty="0" smtClean="0"/>
              <a:t>?</a:t>
            </a:r>
          </a:p>
          <a:p>
            <a:r>
              <a:rPr lang="en-US" sz="3600" dirty="0" smtClean="0"/>
              <a:t>			3.) Norm Internalization</a:t>
            </a:r>
            <a:br>
              <a:rPr lang="en-US" sz="3600" dirty="0" smtClean="0"/>
            </a:br>
            <a:r>
              <a:rPr lang="en-US" sz="3600" dirty="0" smtClean="0"/>
              <a:t>	</a:t>
            </a:r>
            <a:r>
              <a:rPr lang="en-US" sz="3600" dirty="0" smtClean="0"/>
              <a:t>(</a:t>
            </a:r>
            <a:r>
              <a:rPr lang="en-US" sz="3600" dirty="0" err="1" smtClean="0"/>
              <a:t>F</a:t>
            </a:r>
            <a:r>
              <a:rPr lang="en-US" sz="3600" dirty="0" err="1" smtClean="0"/>
              <a:t>innemore</a:t>
            </a:r>
            <a:r>
              <a:rPr lang="en-US" sz="3600" dirty="0" smtClean="0"/>
              <a:t> </a:t>
            </a:r>
            <a:r>
              <a:rPr lang="en-US" sz="3600" dirty="0" smtClean="0"/>
              <a:t>and </a:t>
            </a:r>
            <a:r>
              <a:rPr lang="en-US" sz="3600" dirty="0" err="1" smtClean="0"/>
              <a:t>Sikkink</a:t>
            </a:r>
            <a:r>
              <a:rPr lang="en-US" sz="3600" dirty="0" smtClean="0"/>
              <a:t>)</a:t>
            </a:r>
            <a:r>
              <a:rPr lang="en-US" sz="3600" dirty="0" smtClean="0"/>
              <a:t/>
            </a:r>
            <a:br>
              <a:rPr lang="en-US" sz="3600" dirty="0" smtClean="0"/>
            </a:br>
            <a:r>
              <a:rPr lang="en-US" sz="3600" dirty="0" smtClean="0"/>
              <a:t>* Localization </a:t>
            </a:r>
            <a:r>
              <a:rPr lang="en-US" sz="3600" dirty="0" smtClean="0"/>
              <a:t>(Acharya)</a:t>
            </a:r>
          </a:p>
          <a:p>
            <a:r>
              <a:rPr lang="en-US" sz="3600" dirty="0" smtClean="0"/>
              <a:t>* </a:t>
            </a:r>
            <a:r>
              <a:rPr lang="en-US" sz="3600" dirty="0" smtClean="0"/>
              <a:t>Subsidiarity (Acharya) &amp; The 	Feedback Loop (</a:t>
            </a:r>
            <a:r>
              <a:rPr lang="en-US" sz="3600" dirty="0" err="1" smtClean="0"/>
              <a:t>Prantl</a:t>
            </a:r>
            <a:r>
              <a:rPr lang="en-US" sz="3600" dirty="0" smtClean="0"/>
              <a:t> and Nakano)</a:t>
            </a:r>
            <a:endParaRPr lang="en-US" sz="3600" dirty="0" smtClean="0"/>
          </a:p>
          <a:p>
            <a:endParaRPr lang="en-US" sz="3600" dirty="0" smtClean="0"/>
          </a:p>
        </p:txBody>
      </p:sp>
      <p:pic>
        <p:nvPicPr>
          <p:cNvPr id="18" name="Picture 17" descr="colonel-gaddafi-pic-reuters-709164131-84294.jpg"/>
          <p:cNvPicPr>
            <a:picLocks noChangeAspect="1"/>
          </p:cNvPicPr>
          <p:nvPr/>
        </p:nvPicPr>
        <p:blipFill>
          <a:blip r:embed="rId3"/>
          <a:stretch>
            <a:fillRect/>
          </a:stretch>
        </p:blipFill>
        <p:spPr>
          <a:xfrm>
            <a:off x="10939000" y="3618482"/>
            <a:ext cx="3123657" cy="2077359"/>
          </a:xfrm>
          <a:prstGeom prst="rect">
            <a:avLst/>
          </a:prstGeom>
          <a:effectLst>
            <a:outerShdw blurRad="95250" dist="165100" dir="2700000" algn="tl" rotWithShape="0">
              <a:srgbClr val="000000">
                <a:alpha val="57000"/>
              </a:srgbClr>
            </a:outerShdw>
          </a:effectLst>
        </p:spPr>
      </p:pic>
      <p:pic>
        <p:nvPicPr>
          <p:cNvPr id="20" name="Picture 19" descr="kofi-annan.jpg"/>
          <p:cNvPicPr>
            <a:picLocks noChangeAspect="1"/>
          </p:cNvPicPr>
          <p:nvPr/>
        </p:nvPicPr>
        <p:blipFill>
          <a:blip r:embed="rId4"/>
          <a:stretch>
            <a:fillRect/>
          </a:stretch>
        </p:blipFill>
        <p:spPr>
          <a:xfrm>
            <a:off x="5589973" y="6829733"/>
            <a:ext cx="2313664" cy="1928053"/>
          </a:xfrm>
          <a:prstGeom prst="rect">
            <a:avLst/>
          </a:prstGeom>
          <a:effectLst>
            <a:softEdge rad="101600"/>
          </a:effectLst>
        </p:spPr>
      </p:pic>
      <p:pic>
        <p:nvPicPr>
          <p:cNvPr id="21" name="Picture 20" descr="Ban-Ki-moon_9-1.jpg"/>
          <p:cNvPicPr>
            <a:picLocks noChangeAspect="1"/>
          </p:cNvPicPr>
          <p:nvPr/>
        </p:nvPicPr>
        <p:blipFill>
          <a:blip r:embed="rId5"/>
          <a:stretch>
            <a:fillRect/>
          </a:stretch>
        </p:blipFill>
        <p:spPr>
          <a:xfrm>
            <a:off x="5715291" y="14776449"/>
            <a:ext cx="2188346" cy="1657350"/>
          </a:xfrm>
          <a:prstGeom prst="rect">
            <a:avLst/>
          </a:prstGeom>
          <a:effectLst>
            <a:softEdge rad="88900"/>
          </a:effectLst>
        </p:spPr>
      </p:pic>
      <p:pic>
        <p:nvPicPr>
          <p:cNvPr id="23" name="Picture 22" descr="Bashar-al-Assad.jpg"/>
          <p:cNvPicPr>
            <a:picLocks noChangeAspect="1"/>
          </p:cNvPicPr>
          <p:nvPr/>
        </p:nvPicPr>
        <p:blipFill>
          <a:blip r:embed="rId6"/>
          <a:stretch>
            <a:fillRect/>
          </a:stretch>
        </p:blipFill>
        <p:spPr>
          <a:xfrm>
            <a:off x="22830061" y="3618482"/>
            <a:ext cx="2776212" cy="2077359"/>
          </a:xfrm>
          <a:prstGeom prst="rect">
            <a:avLst/>
          </a:prstGeom>
          <a:effectLst>
            <a:outerShdw blurRad="95250" dist="165100" dir="2700000" algn="tl" rotWithShape="0">
              <a:srgbClr val="000000">
                <a:alpha val="53000"/>
              </a:srgbClr>
            </a:outerShdw>
          </a:effectLst>
        </p:spPr>
      </p:pic>
      <p:sp>
        <p:nvSpPr>
          <p:cNvPr id="24" name="TextBox 23"/>
          <p:cNvSpPr txBox="1"/>
          <p:nvPr/>
        </p:nvSpPr>
        <p:spPr>
          <a:xfrm>
            <a:off x="14062657" y="3618482"/>
            <a:ext cx="8767404" cy="3970318"/>
          </a:xfrm>
          <a:prstGeom prst="rect">
            <a:avLst/>
          </a:prstGeom>
          <a:solidFill>
            <a:schemeClr val="bg1"/>
          </a:solidFill>
          <a:effectLst>
            <a:outerShdw blurRad="95250" dist="165100" dir="2700000" algn="tl" rotWithShape="0">
              <a:srgbClr val="000000">
                <a:alpha val="53000"/>
              </a:srgbClr>
            </a:outerShdw>
          </a:effectLst>
        </p:spPr>
        <p:txBody>
          <a:bodyPr wrap="square" rtlCol="0">
            <a:spAutoFit/>
          </a:bodyPr>
          <a:lstStyle/>
          <a:p>
            <a:pPr marL="514350" indent="-514350">
              <a:buAutoNum type="romanUcPeriod"/>
            </a:pPr>
            <a:r>
              <a:rPr lang="en-US" dirty="0" smtClean="0">
                <a:latin typeface="Baskerville Old Face"/>
              </a:rPr>
              <a:t>Each individual state has the responsibility to protect its populations from genocide, war crimes, ethnic cleansing and crimes against humanity. This responsibility entails the prevention of such crimes, including their incitement, through appropriate and necessary means. </a:t>
            </a:r>
          </a:p>
          <a:p>
            <a:pPr marL="514350" indent="-514350">
              <a:buFontTx/>
              <a:buAutoNum type="romanUcPeriod"/>
            </a:pPr>
            <a:r>
              <a:rPr lang="en-US" dirty="0" smtClean="0">
                <a:latin typeface="Baskerville Old Face"/>
              </a:rPr>
              <a:t>The international community should, as appropriate, encourage and help states to exercise this responsibility. </a:t>
            </a:r>
          </a:p>
          <a:p>
            <a:pPr marL="514350" indent="-514350">
              <a:buFontTx/>
              <a:buAutoNum type="romanUcPeriod"/>
            </a:pPr>
            <a:r>
              <a:rPr lang="en-US" dirty="0" smtClean="0">
                <a:latin typeface="Baskerville Old Face"/>
              </a:rPr>
              <a:t>The international community, through the United Nations, also has the responsibility to use appropriate diplomatic, humanitarian and other peaceful means, in accordance with Chapters VI and VIII of the Charter, to help protect populations from genocide, war crimes, ethnic cleansing and crimes against humanity. Should peaceful means be inadequate…we are prepared to take collective action, in a timely and decisive manner, through the Security Council, in accordance with the Charter, including Chapter VII, on a case-by-case basis and in cooperation with relevant regional organizations as appropriate.</a:t>
            </a:r>
          </a:p>
        </p:txBody>
      </p:sp>
      <p:cxnSp>
        <p:nvCxnSpPr>
          <p:cNvPr id="42" name="Straight Connector 41"/>
          <p:cNvCxnSpPr/>
          <p:nvPr/>
        </p:nvCxnSpPr>
        <p:spPr>
          <a:xfrm rot="5400000">
            <a:off x="1194940" y="3885212"/>
            <a:ext cx="535047"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55" name="Straight Connector 54"/>
          <p:cNvCxnSpPr/>
          <p:nvPr/>
        </p:nvCxnSpPr>
        <p:spPr>
          <a:xfrm rot="5400000">
            <a:off x="210873" y="6138524"/>
            <a:ext cx="2501593"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rot="5400000">
            <a:off x="731229" y="8736333"/>
            <a:ext cx="1462470"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64" name="Straight Connector 63"/>
          <p:cNvCxnSpPr/>
          <p:nvPr/>
        </p:nvCxnSpPr>
        <p:spPr>
          <a:xfrm rot="5400000">
            <a:off x="310508" y="11509954"/>
            <a:ext cx="2303912"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rot="5400000">
            <a:off x="923660" y="13778005"/>
            <a:ext cx="1077609"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68" name="Straight Connector 67"/>
          <p:cNvCxnSpPr/>
          <p:nvPr/>
        </p:nvCxnSpPr>
        <p:spPr>
          <a:xfrm rot="16200000" flipH="1">
            <a:off x="922865" y="15355138"/>
            <a:ext cx="1077609" cy="1589"/>
          </a:xfrm>
          <a:prstGeom prst="line">
            <a:avLst/>
          </a:prstGeom>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rot="16200000" flipH="1">
            <a:off x="96735" y="17799528"/>
            <a:ext cx="2732252" cy="795"/>
          </a:xfrm>
          <a:prstGeom prst="line">
            <a:avLst/>
          </a:prstGeom>
        </p:spPr>
        <p:style>
          <a:lnRef idx="2">
            <a:schemeClr val="accent1"/>
          </a:lnRef>
          <a:fillRef idx="0">
            <a:schemeClr val="accent1"/>
          </a:fillRef>
          <a:effectRef idx="1">
            <a:schemeClr val="accent1"/>
          </a:effectRef>
          <a:fontRef idx="minor">
            <a:schemeClr val="tx1"/>
          </a:fontRef>
        </p:style>
      </p:cxnSp>
      <p:sp>
        <p:nvSpPr>
          <p:cNvPr id="82" name="TextBox 81"/>
          <p:cNvSpPr txBox="1"/>
          <p:nvPr/>
        </p:nvSpPr>
        <p:spPr>
          <a:xfrm>
            <a:off x="28422963" y="11853704"/>
            <a:ext cx="7251696" cy="7725192"/>
          </a:xfrm>
          <a:prstGeom prst="rect">
            <a:avLst/>
          </a:prstGeom>
          <a:solidFill>
            <a:schemeClr val="bg1"/>
          </a:solidFill>
          <a:effectLst>
            <a:outerShdw blurRad="95250" dist="165100" dir="2700000" algn="tl" rotWithShape="0">
              <a:schemeClr val="tx1">
                <a:alpha val="57000"/>
              </a:schemeClr>
            </a:outerShdw>
          </a:effectLst>
        </p:spPr>
        <p:txBody>
          <a:bodyPr wrap="square" rtlCol="0">
            <a:spAutoFit/>
          </a:bodyPr>
          <a:lstStyle/>
          <a:p>
            <a:pPr algn="ctr"/>
            <a:endParaRPr lang="en-US" sz="5000" dirty="0" smtClean="0"/>
          </a:p>
          <a:p>
            <a:pPr algn="ctr"/>
            <a:r>
              <a:rPr lang="en-US" sz="5000" dirty="0" smtClean="0"/>
              <a:t>Future of R2P in MENA</a:t>
            </a:r>
          </a:p>
          <a:p>
            <a:endParaRPr lang="en-US" sz="3600" dirty="0" smtClean="0"/>
          </a:p>
          <a:p>
            <a:r>
              <a:rPr lang="en-US" sz="3600" dirty="0" smtClean="0"/>
              <a:t>* Few Signs of Internalization</a:t>
            </a:r>
          </a:p>
          <a:p>
            <a:endParaRPr lang="en-US" sz="3600" dirty="0" smtClean="0"/>
          </a:p>
          <a:p>
            <a:r>
              <a:rPr lang="en-US" sz="3600" dirty="0" smtClean="0"/>
              <a:t>* Few Signs of Localization</a:t>
            </a:r>
          </a:p>
          <a:p>
            <a:endParaRPr lang="en-US" sz="3600" dirty="0" smtClean="0"/>
          </a:p>
          <a:p>
            <a:r>
              <a:rPr lang="en-US" sz="3600" dirty="0" smtClean="0"/>
              <a:t>* Could </a:t>
            </a:r>
            <a:r>
              <a:rPr lang="en-US" sz="3600" dirty="0" smtClean="0"/>
              <a:t>Pan-Arabism lend itself to </a:t>
            </a:r>
            <a:r>
              <a:rPr lang="en-US" sz="3600" dirty="0" smtClean="0"/>
              <a:t>	institutionalization </a:t>
            </a:r>
            <a:r>
              <a:rPr lang="en-US" sz="3600" dirty="0" smtClean="0"/>
              <a:t>of R2P? </a:t>
            </a:r>
          </a:p>
          <a:p>
            <a:pPr lvl="1"/>
            <a:r>
              <a:rPr lang="en-US" sz="3600" dirty="0" smtClean="0"/>
              <a:t>	</a:t>
            </a:r>
          </a:p>
          <a:p>
            <a:pPr lvl="1"/>
            <a:r>
              <a:rPr lang="en-US" sz="3600" dirty="0"/>
              <a:t>	</a:t>
            </a:r>
            <a:r>
              <a:rPr lang="en-US" sz="3600" dirty="0" smtClean="0"/>
              <a:t>Not </a:t>
            </a:r>
            <a:r>
              <a:rPr lang="en-US" sz="3600" dirty="0" smtClean="0"/>
              <a:t>prior to democratization, </a:t>
            </a:r>
            <a:br>
              <a:rPr lang="en-US" sz="3600" dirty="0" smtClean="0"/>
            </a:br>
            <a:r>
              <a:rPr lang="en-US" sz="3600" dirty="0" smtClean="0"/>
              <a:t>	according </a:t>
            </a:r>
            <a:r>
              <a:rPr lang="en-US" sz="3600" dirty="0" smtClean="0"/>
              <a:t>to norms scholarship</a:t>
            </a:r>
          </a:p>
          <a:p>
            <a:endParaRPr lang="en-US" sz="3600" dirty="0" smtClean="0"/>
          </a:p>
        </p:txBody>
      </p:sp>
      <p:sp>
        <p:nvSpPr>
          <p:cNvPr id="22" name="TextBox 21"/>
          <p:cNvSpPr txBox="1"/>
          <p:nvPr/>
        </p:nvSpPr>
        <p:spPr>
          <a:xfrm>
            <a:off x="10361712" y="11853704"/>
            <a:ext cx="14667273" cy="9171742"/>
          </a:xfrm>
          <a:prstGeom prst="rect">
            <a:avLst/>
          </a:prstGeom>
          <a:solidFill>
            <a:schemeClr val="bg1"/>
          </a:solidFill>
          <a:effectLst>
            <a:outerShdw blurRad="95250" dist="165100" dir="2700000" algn="tl" rotWithShape="0">
              <a:srgbClr val="000000">
                <a:alpha val="53000"/>
              </a:srgbClr>
            </a:outerShdw>
          </a:effectLst>
        </p:spPr>
        <p:txBody>
          <a:bodyPr wrap="square" rtlCol="0">
            <a:spAutoFit/>
          </a:bodyPr>
          <a:lstStyle/>
          <a:p>
            <a:pPr algn="ctr"/>
            <a:r>
              <a:rPr lang="en-US" sz="5000" dirty="0" smtClean="0"/>
              <a:t>States</a:t>
            </a:r>
          </a:p>
          <a:p>
            <a:r>
              <a:rPr lang="en-US" sz="3500" dirty="0" smtClean="0"/>
              <a:t>Limited participation at Informal Interactive Dialogues </a:t>
            </a:r>
          </a:p>
          <a:p>
            <a:r>
              <a:rPr lang="en-US" sz="3500" dirty="0" smtClean="0"/>
              <a:t>Responses range from full support (Turkey) to </a:t>
            </a:r>
            <a:r>
              <a:rPr lang="en-US" sz="3500" dirty="0" smtClean="0"/>
              <a:t>strong resistance </a:t>
            </a:r>
            <a:r>
              <a:rPr lang="en-US" sz="3500" dirty="0" smtClean="0"/>
              <a:t>(Iran</a:t>
            </a:r>
            <a:r>
              <a:rPr lang="en-US" sz="3500" dirty="0" smtClean="0"/>
              <a:t>)   </a:t>
            </a:r>
          </a:p>
          <a:p>
            <a:r>
              <a:rPr lang="en-US" sz="3500" dirty="0" smtClean="0"/>
              <a:t>	* Saudi Arabia has been entirely silent on the matter</a:t>
            </a:r>
          </a:p>
          <a:p>
            <a:r>
              <a:rPr lang="en-US" sz="3500" dirty="0" smtClean="0"/>
              <a:t>	* Egypt endorses RWP, subsidiary norm championed by Brazil</a:t>
            </a:r>
          </a:p>
          <a:p>
            <a:r>
              <a:rPr lang="en-US" sz="3500" dirty="0" smtClean="0"/>
              <a:t>	* Range is consistent with levels of democracy in these countries</a:t>
            </a:r>
          </a:p>
          <a:p>
            <a:endParaRPr lang="en-US" sz="3500" dirty="0" smtClean="0"/>
          </a:p>
          <a:p>
            <a:pPr algn="ctr"/>
            <a:r>
              <a:rPr lang="en-US" sz="5000" dirty="0" smtClean="0"/>
              <a:t>Regional Organizations</a:t>
            </a:r>
          </a:p>
          <a:p>
            <a:r>
              <a:rPr lang="en-US" sz="3500" dirty="0" smtClean="0"/>
              <a:t>LAS demonstrated unprecedented initiative in response to Libya, and has been very active in Syria, suspending both governments’ memberships and committing personnel to UN missions. </a:t>
            </a:r>
          </a:p>
          <a:p>
            <a:r>
              <a:rPr lang="en-US" sz="3500" dirty="0" smtClean="0"/>
              <a:t>GCC, OIC, and LAS have not been highly critical of atrocities carried out by influential member states.</a:t>
            </a:r>
          </a:p>
          <a:p>
            <a:endParaRPr lang="en-US" sz="3500" dirty="0" smtClean="0"/>
          </a:p>
          <a:p>
            <a:r>
              <a:rPr lang="en-US" sz="3500" dirty="0" smtClean="0"/>
              <a:t>States’ and regional organizations’ selective approaches to R2P have been driven by national interests and regional stability concerns.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469</TotalTime>
  <Words>223</Words>
  <Application>Microsoft Office PowerPoint</Application>
  <PresentationFormat>Custom</PresentationFormat>
  <Paragraphs>47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Mary McGowan</dc:creator>
  <cp:lastModifiedBy>UNHM</cp:lastModifiedBy>
  <cp:revision>8</cp:revision>
  <dcterms:created xsi:type="dcterms:W3CDTF">2014-04-13T13:30:52Z</dcterms:created>
  <dcterms:modified xsi:type="dcterms:W3CDTF">2014-04-17T19:15:51Z</dcterms:modified>
</cp:coreProperties>
</file>