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slideLayouts/slideLayout2.xml" ContentType="application/vnd.openxmlformats-officedocument.presentationml.slideLayout+xml"/>
  <Override PartName="/ppt/theme/theme2.xml" ContentType="application/vnd.openxmlformats-officedocument.theme+xml"/>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slideLayouts/slideLayout3.xml" ContentType="application/vnd.openxmlformats-officedocument.presentationml.slideLayout+xml"/>
  <Override PartName="/ppt/theme/theme3.xml" ContentType="application/vnd.openxmlformats-officedocument.theme+xml"/>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27432000" cy="16459200"/>
  <p:notesSz cx="6858000" cy="9144000"/>
  <p:defaultText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59">
          <p15:clr>
            <a:srgbClr val="A4A3A4"/>
          </p15:clr>
        </p15:guide>
        <p15:guide id="2" orient="horz" pos="144">
          <p15:clr>
            <a:srgbClr val="A4A3A4"/>
          </p15:clr>
        </p15:guide>
        <p15:guide id="3" orient="horz" pos="10080">
          <p15:clr>
            <a:srgbClr val="A4A3A4"/>
          </p15:clr>
        </p15:guide>
        <p15:guide id="4" orient="horz">
          <p15:clr>
            <a:srgbClr val="A4A3A4"/>
          </p15:clr>
        </p15:guide>
        <p15:guide id="5" pos="363">
          <p15:clr>
            <a:srgbClr val="A4A3A4"/>
          </p15:clr>
        </p15:guide>
        <p15:guide id="6" pos="16918">
          <p15:clr>
            <a:srgbClr val="A4A3A4"/>
          </p15:clr>
        </p15:guide>
      </p15:sldGuideLst>
    </p:ext>
    <p:ext uri="{2D200454-40CA-4A62-9FC3-DE9A4176ACB9}">
      <p15:notes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11" autoAdjust="0"/>
    <p:restoredTop sz="94706" autoAdjust="0"/>
  </p:normalViewPr>
  <p:slideViewPr>
    <p:cSldViewPr snapToGrid="0" snapToObjects="1" showGuides="1">
      <p:cViewPr>
        <p:scale>
          <a:sx n="75" d="100"/>
          <a:sy n="75" d="100"/>
        </p:scale>
        <p:origin x="2368" y="-88"/>
      </p:cViewPr>
      <p:guideLst>
        <p:guide orient="horz" pos="1659"/>
        <p:guide orient="horz" pos="144"/>
        <p:guide orient="horz" pos="10080"/>
        <p:guide orient="horz"/>
        <p:guide pos="363"/>
        <p:guide pos="1691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0" d="100"/>
          <a:sy n="80" d="100"/>
        </p:scale>
        <p:origin x="2574" y="96"/>
      </p:cViewPr>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printerSettings" Target="printerSettings/printerSettings1.bin"/><Relationship Id="rId8" Type="http://schemas.openxmlformats.org/officeDocument/2006/relationships/commentAuthors" Target="commentAuthors.xml"/><Relationship Id="rId9" Type="http://schemas.openxmlformats.org/officeDocument/2006/relationships/presProps" Target="presProps.xml"/><Relationship Id="rId1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87B717E-17DC-4276-BCDC-C73550588E55}" type="slidenum">
              <a:rPr lang="en-US" smtClean="0"/>
              <a:t>‹#›</a:t>
            </a:fld>
            <a:endParaRPr lang="en-US"/>
          </a:p>
        </p:txBody>
      </p:sp>
    </p:spTree>
    <p:extLst>
      <p:ext uri="{BB962C8B-B14F-4D97-AF65-F5344CB8AC3E}">
        <p14:creationId xmlns:p14="http://schemas.microsoft.com/office/powerpoint/2010/main" val="1708058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4/14/14</a:t>
            </a:fld>
            <a:endParaRPr lang="en-US" dirty="0"/>
          </a:p>
        </p:txBody>
      </p:sp>
      <p:sp>
        <p:nvSpPr>
          <p:cNvPr id="4" name="Slide Image Placeholder 3"/>
          <p:cNvSpPr>
            <a:spLocks noGrp="1" noRot="1" noChangeAspect="1"/>
          </p:cNvSpPr>
          <p:nvPr>
            <p:ph type="sldImg" idx="2"/>
          </p:nvPr>
        </p:nvSpPr>
        <p:spPr>
          <a:xfrm>
            <a:off x="571500" y="685800"/>
            <a:ext cx="5715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3146657063"/>
      </p:ext>
    </p:extLst>
  </p:cSld>
  <p:clrMap bg1="lt1" tx1="dk1" bg2="lt2" tx2="dk2" accent1="accent1" accent2="accent2" accent3="accent3" accent4="accent4" accent5="accent5" accent6="accent6" hlink="hlink" folHlink="folHlink"/>
  <p:notesStyle>
    <a:lvl1pPr marL="0" algn="l" defTabSz="2507943" rtl="0" eaLnBrk="1" latinLnBrk="0" hangingPunct="1">
      <a:defRPr sz="3300" kern="1200">
        <a:solidFill>
          <a:schemeClr val="tx1"/>
        </a:solidFill>
        <a:latin typeface="+mn-lt"/>
        <a:ea typeface="+mn-ea"/>
        <a:cs typeface="+mn-cs"/>
      </a:defRPr>
    </a:lvl1pPr>
    <a:lvl2pPr marL="1253972" algn="l" defTabSz="2507943" rtl="0" eaLnBrk="1" latinLnBrk="0" hangingPunct="1">
      <a:defRPr sz="3300" kern="1200">
        <a:solidFill>
          <a:schemeClr val="tx1"/>
        </a:solidFill>
        <a:latin typeface="+mn-lt"/>
        <a:ea typeface="+mn-ea"/>
        <a:cs typeface="+mn-cs"/>
      </a:defRPr>
    </a:lvl2pPr>
    <a:lvl3pPr marL="2507943" algn="l" defTabSz="2507943" rtl="0" eaLnBrk="1" latinLnBrk="0" hangingPunct="1">
      <a:defRPr sz="3300" kern="1200">
        <a:solidFill>
          <a:schemeClr val="tx1"/>
        </a:solidFill>
        <a:latin typeface="+mn-lt"/>
        <a:ea typeface="+mn-ea"/>
        <a:cs typeface="+mn-cs"/>
      </a:defRPr>
    </a:lvl3pPr>
    <a:lvl4pPr marL="3761915" algn="l" defTabSz="2507943" rtl="0" eaLnBrk="1" latinLnBrk="0" hangingPunct="1">
      <a:defRPr sz="3300" kern="1200">
        <a:solidFill>
          <a:schemeClr val="tx1"/>
        </a:solidFill>
        <a:latin typeface="+mn-lt"/>
        <a:ea typeface="+mn-ea"/>
        <a:cs typeface="+mn-cs"/>
      </a:defRPr>
    </a:lvl4pPr>
    <a:lvl5pPr marL="5015886" algn="l" defTabSz="2507943" rtl="0" eaLnBrk="1" latinLnBrk="0" hangingPunct="1">
      <a:defRPr sz="3300" kern="1200">
        <a:solidFill>
          <a:schemeClr val="tx1"/>
        </a:solidFill>
        <a:latin typeface="+mn-lt"/>
        <a:ea typeface="+mn-ea"/>
        <a:cs typeface="+mn-cs"/>
      </a:defRPr>
    </a:lvl5pPr>
    <a:lvl6pPr marL="6269858" algn="l" defTabSz="2507943" rtl="0" eaLnBrk="1" latinLnBrk="0" hangingPunct="1">
      <a:defRPr sz="3300" kern="1200">
        <a:solidFill>
          <a:schemeClr val="tx1"/>
        </a:solidFill>
        <a:latin typeface="+mn-lt"/>
        <a:ea typeface="+mn-ea"/>
        <a:cs typeface="+mn-cs"/>
      </a:defRPr>
    </a:lvl6pPr>
    <a:lvl7pPr marL="7523830" algn="l" defTabSz="2507943" rtl="0" eaLnBrk="1" latinLnBrk="0" hangingPunct="1">
      <a:defRPr sz="3300" kern="1200">
        <a:solidFill>
          <a:schemeClr val="tx1"/>
        </a:solidFill>
        <a:latin typeface="+mn-lt"/>
        <a:ea typeface="+mn-ea"/>
        <a:cs typeface="+mn-cs"/>
      </a:defRPr>
    </a:lvl7pPr>
    <a:lvl8pPr marL="8777801" algn="l" defTabSz="2507943" rtl="0" eaLnBrk="1" latinLnBrk="0" hangingPunct="1">
      <a:defRPr sz="3300" kern="1200">
        <a:solidFill>
          <a:schemeClr val="tx1"/>
        </a:solidFill>
        <a:latin typeface="+mn-lt"/>
        <a:ea typeface="+mn-ea"/>
        <a:cs typeface="+mn-cs"/>
      </a:defRPr>
    </a:lvl8pPr>
    <a:lvl9pPr marL="10031773" algn="l" defTabSz="2507943" rtl="0" eaLnBrk="1" latinLnBrk="0" hangingPunct="1">
      <a:defRPr sz="3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4222024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5116" y="3063161"/>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76461" y="2649220"/>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576461" y="7268816"/>
            <a:ext cx="628153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7241978" y="3063161"/>
            <a:ext cx="628054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7241977" y="2649220"/>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3911462" y="3063161"/>
            <a:ext cx="628054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3906500" y="2649220"/>
            <a:ext cx="6286500"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0575984" y="264922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0575984" y="3063161"/>
            <a:ext cx="627938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0575984" y="7298928"/>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0574412" y="7749540"/>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0575984" y="1300226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0574412" y="13432552"/>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565116" y="7699295"/>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76"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7"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5116" y="3063161"/>
            <a:ext cx="849454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576461" y="2632869"/>
            <a:ext cx="8483204"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576461" y="9035724"/>
            <a:ext cx="849554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588799" y="8621486"/>
            <a:ext cx="8483203"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9471422" y="10733346"/>
            <a:ext cx="8482209"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9471422" y="10286703"/>
            <a:ext cx="848220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9476384" y="3087450"/>
            <a:ext cx="8482209"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9471422" y="2632869"/>
            <a:ext cx="8487172"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18372337" y="2632869"/>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18372337" y="3063161"/>
            <a:ext cx="848501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18372337" y="8605432"/>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18369192" y="9056044"/>
            <a:ext cx="8488163"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18372337" y="12839700"/>
            <a:ext cx="8485018"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18372337" y="13290312"/>
            <a:ext cx="8488163"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Type in or paste your text here</a:t>
            </a:r>
            <a:endParaRPr lang="en-US" dirty="0"/>
          </a:p>
        </p:txBody>
      </p:sp>
      <p:sp>
        <p:nvSpPr>
          <p:cNvPr id="72"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5"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7"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568308" y="3063161"/>
            <a:ext cx="6285508"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570789" y="2632869"/>
            <a:ext cx="6280547" cy="428684"/>
          </a:xfrm>
          <a:prstGeom prst="rect">
            <a:avLst/>
          </a:prstGeom>
          <a:noFill/>
        </p:spPr>
        <p:txBody>
          <a:bodyPr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567812" y="7540814"/>
            <a:ext cx="628650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570293" y="7106256"/>
            <a:ext cx="6281539"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7241977" y="3079512"/>
            <a:ext cx="12950030"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7241977" y="2632869"/>
            <a:ext cx="12950031"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7241977" y="10987984"/>
            <a:ext cx="129500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7241977" y="10537372"/>
            <a:ext cx="12950031"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0600583" y="2632869"/>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0600583" y="3083481"/>
            <a:ext cx="6279386"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0600583" y="7136368"/>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0599011" y="7586980"/>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0600583" y="12839700"/>
            <a:ext cx="6279386" cy="428684"/>
          </a:xfrm>
          <a:prstGeom prst="rect">
            <a:avLst/>
          </a:prstGeom>
          <a:noFill/>
        </p:spPr>
        <p:txBody>
          <a:bodyPr wrap="square" lIns="52249" tIns="52249" rIns="52249" bIns="52249" anchor="ctr" anchorCtr="0">
            <a:spAutoFit/>
          </a:bodyPr>
          <a:lstStyle>
            <a:lvl1pPr marL="0" indent="0" algn="ctr">
              <a:buNone/>
              <a:defRPr sz="21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0599011" y="13290312"/>
            <a:ext cx="6282531" cy="479239"/>
          </a:xfrm>
          <a:prstGeom prst="rect">
            <a:avLst/>
          </a:prstGeom>
        </p:spPr>
        <p:txBody>
          <a:bodyPr wrap="square" lIns="130622" tIns="130622" rIns="130622" bIns="130622">
            <a:spAutoFit/>
          </a:bodyPr>
          <a:lstStyle>
            <a:lvl1pPr marL="0" indent="0">
              <a:buNone/>
              <a:defRPr sz="1400">
                <a:latin typeface="Trebuchet MS" pitchFamily="34" charset="0"/>
              </a:defRPr>
            </a:lvl1pPr>
            <a:lvl2pPr marL="849043" indent="-326555">
              <a:defRPr sz="1400">
                <a:latin typeface="Trebuchet MS" pitchFamily="34" charset="0"/>
              </a:defRPr>
            </a:lvl2pPr>
            <a:lvl3pPr marL="1175598" indent="-326555">
              <a:defRPr sz="1400">
                <a:latin typeface="Trebuchet MS" pitchFamily="34" charset="0"/>
              </a:defRPr>
            </a:lvl3pPr>
            <a:lvl4pPr marL="1534809" indent="-359211">
              <a:defRPr sz="1400">
                <a:latin typeface="Trebuchet MS" pitchFamily="34" charset="0"/>
              </a:defRPr>
            </a:lvl4pPr>
            <a:lvl5pPr marL="1796053" indent="-261244">
              <a:defRPr sz="1400">
                <a:latin typeface="Trebuchet MS" pitchFamily="34" charset="0"/>
              </a:defRPr>
            </a:lvl5pPr>
          </a:lstStyle>
          <a:p>
            <a:pPr lvl="0"/>
            <a:r>
              <a:rPr lang="en-US" dirty="0" smtClean="0"/>
              <a:t>Enter your text here</a:t>
            </a:r>
            <a:endParaRPr lang="en-US" dirty="0"/>
          </a:p>
        </p:txBody>
      </p:sp>
      <p:sp>
        <p:nvSpPr>
          <p:cNvPr id="83" name="Text Placeholder 76"/>
          <p:cNvSpPr>
            <a:spLocks noGrp="1"/>
          </p:cNvSpPr>
          <p:nvPr>
            <p:ph type="body" sz="quarter" idx="150" hasCustomPrompt="1"/>
          </p:nvPr>
        </p:nvSpPr>
        <p:spPr>
          <a:xfrm>
            <a:off x="3662362" y="1078170"/>
            <a:ext cx="20107276" cy="598230"/>
          </a:xfrm>
          <a:prstGeom prst="rect">
            <a:avLst/>
          </a:prstGeom>
        </p:spPr>
        <p:txBody>
          <a:bodyPr>
            <a:normAutofit/>
          </a:bodyPr>
          <a:lstStyle>
            <a:lvl1pPr marL="0" indent="0" algn="ctr">
              <a:buFontTx/>
              <a:buNone/>
              <a:defRPr sz="36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84" name="Text Placeholder 76"/>
          <p:cNvSpPr>
            <a:spLocks noGrp="1"/>
          </p:cNvSpPr>
          <p:nvPr>
            <p:ph type="body" sz="quarter" idx="184" hasCustomPrompt="1"/>
          </p:nvPr>
        </p:nvSpPr>
        <p:spPr>
          <a:xfrm>
            <a:off x="3662362" y="1676399"/>
            <a:ext cx="20107276" cy="634555"/>
          </a:xfrm>
          <a:prstGeom prst="rect">
            <a:avLst/>
          </a:prstGeom>
        </p:spPr>
        <p:txBody>
          <a:bodyPr>
            <a:normAutofit/>
          </a:bodyPr>
          <a:lstStyle>
            <a:lvl1pPr marL="0" indent="0" algn="ctr">
              <a:buFontTx/>
              <a:buNone/>
              <a:defRPr sz="2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5" name="Text Placeholder 76"/>
          <p:cNvSpPr>
            <a:spLocks noGrp="1"/>
          </p:cNvSpPr>
          <p:nvPr>
            <p:ph type="body" sz="quarter" idx="185" hasCustomPrompt="1"/>
          </p:nvPr>
        </p:nvSpPr>
        <p:spPr>
          <a:xfrm>
            <a:off x="3662362" y="232386"/>
            <a:ext cx="20107276" cy="834414"/>
          </a:xfrm>
          <a:prstGeom prst="rect">
            <a:avLst/>
          </a:prstGeom>
        </p:spPr>
        <p:txBody>
          <a:bodyPr>
            <a:normAutofit/>
          </a:bodyPr>
          <a:lstStyle>
            <a:lvl1pPr marL="0" indent="0" algn="ctr">
              <a:buFontTx/>
              <a:buNone/>
              <a:defRPr sz="48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7.bin"/><Relationship Id="rId16" Type="http://schemas.openxmlformats.org/officeDocument/2006/relationships/image" Target="../media/image1.wmf"/><Relationship Id="rId17" Type="http://schemas.openxmlformats.org/officeDocument/2006/relationships/oleObject" Target="../embeddings/oleObject8.bin"/><Relationship Id="rId18"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vmlDrawing" Target="../drawings/vmlDrawing2.vml"/><Relationship Id="rId4" Type="http://schemas.openxmlformats.org/officeDocument/2006/relationships/oleObject" Target="../embeddings/oleObject5.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6.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6" name="Rectangle 33"/>
          <p:cNvSpPr>
            <a:spLocks noChangeArrowheads="1"/>
          </p:cNvSpPr>
          <p:nvPr userDrawn="1"/>
        </p:nvSpPr>
        <p:spPr bwMode="auto">
          <a:xfrm>
            <a:off x="20570825"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918370" y="1615694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sp>
        <p:nvSpPr>
          <p:cNvPr id="25" name="Rectangle 33"/>
          <p:cNvSpPr>
            <a:spLocks noChangeArrowheads="1"/>
          </p:cNvSpPr>
          <p:nvPr/>
        </p:nvSpPr>
        <p:spPr bwMode="auto">
          <a:xfrm>
            <a:off x="576461"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userDrawn="1"/>
        </p:nvSpPr>
        <p:spPr bwMode="auto">
          <a:xfrm>
            <a:off x="7241249"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3" name="Rectangle 33"/>
          <p:cNvSpPr>
            <a:spLocks noChangeArrowheads="1"/>
          </p:cNvSpPr>
          <p:nvPr userDrawn="1"/>
        </p:nvSpPr>
        <p:spPr bwMode="auto">
          <a:xfrm>
            <a:off x="13906037" y="264922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nvGrpSpPr>
          <p:cNvPr id="31" name="Group 30"/>
          <p:cNvGrpSpPr>
            <a:grpSpLocks noChangeAspect="1"/>
          </p:cNvGrpSpPr>
          <p:nvPr userDrawn="1"/>
        </p:nvGrpSpPr>
        <p:grpSpPr>
          <a:xfrm>
            <a:off x="-7233765" y="3"/>
            <a:ext cx="6608534" cy="16459197"/>
            <a:chOff x="-11220550" y="-1"/>
            <a:chExt cx="11014226" cy="27432000"/>
          </a:xfrm>
        </p:grpSpPr>
        <p:sp>
          <p:nvSpPr>
            <p:cNvPr id="32" name="Rectangle 31"/>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37" name="Straight Connector 36"/>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8" name="Picture 37"/>
            <p:cNvPicPr>
              <a:picLocks noChangeAspect="1"/>
            </p:cNvPicPr>
            <p:nvPr userDrawn="1"/>
          </p:nvPicPr>
          <p:blipFill>
            <a:blip r:embed="rId4"/>
            <a:stretch>
              <a:fillRect/>
            </a:stretch>
          </p:blipFill>
          <p:spPr>
            <a:xfrm>
              <a:off x="-10736023" y="7928687"/>
              <a:ext cx="1597665" cy="1001614"/>
            </a:xfrm>
            <a:prstGeom prst="rect">
              <a:avLst/>
            </a:prstGeom>
          </p:spPr>
        </p:pic>
        <p:pic>
          <p:nvPicPr>
            <p:cNvPr id="39" name="Picture 38"/>
            <p:cNvPicPr>
              <a:picLocks noChangeAspect="1"/>
            </p:cNvPicPr>
            <p:nvPr userDrawn="1"/>
          </p:nvPicPr>
          <p:blipFill>
            <a:blip r:embed="rId5"/>
            <a:stretch>
              <a:fillRect/>
            </a:stretch>
          </p:blipFill>
          <p:spPr>
            <a:xfrm>
              <a:off x="-10736023" y="12354606"/>
              <a:ext cx="9986807" cy="877997"/>
            </a:xfrm>
            <a:prstGeom prst="rect">
              <a:avLst/>
            </a:prstGeom>
          </p:spPr>
        </p:pic>
        <p:grpSp>
          <p:nvGrpSpPr>
            <p:cNvPr id="40" name="Group 39"/>
            <p:cNvGrpSpPr/>
            <p:nvPr userDrawn="1"/>
          </p:nvGrpSpPr>
          <p:grpSpPr>
            <a:xfrm>
              <a:off x="-9844888" y="19920591"/>
              <a:ext cx="7631077" cy="1987421"/>
              <a:chOff x="-4516464" y="11354920"/>
              <a:chExt cx="3516822" cy="1095725"/>
            </a:xfrm>
          </p:grpSpPr>
          <p:grpSp>
            <p:nvGrpSpPr>
              <p:cNvPr id="50" name="Group 49"/>
              <p:cNvGrpSpPr/>
              <p:nvPr userDrawn="1"/>
            </p:nvGrpSpPr>
            <p:grpSpPr>
              <a:xfrm>
                <a:off x="-2783494" y="11354967"/>
                <a:ext cx="624373" cy="894738"/>
                <a:chOff x="-3958698" y="11538812"/>
                <a:chExt cx="779266" cy="1282149"/>
              </a:xfrm>
            </p:grpSpPr>
            <p:pic>
              <p:nvPicPr>
                <p:cNvPr id="56" name="Picture 55"/>
                <p:cNvPicPr>
                  <a:picLocks noChangeAspect="1"/>
                </p:cNvPicPr>
                <p:nvPr userDrawn="1"/>
              </p:nvPicPr>
              <p:blipFill>
                <a:blip r:embed="rId6"/>
                <a:stretch>
                  <a:fillRect/>
                </a:stretch>
              </p:blipFill>
              <p:spPr>
                <a:xfrm>
                  <a:off x="-3948160" y="11538812"/>
                  <a:ext cx="768728" cy="1090753"/>
                </a:xfrm>
                <a:prstGeom prst="rect">
                  <a:avLst/>
                </a:prstGeom>
              </p:spPr>
            </p:pic>
            <p:sp>
              <p:nvSpPr>
                <p:cNvPr id="57" name="TextBox 5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51" name="Group 50"/>
              <p:cNvGrpSpPr/>
              <p:nvPr userDrawn="1"/>
            </p:nvGrpSpPr>
            <p:grpSpPr>
              <a:xfrm>
                <a:off x="-2033159" y="11354920"/>
                <a:ext cx="1033517" cy="907668"/>
                <a:chOff x="-2921738" y="11604219"/>
                <a:chExt cx="1420279" cy="1247338"/>
              </a:xfrm>
            </p:grpSpPr>
            <p:pic>
              <p:nvPicPr>
                <p:cNvPr id="54" name="Picture 53"/>
                <p:cNvPicPr>
                  <a:picLocks noChangeAspect="1"/>
                </p:cNvPicPr>
                <p:nvPr userDrawn="1"/>
              </p:nvPicPr>
              <p:blipFill>
                <a:blip r:embed="rId6"/>
                <a:stretch>
                  <a:fillRect/>
                </a:stretch>
              </p:blipFill>
              <p:spPr>
                <a:xfrm>
                  <a:off x="-2921738" y="11604219"/>
                  <a:ext cx="1420279" cy="1029695"/>
                </a:xfrm>
                <a:prstGeom prst="rect">
                  <a:avLst/>
                </a:prstGeom>
              </p:spPr>
            </p:pic>
            <p:sp>
              <p:nvSpPr>
                <p:cNvPr id="55" name="TextBox 5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52" name="Picture 51"/>
              <p:cNvPicPr>
                <a:picLocks noChangeAspect="1"/>
              </p:cNvPicPr>
              <p:nvPr userDrawn="1"/>
            </p:nvPicPr>
            <p:blipFill>
              <a:blip r:embed="rId7"/>
              <a:stretch>
                <a:fillRect/>
              </a:stretch>
            </p:blipFill>
            <p:spPr>
              <a:xfrm>
                <a:off x="-4516464" y="11354941"/>
                <a:ext cx="1098742" cy="847761"/>
              </a:xfrm>
              <a:prstGeom prst="rect">
                <a:avLst/>
              </a:prstGeom>
            </p:spPr>
          </p:pic>
          <p:sp>
            <p:nvSpPr>
              <p:cNvPr id="53" name="TextBox 52"/>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45" name="Group 44"/>
            <p:cNvGrpSpPr/>
            <p:nvPr userDrawn="1"/>
          </p:nvGrpSpPr>
          <p:grpSpPr>
            <a:xfrm>
              <a:off x="-10453959" y="23717523"/>
              <a:ext cx="9139095" cy="2061267"/>
              <a:chOff x="-4818881" y="13423406"/>
              <a:chExt cx="4211800" cy="1136440"/>
            </a:xfrm>
          </p:grpSpPr>
          <p:graphicFrame>
            <p:nvGraphicFramePr>
              <p:cNvPr id="46" name="Object 45"/>
              <p:cNvGraphicFramePr>
                <a:graphicFrameLocks noChangeAspect="1"/>
              </p:cNvGraphicFramePr>
              <p:nvPr userDrawn="1">
                <p:extLst>
                  <p:ext uri="{D42A27DB-BD31-4B8C-83A1-F6EECF244321}">
                    <p14:modId xmlns:p14="http://schemas.microsoft.com/office/powerpoint/2010/main" val="1264841653"/>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1104"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610234" y="13433123"/>
                            <a:ext cx="1828800" cy="1117600"/>
                          </a:xfrm>
                          <a:prstGeom prst="rect">
                            <a:avLst/>
                          </a:prstGeom>
                        </p:spPr>
                      </p:pic>
                    </p:oleObj>
                  </mc:Fallback>
                </mc:AlternateContent>
              </a:graphicData>
            </a:graphic>
          </p:graphicFrame>
          <p:graphicFrame>
            <p:nvGraphicFramePr>
              <p:cNvPr id="47" name="Object 46"/>
              <p:cNvGraphicFramePr>
                <a:graphicFrameLocks noChangeAspect="1"/>
              </p:cNvGraphicFramePr>
              <p:nvPr userDrawn="1">
                <p:extLst>
                  <p:ext uri="{D42A27DB-BD31-4B8C-83A1-F6EECF244321}">
                    <p14:modId xmlns:p14="http://schemas.microsoft.com/office/powerpoint/2010/main" val="1848138043"/>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1105"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637523" y="13442246"/>
                            <a:ext cx="1828800" cy="1117600"/>
                          </a:xfrm>
                          <a:prstGeom prst="rect">
                            <a:avLst/>
                          </a:prstGeom>
                        </p:spPr>
                      </p:pic>
                    </p:oleObj>
                  </mc:Fallback>
                </mc:AlternateContent>
              </a:graphicData>
            </a:graphic>
          </p:graphicFrame>
          <p:sp>
            <p:nvSpPr>
              <p:cNvPr id="48" name="TextBox 47"/>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49" name="TextBox 48"/>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58" name="Group 57"/>
          <p:cNvGrpSpPr>
            <a:grpSpLocks noChangeAspect="1"/>
          </p:cNvGrpSpPr>
          <p:nvPr userDrawn="1"/>
        </p:nvGrpSpPr>
        <p:grpSpPr>
          <a:xfrm>
            <a:off x="27893171" y="11218"/>
            <a:ext cx="6632760" cy="16447982"/>
            <a:chOff x="36782324" y="0"/>
            <a:chExt cx="11062139" cy="27432000"/>
          </a:xfrm>
        </p:grpSpPr>
        <p:sp>
          <p:nvSpPr>
            <p:cNvPr id="59" name="Rectangle 58"/>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60" name="Object 59"/>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1106"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39540164" y="3976767"/>
                          <a:ext cx="5586150" cy="1716939"/>
                        </a:xfrm>
                        <a:prstGeom prst="rect">
                          <a:avLst/>
                        </a:prstGeom>
                      </p:spPr>
                    </p:pic>
                  </p:oleObj>
                </mc:Fallback>
              </mc:AlternateContent>
            </a:graphicData>
          </a:graphic>
        </p:graphicFrame>
        <p:pic>
          <p:nvPicPr>
            <p:cNvPr id="61" name="Picture 60"/>
            <p:cNvPicPr>
              <a:picLocks noChangeAspect="1"/>
            </p:cNvPicPr>
            <p:nvPr userDrawn="1"/>
          </p:nvPicPr>
          <p:blipFill>
            <a:blip r:embed="rId14"/>
            <a:stretch>
              <a:fillRect/>
            </a:stretch>
          </p:blipFill>
          <p:spPr>
            <a:xfrm>
              <a:off x="37296876" y="8347566"/>
              <a:ext cx="2969584" cy="1140240"/>
            </a:xfrm>
            <a:prstGeom prst="rect">
              <a:avLst/>
            </a:prstGeom>
            <a:ln>
              <a:noFill/>
            </a:ln>
          </p:spPr>
        </p:pic>
        <p:graphicFrame>
          <p:nvGraphicFramePr>
            <p:cNvPr id="62" name="Object 61"/>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1107"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37524683" y="12604371"/>
                          <a:ext cx="1482265" cy="825421"/>
                        </a:xfrm>
                        <a:prstGeom prst="rect">
                          <a:avLst/>
                        </a:prstGeom>
                      </p:spPr>
                    </p:pic>
                  </p:oleObj>
                </mc:Fallback>
              </mc:AlternateContent>
            </a:graphicData>
          </a:graphic>
        </p:graphicFrame>
        <p:grpSp>
          <p:nvGrpSpPr>
            <p:cNvPr id="63" name="Group 62"/>
            <p:cNvGrpSpPr/>
            <p:nvPr userDrawn="1"/>
          </p:nvGrpSpPr>
          <p:grpSpPr>
            <a:xfrm>
              <a:off x="37163426" y="23152352"/>
              <a:ext cx="10354213" cy="1052915"/>
              <a:chOff x="31687960" y="29635357"/>
              <a:chExt cx="9771399" cy="1090622"/>
            </a:xfrm>
          </p:grpSpPr>
          <p:sp>
            <p:nvSpPr>
              <p:cNvPr id="65" name="Rounded Rectangle 64"/>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6"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31813900" y="29733687"/>
                <a:ext cx="914401" cy="914399"/>
              </a:xfrm>
              <a:prstGeom prst="rect">
                <a:avLst/>
              </a:prstGeom>
              <a:noFill/>
              <a:ln>
                <a:noFill/>
              </a:ln>
            </p:spPr>
          </p:pic>
          <p:sp>
            <p:nvSpPr>
              <p:cNvPr id="67" name="TextBox 66"/>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4" name="TextBox 63"/>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xmlns:p14="http://schemas.microsoft.com/office/powerpoint/2010/mai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938690" y="1611630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grpSp>
        <p:nvGrpSpPr>
          <p:cNvPr id="2" name="Group 1"/>
          <p:cNvGrpSpPr/>
          <p:nvPr userDrawn="1"/>
        </p:nvGrpSpPr>
        <p:grpSpPr>
          <a:xfrm>
            <a:off x="572988" y="2628900"/>
            <a:ext cx="26286024" cy="13373100"/>
            <a:chOff x="571500" y="2628900"/>
            <a:chExt cx="26286024" cy="13373100"/>
          </a:xfrm>
        </p:grpSpPr>
        <p:sp>
          <p:nvSpPr>
            <p:cNvPr id="8" name="Rectangle 33"/>
            <p:cNvSpPr>
              <a:spLocks noChangeArrowheads="1"/>
            </p:cNvSpPr>
            <p:nvPr/>
          </p:nvSpPr>
          <p:spPr bwMode="auto">
            <a:xfrm>
              <a:off x="571500"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1" name="Rectangle 33"/>
            <p:cNvSpPr>
              <a:spLocks noChangeArrowheads="1"/>
            </p:cNvSpPr>
            <p:nvPr userDrawn="1"/>
          </p:nvSpPr>
          <p:spPr bwMode="auto">
            <a:xfrm>
              <a:off x="9469084"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userDrawn="1"/>
          </p:nvSpPr>
          <p:spPr bwMode="auto">
            <a:xfrm>
              <a:off x="18366667" y="2628900"/>
              <a:ext cx="8490857" cy="13373100"/>
            </a:xfrm>
            <a:prstGeom prst="roundRect">
              <a:avLst>
                <a:gd name="adj" fmla="val 4941"/>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grpSp>
        <p:nvGrpSpPr>
          <p:cNvPr id="56" name="Group 55"/>
          <p:cNvGrpSpPr>
            <a:grpSpLocks noChangeAspect="1"/>
          </p:cNvGrpSpPr>
          <p:nvPr userDrawn="1"/>
        </p:nvGrpSpPr>
        <p:grpSpPr>
          <a:xfrm>
            <a:off x="27893171" y="11218"/>
            <a:ext cx="6632760" cy="16447982"/>
            <a:chOff x="36782324" y="0"/>
            <a:chExt cx="11062139" cy="27432000"/>
          </a:xfrm>
        </p:grpSpPr>
        <p:sp>
          <p:nvSpPr>
            <p:cNvPr id="57" name="Rectangle 56"/>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8" name="Object 57"/>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2128"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39540164" y="3976767"/>
                          <a:ext cx="5586150" cy="1716939"/>
                        </a:xfrm>
                        <a:prstGeom prst="rect">
                          <a:avLst/>
                        </a:prstGeom>
                      </p:spPr>
                    </p:pic>
                  </p:oleObj>
                </mc:Fallback>
              </mc:AlternateContent>
            </a:graphicData>
          </a:graphic>
        </p:graphicFrame>
        <p:pic>
          <p:nvPicPr>
            <p:cNvPr id="59" name="Picture 58"/>
            <p:cNvPicPr>
              <a:picLocks noChangeAspect="1"/>
            </p:cNvPicPr>
            <p:nvPr userDrawn="1"/>
          </p:nvPicPr>
          <p:blipFill>
            <a:blip r:embed="rId6"/>
            <a:stretch>
              <a:fillRect/>
            </a:stretch>
          </p:blipFill>
          <p:spPr>
            <a:xfrm>
              <a:off x="37296876" y="8347566"/>
              <a:ext cx="2969584" cy="1140240"/>
            </a:xfrm>
            <a:prstGeom prst="rect">
              <a:avLst/>
            </a:prstGeom>
            <a:ln>
              <a:noFill/>
            </a:ln>
          </p:spPr>
        </p:pic>
        <p:graphicFrame>
          <p:nvGraphicFramePr>
            <p:cNvPr id="60" name="Object 59"/>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2129"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37524683" y="12604371"/>
                          <a:ext cx="1482265" cy="825421"/>
                        </a:xfrm>
                        <a:prstGeom prst="rect">
                          <a:avLst/>
                        </a:prstGeom>
                      </p:spPr>
                    </p:pic>
                  </p:oleObj>
                </mc:Fallback>
              </mc:AlternateContent>
            </a:graphicData>
          </a:graphic>
        </p:graphicFrame>
        <p:grpSp>
          <p:nvGrpSpPr>
            <p:cNvPr id="61" name="Group 60"/>
            <p:cNvGrpSpPr/>
            <p:nvPr userDrawn="1"/>
          </p:nvGrpSpPr>
          <p:grpSpPr>
            <a:xfrm>
              <a:off x="37163426" y="23152352"/>
              <a:ext cx="10354213" cy="1052915"/>
              <a:chOff x="31687960" y="29635357"/>
              <a:chExt cx="9771399" cy="1090622"/>
            </a:xfrm>
          </p:grpSpPr>
          <p:sp>
            <p:nvSpPr>
              <p:cNvPr id="63" name="Rounded Rectangle 62"/>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31813900" y="29733687"/>
                <a:ext cx="914401" cy="914399"/>
              </a:xfrm>
              <a:prstGeom prst="rect">
                <a:avLst/>
              </a:prstGeom>
              <a:noFill/>
              <a:ln>
                <a:noFill/>
              </a:ln>
            </p:spPr>
          </p:pic>
          <p:sp>
            <p:nvSpPr>
              <p:cNvPr id="65" name="TextBox 64"/>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2" name="TextBox 61"/>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38" name="Group 37"/>
          <p:cNvGrpSpPr>
            <a:grpSpLocks noChangeAspect="1"/>
          </p:cNvGrpSpPr>
          <p:nvPr userDrawn="1"/>
        </p:nvGrpSpPr>
        <p:grpSpPr>
          <a:xfrm>
            <a:off x="-7233765" y="3"/>
            <a:ext cx="6608534" cy="16459197"/>
            <a:chOff x="-11220550" y="-1"/>
            <a:chExt cx="11014226" cy="27432000"/>
          </a:xfrm>
        </p:grpSpPr>
        <p:sp>
          <p:nvSpPr>
            <p:cNvPr id="40" name="Rectangle 39"/>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41" name="Straight Connector 40"/>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2" name="Picture 41"/>
            <p:cNvPicPr>
              <a:picLocks noChangeAspect="1"/>
            </p:cNvPicPr>
            <p:nvPr userDrawn="1"/>
          </p:nvPicPr>
          <p:blipFill>
            <a:blip r:embed="rId11"/>
            <a:stretch>
              <a:fillRect/>
            </a:stretch>
          </p:blipFill>
          <p:spPr>
            <a:xfrm>
              <a:off x="-10736023" y="7928687"/>
              <a:ext cx="1597665" cy="1001614"/>
            </a:xfrm>
            <a:prstGeom prst="rect">
              <a:avLst/>
            </a:prstGeom>
          </p:spPr>
        </p:pic>
        <p:pic>
          <p:nvPicPr>
            <p:cNvPr id="44" name="Picture 43"/>
            <p:cNvPicPr>
              <a:picLocks noChangeAspect="1"/>
            </p:cNvPicPr>
            <p:nvPr userDrawn="1"/>
          </p:nvPicPr>
          <p:blipFill>
            <a:blip r:embed="rId12"/>
            <a:stretch>
              <a:fillRect/>
            </a:stretch>
          </p:blipFill>
          <p:spPr>
            <a:xfrm>
              <a:off x="-10736023" y="12354606"/>
              <a:ext cx="9986807" cy="877997"/>
            </a:xfrm>
            <a:prstGeom prst="rect">
              <a:avLst/>
            </a:prstGeom>
          </p:spPr>
        </p:pic>
        <p:grpSp>
          <p:nvGrpSpPr>
            <p:cNvPr id="45" name="Group 44"/>
            <p:cNvGrpSpPr/>
            <p:nvPr userDrawn="1"/>
          </p:nvGrpSpPr>
          <p:grpSpPr>
            <a:xfrm>
              <a:off x="-9844888" y="19920591"/>
              <a:ext cx="7631077" cy="1987421"/>
              <a:chOff x="-4516464" y="11354920"/>
              <a:chExt cx="3516822" cy="1095725"/>
            </a:xfrm>
          </p:grpSpPr>
          <p:grpSp>
            <p:nvGrpSpPr>
              <p:cNvPr id="66" name="Group 65"/>
              <p:cNvGrpSpPr/>
              <p:nvPr userDrawn="1"/>
            </p:nvGrpSpPr>
            <p:grpSpPr>
              <a:xfrm>
                <a:off x="-2783494" y="11354967"/>
                <a:ext cx="624373" cy="894738"/>
                <a:chOff x="-3958698" y="11538812"/>
                <a:chExt cx="779266" cy="1282149"/>
              </a:xfrm>
            </p:grpSpPr>
            <p:pic>
              <p:nvPicPr>
                <p:cNvPr id="72" name="Picture 71"/>
                <p:cNvPicPr>
                  <a:picLocks noChangeAspect="1"/>
                </p:cNvPicPr>
                <p:nvPr userDrawn="1"/>
              </p:nvPicPr>
              <p:blipFill>
                <a:blip r:embed="rId13"/>
                <a:stretch>
                  <a:fillRect/>
                </a:stretch>
              </p:blipFill>
              <p:spPr>
                <a:xfrm>
                  <a:off x="-3948160" y="11538812"/>
                  <a:ext cx="768728" cy="1090753"/>
                </a:xfrm>
                <a:prstGeom prst="rect">
                  <a:avLst/>
                </a:prstGeom>
              </p:spPr>
            </p:pic>
            <p:sp>
              <p:nvSpPr>
                <p:cNvPr id="73" name="TextBox 72"/>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67" name="Group 66"/>
              <p:cNvGrpSpPr/>
              <p:nvPr userDrawn="1"/>
            </p:nvGrpSpPr>
            <p:grpSpPr>
              <a:xfrm>
                <a:off x="-2033159" y="11354920"/>
                <a:ext cx="1033517" cy="907668"/>
                <a:chOff x="-2921738" y="11604219"/>
                <a:chExt cx="1420279" cy="1247338"/>
              </a:xfrm>
            </p:grpSpPr>
            <p:pic>
              <p:nvPicPr>
                <p:cNvPr id="70" name="Picture 69"/>
                <p:cNvPicPr>
                  <a:picLocks noChangeAspect="1"/>
                </p:cNvPicPr>
                <p:nvPr userDrawn="1"/>
              </p:nvPicPr>
              <p:blipFill>
                <a:blip r:embed="rId13"/>
                <a:stretch>
                  <a:fillRect/>
                </a:stretch>
              </p:blipFill>
              <p:spPr>
                <a:xfrm>
                  <a:off x="-2921738" y="11604219"/>
                  <a:ext cx="1420279" cy="1029695"/>
                </a:xfrm>
                <a:prstGeom prst="rect">
                  <a:avLst/>
                </a:prstGeom>
              </p:spPr>
            </p:pic>
            <p:sp>
              <p:nvSpPr>
                <p:cNvPr id="71" name="TextBox 70"/>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8" name="Picture 67"/>
              <p:cNvPicPr>
                <a:picLocks noChangeAspect="1"/>
              </p:cNvPicPr>
              <p:nvPr userDrawn="1"/>
            </p:nvPicPr>
            <p:blipFill>
              <a:blip r:embed="rId14"/>
              <a:stretch>
                <a:fillRect/>
              </a:stretch>
            </p:blipFill>
            <p:spPr>
              <a:xfrm>
                <a:off x="-4516464" y="11354941"/>
                <a:ext cx="1098742" cy="847761"/>
              </a:xfrm>
              <a:prstGeom prst="rect">
                <a:avLst/>
              </a:prstGeom>
            </p:spPr>
          </p:pic>
          <p:sp>
            <p:nvSpPr>
              <p:cNvPr id="69" name="TextBox 68"/>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46" name="Group 45"/>
            <p:cNvGrpSpPr/>
            <p:nvPr userDrawn="1"/>
          </p:nvGrpSpPr>
          <p:grpSpPr>
            <a:xfrm>
              <a:off x="-10453959" y="23717523"/>
              <a:ext cx="9139095" cy="2061267"/>
              <a:chOff x="-4818881" y="13423406"/>
              <a:chExt cx="4211800" cy="1136440"/>
            </a:xfrm>
          </p:grpSpPr>
          <p:graphicFrame>
            <p:nvGraphicFramePr>
              <p:cNvPr id="47" name="Object 46"/>
              <p:cNvGraphicFramePr>
                <a:graphicFrameLocks noChangeAspect="1"/>
              </p:cNvGraphicFramePr>
              <p:nvPr userDrawn="1">
                <p:extLst>
                  <p:ext uri="{D42A27DB-BD31-4B8C-83A1-F6EECF244321}">
                    <p14:modId xmlns:p14="http://schemas.microsoft.com/office/powerpoint/2010/main" val="2097624869"/>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2130"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610234" y="13433123"/>
                            <a:ext cx="1828800" cy="1117600"/>
                          </a:xfrm>
                          <a:prstGeom prst="rect">
                            <a:avLst/>
                          </a:prstGeom>
                        </p:spPr>
                      </p:pic>
                    </p:oleObj>
                  </mc:Fallback>
                </mc:AlternateContent>
              </a:graphicData>
            </a:graphic>
          </p:graphicFrame>
          <p:graphicFrame>
            <p:nvGraphicFramePr>
              <p:cNvPr id="48" name="Object 47"/>
              <p:cNvGraphicFramePr>
                <a:graphicFrameLocks noChangeAspect="1"/>
              </p:cNvGraphicFramePr>
              <p:nvPr userDrawn="1">
                <p:extLst>
                  <p:ext uri="{D42A27DB-BD31-4B8C-83A1-F6EECF244321}">
                    <p14:modId xmlns:p14="http://schemas.microsoft.com/office/powerpoint/2010/main" val="1491161796"/>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2131"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637523" y="13442246"/>
                            <a:ext cx="1828800" cy="1117600"/>
                          </a:xfrm>
                          <a:prstGeom prst="rect">
                            <a:avLst/>
                          </a:prstGeom>
                        </p:spPr>
                      </p:pic>
                    </p:oleObj>
                  </mc:Fallback>
                </mc:AlternateContent>
              </a:graphicData>
            </a:graphic>
          </p:graphicFrame>
          <p:sp>
            <p:nvSpPr>
              <p:cNvPr id="49" name="TextBox 48"/>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50" name="TextBox 49"/>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iming>
    <p:tnLst>
      <p:par>
        <p:cTn xmlns:p14="http://schemas.microsoft.com/office/powerpoint/2010/mai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27432000" cy="2400300"/>
          </a:xfrm>
          <a:prstGeom prst="rect">
            <a:avLst/>
          </a:prstGeom>
          <a:solidFill>
            <a:schemeClr val="accent5">
              <a:lumMod val="75000"/>
            </a:schemeClr>
          </a:solidFill>
          <a:ln w="9525">
            <a:solidFill>
              <a:schemeClr val="tx1"/>
            </a:solidFill>
            <a:miter lim="800000"/>
            <a:headEnd/>
            <a:tailEnd/>
          </a:ln>
          <a:effectLst/>
        </p:spPr>
        <p:txBody>
          <a:bodyPr wrap="none" lIns="52249" tIns="26124" rIns="52249" bIns="26124" anchor="ctr"/>
          <a:lstStyle/>
          <a:p>
            <a:pPr>
              <a:defRPr/>
            </a:pPr>
            <a:endParaRPr lang="en-US" dirty="0"/>
          </a:p>
        </p:txBody>
      </p:sp>
      <p:sp>
        <p:nvSpPr>
          <p:cNvPr id="8" name="Rectangle 33"/>
          <p:cNvSpPr>
            <a:spLocks noChangeArrowheads="1"/>
          </p:cNvSpPr>
          <p:nvPr/>
        </p:nvSpPr>
        <p:spPr bwMode="auto">
          <a:xfrm>
            <a:off x="571500" y="262890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9" name="Rectangle 9"/>
          <p:cNvSpPr>
            <a:spLocks noChangeArrowheads="1"/>
          </p:cNvSpPr>
          <p:nvPr/>
        </p:nvSpPr>
        <p:spPr bwMode="auto">
          <a:xfrm>
            <a:off x="0" y="2402681"/>
            <a:ext cx="27432000" cy="76200"/>
          </a:xfrm>
          <a:prstGeom prst="rect">
            <a:avLst/>
          </a:prstGeom>
          <a:solidFill>
            <a:schemeClr val="accent5">
              <a:lumMod val="50000"/>
            </a:schemeClr>
          </a:solidFill>
          <a:ln w="152400">
            <a:noFill/>
            <a:miter lim="800000"/>
            <a:headEnd/>
            <a:tailEnd/>
          </a:ln>
          <a:effectLst/>
        </p:spPr>
        <p:txBody>
          <a:bodyPr wrap="none" lIns="52249" tIns="26124" rIns="52249" bIns="26124" anchor="ctr"/>
          <a:lstStyle/>
          <a:p>
            <a:pPr>
              <a:defRPr/>
            </a:pPr>
            <a:endParaRPr lang="en-US" dirty="0"/>
          </a:p>
        </p:txBody>
      </p:sp>
      <p:sp>
        <p:nvSpPr>
          <p:cNvPr id="10" name="Text Box 14"/>
          <p:cNvSpPr txBox="1">
            <a:spLocks noChangeArrowheads="1"/>
          </p:cNvSpPr>
          <p:nvPr/>
        </p:nvSpPr>
        <p:spPr bwMode="auto">
          <a:xfrm>
            <a:off x="898050" y="16116300"/>
            <a:ext cx="1571625" cy="188840"/>
          </a:xfrm>
          <a:prstGeom prst="rect">
            <a:avLst/>
          </a:prstGeom>
          <a:noFill/>
          <a:ln w="9525">
            <a:noFill/>
            <a:miter lim="800000"/>
            <a:headEnd/>
            <a:tailEnd/>
          </a:ln>
          <a:effectLst/>
        </p:spPr>
        <p:txBody>
          <a:bodyPr lIns="52150" tIns="26070" rIns="52150" bIns="26070">
            <a:spAutoFit/>
          </a:bodyPr>
          <a:lstStyle/>
          <a:p>
            <a:pPr eaLnBrk="0" hangingPunct="0">
              <a:lnSpc>
                <a:spcPct val="65000"/>
              </a:lnSpc>
              <a:spcBef>
                <a:spcPct val="50000"/>
              </a:spcBef>
              <a:defRPr/>
            </a:pPr>
            <a:r>
              <a:rPr lang="en-US" sz="300" b="1" dirty="0" smtClean="0">
                <a:solidFill>
                  <a:schemeClr val="bg1">
                    <a:lumMod val="75000"/>
                  </a:schemeClr>
                </a:solidFill>
                <a:latin typeface="Arial" charset="0"/>
              </a:rPr>
              <a:t>RESEARCH POSTER PRESENTATION </a:t>
            </a:r>
            <a:r>
              <a:rPr lang="en-US" sz="300" b="1" dirty="0">
                <a:solidFill>
                  <a:schemeClr val="bg1">
                    <a:lumMod val="75000"/>
                  </a:schemeClr>
                </a:solidFill>
                <a:latin typeface="Arial" charset="0"/>
              </a:rPr>
              <a:t>DESIGN © </a:t>
            </a:r>
            <a:r>
              <a:rPr lang="en-US" sz="300" b="1" dirty="0" smtClean="0">
                <a:solidFill>
                  <a:schemeClr val="bg1">
                    <a:lumMod val="75000"/>
                  </a:schemeClr>
                </a:solidFill>
                <a:latin typeface="Arial" charset="0"/>
              </a:rPr>
              <a:t>2012</a:t>
            </a:r>
            <a:endParaRPr lang="en-US" sz="300" b="1" dirty="0">
              <a:solidFill>
                <a:schemeClr val="bg1">
                  <a:lumMod val="75000"/>
                </a:schemeClr>
              </a:solidFill>
              <a:latin typeface="Arial" charset="0"/>
            </a:endParaRPr>
          </a:p>
          <a:p>
            <a:pPr eaLnBrk="0" hangingPunct="0">
              <a:lnSpc>
                <a:spcPct val="65000"/>
              </a:lnSpc>
              <a:spcBef>
                <a:spcPct val="50000"/>
              </a:spcBef>
              <a:defRPr/>
            </a:pPr>
            <a:r>
              <a:rPr lang="en-US" sz="600" b="1" dirty="0">
                <a:solidFill>
                  <a:schemeClr val="bg1">
                    <a:lumMod val="75000"/>
                  </a:schemeClr>
                </a:solidFill>
                <a:latin typeface="Arial" charset="0"/>
              </a:rPr>
              <a:t>www.PosterPresentations.com</a:t>
            </a:r>
          </a:p>
        </p:txBody>
      </p:sp>
      <p:sp>
        <p:nvSpPr>
          <p:cNvPr id="21" name="Rectangle 33"/>
          <p:cNvSpPr>
            <a:spLocks noChangeArrowheads="1"/>
          </p:cNvSpPr>
          <p:nvPr userDrawn="1"/>
        </p:nvSpPr>
        <p:spPr bwMode="auto">
          <a:xfrm>
            <a:off x="7209790" y="2628900"/>
            <a:ext cx="13012420" cy="13373100"/>
          </a:xfrm>
          <a:prstGeom prst="roundRect">
            <a:avLst>
              <a:gd name="adj" fmla="val 3868"/>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sp>
        <p:nvSpPr>
          <p:cNvPr id="22" name="Rectangle 33"/>
          <p:cNvSpPr>
            <a:spLocks noChangeArrowheads="1"/>
          </p:cNvSpPr>
          <p:nvPr userDrawn="1"/>
        </p:nvSpPr>
        <p:spPr bwMode="auto">
          <a:xfrm>
            <a:off x="20574000" y="2628900"/>
            <a:ext cx="6286500" cy="13373100"/>
          </a:xfrm>
          <a:prstGeom prst="roundRect">
            <a:avLst>
              <a:gd name="adj" fmla="val 7616"/>
            </a:avLst>
          </a:prstGeom>
          <a:gradFill>
            <a:gsLst>
              <a:gs pos="0">
                <a:srgbClr val="CDD2DE"/>
              </a:gs>
              <a:gs pos="0">
                <a:schemeClr val="tx2">
                  <a:lumMod val="40000"/>
                  <a:lumOff val="60000"/>
                </a:schemeClr>
              </a:gs>
              <a:gs pos="100000">
                <a:srgbClr val="F3F5FA"/>
              </a:gs>
            </a:gsLst>
            <a:lin ang="16200000" scaled="1"/>
          </a:gradFill>
          <a:ln w="9525">
            <a:solidFill>
              <a:schemeClr val="tx2"/>
            </a:solidFill>
            <a:miter lim="800000"/>
            <a:headEnd/>
            <a:tailEnd/>
          </a:ln>
          <a:effectLst/>
        </p:spPr>
        <p:txBody>
          <a:bodyPr wrap="none" lIns="52249" tIns="26124" rIns="52249" bIns="26124" anchor="ctr"/>
          <a:lstStyle/>
          <a:p>
            <a:pPr>
              <a:defRPr/>
            </a:pPr>
            <a:endParaRPr lang="en-US" dirty="0"/>
          </a:p>
        </p:txBody>
      </p:sp>
      <p:grpSp>
        <p:nvGrpSpPr>
          <p:cNvPr id="56" name="Group 55"/>
          <p:cNvGrpSpPr>
            <a:grpSpLocks noChangeAspect="1"/>
          </p:cNvGrpSpPr>
          <p:nvPr userDrawn="1"/>
        </p:nvGrpSpPr>
        <p:grpSpPr>
          <a:xfrm>
            <a:off x="27893171" y="11218"/>
            <a:ext cx="6632760" cy="16447982"/>
            <a:chOff x="36782324" y="0"/>
            <a:chExt cx="11062139" cy="27432000"/>
          </a:xfrm>
        </p:grpSpPr>
        <p:sp>
          <p:nvSpPr>
            <p:cNvPr id="57" name="Rectangle 56"/>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8" name="Object 57"/>
            <p:cNvGraphicFramePr>
              <a:graphicFrameLocks noChangeAspect="1"/>
            </p:cNvGraphicFramePr>
            <p:nvPr userDrawn="1">
              <p:extLst>
                <p:ext uri="{D42A27DB-BD31-4B8C-83A1-F6EECF244321}">
                  <p14:modId xmlns:p14="http://schemas.microsoft.com/office/powerpoint/2010/main" val="2202219233"/>
                </p:ext>
              </p:extLst>
            </p:nvPr>
          </p:nvGraphicFramePr>
          <p:xfrm>
            <a:off x="39540164" y="3976767"/>
            <a:ext cx="5586150" cy="1716939"/>
          </p:xfrm>
          <a:graphic>
            <a:graphicData uri="http://schemas.openxmlformats.org/presentationml/2006/ole">
              <mc:AlternateContent xmlns:mc="http://schemas.openxmlformats.org/markup-compatibility/2006">
                <mc:Choice xmlns:v="urn:schemas-microsoft-com:vml" Requires="v">
                  <p:oleObj spid="_x0000_s3152"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39540164" y="3976767"/>
                          <a:ext cx="5586150" cy="1716939"/>
                        </a:xfrm>
                        <a:prstGeom prst="rect">
                          <a:avLst/>
                        </a:prstGeom>
                      </p:spPr>
                    </p:pic>
                  </p:oleObj>
                </mc:Fallback>
              </mc:AlternateContent>
            </a:graphicData>
          </a:graphic>
        </p:graphicFrame>
        <p:pic>
          <p:nvPicPr>
            <p:cNvPr id="59" name="Picture 58"/>
            <p:cNvPicPr>
              <a:picLocks noChangeAspect="1"/>
            </p:cNvPicPr>
            <p:nvPr userDrawn="1"/>
          </p:nvPicPr>
          <p:blipFill>
            <a:blip r:embed="rId6"/>
            <a:stretch>
              <a:fillRect/>
            </a:stretch>
          </p:blipFill>
          <p:spPr>
            <a:xfrm>
              <a:off x="37296876" y="8347566"/>
              <a:ext cx="2969584" cy="1140240"/>
            </a:xfrm>
            <a:prstGeom prst="rect">
              <a:avLst/>
            </a:prstGeom>
            <a:ln>
              <a:noFill/>
            </a:ln>
          </p:spPr>
        </p:pic>
        <p:graphicFrame>
          <p:nvGraphicFramePr>
            <p:cNvPr id="60" name="Object 59"/>
            <p:cNvGraphicFramePr>
              <a:graphicFrameLocks noChangeAspect="1"/>
            </p:cNvGraphicFramePr>
            <p:nvPr userDrawn="1">
              <p:extLst>
                <p:ext uri="{D42A27DB-BD31-4B8C-83A1-F6EECF244321}">
                  <p14:modId xmlns:p14="http://schemas.microsoft.com/office/powerpoint/2010/main" val="1613568671"/>
                </p:ext>
              </p:extLst>
            </p:nvPr>
          </p:nvGraphicFramePr>
          <p:xfrm>
            <a:off x="37524683" y="12604371"/>
            <a:ext cx="1482265" cy="825421"/>
          </p:xfrm>
          <a:graphic>
            <a:graphicData uri="http://schemas.openxmlformats.org/presentationml/2006/ole">
              <mc:AlternateContent xmlns:mc="http://schemas.openxmlformats.org/markup-compatibility/2006">
                <mc:Choice xmlns:v="urn:schemas-microsoft-com:vml" Requires="v">
                  <p:oleObj spid="_x0000_s3153"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37524683" y="12604371"/>
                          <a:ext cx="1482265" cy="825421"/>
                        </a:xfrm>
                        <a:prstGeom prst="rect">
                          <a:avLst/>
                        </a:prstGeom>
                      </p:spPr>
                    </p:pic>
                  </p:oleObj>
                </mc:Fallback>
              </mc:AlternateContent>
            </a:graphicData>
          </a:graphic>
        </p:graphicFrame>
        <p:grpSp>
          <p:nvGrpSpPr>
            <p:cNvPr id="61" name="Group 60"/>
            <p:cNvGrpSpPr/>
            <p:nvPr userDrawn="1"/>
          </p:nvGrpSpPr>
          <p:grpSpPr>
            <a:xfrm>
              <a:off x="37163426" y="23152352"/>
              <a:ext cx="10354213" cy="1052915"/>
              <a:chOff x="31687960" y="29635357"/>
              <a:chExt cx="9771399" cy="1090622"/>
            </a:xfrm>
          </p:grpSpPr>
          <p:sp>
            <p:nvSpPr>
              <p:cNvPr id="63" name="Rounded Rectangle 62"/>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31813900" y="29733687"/>
                <a:ext cx="914401" cy="914399"/>
              </a:xfrm>
              <a:prstGeom prst="rect">
                <a:avLst/>
              </a:prstGeom>
              <a:noFill/>
              <a:ln>
                <a:noFill/>
              </a:ln>
            </p:spPr>
          </p:pic>
          <p:sp>
            <p:nvSpPr>
              <p:cNvPr id="65" name="TextBox 64"/>
              <p:cNvSpPr txBox="1"/>
              <p:nvPr userDrawn="1"/>
            </p:nvSpPr>
            <p:spPr>
              <a:xfrm>
                <a:off x="32788169" y="29700257"/>
                <a:ext cx="8671190" cy="903879"/>
              </a:xfrm>
              <a:prstGeom prst="rect">
                <a:avLst/>
              </a:prstGeom>
              <a:noFill/>
              <a:ln>
                <a:noFill/>
              </a:ln>
            </p:spPr>
            <p:txBody>
              <a:bodyPr wrap="square" rtlCol="0">
                <a:spAutoFit/>
              </a:body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2" name="TextBox 61"/>
            <p:cNvSpPr txBox="1"/>
            <p:nvPr userDrawn="1"/>
          </p:nvSpPr>
          <p:spPr>
            <a:xfrm>
              <a:off x="37163425" y="24536528"/>
              <a:ext cx="4118250" cy="2224346"/>
            </a:xfrm>
            <a:prstGeom prst="rect">
              <a:avLst/>
            </a:prstGeom>
            <a:noFill/>
          </p:spPr>
          <p:txBody>
            <a:bodyPr wrap="none" lIns="0" tIns="0" rIns="0" bIns="0" rtlCol="0">
              <a:spAutoFit/>
            </a:body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44" name="Group 43"/>
          <p:cNvGrpSpPr>
            <a:grpSpLocks noChangeAspect="1"/>
          </p:cNvGrpSpPr>
          <p:nvPr userDrawn="1"/>
        </p:nvGrpSpPr>
        <p:grpSpPr>
          <a:xfrm>
            <a:off x="-7233765" y="3"/>
            <a:ext cx="6608534" cy="16459197"/>
            <a:chOff x="-11220550" y="-1"/>
            <a:chExt cx="11014226" cy="27432000"/>
          </a:xfrm>
        </p:grpSpPr>
        <p:sp>
          <p:nvSpPr>
            <p:cNvPr id="45" name="Rectangle 44"/>
            <p:cNvSpPr/>
            <p:nvPr/>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36”x60”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46" name="Straight Connector 45"/>
            <p:cNvCxnSpPr/>
            <p:nvPr/>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7" name="Picture 46"/>
            <p:cNvPicPr>
              <a:picLocks noChangeAspect="1"/>
            </p:cNvPicPr>
            <p:nvPr userDrawn="1"/>
          </p:nvPicPr>
          <p:blipFill>
            <a:blip r:embed="rId11"/>
            <a:stretch>
              <a:fillRect/>
            </a:stretch>
          </p:blipFill>
          <p:spPr>
            <a:xfrm>
              <a:off x="-10736023" y="7928687"/>
              <a:ext cx="1597665" cy="1001614"/>
            </a:xfrm>
            <a:prstGeom prst="rect">
              <a:avLst/>
            </a:prstGeom>
          </p:spPr>
        </p:pic>
        <p:pic>
          <p:nvPicPr>
            <p:cNvPr id="48" name="Picture 47"/>
            <p:cNvPicPr>
              <a:picLocks noChangeAspect="1"/>
            </p:cNvPicPr>
            <p:nvPr userDrawn="1"/>
          </p:nvPicPr>
          <p:blipFill>
            <a:blip r:embed="rId12"/>
            <a:stretch>
              <a:fillRect/>
            </a:stretch>
          </p:blipFill>
          <p:spPr>
            <a:xfrm>
              <a:off x="-10736023" y="12354606"/>
              <a:ext cx="9986807" cy="877997"/>
            </a:xfrm>
            <a:prstGeom prst="rect">
              <a:avLst/>
            </a:prstGeom>
          </p:spPr>
        </p:pic>
        <p:grpSp>
          <p:nvGrpSpPr>
            <p:cNvPr id="49" name="Group 48"/>
            <p:cNvGrpSpPr/>
            <p:nvPr userDrawn="1"/>
          </p:nvGrpSpPr>
          <p:grpSpPr>
            <a:xfrm>
              <a:off x="-9844888" y="19920591"/>
              <a:ext cx="7631077" cy="1987421"/>
              <a:chOff x="-4516464" y="11354920"/>
              <a:chExt cx="3516822" cy="1095725"/>
            </a:xfrm>
          </p:grpSpPr>
          <p:grpSp>
            <p:nvGrpSpPr>
              <p:cNvPr id="70" name="Group 69"/>
              <p:cNvGrpSpPr/>
              <p:nvPr userDrawn="1"/>
            </p:nvGrpSpPr>
            <p:grpSpPr>
              <a:xfrm>
                <a:off x="-2783494" y="11354967"/>
                <a:ext cx="624373" cy="894738"/>
                <a:chOff x="-3958698" y="11538812"/>
                <a:chExt cx="779266" cy="1282149"/>
              </a:xfrm>
            </p:grpSpPr>
            <p:pic>
              <p:nvPicPr>
                <p:cNvPr id="76" name="Picture 75"/>
                <p:cNvPicPr>
                  <a:picLocks noChangeAspect="1"/>
                </p:cNvPicPr>
                <p:nvPr userDrawn="1"/>
              </p:nvPicPr>
              <p:blipFill>
                <a:blip r:embed="rId13"/>
                <a:stretch>
                  <a:fillRect/>
                </a:stretch>
              </p:blipFill>
              <p:spPr>
                <a:xfrm>
                  <a:off x="-3948160" y="11538812"/>
                  <a:ext cx="768728" cy="1090753"/>
                </a:xfrm>
                <a:prstGeom prst="rect">
                  <a:avLst/>
                </a:prstGeom>
              </p:spPr>
            </p:pic>
            <p:sp>
              <p:nvSpPr>
                <p:cNvPr id="77" name="TextBox 7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p>
                  <a:pPr algn="ctr"/>
                  <a:r>
                    <a:rPr lang="en-US" sz="1200" b="1" dirty="0" smtClean="0">
                      <a:solidFill>
                        <a:schemeClr val="tx1"/>
                      </a:solidFill>
                    </a:rPr>
                    <a:t>ORIGINAL</a:t>
                  </a:r>
                  <a:endParaRPr lang="en-US" sz="1200" b="1" dirty="0">
                    <a:solidFill>
                      <a:schemeClr val="tx1"/>
                    </a:solidFill>
                  </a:endParaRPr>
                </a:p>
              </p:txBody>
            </p:sp>
          </p:grpSp>
          <p:grpSp>
            <p:nvGrpSpPr>
              <p:cNvPr id="71" name="Group 70"/>
              <p:cNvGrpSpPr/>
              <p:nvPr userDrawn="1"/>
            </p:nvGrpSpPr>
            <p:grpSpPr>
              <a:xfrm>
                <a:off x="-2033159" y="11354920"/>
                <a:ext cx="1033517" cy="907668"/>
                <a:chOff x="-2921738" y="11604219"/>
                <a:chExt cx="1420279" cy="1247338"/>
              </a:xfrm>
            </p:grpSpPr>
            <p:pic>
              <p:nvPicPr>
                <p:cNvPr id="74" name="Picture 73"/>
                <p:cNvPicPr>
                  <a:picLocks noChangeAspect="1"/>
                </p:cNvPicPr>
                <p:nvPr userDrawn="1"/>
              </p:nvPicPr>
              <p:blipFill>
                <a:blip r:embed="rId13"/>
                <a:stretch>
                  <a:fillRect/>
                </a:stretch>
              </p:blipFill>
              <p:spPr>
                <a:xfrm>
                  <a:off x="-2921738" y="11604219"/>
                  <a:ext cx="1420279" cy="1029695"/>
                </a:xfrm>
                <a:prstGeom prst="rect">
                  <a:avLst/>
                </a:prstGeom>
              </p:spPr>
            </p:pic>
            <p:sp>
              <p:nvSpPr>
                <p:cNvPr id="75" name="TextBox 7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72" name="Picture 71"/>
              <p:cNvPicPr>
                <a:picLocks noChangeAspect="1"/>
              </p:cNvPicPr>
              <p:nvPr userDrawn="1"/>
            </p:nvPicPr>
            <p:blipFill>
              <a:blip r:embed="rId14"/>
              <a:stretch>
                <a:fillRect/>
              </a:stretch>
            </p:blipFill>
            <p:spPr>
              <a:xfrm>
                <a:off x="-4516464" y="11354941"/>
                <a:ext cx="1098742" cy="847761"/>
              </a:xfrm>
              <a:prstGeom prst="rect">
                <a:avLst/>
              </a:prstGeom>
            </p:spPr>
          </p:pic>
          <p:sp>
            <p:nvSpPr>
              <p:cNvPr id="73" name="TextBox 72"/>
              <p:cNvSpPr txBox="1"/>
              <p:nvPr userDrawn="1"/>
            </p:nvSpPr>
            <p:spPr>
              <a:xfrm>
                <a:off x="-4471893" y="12252677"/>
                <a:ext cx="1035685" cy="197968"/>
              </a:xfrm>
              <a:prstGeom prst="rect">
                <a:avLst/>
              </a:prstGeom>
              <a:noFill/>
            </p:spPr>
            <p:txBody>
              <a:bodyPr wrap="square" lIns="0" tIns="0" rIns="0" bIns="0" rtlCol="0">
                <a:spAutoFit/>
              </a:body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50" name="Group 49"/>
            <p:cNvGrpSpPr/>
            <p:nvPr userDrawn="1"/>
          </p:nvGrpSpPr>
          <p:grpSpPr>
            <a:xfrm>
              <a:off x="-10453959" y="23717523"/>
              <a:ext cx="9139095" cy="2061267"/>
              <a:chOff x="-4818881" y="13423406"/>
              <a:chExt cx="4211800" cy="1136440"/>
            </a:xfrm>
          </p:grpSpPr>
          <p:graphicFrame>
            <p:nvGraphicFramePr>
              <p:cNvPr id="66" name="Object 65"/>
              <p:cNvGraphicFramePr>
                <a:graphicFrameLocks noChangeAspect="1"/>
              </p:cNvGraphicFramePr>
              <p:nvPr userDrawn="1">
                <p:extLst>
                  <p:ext uri="{D42A27DB-BD31-4B8C-83A1-F6EECF244321}">
                    <p14:modId xmlns:p14="http://schemas.microsoft.com/office/powerpoint/2010/main" val="2097624869"/>
                  </p:ext>
                </p:extLst>
              </p:nvPr>
            </p:nvGraphicFramePr>
            <p:xfrm>
              <a:off x="-4610234" y="13433123"/>
              <a:ext cx="1828800" cy="1117600"/>
            </p:xfrm>
            <a:graphic>
              <a:graphicData uri="http://schemas.openxmlformats.org/presentationml/2006/ole">
                <mc:AlternateContent xmlns:mc="http://schemas.openxmlformats.org/markup-compatibility/2006">
                  <mc:Choice xmlns:v="urn:schemas-microsoft-com:vml" Requires="v">
                    <p:oleObj spid="_x0000_s3154"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610234" y="13433123"/>
                            <a:ext cx="1828800" cy="1117600"/>
                          </a:xfrm>
                          <a:prstGeom prst="rect">
                            <a:avLst/>
                          </a:prstGeom>
                        </p:spPr>
                      </p:pic>
                    </p:oleObj>
                  </mc:Fallback>
                </mc:AlternateContent>
              </a:graphicData>
            </a:graphic>
          </p:graphicFrame>
          <p:graphicFrame>
            <p:nvGraphicFramePr>
              <p:cNvPr id="67" name="Object 66"/>
              <p:cNvGraphicFramePr>
                <a:graphicFrameLocks noChangeAspect="1"/>
              </p:cNvGraphicFramePr>
              <p:nvPr userDrawn="1">
                <p:extLst>
                  <p:ext uri="{D42A27DB-BD31-4B8C-83A1-F6EECF244321}">
                    <p14:modId xmlns:p14="http://schemas.microsoft.com/office/powerpoint/2010/main" val="1491161796"/>
                  </p:ext>
                </p:extLst>
              </p:nvPr>
            </p:nvGraphicFramePr>
            <p:xfrm>
              <a:off x="-2637523" y="13442246"/>
              <a:ext cx="1828800" cy="1117600"/>
            </p:xfrm>
            <a:graphic>
              <a:graphicData uri="http://schemas.openxmlformats.org/presentationml/2006/ole">
                <mc:AlternateContent xmlns:mc="http://schemas.openxmlformats.org/markup-compatibility/2006">
                  <mc:Choice xmlns:v="urn:schemas-microsoft-com:vml" Requires="v">
                    <p:oleObj spid="_x0000_s3155"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637523" y="13442246"/>
                            <a:ext cx="1828800" cy="1117600"/>
                          </a:xfrm>
                          <a:prstGeom prst="rect">
                            <a:avLst/>
                          </a:prstGeom>
                        </p:spPr>
                      </p:pic>
                    </p:oleObj>
                  </mc:Fallback>
                </mc:AlternateContent>
              </a:graphicData>
            </a:graphic>
          </p:graphicFrame>
          <p:sp>
            <p:nvSpPr>
              <p:cNvPr id="68" name="TextBox 67"/>
              <p:cNvSpPr txBox="1"/>
              <p:nvPr userDrawn="1"/>
            </p:nvSpPr>
            <p:spPr>
              <a:xfrm rot="16200000">
                <a:off x="-5312672" y="13926909"/>
                <a:ext cx="1117601" cy="130020"/>
              </a:xfrm>
              <a:prstGeom prst="rect">
                <a:avLst/>
              </a:prstGeom>
              <a:noFill/>
            </p:spPr>
            <p:txBody>
              <a:bodyPr wrap="square" lIns="0" tIns="0" rIns="0" bIns="0" rtlCol="0">
                <a:spAutoFit/>
              </a:body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69" name="TextBox 68"/>
              <p:cNvSpPr txBox="1"/>
              <p:nvPr userDrawn="1"/>
            </p:nvSpPr>
            <p:spPr>
              <a:xfrm rot="16200000">
                <a:off x="-1236802" y="13911286"/>
                <a:ext cx="1117601" cy="141841"/>
              </a:xfrm>
              <a:prstGeom prst="rect">
                <a:avLst/>
              </a:prstGeom>
              <a:noFill/>
            </p:spPr>
            <p:txBody>
              <a:bodyPr wrap="square" lIns="0" tIns="0" rIns="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xmlns:p14="http://schemas.microsoft.com/office/powerpoint/2010/main" id="1" dur="indefinite" restart="never" nodeType="tmRoot"/>
      </p:par>
    </p:tnLst>
  </p:timing>
  <p:txStyles>
    <p:titleStyle>
      <a:lvl1pPr algn="ctr" defTabSz="2507943" rtl="0" eaLnBrk="1" latinLnBrk="0" hangingPunct="1">
        <a:spcBef>
          <a:spcPct val="0"/>
        </a:spcBef>
        <a:buNone/>
        <a:defRPr sz="5000" kern="1200">
          <a:solidFill>
            <a:schemeClr val="bg1"/>
          </a:solidFill>
          <a:latin typeface="Trebuchet MS" pitchFamily="34" charset="0"/>
          <a:ea typeface="+mj-ea"/>
          <a:cs typeface="+mj-cs"/>
        </a:defRPr>
      </a:lvl1pPr>
    </p:titleStyle>
    <p:bodyStyle>
      <a:lvl1pPr marL="940479" indent="-940479" algn="l" defTabSz="2507943" rtl="0" eaLnBrk="1" latinLnBrk="0" hangingPunct="1">
        <a:spcBef>
          <a:spcPct val="20000"/>
        </a:spcBef>
        <a:buFont typeface="Arial" pitchFamily="34" charset="0"/>
        <a:buChar char="•"/>
        <a:defRPr sz="8800" kern="1200">
          <a:solidFill>
            <a:schemeClr val="tx1"/>
          </a:solidFill>
          <a:latin typeface="+mn-lt"/>
          <a:ea typeface="+mn-ea"/>
          <a:cs typeface="+mn-cs"/>
        </a:defRPr>
      </a:lvl1pPr>
      <a:lvl2pPr marL="2037704" indent="-783732" algn="l" defTabSz="2507943" rtl="0" eaLnBrk="1" latinLnBrk="0" hangingPunct="1">
        <a:spcBef>
          <a:spcPct val="20000"/>
        </a:spcBef>
        <a:buFont typeface="Arial" pitchFamily="34" charset="0"/>
        <a:buChar char="–"/>
        <a:defRPr sz="7700" kern="1200">
          <a:solidFill>
            <a:schemeClr val="tx1"/>
          </a:solidFill>
          <a:latin typeface="+mn-lt"/>
          <a:ea typeface="+mn-ea"/>
          <a:cs typeface="+mn-cs"/>
        </a:defRPr>
      </a:lvl2pPr>
      <a:lvl3pPr marL="3134929" indent="-626986" algn="l" defTabSz="2507943" rtl="0" eaLnBrk="1" latinLnBrk="0" hangingPunct="1">
        <a:spcBef>
          <a:spcPct val="20000"/>
        </a:spcBef>
        <a:buFont typeface="Arial" pitchFamily="34" charset="0"/>
        <a:buChar char="•"/>
        <a:defRPr sz="6600" kern="1200">
          <a:solidFill>
            <a:schemeClr val="tx1"/>
          </a:solidFill>
          <a:latin typeface="+mn-lt"/>
          <a:ea typeface="+mn-ea"/>
          <a:cs typeface="+mn-cs"/>
        </a:defRPr>
      </a:lvl3pPr>
      <a:lvl4pPr marL="4388901"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4pPr>
      <a:lvl5pPr marL="5642872"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5pPr>
      <a:lvl6pPr marL="6896844"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6pPr>
      <a:lvl7pPr marL="8150815"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7pPr>
      <a:lvl8pPr marL="9404787"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8pPr>
      <a:lvl9pPr marL="10658758" indent="-626986" algn="l" defTabSz="2507943" rtl="0" eaLnBrk="1" latinLnBrk="0" hangingPunct="1">
        <a:spcBef>
          <a:spcPct val="20000"/>
        </a:spcBef>
        <a:buFont typeface="Arial" pitchFamily="34" charset="0"/>
        <a:buChar char="•"/>
        <a:defRPr sz="5500" kern="1200">
          <a:solidFill>
            <a:schemeClr val="tx1"/>
          </a:solidFill>
          <a:latin typeface="+mn-lt"/>
          <a:ea typeface="+mn-ea"/>
          <a:cs typeface="+mn-cs"/>
        </a:defRPr>
      </a:lvl9pPr>
    </p:bodyStyle>
    <p:otherStyle>
      <a:defPPr>
        <a:defRPr lang="en-US"/>
      </a:defPPr>
      <a:lvl1pPr marL="0" algn="l" defTabSz="2507943" rtl="0" eaLnBrk="1" latinLnBrk="0" hangingPunct="1">
        <a:defRPr sz="4900" kern="1200">
          <a:solidFill>
            <a:schemeClr val="tx1"/>
          </a:solidFill>
          <a:latin typeface="+mn-lt"/>
          <a:ea typeface="+mn-ea"/>
          <a:cs typeface="+mn-cs"/>
        </a:defRPr>
      </a:lvl1pPr>
      <a:lvl2pPr marL="1253972" algn="l" defTabSz="2507943" rtl="0" eaLnBrk="1" latinLnBrk="0" hangingPunct="1">
        <a:defRPr sz="4900" kern="1200">
          <a:solidFill>
            <a:schemeClr val="tx1"/>
          </a:solidFill>
          <a:latin typeface="+mn-lt"/>
          <a:ea typeface="+mn-ea"/>
          <a:cs typeface="+mn-cs"/>
        </a:defRPr>
      </a:lvl2pPr>
      <a:lvl3pPr marL="2507943" algn="l" defTabSz="2507943" rtl="0" eaLnBrk="1" latinLnBrk="0" hangingPunct="1">
        <a:defRPr sz="4900" kern="1200">
          <a:solidFill>
            <a:schemeClr val="tx1"/>
          </a:solidFill>
          <a:latin typeface="+mn-lt"/>
          <a:ea typeface="+mn-ea"/>
          <a:cs typeface="+mn-cs"/>
        </a:defRPr>
      </a:lvl3pPr>
      <a:lvl4pPr marL="3761915" algn="l" defTabSz="2507943" rtl="0" eaLnBrk="1" latinLnBrk="0" hangingPunct="1">
        <a:defRPr sz="4900" kern="1200">
          <a:solidFill>
            <a:schemeClr val="tx1"/>
          </a:solidFill>
          <a:latin typeface="+mn-lt"/>
          <a:ea typeface="+mn-ea"/>
          <a:cs typeface="+mn-cs"/>
        </a:defRPr>
      </a:lvl4pPr>
      <a:lvl5pPr marL="5015886" algn="l" defTabSz="2507943" rtl="0" eaLnBrk="1" latinLnBrk="0" hangingPunct="1">
        <a:defRPr sz="4900" kern="1200">
          <a:solidFill>
            <a:schemeClr val="tx1"/>
          </a:solidFill>
          <a:latin typeface="+mn-lt"/>
          <a:ea typeface="+mn-ea"/>
          <a:cs typeface="+mn-cs"/>
        </a:defRPr>
      </a:lvl5pPr>
      <a:lvl6pPr marL="6269858" algn="l" defTabSz="2507943" rtl="0" eaLnBrk="1" latinLnBrk="0" hangingPunct="1">
        <a:defRPr sz="4900" kern="1200">
          <a:solidFill>
            <a:schemeClr val="tx1"/>
          </a:solidFill>
          <a:latin typeface="+mn-lt"/>
          <a:ea typeface="+mn-ea"/>
          <a:cs typeface="+mn-cs"/>
        </a:defRPr>
      </a:lvl6pPr>
      <a:lvl7pPr marL="7523830" algn="l" defTabSz="2507943" rtl="0" eaLnBrk="1" latinLnBrk="0" hangingPunct="1">
        <a:defRPr sz="4900" kern="1200">
          <a:solidFill>
            <a:schemeClr val="tx1"/>
          </a:solidFill>
          <a:latin typeface="+mn-lt"/>
          <a:ea typeface="+mn-ea"/>
          <a:cs typeface="+mn-cs"/>
        </a:defRPr>
      </a:lvl7pPr>
      <a:lvl8pPr marL="8777801" algn="l" defTabSz="2507943" rtl="0" eaLnBrk="1" latinLnBrk="0" hangingPunct="1">
        <a:defRPr sz="4900" kern="1200">
          <a:solidFill>
            <a:schemeClr val="tx1"/>
          </a:solidFill>
          <a:latin typeface="+mn-lt"/>
          <a:ea typeface="+mn-ea"/>
          <a:cs typeface="+mn-cs"/>
        </a:defRPr>
      </a:lvl8pPr>
      <a:lvl9pPr marL="10031773" algn="l" defTabSz="2507943" rtl="0" eaLnBrk="1" latinLnBrk="0" hangingPunct="1">
        <a:defRPr sz="4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 Id="rId6" Type="http://schemas.openxmlformats.org/officeDocument/2006/relationships/image" Target="../media/image14.png"/><Relationship Id="rId7" Type="http://schemas.openxmlformats.org/officeDocument/2006/relationships/image" Target="../media/image15.png"/><Relationship Id="rId8" Type="http://schemas.openxmlformats.org/officeDocument/2006/relationships/image" Target="../media/image16.png"/><Relationship Id="rId9" Type="http://schemas.openxmlformats.org/officeDocument/2006/relationships/image" Target="../media/image17.png"/><Relationship Id="rId10" Type="http://schemas.openxmlformats.org/officeDocument/2006/relationships/image" Target="../media/image18.png"/><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Text Placeholder 298"/>
          <p:cNvSpPr>
            <a:spLocks noGrp="1"/>
          </p:cNvSpPr>
          <p:nvPr>
            <p:ph type="body" sz="quarter" idx="11"/>
          </p:nvPr>
        </p:nvSpPr>
        <p:spPr>
          <a:xfrm>
            <a:off x="570789" y="2584885"/>
            <a:ext cx="6280547" cy="536406"/>
          </a:xfrm>
        </p:spPr>
        <p:txBody>
          <a:bodyPr/>
          <a:lstStyle/>
          <a:p>
            <a:r>
              <a:rPr lang="en-US" sz="2800" dirty="0" smtClean="0"/>
              <a:t>PROJECT HEALING WATERS</a:t>
            </a:r>
            <a:endParaRPr lang="en-US" sz="2800" dirty="0"/>
          </a:p>
        </p:txBody>
      </p:sp>
      <p:sp>
        <p:nvSpPr>
          <p:cNvPr id="302" name="Text Placeholder 301"/>
          <p:cNvSpPr>
            <a:spLocks noGrp="1"/>
          </p:cNvSpPr>
          <p:nvPr>
            <p:ph type="body" sz="quarter" idx="19"/>
          </p:nvPr>
        </p:nvSpPr>
        <p:spPr>
          <a:xfrm>
            <a:off x="570789" y="5400063"/>
            <a:ext cx="6286500" cy="694682"/>
          </a:xfrm>
        </p:spPr>
        <p:txBody>
          <a:bodyPr/>
          <a:lstStyle/>
          <a:p>
            <a:pPr algn="ctr"/>
            <a:r>
              <a:rPr lang="en-US" sz="2800" b="1" u="sng" dirty="0" smtClean="0">
                <a:solidFill>
                  <a:schemeClr val="accent5">
                    <a:lumMod val="50000"/>
                  </a:schemeClr>
                </a:solidFill>
                <a:latin typeface="+mn-lt"/>
              </a:rPr>
              <a:t>PURPOSE OF THE STUDY</a:t>
            </a:r>
            <a:endParaRPr lang="en-US" sz="2800" b="1" u="sng" dirty="0">
              <a:solidFill>
                <a:schemeClr val="accent5">
                  <a:lumMod val="50000"/>
                </a:schemeClr>
              </a:solidFill>
              <a:latin typeface="+mn-lt"/>
            </a:endParaRPr>
          </a:p>
        </p:txBody>
      </p:sp>
      <p:sp>
        <p:nvSpPr>
          <p:cNvPr id="312" name="Text Placeholder 311"/>
          <p:cNvSpPr>
            <a:spLocks noGrp="1"/>
          </p:cNvSpPr>
          <p:nvPr>
            <p:ph type="body" sz="quarter" idx="29"/>
          </p:nvPr>
        </p:nvSpPr>
        <p:spPr>
          <a:xfrm>
            <a:off x="20600583" y="13069971"/>
            <a:ext cx="6279386" cy="474850"/>
          </a:xfrm>
        </p:spPr>
        <p:txBody>
          <a:bodyPr/>
          <a:lstStyle/>
          <a:p>
            <a:r>
              <a:rPr lang="en-US" sz="2400" dirty="0" smtClean="0"/>
              <a:t>ACKNOWLEDGEMENTS</a:t>
            </a:r>
            <a:endParaRPr lang="en-US" sz="2400" dirty="0"/>
          </a:p>
        </p:txBody>
      </p:sp>
      <p:sp>
        <p:nvSpPr>
          <p:cNvPr id="351" name="Text Placeholder 350"/>
          <p:cNvSpPr>
            <a:spLocks noGrp="1"/>
          </p:cNvSpPr>
          <p:nvPr>
            <p:ph type="body" sz="quarter" idx="150"/>
          </p:nvPr>
        </p:nvSpPr>
        <p:spPr/>
        <p:txBody>
          <a:bodyPr>
            <a:normAutofit lnSpcReduction="10000"/>
          </a:bodyPr>
          <a:lstStyle/>
          <a:p>
            <a:r>
              <a:rPr lang="en-US" dirty="0" smtClean="0"/>
              <a:t>Dustin Alger</a:t>
            </a:r>
            <a:endParaRPr lang="en-US" dirty="0"/>
          </a:p>
        </p:txBody>
      </p:sp>
      <p:sp>
        <p:nvSpPr>
          <p:cNvPr id="352" name="Text Placeholder 351"/>
          <p:cNvSpPr>
            <a:spLocks noGrp="1"/>
          </p:cNvSpPr>
          <p:nvPr>
            <p:ph type="body" sz="quarter" idx="184"/>
          </p:nvPr>
        </p:nvSpPr>
        <p:spPr/>
        <p:txBody>
          <a:bodyPr/>
          <a:lstStyle/>
          <a:p>
            <a:r>
              <a:rPr lang="en-US" dirty="0" smtClean="0"/>
              <a:t>The University of New Hampshire: Dept. of Recreation Management and Policy</a:t>
            </a:r>
            <a:endParaRPr lang="en-US" dirty="0"/>
          </a:p>
        </p:txBody>
      </p:sp>
      <p:sp>
        <p:nvSpPr>
          <p:cNvPr id="353" name="Text Placeholder 352"/>
          <p:cNvSpPr>
            <a:spLocks noGrp="1"/>
          </p:cNvSpPr>
          <p:nvPr>
            <p:ph type="body" sz="quarter" idx="185"/>
          </p:nvPr>
        </p:nvSpPr>
        <p:spPr/>
        <p:txBody>
          <a:bodyPr>
            <a:normAutofit fontScale="92500"/>
          </a:bodyPr>
          <a:lstStyle/>
          <a:p>
            <a:r>
              <a:rPr lang="en-US" dirty="0" smtClean="0"/>
              <a:t>Perceived Benefits of a Fly-fishing Program for Veterans with Post-Traumatic Stress</a:t>
            </a:r>
            <a:endParaRPr lang="en-US" dirty="0"/>
          </a:p>
        </p:txBody>
      </p:sp>
      <p:pic>
        <p:nvPicPr>
          <p:cNvPr id="3" name="Picture 2"/>
          <p:cNvPicPr>
            <a:picLocks noChangeAspect="1"/>
          </p:cNvPicPr>
          <p:nvPr/>
        </p:nvPicPr>
        <p:blipFill>
          <a:blip r:embed="rId3"/>
          <a:stretch>
            <a:fillRect/>
          </a:stretch>
        </p:blipFill>
        <p:spPr>
          <a:xfrm>
            <a:off x="1151466" y="420819"/>
            <a:ext cx="1540934" cy="1661981"/>
          </a:xfrm>
          <a:prstGeom prst="rect">
            <a:avLst/>
          </a:prstGeom>
        </p:spPr>
      </p:pic>
      <p:pic>
        <p:nvPicPr>
          <p:cNvPr id="5" name="Picture 4"/>
          <p:cNvPicPr>
            <a:picLocks noChangeAspect="1"/>
          </p:cNvPicPr>
          <p:nvPr/>
        </p:nvPicPr>
        <p:blipFill>
          <a:blip r:embed="rId3"/>
          <a:stretch>
            <a:fillRect/>
          </a:stretch>
        </p:blipFill>
        <p:spPr>
          <a:xfrm>
            <a:off x="24892001" y="420819"/>
            <a:ext cx="1574800" cy="1661981"/>
          </a:xfrm>
          <a:prstGeom prst="rect">
            <a:avLst/>
          </a:prstGeom>
        </p:spPr>
      </p:pic>
      <p:sp>
        <p:nvSpPr>
          <p:cNvPr id="10" name="TextBox 9"/>
          <p:cNvSpPr txBox="1"/>
          <p:nvPr/>
        </p:nvSpPr>
        <p:spPr>
          <a:xfrm>
            <a:off x="648229" y="5977759"/>
            <a:ext cx="6028266" cy="4154983"/>
          </a:xfrm>
          <a:prstGeom prst="rect">
            <a:avLst/>
          </a:prstGeom>
          <a:noFill/>
        </p:spPr>
        <p:txBody>
          <a:bodyPr wrap="square" rtlCol="0">
            <a:spAutoFit/>
          </a:bodyPr>
          <a:lstStyle/>
          <a:p>
            <a:pPr marL="342900" indent="-342900">
              <a:buFont typeface="Arial"/>
              <a:buChar char="•"/>
            </a:pPr>
            <a:r>
              <a:rPr lang="en-US" sz="2400" dirty="0" smtClean="0"/>
              <a:t>Explore the therapeutic benefits of a fly-fishing program for Veterans who have PTS</a:t>
            </a:r>
          </a:p>
          <a:p>
            <a:r>
              <a:rPr lang="en-US" sz="2400" dirty="0" smtClean="0"/>
              <a:t> </a:t>
            </a:r>
            <a:endParaRPr lang="en-US" sz="2400" dirty="0"/>
          </a:p>
          <a:p>
            <a:pPr marL="342900" indent="-342900">
              <a:buFont typeface="Arial"/>
              <a:buChar char="•"/>
            </a:pPr>
            <a:r>
              <a:rPr lang="en-US" sz="2400" dirty="0" smtClean="0"/>
              <a:t>Identify aspects of the Project Healing Waters program that may be responsible for mental health related outcomes for Veterans</a:t>
            </a:r>
          </a:p>
          <a:p>
            <a:endParaRPr lang="en-US" sz="2400" dirty="0"/>
          </a:p>
          <a:p>
            <a:pPr marL="342900" indent="-342900">
              <a:buFont typeface="Arial"/>
              <a:buChar char="•"/>
            </a:pPr>
            <a:r>
              <a:rPr lang="en-US" sz="2400" dirty="0" smtClean="0"/>
              <a:t>Establish protocols and/or guidelines for administration of Complimentary and Alternative Medicines for Veterans with PTS</a:t>
            </a:r>
          </a:p>
        </p:txBody>
      </p:sp>
      <p:pic>
        <p:nvPicPr>
          <p:cNvPr id="11" name="Picture 10"/>
          <p:cNvPicPr>
            <a:picLocks noChangeAspect="1"/>
          </p:cNvPicPr>
          <p:nvPr/>
        </p:nvPicPr>
        <p:blipFill>
          <a:blip r:embed="rId4"/>
          <a:stretch>
            <a:fillRect/>
          </a:stretch>
        </p:blipFill>
        <p:spPr>
          <a:xfrm>
            <a:off x="7349066" y="11943498"/>
            <a:ext cx="3683000" cy="3513939"/>
          </a:xfrm>
          <a:prstGeom prst="rect">
            <a:avLst/>
          </a:prstGeom>
        </p:spPr>
      </p:pic>
      <p:sp>
        <p:nvSpPr>
          <p:cNvPr id="13" name="TextBox 12"/>
          <p:cNvSpPr txBox="1"/>
          <p:nvPr/>
        </p:nvSpPr>
        <p:spPr>
          <a:xfrm>
            <a:off x="648229" y="3121291"/>
            <a:ext cx="6028266" cy="1938992"/>
          </a:xfrm>
          <a:prstGeom prst="rect">
            <a:avLst/>
          </a:prstGeom>
          <a:noFill/>
        </p:spPr>
        <p:txBody>
          <a:bodyPr wrap="square" rtlCol="0">
            <a:spAutoFit/>
          </a:bodyPr>
          <a:lstStyle/>
          <a:p>
            <a:pPr algn="ctr"/>
            <a:r>
              <a:rPr lang="en-US" sz="2400" dirty="0" smtClean="0"/>
              <a:t>Project Healing Waters is a non-profit organization dedicated to the emotional and physical rehabilitation of disabled active duty military personnel and Veterans through fly-fishing and fly tying education and outings.</a:t>
            </a:r>
            <a:endParaRPr lang="en-US" sz="2400" dirty="0"/>
          </a:p>
        </p:txBody>
      </p:sp>
      <p:pic>
        <p:nvPicPr>
          <p:cNvPr id="14" name="Picture 13"/>
          <p:cNvPicPr>
            <a:picLocks noChangeAspect="1"/>
          </p:cNvPicPr>
          <p:nvPr/>
        </p:nvPicPr>
        <p:blipFill>
          <a:blip r:embed="rId5"/>
          <a:stretch>
            <a:fillRect/>
          </a:stretch>
        </p:blipFill>
        <p:spPr>
          <a:xfrm>
            <a:off x="14871700" y="9947495"/>
            <a:ext cx="2260600" cy="1727200"/>
          </a:xfrm>
          <a:prstGeom prst="rect">
            <a:avLst/>
          </a:prstGeom>
        </p:spPr>
      </p:pic>
      <p:pic>
        <p:nvPicPr>
          <p:cNvPr id="15" name="Picture 14"/>
          <p:cNvPicPr>
            <a:picLocks noChangeAspect="1"/>
          </p:cNvPicPr>
          <p:nvPr/>
        </p:nvPicPr>
        <p:blipFill>
          <a:blip r:embed="rId6"/>
          <a:stretch>
            <a:fillRect/>
          </a:stretch>
        </p:blipFill>
        <p:spPr>
          <a:xfrm>
            <a:off x="17361427" y="9900457"/>
            <a:ext cx="2619905" cy="1742152"/>
          </a:xfrm>
          <a:prstGeom prst="rect">
            <a:avLst/>
          </a:prstGeom>
        </p:spPr>
      </p:pic>
      <p:sp>
        <p:nvSpPr>
          <p:cNvPr id="17" name="TextBox 16"/>
          <p:cNvSpPr txBox="1"/>
          <p:nvPr/>
        </p:nvSpPr>
        <p:spPr>
          <a:xfrm>
            <a:off x="20828000" y="13544821"/>
            <a:ext cx="5808133" cy="2554545"/>
          </a:xfrm>
          <a:prstGeom prst="rect">
            <a:avLst/>
          </a:prstGeom>
          <a:noFill/>
        </p:spPr>
        <p:txBody>
          <a:bodyPr wrap="square" rtlCol="0">
            <a:spAutoFit/>
          </a:bodyPr>
          <a:lstStyle/>
          <a:p>
            <a:pPr algn="ctr"/>
            <a:r>
              <a:rPr lang="en-US" sz="2000" dirty="0" smtClean="0"/>
              <a:t>Patricia Craig, PhD.</a:t>
            </a:r>
          </a:p>
          <a:p>
            <a:pPr algn="ctr"/>
            <a:r>
              <a:rPr lang="en-US" sz="2000" dirty="0" smtClean="0"/>
              <a:t>The University of New Hampshire</a:t>
            </a:r>
          </a:p>
          <a:p>
            <a:pPr algn="ctr"/>
            <a:r>
              <a:rPr lang="en-US" sz="2000" dirty="0" smtClean="0"/>
              <a:t>Department of Recreation Management and Policy </a:t>
            </a:r>
          </a:p>
          <a:p>
            <a:pPr algn="ctr"/>
            <a:endParaRPr lang="en-US" sz="2000" dirty="0"/>
          </a:p>
          <a:p>
            <a:pPr algn="ctr"/>
            <a:r>
              <a:rPr lang="en-US" sz="2000" dirty="0" smtClean="0"/>
              <a:t>Tamar P. Martin-Franklin, PhD., CRC</a:t>
            </a:r>
          </a:p>
          <a:p>
            <a:pPr algn="ctr"/>
            <a:r>
              <a:rPr lang="en-US" sz="2000" dirty="0" smtClean="0"/>
              <a:t>Project Healing Waters</a:t>
            </a:r>
          </a:p>
          <a:p>
            <a:pPr algn="ctr"/>
            <a:r>
              <a:rPr lang="en-US" sz="2000" dirty="0" smtClean="0"/>
              <a:t>Mid-Atlantic Regional Coordinator</a:t>
            </a:r>
          </a:p>
          <a:p>
            <a:pPr algn="ctr"/>
            <a:endParaRPr lang="en-US" sz="2000" dirty="0"/>
          </a:p>
        </p:txBody>
      </p:sp>
      <p:sp>
        <p:nvSpPr>
          <p:cNvPr id="4" name="TextBox 3"/>
          <p:cNvSpPr txBox="1"/>
          <p:nvPr/>
        </p:nvSpPr>
        <p:spPr>
          <a:xfrm>
            <a:off x="805391" y="10343945"/>
            <a:ext cx="5808133" cy="523220"/>
          </a:xfrm>
          <a:prstGeom prst="rect">
            <a:avLst/>
          </a:prstGeom>
          <a:noFill/>
        </p:spPr>
        <p:txBody>
          <a:bodyPr wrap="square" rtlCol="0">
            <a:spAutoFit/>
          </a:bodyPr>
          <a:lstStyle/>
          <a:p>
            <a:pPr algn="ctr"/>
            <a:r>
              <a:rPr lang="en-US" sz="2800" b="1" u="sng" dirty="0" smtClean="0">
                <a:solidFill>
                  <a:schemeClr val="accent5">
                    <a:lumMod val="50000"/>
                  </a:schemeClr>
                </a:solidFill>
              </a:rPr>
              <a:t>RESEARCH QUESTIONS</a:t>
            </a:r>
            <a:endParaRPr lang="en-US" sz="2800" b="1" u="sng" dirty="0">
              <a:solidFill>
                <a:schemeClr val="accent5">
                  <a:lumMod val="50000"/>
                </a:schemeClr>
              </a:solidFill>
            </a:endParaRPr>
          </a:p>
        </p:txBody>
      </p:sp>
      <p:sp>
        <p:nvSpPr>
          <p:cNvPr id="7" name="TextBox 6"/>
          <p:cNvSpPr txBox="1"/>
          <p:nvPr/>
        </p:nvSpPr>
        <p:spPr>
          <a:xfrm>
            <a:off x="648229" y="10867165"/>
            <a:ext cx="6203107" cy="2677656"/>
          </a:xfrm>
          <a:prstGeom prst="rect">
            <a:avLst/>
          </a:prstGeom>
          <a:noFill/>
        </p:spPr>
        <p:txBody>
          <a:bodyPr wrap="square" rtlCol="0">
            <a:spAutoFit/>
          </a:bodyPr>
          <a:lstStyle/>
          <a:p>
            <a:pPr marL="342900" indent="-342900">
              <a:buFont typeface="Arial"/>
              <a:buChar char="•"/>
            </a:pPr>
            <a:r>
              <a:rPr lang="en-US" sz="2400" dirty="0" smtClean="0"/>
              <a:t>What are the perceived benefits of a fly-fishing program for Veterans who experience PTS?</a:t>
            </a:r>
          </a:p>
          <a:p>
            <a:pPr marL="342900" indent="-342900">
              <a:buFont typeface="Arial"/>
              <a:buChar char="•"/>
            </a:pPr>
            <a:endParaRPr lang="en-US" sz="2400" dirty="0"/>
          </a:p>
          <a:p>
            <a:pPr marL="342900" indent="-342900">
              <a:buFont typeface="Arial"/>
              <a:buChar char="•"/>
            </a:pPr>
            <a:r>
              <a:rPr lang="en-US" sz="2400" dirty="0" smtClean="0"/>
              <a:t>What aspects of a fly-fishing program may be responsible for mental health related outcomes for Veterans with PTS?</a:t>
            </a:r>
            <a:endParaRPr lang="en-US" sz="2400" dirty="0"/>
          </a:p>
        </p:txBody>
      </p:sp>
      <p:sp>
        <p:nvSpPr>
          <p:cNvPr id="9" name="TextBox 8"/>
          <p:cNvSpPr txBox="1"/>
          <p:nvPr/>
        </p:nvSpPr>
        <p:spPr>
          <a:xfrm>
            <a:off x="20600583" y="2908051"/>
            <a:ext cx="6279386" cy="523220"/>
          </a:xfrm>
          <a:prstGeom prst="rect">
            <a:avLst/>
          </a:prstGeom>
          <a:noFill/>
        </p:spPr>
        <p:txBody>
          <a:bodyPr wrap="square" rtlCol="0">
            <a:spAutoFit/>
          </a:bodyPr>
          <a:lstStyle/>
          <a:p>
            <a:pPr algn="ctr"/>
            <a:r>
              <a:rPr lang="en-US" sz="2800" b="1" u="sng" dirty="0" smtClean="0">
                <a:solidFill>
                  <a:srgbClr val="2C3F71"/>
                </a:solidFill>
              </a:rPr>
              <a:t>WHAT IS POST-TRAUMATIC STRESS?</a:t>
            </a:r>
            <a:endParaRPr lang="en-US" sz="2800" b="1" u="sng" dirty="0">
              <a:solidFill>
                <a:srgbClr val="2C3F71"/>
              </a:solidFill>
            </a:endParaRPr>
          </a:p>
        </p:txBody>
      </p:sp>
      <p:sp>
        <p:nvSpPr>
          <p:cNvPr id="18" name="TextBox 17"/>
          <p:cNvSpPr txBox="1"/>
          <p:nvPr/>
        </p:nvSpPr>
        <p:spPr>
          <a:xfrm>
            <a:off x="20600583" y="3698138"/>
            <a:ext cx="6279386" cy="1569660"/>
          </a:xfrm>
          <a:prstGeom prst="rect">
            <a:avLst/>
          </a:prstGeom>
          <a:noFill/>
        </p:spPr>
        <p:txBody>
          <a:bodyPr wrap="square" rtlCol="0">
            <a:spAutoFit/>
          </a:bodyPr>
          <a:lstStyle/>
          <a:p>
            <a:pPr algn="ctr"/>
            <a:r>
              <a:rPr lang="en-US" sz="2400" dirty="0" smtClean="0"/>
              <a:t>PTS is the inability to regulate and control extremes in emotional response after exposure to a traumatizing experience or event such as physical harm to oneself </a:t>
            </a:r>
            <a:endParaRPr lang="en-US" sz="2400" dirty="0"/>
          </a:p>
        </p:txBody>
      </p:sp>
      <p:sp>
        <p:nvSpPr>
          <p:cNvPr id="19" name="TextBox 18"/>
          <p:cNvSpPr txBox="1"/>
          <p:nvPr/>
        </p:nvSpPr>
        <p:spPr>
          <a:xfrm>
            <a:off x="20600583" y="6026219"/>
            <a:ext cx="6279386" cy="523220"/>
          </a:xfrm>
          <a:prstGeom prst="rect">
            <a:avLst/>
          </a:prstGeom>
          <a:noFill/>
        </p:spPr>
        <p:txBody>
          <a:bodyPr wrap="square" rtlCol="0">
            <a:spAutoFit/>
          </a:bodyPr>
          <a:lstStyle/>
          <a:p>
            <a:pPr algn="ctr"/>
            <a:r>
              <a:rPr lang="en-US" sz="2800" b="1" u="sng" dirty="0" smtClean="0">
                <a:solidFill>
                  <a:srgbClr val="2C3F71"/>
                </a:solidFill>
              </a:rPr>
              <a:t>WHAT ARE SOME SYMPTOM OF PTS?</a:t>
            </a:r>
            <a:endParaRPr lang="en-US" sz="2800" b="1" u="sng" dirty="0">
              <a:solidFill>
                <a:srgbClr val="2C3F71"/>
              </a:solidFill>
            </a:endParaRPr>
          </a:p>
        </p:txBody>
      </p:sp>
      <p:sp>
        <p:nvSpPr>
          <p:cNvPr id="22" name="TextBox 21"/>
          <p:cNvSpPr txBox="1"/>
          <p:nvPr/>
        </p:nvSpPr>
        <p:spPr>
          <a:xfrm>
            <a:off x="20600583" y="6778138"/>
            <a:ext cx="6279386" cy="5262979"/>
          </a:xfrm>
          <a:prstGeom prst="rect">
            <a:avLst/>
          </a:prstGeom>
          <a:noFill/>
        </p:spPr>
        <p:txBody>
          <a:bodyPr wrap="square" rtlCol="0">
            <a:spAutoFit/>
          </a:bodyPr>
          <a:lstStyle/>
          <a:p>
            <a:pPr algn="ctr"/>
            <a:r>
              <a:rPr lang="en-US" sz="2400" dirty="0" smtClean="0"/>
              <a:t>Hypervigilance</a:t>
            </a:r>
            <a:r>
              <a:rPr lang="en-US" sz="2400" dirty="0"/>
              <a:t> </a:t>
            </a:r>
            <a:r>
              <a:rPr lang="en-US" sz="2400" dirty="0" smtClean="0"/>
              <a:t>    -     Hypersensitivity</a:t>
            </a:r>
          </a:p>
          <a:p>
            <a:pPr algn="ctr"/>
            <a:endParaRPr lang="en-US" sz="2400" dirty="0" smtClean="0"/>
          </a:p>
          <a:p>
            <a:pPr algn="ctr"/>
            <a:r>
              <a:rPr lang="en-US" sz="2400" dirty="0" smtClean="0"/>
              <a:t>Uncontrollable outbursts of emotional response</a:t>
            </a:r>
          </a:p>
          <a:p>
            <a:pPr algn="ctr"/>
            <a:endParaRPr lang="en-US" sz="2400" dirty="0" smtClean="0"/>
          </a:p>
          <a:p>
            <a:pPr algn="ctr"/>
            <a:r>
              <a:rPr lang="en-US" sz="2400" dirty="0" smtClean="0"/>
              <a:t>Inability to properly store and recall memories</a:t>
            </a:r>
          </a:p>
          <a:p>
            <a:pPr algn="ctr"/>
            <a:endParaRPr lang="en-US" sz="2400" dirty="0" smtClean="0"/>
          </a:p>
          <a:p>
            <a:pPr algn="ctr"/>
            <a:r>
              <a:rPr lang="en-US" sz="2400" dirty="0" smtClean="0"/>
              <a:t>Re-experiencing of the event</a:t>
            </a:r>
          </a:p>
          <a:p>
            <a:pPr algn="ctr"/>
            <a:endParaRPr lang="en-US" sz="2400" dirty="0" smtClean="0"/>
          </a:p>
          <a:p>
            <a:pPr algn="ctr"/>
            <a:r>
              <a:rPr lang="en-US" sz="2400" dirty="0" smtClean="0"/>
              <a:t>Avoidance  -  Hyper-arousal  -  Intrusive thoughts</a:t>
            </a:r>
          </a:p>
          <a:p>
            <a:pPr algn="ctr"/>
            <a:endParaRPr lang="en-US" sz="2400" dirty="0" smtClean="0"/>
          </a:p>
          <a:p>
            <a:pPr algn="ctr"/>
            <a:r>
              <a:rPr lang="en-US" sz="2400" dirty="0" smtClean="0"/>
              <a:t>Social isolation  -   Guilt   -   Depression  </a:t>
            </a:r>
          </a:p>
          <a:p>
            <a:pPr algn="ctr"/>
            <a:endParaRPr lang="en-US" sz="2400" dirty="0" smtClean="0"/>
          </a:p>
          <a:p>
            <a:pPr algn="ctr"/>
            <a:r>
              <a:rPr lang="en-US" sz="2400" dirty="0" smtClean="0"/>
              <a:t>Loss of motivation or interest in previously enjoyable activities</a:t>
            </a:r>
            <a:endParaRPr lang="en-US" sz="2400" dirty="0"/>
          </a:p>
        </p:txBody>
      </p:sp>
      <p:sp>
        <p:nvSpPr>
          <p:cNvPr id="23" name="TextBox 22"/>
          <p:cNvSpPr txBox="1"/>
          <p:nvPr/>
        </p:nvSpPr>
        <p:spPr>
          <a:xfrm>
            <a:off x="10854267" y="2584885"/>
            <a:ext cx="5571066" cy="646331"/>
          </a:xfrm>
          <a:prstGeom prst="rect">
            <a:avLst/>
          </a:prstGeom>
          <a:noFill/>
        </p:spPr>
        <p:txBody>
          <a:bodyPr wrap="square" rtlCol="0">
            <a:spAutoFit/>
          </a:bodyPr>
          <a:lstStyle/>
          <a:p>
            <a:pPr algn="ctr"/>
            <a:r>
              <a:rPr lang="en-US" sz="3600" b="1" u="sng" dirty="0" smtClean="0">
                <a:solidFill>
                  <a:schemeClr val="accent5">
                    <a:lumMod val="50000"/>
                  </a:schemeClr>
                </a:solidFill>
              </a:rPr>
              <a:t>FINDINGS</a:t>
            </a:r>
            <a:endParaRPr lang="en-US" sz="3600" b="1" u="sng" dirty="0">
              <a:solidFill>
                <a:schemeClr val="accent5">
                  <a:lumMod val="50000"/>
                </a:schemeClr>
              </a:solidFill>
            </a:endParaRPr>
          </a:p>
        </p:txBody>
      </p:sp>
      <p:sp>
        <p:nvSpPr>
          <p:cNvPr id="25" name="TextBox 24"/>
          <p:cNvSpPr txBox="1"/>
          <p:nvPr/>
        </p:nvSpPr>
        <p:spPr>
          <a:xfrm>
            <a:off x="14584360" y="12242822"/>
            <a:ext cx="5554133" cy="3046988"/>
          </a:xfrm>
          <a:prstGeom prst="rect">
            <a:avLst/>
          </a:prstGeom>
          <a:noFill/>
        </p:spPr>
        <p:txBody>
          <a:bodyPr wrap="square" rtlCol="0">
            <a:spAutoFit/>
          </a:bodyPr>
          <a:lstStyle/>
          <a:p>
            <a:pPr algn="ctr"/>
            <a:r>
              <a:rPr lang="en-US" sz="2400" b="1" u="sng" dirty="0" smtClean="0"/>
              <a:t>Ability of fly-fishing and related activities to help with multiple symptoms of PTS</a:t>
            </a:r>
          </a:p>
          <a:p>
            <a:pPr marL="342900" indent="-342900">
              <a:buFont typeface="Arial"/>
              <a:buChar char="•"/>
            </a:pPr>
            <a:r>
              <a:rPr lang="en-US" sz="2400" dirty="0" smtClean="0"/>
              <a:t>Veterans stated how much fly-fishing is able to calm their symptoms and relieve the stresses and triggers associated with their PTS almost immediately, sometimes by even recounting a fishing story in their mind.</a:t>
            </a:r>
            <a:endParaRPr lang="en-US" sz="2400" dirty="0"/>
          </a:p>
        </p:txBody>
      </p:sp>
      <p:sp>
        <p:nvSpPr>
          <p:cNvPr id="26" name="TextBox 25"/>
          <p:cNvSpPr txBox="1"/>
          <p:nvPr/>
        </p:nvSpPr>
        <p:spPr>
          <a:xfrm>
            <a:off x="7349066" y="3231216"/>
            <a:ext cx="8293628" cy="1938992"/>
          </a:xfrm>
          <a:prstGeom prst="rect">
            <a:avLst/>
          </a:prstGeom>
          <a:noFill/>
        </p:spPr>
        <p:txBody>
          <a:bodyPr wrap="square" rtlCol="0">
            <a:spAutoFit/>
          </a:bodyPr>
          <a:lstStyle/>
          <a:p>
            <a:r>
              <a:rPr lang="en-US" sz="2400" b="1" u="sng" dirty="0" smtClean="0"/>
              <a:t>Benefits of Using </a:t>
            </a:r>
            <a:r>
              <a:rPr lang="en-US" sz="2400" b="1" u="sng" dirty="0"/>
              <a:t>N</a:t>
            </a:r>
            <a:r>
              <a:rPr lang="en-US" sz="2400" b="1" u="sng" dirty="0" smtClean="0"/>
              <a:t>ature </a:t>
            </a:r>
            <a:r>
              <a:rPr lang="en-US" sz="2400" b="1" u="sng" smtClean="0"/>
              <a:t>as </a:t>
            </a:r>
            <a:r>
              <a:rPr lang="en-US" sz="2400" b="1" u="sng" smtClean="0"/>
              <a:t>a </a:t>
            </a:r>
            <a:r>
              <a:rPr lang="en-US" sz="2400" b="1" u="sng" dirty="0"/>
              <a:t>P</a:t>
            </a:r>
            <a:r>
              <a:rPr lang="en-US" sz="2400" b="1" u="sng" dirty="0" smtClean="0"/>
              <a:t>latform for Therapy</a:t>
            </a:r>
          </a:p>
          <a:p>
            <a:pPr marL="342900" indent="-342900">
              <a:buFont typeface="Arial"/>
              <a:buChar char="•"/>
            </a:pPr>
            <a:r>
              <a:rPr lang="en-US" sz="2400" dirty="0" smtClean="0"/>
              <a:t>Veterans recount calming, tranquil setting dispels feelings of anger, anxiety and depression</a:t>
            </a:r>
          </a:p>
          <a:p>
            <a:pPr marL="342900" indent="-342900">
              <a:buFont typeface="Arial"/>
              <a:buChar char="•"/>
            </a:pPr>
            <a:r>
              <a:rPr lang="en-US" sz="2400" dirty="0" smtClean="0"/>
              <a:t>Veterans stated feeling more connected to the world and at peace when in a natural setting such as a river environment</a:t>
            </a:r>
            <a:endParaRPr lang="en-US" sz="2400" dirty="0"/>
          </a:p>
        </p:txBody>
      </p:sp>
      <p:sp>
        <p:nvSpPr>
          <p:cNvPr id="27" name="TextBox 26"/>
          <p:cNvSpPr txBox="1"/>
          <p:nvPr/>
        </p:nvSpPr>
        <p:spPr>
          <a:xfrm>
            <a:off x="12308009" y="5758317"/>
            <a:ext cx="8195734" cy="1938992"/>
          </a:xfrm>
          <a:prstGeom prst="rect">
            <a:avLst/>
          </a:prstGeom>
          <a:noFill/>
        </p:spPr>
        <p:txBody>
          <a:bodyPr wrap="square" rtlCol="0">
            <a:spAutoFit/>
          </a:bodyPr>
          <a:lstStyle/>
          <a:p>
            <a:r>
              <a:rPr lang="en-US" sz="2400" b="1" u="sng" dirty="0" smtClean="0"/>
              <a:t>Importance of Camaraderie for Psychosocial Benefits</a:t>
            </a:r>
          </a:p>
          <a:p>
            <a:pPr marL="342900" indent="-342900">
              <a:buFont typeface="Arial"/>
              <a:buChar char="•"/>
            </a:pPr>
            <a:r>
              <a:rPr lang="en-US" sz="2400" dirty="0" smtClean="0"/>
              <a:t>Veterans desire and long for camaraderie and ability to socialize with fellow Veterans, and doing so allows them to feel “normal” and able to relate with others over their struggles and common interests and experiences</a:t>
            </a:r>
            <a:endParaRPr lang="en-US" sz="2400" dirty="0"/>
          </a:p>
        </p:txBody>
      </p:sp>
      <p:pic>
        <p:nvPicPr>
          <p:cNvPr id="28" name="Picture 27"/>
          <p:cNvPicPr>
            <a:picLocks noChangeAspect="1"/>
          </p:cNvPicPr>
          <p:nvPr/>
        </p:nvPicPr>
        <p:blipFill>
          <a:blip r:embed="rId7"/>
          <a:stretch>
            <a:fillRect/>
          </a:stretch>
        </p:blipFill>
        <p:spPr>
          <a:xfrm>
            <a:off x="7734828" y="5400063"/>
            <a:ext cx="3810000" cy="2857500"/>
          </a:xfrm>
          <a:prstGeom prst="rect">
            <a:avLst/>
          </a:prstGeom>
        </p:spPr>
      </p:pic>
      <p:sp>
        <p:nvSpPr>
          <p:cNvPr id="29" name="TextBox 28"/>
          <p:cNvSpPr txBox="1"/>
          <p:nvPr/>
        </p:nvSpPr>
        <p:spPr>
          <a:xfrm>
            <a:off x="7213599" y="8468224"/>
            <a:ext cx="7209893" cy="2677656"/>
          </a:xfrm>
          <a:prstGeom prst="rect">
            <a:avLst/>
          </a:prstGeom>
          <a:noFill/>
        </p:spPr>
        <p:txBody>
          <a:bodyPr wrap="square" rtlCol="0">
            <a:spAutoFit/>
          </a:bodyPr>
          <a:lstStyle/>
          <a:p>
            <a:pPr algn="ctr"/>
            <a:r>
              <a:rPr lang="en-US" sz="2400" b="1" u="sng" dirty="0" smtClean="0"/>
              <a:t>Able to Learn a Skill and Therapy That Veterans Can Use on Their Own and With Buddies</a:t>
            </a:r>
          </a:p>
          <a:p>
            <a:pPr marL="342900" indent="-342900">
              <a:buFont typeface="Arial"/>
              <a:buChar char="•"/>
            </a:pPr>
            <a:r>
              <a:rPr lang="en-US" sz="2400" dirty="0" smtClean="0"/>
              <a:t>Veterans expressed desire for avenues to therapy they can control and share with buddies</a:t>
            </a:r>
          </a:p>
          <a:p>
            <a:pPr marL="342900" indent="-342900">
              <a:buFont typeface="Arial"/>
              <a:buChar char="•"/>
            </a:pPr>
            <a:r>
              <a:rPr lang="en-US" sz="2400" dirty="0" smtClean="0"/>
              <a:t>Veterans enjoy mastering a new skill which renews and enhance self-confidence, locus of control, self-determination and motivation</a:t>
            </a:r>
            <a:endParaRPr lang="en-US" sz="2400" dirty="0"/>
          </a:p>
        </p:txBody>
      </p:sp>
      <p:pic>
        <p:nvPicPr>
          <p:cNvPr id="30" name="Picture 29"/>
          <p:cNvPicPr>
            <a:picLocks noChangeAspect="1"/>
          </p:cNvPicPr>
          <p:nvPr/>
        </p:nvPicPr>
        <p:blipFill>
          <a:blip r:embed="rId8"/>
          <a:stretch>
            <a:fillRect/>
          </a:stretch>
        </p:blipFill>
        <p:spPr>
          <a:xfrm>
            <a:off x="15642694" y="2758240"/>
            <a:ext cx="4191000" cy="2781300"/>
          </a:xfrm>
          <a:prstGeom prst="rect">
            <a:avLst/>
          </a:prstGeom>
        </p:spPr>
      </p:pic>
      <p:pic>
        <p:nvPicPr>
          <p:cNvPr id="31" name="Picture 30"/>
          <p:cNvPicPr>
            <a:picLocks noChangeAspect="1"/>
          </p:cNvPicPr>
          <p:nvPr/>
        </p:nvPicPr>
        <p:blipFill>
          <a:blip r:embed="rId9"/>
          <a:stretch>
            <a:fillRect/>
          </a:stretch>
        </p:blipFill>
        <p:spPr>
          <a:xfrm>
            <a:off x="14423493" y="7873486"/>
            <a:ext cx="5715000" cy="1905000"/>
          </a:xfrm>
          <a:prstGeom prst="rect">
            <a:avLst/>
          </a:prstGeom>
        </p:spPr>
      </p:pic>
      <p:pic>
        <p:nvPicPr>
          <p:cNvPr id="288" name="Picture 287"/>
          <p:cNvPicPr>
            <a:picLocks noChangeAspect="1"/>
          </p:cNvPicPr>
          <p:nvPr/>
        </p:nvPicPr>
        <p:blipFill>
          <a:blip r:embed="rId10"/>
          <a:stretch>
            <a:fillRect/>
          </a:stretch>
        </p:blipFill>
        <p:spPr>
          <a:xfrm>
            <a:off x="11247965" y="11377354"/>
            <a:ext cx="3179234" cy="4334934"/>
          </a:xfrm>
          <a:prstGeom prst="rect">
            <a:avLst/>
          </a:prstGeom>
        </p:spPr>
      </p:pic>
      <p:sp>
        <p:nvSpPr>
          <p:cNvPr id="2" name="TextBox 1"/>
          <p:cNvSpPr txBox="1"/>
          <p:nvPr/>
        </p:nvSpPr>
        <p:spPr>
          <a:xfrm>
            <a:off x="969962" y="13763535"/>
            <a:ext cx="5384800" cy="523220"/>
          </a:xfrm>
          <a:prstGeom prst="rect">
            <a:avLst/>
          </a:prstGeom>
          <a:noFill/>
        </p:spPr>
        <p:txBody>
          <a:bodyPr wrap="square" rtlCol="0">
            <a:spAutoFit/>
          </a:bodyPr>
          <a:lstStyle/>
          <a:p>
            <a:pPr algn="ctr"/>
            <a:r>
              <a:rPr lang="en-US" sz="2800" b="1" u="sng" dirty="0" smtClean="0">
                <a:solidFill>
                  <a:schemeClr val="accent5">
                    <a:lumMod val="50000"/>
                  </a:schemeClr>
                </a:solidFill>
              </a:rPr>
              <a:t>METHOD</a:t>
            </a:r>
            <a:endParaRPr lang="en-US" sz="2800" b="1" u="sng" dirty="0">
              <a:solidFill>
                <a:schemeClr val="accent5">
                  <a:lumMod val="50000"/>
                </a:schemeClr>
              </a:solidFill>
            </a:endParaRPr>
          </a:p>
        </p:txBody>
      </p:sp>
      <p:sp>
        <p:nvSpPr>
          <p:cNvPr id="6" name="TextBox 5"/>
          <p:cNvSpPr txBox="1"/>
          <p:nvPr/>
        </p:nvSpPr>
        <p:spPr>
          <a:xfrm>
            <a:off x="648229" y="14241090"/>
            <a:ext cx="6028266" cy="1569660"/>
          </a:xfrm>
          <a:prstGeom prst="rect">
            <a:avLst/>
          </a:prstGeom>
          <a:noFill/>
        </p:spPr>
        <p:txBody>
          <a:bodyPr wrap="square" rtlCol="0">
            <a:spAutoFit/>
          </a:bodyPr>
          <a:lstStyle/>
          <a:p>
            <a:pPr marL="342900" indent="-342900">
              <a:buFont typeface="Arial"/>
              <a:buChar char="•"/>
            </a:pPr>
            <a:r>
              <a:rPr lang="en-US" sz="2400" dirty="0" smtClean="0"/>
              <a:t>Evaluative needs assessment methodology involving the administration of a focus group interview tool and field notes taken by the researcher</a:t>
            </a:r>
            <a:endParaRPr lang="en-US" sz="2400" dirty="0"/>
          </a:p>
        </p:txBody>
      </p:sp>
    </p:spTree>
    <p:extLst>
      <p:ext uri="{BB962C8B-B14F-4D97-AF65-F5344CB8AC3E}">
        <p14:creationId xmlns:p14="http://schemas.microsoft.com/office/powerpoint/2010/main" val="3417310049"/>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PosterPresentations.com-36x60-Template-V3">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PosterPresentations.com-36x60-Template-V3</Template>
  <TotalTime>1844</TotalTime>
  <Words>501</Words>
  <Application>Microsoft Macintosh PowerPoint</Application>
  <PresentationFormat>Custom</PresentationFormat>
  <Paragraphs>53</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5" baseType="lpstr">
      <vt:lpstr>PosterPresentations.com-36x60-Template-V3</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cp:lastModifiedBy>Dustin Alger</cp:lastModifiedBy>
  <cp:revision>45</cp:revision>
  <dcterms:created xsi:type="dcterms:W3CDTF">2012-02-06T18:46:22Z</dcterms:created>
  <dcterms:modified xsi:type="dcterms:W3CDTF">2014-04-14T19:22:23Z</dcterms:modified>
</cp:coreProperties>
</file>