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8404800" cy="29260800"/>
  <p:notesSz cx="6858000" cy="9144000"/>
  <p:defaultTextStyle>
    <a:defPPr>
      <a:defRPr lang="en-US"/>
    </a:defPPr>
    <a:lvl1pPr marL="0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1pPr>
    <a:lvl2pPr marL="2004731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2pPr>
    <a:lvl3pPr marL="4009461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3pPr>
    <a:lvl4pPr marL="6014192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4pPr>
    <a:lvl5pPr marL="8018922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5pPr>
    <a:lvl6pPr marL="10023653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6pPr>
    <a:lvl7pPr marL="12028383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7pPr>
    <a:lvl8pPr marL="14033114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8pPr>
    <a:lvl9pPr marL="16037844" algn="l" defTabSz="2004731" rtl="0" eaLnBrk="1" latinLnBrk="0" hangingPunct="1">
      <a:defRPr sz="7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6">
          <p15:clr>
            <a:srgbClr val="A4A3A4"/>
          </p15:clr>
        </p15:guide>
        <p15:guide id="2" pos="92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8E57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28" d="100"/>
          <a:sy n="28" d="100"/>
        </p:scale>
        <p:origin x="1050" y="114"/>
      </p:cViewPr>
      <p:guideLst>
        <p:guide orient="horz" pos="2346"/>
        <p:guide pos="9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089815"/>
            <a:ext cx="3264408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6581120"/>
            <a:ext cx="2688336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04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009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014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018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023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0283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033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037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4" y="18802775"/>
            <a:ext cx="32644080" cy="5811520"/>
          </a:xfrm>
        </p:spPr>
        <p:txBody>
          <a:bodyPr anchor="t"/>
          <a:lstStyle>
            <a:lvl1pPr algn="l">
              <a:defRPr sz="17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4" y="12401978"/>
            <a:ext cx="32644080" cy="6400798"/>
          </a:xfrm>
        </p:spPr>
        <p:txBody>
          <a:bodyPr anchor="b"/>
          <a:lstStyle>
            <a:lvl1pPr marL="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1pPr>
            <a:lvl2pPr marL="2004731" indent="0">
              <a:buNone/>
              <a:defRPr sz="7900">
                <a:solidFill>
                  <a:schemeClr val="tx1">
                    <a:tint val="75000"/>
                  </a:schemeClr>
                </a:solidFill>
              </a:defRPr>
            </a:lvl2pPr>
            <a:lvl3pPr marL="4009461" indent="0">
              <a:buNone/>
              <a:defRPr sz="7000">
                <a:solidFill>
                  <a:schemeClr val="tx1">
                    <a:tint val="75000"/>
                  </a:schemeClr>
                </a:solidFill>
              </a:defRPr>
            </a:lvl3pPr>
            <a:lvl4pPr marL="6014192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4pPr>
            <a:lvl5pPr marL="8018922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5pPr>
            <a:lvl6pPr marL="1002365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6pPr>
            <a:lvl7pPr marL="1202838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7pPr>
            <a:lvl8pPr marL="14033114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8pPr>
            <a:lvl9pPr marL="16037844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14487" y="32769387"/>
            <a:ext cx="82636995" cy="92693068"/>
          </a:xfrm>
        </p:spPr>
        <p:txBody>
          <a:bodyPr/>
          <a:lstStyle>
            <a:lvl1pPr>
              <a:defRPr sz="12200"/>
            </a:lvl1pPr>
            <a:lvl2pPr>
              <a:defRPr sz="10500"/>
            </a:lvl2pPr>
            <a:lvl3pPr>
              <a:defRPr sz="8800"/>
            </a:lvl3pPr>
            <a:lvl4pPr>
              <a:defRPr sz="7900"/>
            </a:lvl4pPr>
            <a:lvl5pPr>
              <a:defRPr sz="7900"/>
            </a:lvl5pPr>
            <a:lvl6pPr>
              <a:defRPr sz="7900"/>
            </a:lvl6pPr>
            <a:lvl7pPr>
              <a:defRPr sz="7900"/>
            </a:lvl7pPr>
            <a:lvl8pPr>
              <a:defRPr sz="7900"/>
            </a:lvl8pPr>
            <a:lvl9pPr>
              <a:defRPr sz="7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491562" y="32769387"/>
            <a:ext cx="82636995" cy="92693068"/>
          </a:xfrm>
        </p:spPr>
        <p:txBody>
          <a:bodyPr/>
          <a:lstStyle>
            <a:lvl1pPr>
              <a:defRPr sz="12200"/>
            </a:lvl1pPr>
            <a:lvl2pPr>
              <a:defRPr sz="10500"/>
            </a:lvl2pPr>
            <a:lvl3pPr>
              <a:defRPr sz="8800"/>
            </a:lvl3pPr>
            <a:lvl4pPr>
              <a:defRPr sz="7900"/>
            </a:lvl4pPr>
            <a:lvl5pPr>
              <a:defRPr sz="7900"/>
            </a:lvl5pPr>
            <a:lvl6pPr>
              <a:defRPr sz="7900"/>
            </a:lvl6pPr>
            <a:lvl7pPr>
              <a:defRPr sz="7900"/>
            </a:lvl7pPr>
            <a:lvl8pPr>
              <a:defRPr sz="7900"/>
            </a:lvl8pPr>
            <a:lvl9pPr>
              <a:defRPr sz="7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0" y="1171788"/>
            <a:ext cx="3456432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549815"/>
            <a:ext cx="16968790" cy="2729652"/>
          </a:xfrm>
        </p:spPr>
        <p:txBody>
          <a:bodyPr anchor="b"/>
          <a:lstStyle>
            <a:lvl1pPr marL="0" indent="0">
              <a:buNone/>
              <a:defRPr sz="10500" b="1"/>
            </a:lvl1pPr>
            <a:lvl2pPr marL="2004731" indent="0">
              <a:buNone/>
              <a:defRPr sz="8800" b="1"/>
            </a:lvl2pPr>
            <a:lvl3pPr marL="4009461" indent="0">
              <a:buNone/>
              <a:defRPr sz="7900" b="1"/>
            </a:lvl3pPr>
            <a:lvl4pPr marL="6014192" indent="0">
              <a:buNone/>
              <a:defRPr sz="7000" b="1"/>
            </a:lvl4pPr>
            <a:lvl5pPr marL="8018922" indent="0">
              <a:buNone/>
              <a:defRPr sz="7000" b="1"/>
            </a:lvl5pPr>
            <a:lvl6pPr marL="10023653" indent="0">
              <a:buNone/>
              <a:defRPr sz="7000" b="1"/>
            </a:lvl6pPr>
            <a:lvl7pPr marL="12028383" indent="0">
              <a:buNone/>
              <a:defRPr sz="7000" b="1"/>
            </a:lvl7pPr>
            <a:lvl8pPr marL="14033114" indent="0">
              <a:buNone/>
              <a:defRPr sz="7000" b="1"/>
            </a:lvl8pPr>
            <a:lvl9pPr marL="16037844" indent="0">
              <a:buNone/>
              <a:defRPr sz="7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0" y="9279467"/>
            <a:ext cx="16968790" cy="16858828"/>
          </a:xfrm>
        </p:spPr>
        <p:txBody>
          <a:bodyPr/>
          <a:lstStyle>
            <a:lvl1pPr>
              <a:defRPr sz="10500"/>
            </a:lvl1pPr>
            <a:lvl2pPr>
              <a:defRPr sz="8800"/>
            </a:lvl2pPr>
            <a:lvl3pPr>
              <a:defRPr sz="7900"/>
            </a:lvl3pPr>
            <a:lvl4pPr>
              <a:defRPr sz="7000"/>
            </a:lvl4pPr>
            <a:lvl5pPr>
              <a:defRPr sz="7000"/>
            </a:lvl5pPr>
            <a:lvl6pPr>
              <a:defRPr sz="7000"/>
            </a:lvl6pPr>
            <a:lvl7pPr>
              <a:defRPr sz="7000"/>
            </a:lvl7pPr>
            <a:lvl8pPr>
              <a:defRPr sz="7000"/>
            </a:lvl8pPr>
            <a:lvl9pPr>
              <a:defRPr sz="7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07" y="6549815"/>
            <a:ext cx="16975455" cy="2729652"/>
          </a:xfrm>
        </p:spPr>
        <p:txBody>
          <a:bodyPr anchor="b"/>
          <a:lstStyle>
            <a:lvl1pPr marL="0" indent="0">
              <a:buNone/>
              <a:defRPr sz="10500" b="1"/>
            </a:lvl1pPr>
            <a:lvl2pPr marL="2004731" indent="0">
              <a:buNone/>
              <a:defRPr sz="8800" b="1"/>
            </a:lvl2pPr>
            <a:lvl3pPr marL="4009461" indent="0">
              <a:buNone/>
              <a:defRPr sz="7900" b="1"/>
            </a:lvl3pPr>
            <a:lvl4pPr marL="6014192" indent="0">
              <a:buNone/>
              <a:defRPr sz="7000" b="1"/>
            </a:lvl4pPr>
            <a:lvl5pPr marL="8018922" indent="0">
              <a:buNone/>
              <a:defRPr sz="7000" b="1"/>
            </a:lvl5pPr>
            <a:lvl6pPr marL="10023653" indent="0">
              <a:buNone/>
              <a:defRPr sz="7000" b="1"/>
            </a:lvl6pPr>
            <a:lvl7pPr marL="12028383" indent="0">
              <a:buNone/>
              <a:defRPr sz="7000" b="1"/>
            </a:lvl7pPr>
            <a:lvl8pPr marL="14033114" indent="0">
              <a:buNone/>
              <a:defRPr sz="7000" b="1"/>
            </a:lvl8pPr>
            <a:lvl9pPr marL="16037844" indent="0">
              <a:buNone/>
              <a:defRPr sz="7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07" y="9279467"/>
            <a:ext cx="16975455" cy="16858828"/>
          </a:xfrm>
        </p:spPr>
        <p:txBody>
          <a:bodyPr/>
          <a:lstStyle>
            <a:lvl1pPr>
              <a:defRPr sz="10500"/>
            </a:lvl1pPr>
            <a:lvl2pPr>
              <a:defRPr sz="8800"/>
            </a:lvl2pPr>
            <a:lvl3pPr>
              <a:defRPr sz="7900"/>
            </a:lvl3pPr>
            <a:lvl4pPr>
              <a:defRPr sz="7000"/>
            </a:lvl4pPr>
            <a:lvl5pPr>
              <a:defRPr sz="7000"/>
            </a:lvl5pPr>
            <a:lvl6pPr>
              <a:defRPr sz="7000"/>
            </a:lvl6pPr>
            <a:lvl7pPr>
              <a:defRPr sz="7000"/>
            </a:lvl7pPr>
            <a:lvl8pPr>
              <a:defRPr sz="7000"/>
            </a:lvl8pPr>
            <a:lvl9pPr>
              <a:defRPr sz="7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3" y="1165013"/>
            <a:ext cx="12634914" cy="4958080"/>
          </a:xfrm>
        </p:spPr>
        <p:txBody>
          <a:bodyPr anchor="b"/>
          <a:lstStyle>
            <a:lvl1pPr algn="l">
              <a:defRPr sz="8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165016"/>
            <a:ext cx="21469350" cy="24973282"/>
          </a:xfrm>
        </p:spPr>
        <p:txBody>
          <a:bodyPr/>
          <a:lstStyle>
            <a:lvl1pPr>
              <a:defRPr sz="14100"/>
            </a:lvl1pPr>
            <a:lvl2pPr>
              <a:defRPr sz="12200"/>
            </a:lvl2pPr>
            <a:lvl3pPr>
              <a:defRPr sz="105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3" y="6123096"/>
            <a:ext cx="12634914" cy="20015202"/>
          </a:xfrm>
        </p:spPr>
        <p:txBody>
          <a:bodyPr/>
          <a:lstStyle>
            <a:lvl1pPr marL="0" indent="0">
              <a:buNone/>
              <a:defRPr sz="6100"/>
            </a:lvl1pPr>
            <a:lvl2pPr marL="2004731" indent="0">
              <a:buNone/>
              <a:defRPr sz="5300"/>
            </a:lvl2pPr>
            <a:lvl3pPr marL="4009461" indent="0">
              <a:buNone/>
              <a:defRPr sz="4400"/>
            </a:lvl3pPr>
            <a:lvl4pPr marL="6014192" indent="0">
              <a:buNone/>
              <a:defRPr sz="3900"/>
            </a:lvl4pPr>
            <a:lvl5pPr marL="8018922" indent="0">
              <a:buNone/>
              <a:defRPr sz="3900"/>
            </a:lvl5pPr>
            <a:lvl6pPr marL="10023653" indent="0">
              <a:buNone/>
              <a:defRPr sz="3900"/>
            </a:lvl6pPr>
            <a:lvl7pPr marL="12028383" indent="0">
              <a:buNone/>
              <a:defRPr sz="3900"/>
            </a:lvl7pPr>
            <a:lvl8pPr marL="14033114" indent="0">
              <a:buNone/>
              <a:defRPr sz="3900"/>
            </a:lvl8pPr>
            <a:lvl9pPr marL="16037844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0482560"/>
            <a:ext cx="23042880" cy="2418082"/>
          </a:xfrm>
        </p:spPr>
        <p:txBody>
          <a:bodyPr anchor="b"/>
          <a:lstStyle>
            <a:lvl1pPr algn="l">
              <a:defRPr sz="8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614507"/>
            <a:ext cx="23042880" cy="17556480"/>
          </a:xfrm>
        </p:spPr>
        <p:txBody>
          <a:bodyPr/>
          <a:lstStyle>
            <a:lvl1pPr marL="0" indent="0">
              <a:buNone/>
              <a:defRPr sz="14100"/>
            </a:lvl1pPr>
            <a:lvl2pPr marL="2004731" indent="0">
              <a:buNone/>
              <a:defRPr sz="12200"/>
            </a:lvl2pPr>
            <a:lvl3pPr marL="4009461" indent="0">
              <a:buNone/>
              <a:defRPr sz="10500"/>
            </a:lvl3pPr>
            <a:lvl4pPr marL="6014192" indent="0">
              <a:buNone/>
              <a:defRPr sz="8800"/>
            </a:lvl4pPr>
            <a:lvl5pPr marL="8018922" indent="0">
              <a:buNone/>
              <a:defRPr sz="8800"/>
            </a:lvl5pPr>
            <a:lvl6pPr marL="10023653" indent="0">
              <a:buNone/>
              <a:defRPr sz="8800"/>
            </a:lvl6pPr>
            <a:lvl7pPr marL="12028383" indent="0">
              <a:buNone/>
              <a:defRPr sz="8800"/>
            </a:lvl7pPr>
            <a:lvl8pPr marL="14033114" indent="0">
              <a:buNone/>
              <a:defRPr sz="8800"/>
            </a:lvl8pPr>
            <a:lvl9pPr marL="16037844" indent="0">
              <a:buNone/>
              <a:defRPr sz="88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2900642"/>
            <a:ext cx="23042880" cy="3434078"/>
          </a:xfrm>
        </p:spPr>
        <p:txBody>
          <a:bodyPr/>
          <a:lstStyle>
            <a:lvl1pPr marL="0" indent="0">
              <a:buNone/>
              <a:defRPr sz="6100"/>
            </a:lvl1pPr>
            <a:lvl2pPr marL="2004731" indent="0">
              <a:buNone/>
              <a:defRPr sz="5300"/>
            </a:lvl2pPr>
            <a:lvl3pPr marL="4009461" indent="0">
              <a:buNone/>
              <a:defRPr sz="4400"/>
            </a:lvl3pPr>
            <a:lvl4pPr marL="6014192" indent="0">
              <a:buNone/>
              <a:defRPr sz="3900"/>
            </a:lvl4pPr>
            <a:lvl5pPr marL="8018922" indent="0">
              <a:buNone/>
              <a:defRPr sz="3900"/>
            </a:lvl5pPr>
            <a:lvl6pPr marL="10023653" indent="0">
              <a:buNone/>
              <a:defRPr sz="3900"/>
            </a:lvl6pPr>
            <a:lvl7pPr marL="12028383" indent="0">
              <a:buNone/>
              <a:defRPr sz="3900"/>
            </a:lvl7pPr>
            <a:lvl8pPr marL="14033114" indent="0">
              <a:buNone/>
              <a:defRPr sz="3900"/>
            </a:lvl8pPr>
            <a:lvl9pPr marL="16037844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3650042" y="5621867"/>
            <a:ext cx="41478516" cy="119840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14487" y="5621867"/>
            <a:ext cx="123795474" cy="119840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6">
                <a:lumMod val="60000"/>
                <a:lumOff val="40000"/>
                <a:alpha val="0"/>
              </a:schemeClr>
            </a:gs>
            <a:gs pos="8000">
              <a:schemeClr val="accent2">
                <a:lumMod val="60000"/>
                <a:lumOff val="4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1171788"/>
            <a:ext cx="34564320" cy="4876800"/>
          </a:xfrm>
          <a:prstGeom prst="rect">
            <a:avLst/>
          </a:prstGeom>
        </p:spPr>
        <p:txBody>
          <a:bodyPr vert="horz" lIns="400946" tIns="200473" rIns="400946" bIns="20047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827523"/>
            <a:ext cx="34564320" cy="19310775"/>
          </a:xfrm>
          <a:prstGeom prst="rect">
            <a:avLst/>
          </a:prstGeom>
        </p:spPr>
        <p:txBody>
          <a:bodyPr vert="horz" lIns="400946" tIns="200473" rIns="400946" bIns="20047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240" y="27120428"/>
            <a:ext cx="8961120" cy="1557867"/>
          </a:xfrm>
          <a:prstGeom prst="rect">
            <a:avLst/>
          </a:prstGeom>
        </p:spPr>
        <p:txBody>
          <a:bodyPr vert="horz" lIns="400946" tIns="200473" rIns="400946" bIns="200473" rtlCol="0" anchor="ctr"/>
          <a:lstStyle>
            <a:lvl1pPr algn="l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CFDF1-8254-5F48-B32A-E6DAAB297AD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640" y="27120428"/>
            <a:ext cx="12161520" cy="1557867"/>
          </a:xfrm>
          <a:prstGeom prst="rect">
            <a:avLst/>
          </a:prstGeom>
        </p:spPr>
        <p:txBody>
          <a:bodyPr vert="horz" lIns="400946" tIns="200473" rIns="400946" bIns="200473" rtlCol="0" anchor="ctr"/>
          <a:lstStyle>
            <a:lvl1pPr algn="ct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3440" y="27120428"/>
            <a:ext cx="8961120" cy="1557867"/>
          </a:xfrm>
          <a:prstGeom prst="rect">
            <a:avLst/>
          </a:prstGeom>
        </p:spPr>
        <p:txBody>
          <a:bodyPr vert="horz" lIns="400946" tIns="200473" rIns="400946" bIns="200473" rtlCol="0" anchor="ctr"/>
          <a:lstStyle>
            <a:lvl1pPr algn="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F9AC6-3D81-D44C-8BA7-79262DD878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04731" rtl="0" eaLnBrk="1" latinLnBrk="0" hangingPunct="1">
        <a:spcBef>
          <a:spcPct val="0"/>
        </a:spcBef>
        <a:buNone/>
        <a:defRPr sz="19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03548" indent="-1503548" algn="l" defTabSz="2004731" rtl="0" eaLnBrk="1" latinLnBrk="0" hangingPunct="1">
        <a:spcBef>
          <a:spcPct val="20000"/>
        </a:spcBef>
        <a:buFont typeface="Arial"/>
        <a:buChar char="•"/>
        <a:defRPr sz="14100" kern="1200">
          <a:solidFill>
            <a:schemeClr val="tx1"/>
          </a:solidFill>
          <a:latin typeface="+mn-lt"/>
          <a:ea typeface="+mn-ea"/>
          <a:cs typeface="+mn-cs"/>
        </a:defRPr>
      </a:lvl1pPr>
      <a:lvl2pPr marL="3257687" indent="-1252957" algn="l" defTabSz="2004731" rtl="0" eaLnBrk="1" latinLnBrk="0" hangingPunct="1">
        <a:spcBef>
          <a:spcPct val="20000"/>
        </a:spcBef>
        <a:buFont typeface="Arial"/>
        <a:buChar char="–"/>
        <a:defRPr sz="12200" kern="1200">
          <a:solidFill>
            <a:schemeClr val="tx1"/>
          </a:solidFill>
          <a:latin typeface="+mn-lt"/>
          <a:ea typeface="+mn-ea"/>
          <a:cs typeface="+mn-cs"/>
        </a:defRPr>
      </a:lvl2pPr>
      <a:lvl3pPr marL="5011826" indent="-1002365" algn="l" defTabSz="2004731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7016557" indent="-1002365" algn="l" defTabSz="2004731" rtl="0" eaLnBrk="1" latinLnBrk="0" hangingPunct="1">
        <a:spcBef>
          <a:spcPct val="20000"/>
        </a:spcBef>
        <a:buFont typeface="Arial"/>
        <a:buChar char="–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9021288" indent="-1002365" algn="l" defTabSz="2004731" rtl="0" eaLnBrk="1" latinLnBrk="0" hangingPunct="1">
        <a:spcBef>
          <a:spcPct val="20000"/>
        </a:spcBef>
        <a:buFont typeface="Arial"/>
        <a:buChar char="»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026018" indent="-1002365" algn="l" defTabSz="2004731" rtl="0" eaLnBrk="1" latinLnBrk="0" hangingPunct="1">
        <a:spcBef>
          <a:spcPct val="20000"/>
        </a:spcBef>
        <a:buFont typeface="Arial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030749" indent="-1002365" algn="l" defTabSz="2004731" rtl="0" eaLnBrk="1" latinLnBrk="0" hangingPunct="1">
        <a:spcBef>
          <a:spcPct val="20000"/>
        </a:spcBef>
        <a:buFont typeface="Arial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035479" indent="-1002365" algn="l" defTabSz="2004731" rtl="0" eaLnBrk="1" latinLnBrk="0" hangingPunct="1">
        <a:spcBef>
          <a:spcPct val="20000"/>
        </a:spcBef>
        <a:buFont typeface="Arial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040210" indent="-1002365" algn="l" defTabSz="2004731" rtl="0" eaLnBrk="1" latinLnBrk="0" hangingPunct="1">
        <a:spcBef>
          <a:spcPct val="20000"/>
        </a:spcBef>
        <a:buFont typeface="Arial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1pPr>
      <a:lvl2pPr marL="2004731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2pPr>
      <a:lvl3pPr marL="4009461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3pPr>
      <a:lvl4pPr marL="6014192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4pPr>
      <a:lvl5pPr marL="8018922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5pPr>
      <a:lvl6pPr marL="10023653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6pPr>
      <a:lvl7pPr marL="12028383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7pPr>
      <a:lvl8pPr marL="14033114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8pPr>
      <a:lvl9pPr marL="16037844" algn="l" defTabSz="2004731" rtl="0" eaLnBrk="1" latinLnBrk="0" hangingPunct="1">
        <a:defRPr sz="7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tiff"/><Relationship Id="rId3" Type="http://schemas.openxmlformats.org/officeDocument/2006/relationships/image" Target="../media/image2.tiff"/><Relationship Id="rId7" Type="http://schemas.openxmlformats.org/officeDocument/2006/relationships/image" Target="../media/image6.png"/><Relationship Id="rId12" Type="http://schemas.openxmlformats.org/officeDocument/2006/relationships/image" Target="../media/image11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tiff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62000">
              <a:schemeClr val="accent3"/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9184"/>
            <a:ext cx="38455749" cy="29589984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0781082" y="4209678"/>
            <a:ext cx="20264297" cy="25051122"/>
          </a:xfrm>
          <a:prstGeom prst="rect">
            <a:avLst/>
          </a:prstGeom>
          <a:solidFill>
            <a:schemeClr val="bg2">
              <a:alpha val="7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21843" y="111447"/>
            <a:ext cx="32212061" cy="3657600"/>
          </a:xfrm>
          <a:prstGeom prst="rect">
            <a:avLst/>
          </a:prstGeom>
          <a:solidFill>
            <a:schemeClr val="bg2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530" tIns="41765" rIns="83530" bIns="41765" rtlCol="0" anchor="ctr"/>
          <a:lstStyle/>
          <a:p>
            <a:r>
              <a:rPr lang="en-US" sz="5400" b="1" dirty="0" smtClean="0">
                <a:solidFill>
                  <a:schemeClr val="tx1"/>
                </a:solidFill>
                <a:latin typeface="Sans"/>
              </a:rPr>
              <a:t>Microbial Responses to </a:t>
            </a:r>
            <a:r>
              <a:rPr lang="en-US" sz="5400" b="1" i="1" dirty="0" smtClean="0">
                <a:solidFill>
                  <a:schemeClr val="tx1"/>
                </a:solidFill>
                <a:latin typeface="Sans"/>
              </a:rPr>
              <a:t>Alliaria petiolata </a:t>
            </a:r>
            <a:r>
              <a:rPr lang="en-US" sz="5400" b="1" dirty="0" smtClean="0">
                <a:solidFill>
                  <a:schemeClr val="tx1"/>
                </a:solidFill>
                <a:latin typeface="Sans"/>
              </a:rPr>
              <a:t>(garlic mustard) Invasion in Northeastern Mixed Forests</a:t>
            </a:r>
            <a:endParaRPr lang="en-US" sz="5400" b="1" dirty="0" smtClean="0">
              <a:solidFill>
                <a:schemeClr val="tx1"/>
              </a:solidFill>
              <a:latin typeface="Sans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Sans"/>
              </a:rPr>
              <a:t>Mark Anthony</a:t>
            </a:r>
            <a:r>
              <a:rPr lang="en-US" sz="4800" baseline="30000" dirty="0" smtClean="0">
                <a:solidFill>
                  <a:schemeClr val="tx1"/>
                </a:solidFill>
                <a:latin typeface="Sans"/>
              </a:rPr>
              <a:t>1</a:t>
            </a:r>
            <a:r>
              <a:rPr lang="en-US" sz="4800" b="1" baseline="30000" dirty="0" smtClean="0">
                <a:solidFill>
                  <a:schemeClr val="tx1"/>
                </a:solidFill>
                <a:latin typeface="Sans"/>
              </a:rPr>
              <a:t>*</a:t>
            </a:r>
            <a:r>
              <a:rPr lang="en-US" sz="4800" dirty="0" smtClean="0">
                <a:solidFill>
                  <a:schemeClr val="tx1"/>
                </a:solidFill>
                <a:latin typeface="Sans"/>
              </a:rPr>
              <a:t>, Serita D. Frey</a:t>
            </a:r>
            <a:r>
              <a:rPr lang="en-US" sz="4800" baseline="30000" dirty="0" smtClean="0">
                <a:solidFill>
                  <a:schemeClr val="tx1"/>
                </a:solidFill>
                <a:latin typeface="Sans"/>
              </a:rPr>
              <a:t>1</a:t>
            </a:r>
            <a:r>
              <a:rPr lang="en-US" sz="4800" dirty="0" smtClean="0">
                <a:solidFill>
                  <a:schemeClr val="tx1"/>
                </a:solidFill>
                <a:latin typeface="Sans"/>
              </a:rPr>
              <a:t>, </a:t>
            </a:r>
            <a:r>
              <a:rPr lang="en-US" sz="4800" dirty="0">
                <a:solidFill>
                  <a:schemeClr val="tx1"/>
                </a:solidFill>
                <a:latin typeface="Sans"/>
              </a:rPr>
              <a:t>Kristina Stinson</a:t>
            </a:r>
            <a:r>
              <a:rPr lang="en-US" sz="4800" baseline="30000" dirty="0">
                <a:solidFill>
                  <a:schemeClr val="tx1"/>
                </a:solidFill>
                <a:latin typeface="Sans"/>
              </a:rPr>
              <a:t>2</a:t>
            </a:r>
            <a:endParaRPr lang="en-US" sz="4800" dirty="0" smtClean="0">
              <a:solidFill>
                <a:schemeClr val="tx1"/>
              </a:solidFill>
              <a:latin typeface="Sans"/>
            </a:endParaRPr>
          </a:p>
          <a:p>
            <a:pPr marL="514350" indent="-514350" algn="ctr">
              <a:buAutoNum type="arabicPeriod"/>
            </a:pPr>
            <a:r>
              <a:rPr lang="en-US" sz="3200" dirty="0" smtClean="0">
                <a:solidFill>
                  <a:schemeClr val="tx1"/>
                </a:solidFill>
                <a:latin typeface="Sans"/>
              </a:rPr>
              <a:t>Department of Natural Resources and the Environment, University of New Hampshire, MA; 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  <a:latin typeface="Sans"/>
              </a:rPr>
              <a:t>2. Department Of Environmental Conservation, University of Massachusetts, Amherst, MA</a:t>
            </a:r>
          </a:p>
          <a:p>
            <a:pPr algn="ctr"/>
            <a:r>
              <a:rPr lang="en-US" sz="2800" b="1" i="1" baseline="30000" dirty="0" smtClean="0">
                <a:solidFill>
                  <a:schemeClr val="tx1"/>
                </a:solidFill>
                <a:latin typeface="Sans"/>
              </a:rPr>
              <a:t>*</a:t>
            </a:r>
            <a:r>
              <a:rPr lang="en-US" sz="2800" i="1" dirty="0" smtClean="0">
                <a:solidFill>
                  <a:schemeClr val="tx1"/>
                </a:solidFill>
                <a:latin typeface="Sans"/>
              </a:rPr>
              <a:t>Presenting author (mat5955@wildcats.unh.edu)</a:t>
            </a:r>
            <a:endParaRPr lang="en-US" sz="2800" i="1" dirty="0">
              <a:solidFill>
                <a:schemeClr val="tx1"/>
              </a:solidFill>
              <a:latin typeface="San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113997" y="4209679"/>
            <a:ext cx="10404177" cy="24764168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34122" tIns="125296" rIns="334122" bIns="208826" rtlCol="0" anchor="t" anchorCtr="0"/>
          <a:lstStyle/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Background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i="1" dirty="0" smtClean="0">
                <a:solidFill>
                  <a:schemeClr val="tx1"/>
                </a:solidFill>
                <a:latin typeface="Sans"/>
              </a:rPr>
              <a:t>Alliaria </a:t>
            </a:r>
            <a:r>
              <a:rPr lang="en-US" sz="3000" i="1" dirty="0">
                <a:solidFill>
                  <a:schemeClr val="tx1"/>
                </a:solidFill>
                <a:latin typeface="Sans"/>
              </a:rPr>
              <a:t>petiolata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is a non-native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forb invasive throughout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most of North America</a:t>
            </a:r>
            <a:r>
              <a:rPr lang="en-US" sz="3000" baseline="30000" dirty="0">
                <a:solidFill>
                  <a:schemeClr val="tx1"/>
                </a:solidFill>
                <a:latin typeface="Sans"/>
              </a:rPr>
              <a:t>1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. </a:t>
            </a:r>
            <a:r>
              <a:rPr lang="en-US" sz="3000" i="1" dirty="0">
                <a:solidFill>
                  <a:schemeClr val="tx1"/>
                </a:solidFill>
                <a:latin typeface="Sans"/>
              </a:rPr>
              <a:t>A. petiolata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is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allelopathic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, producing compounds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that can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suppress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 native plant species and soil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microorganisms</a:t>
            </a:r>
            <a:r>
              <a:rPr lang="en-US" sz="3000" baseline="30000" dirty="0">
                <a:solidFill>
                  <a:schemeClr val="tx1"/>
                </a:solidFill>
                <a:latin typeface="Sans"/>
              </a:rPr>
              <a:t>1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  <a:latin typeface="Sans"/>
              </a:rPr>
              <a:t>These allelochemicals are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attributed with the suppression of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mycorrhizal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fungal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function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 (e.g. colonization of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host-plants</a:t>
            </a:r>
            <a:r>
              <a:rPr lang="en-US" sz="3000" baseline="30000" dirty="0">
                <a:solidFill>
                  <a:schemeClr val="tx1"/>
                </a:solidFill>
                <a:latin typeface="Sans"/>
              </a:rPr>
              <a:t>2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)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and community structure (e.g.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diversity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,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community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composition</a:t>
            </a:r>
            <a:r>
              <a:rPr lang="en-US" sz="3000" b="1" baseline="30000" dirty="0">
                <a:solidFill>
                  <a:schemeClr val="tx1"/>
                </a:solidFill>
                <a:latin typeface="Sans"/>
              </a:rPr>
              <a:t>3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).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  <a:latin typeface="Sans"/>
              </a:rPr>
              <a:t>There are known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edaphic properties that can influence the biomass of </a:t>
            </a:r>
            <a:r>
              <a:rPr lang="en-US" sz="3000" i="1" dirty="0">
                <a:solidFill>
                  <a:schemeClr val="tx1"/>
                </a:solidFill>
                <a:latin typeface="Sans"/>
              </a:rPr>
              <a:t>A. </a:t>
            </a:r>
            <a:r>
              <a:rPr lang="en-US" sz="3000" i="1" dirty="0" smtClean="0">
                <a:solidFill>
                  <a:schemeClr val="tx1"/>
                </a:solidFill>
                <a:latin typeface="Sans"/>
              </a:rPr>
              <a:t>petiolata</a:t>
            </a:r>
            <a:r>
              <a:rPr lang="en-US" sz="3000" baseline="30000" dirty="0">
                <a:solidFill>
                  <a:schemeClr val="tx1"/>
                </a:solidFill>
                <a:latin typeface="Sans"/>
              </a:rPr>
              <a:t>,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such as the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fertility of a forest’s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soils</a:t>
            </a:r>
            <a:r>
              <a:rPr lang="en-US" sz="3000" baseline="30000" dirty="0" smtClean="0">
                <a:solidFill>
                  <a:schemeClr val="tx1"/>
                </a:solidFill>
                <a:latin typeface="Sans"/>
              </a:rPr>
              <a:t>4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, which is controlled by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climate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and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decomposing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microbes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(saprobes)</a:t>
            </a:r>
            <a:r>
              <a:rPr lang="en-US" sz="3000" baseline="30000" dirty="0" smtClean="0">
                <a:solidFill>
                  <a:schemeClr val="tx1"/>
                </a:solidFill>
                <a:latin typeface="Sans"/>
              </a:rPr>
              <a:t>5.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  <a:latin typeface="Sans"/>
              </a:rPr>
              <a:t>It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is pertinent to understand if invasion influences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saprotrophic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fungi and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bacteria.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  <a:latin typeface="Sans"/>
              </a:rPr>
              <a:t>I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t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is unclear if climatic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variables influence the </a:t>
            </a:r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susceptibility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or </a:t>
            </a:r>
            <a:r>
              <a:rPr lang="en-US" sz="3000" b="1" dirty="0">
                <a:solidFill>
                  <a:schemeClr val="tx1"/>
                </a:solidFill>
                <a:latin typeface="Sans"/>
              </a:rPr>
              <a:t>resiliency</a:t>
            </a:r>
            <a:r>
              <a:rPr lang="en-US" sz="3000" dirty="0">
                <a:solidFill>
                  <a:schemeClr val="tx1"/>
                </a:solidFill>
                <a:latin typeface="Sans"/>
              </a:rPr>
              <a:t> of forest microbial communities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invaded by </a:t>
            </a:r>
            <a:r>
              <a:rPr lang="en-US" sz="3000" i="1" dirty="0" smtClean="0">
                <a:solidFill>
                  <a:schemeClr val="tx1"/>
                </a:solidFill>
                <a:latin typeface="Sans"/>
              </a:rPr>
              <a:t>A</a:t>
            </a:r>
            <a:r>
              <a:rPr lang="en-US" sz="3000" i="1" dirty="0">
                <a:solidFill>
                  <a:schemeClr val="tx1"/>
                </a:solidFill>
                <a:latin typeface="Sans"/>
              </a:rPr>
              <a:t>. </a:t>
            </a:r>
            <a:r>
              <a:rPr lang="en-US" sz="3000" i="1" dirty="0" smtClean="0">
                <a:solidFill>
                  <a:schemeClr val="tx1"/>
                </a:solidFill>
                <a:latin typeface="Sans"/>
              </a:rPr>
              <a:t>petiolata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.</a:t>
            </a: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Site Selection</a:t>
            </a:r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r>
              <a:rPr lang="en-US" sz="3000" dirty="0" smtClean="0">
                <a:solidFill>
                  <a:schemeClr val="tx1"/>
                </a:solidFill>
                <a:latin typeface="Sans"/>
              </a:rPr>
              <a:t>Sites established in mixed hardwood forests along a regional climatic gradient. </a:t>
            </a:r>
          </a:p>
          <a:p>
            <a:pPr marL="514350" indent="-514350" algn="just">
              <a:buAutoNum type="arabicPeriod"/>
            </a:pPr>
            <a:endParaRPr lang="en-US" sz="3000" dirty="0" smtClean="0">
              <a:solidFill>
                <a:schemeClr val="tx1"/>
              </a:solidFill>
              <a:latin typeface="Sans"/>
            </a:endParaRPr>
          </a:p>
          <a:p>
            <a:pPr marL="514350" indent="-514350" algn="just">
              <a:buAutoNum type="arabicPeriod"/>
            </a:pPr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marL="514350" indent="-514350" algn="just">
              <a:buAutoNum type="arabicPeriod"/>
            </a:pPr>
            <a:endParaRPr lang="en-US" sz="3000" dirty="0" smtClean="0">
              <a:solidFill>
                <a:schemeClr val="tx1"/>
              </a:solidFill>
              <a:latin typeface="Sans"/>
            </a:endParaRPr>
          </a:p>
          <a:p>
            <a:pPr marL="514350" indent="-514350" algn="just">
              <a:buAutoNum type="arabicPeriod"/>
            </a:pPr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marL="514350" indent="-514350" algn="just">
              <a:buAutoNum type="arabicPeriod"/>
            </a:pPr>
            <a:endParaRPr lang="en-US" sz="3000" dirty="0" smtClean="0">
              <a:solidFill>
                <a:schemeClr val="tx1"/>
              </a:solidFill>
              <a:latin typeface="Sans"/>
            </a:endParaRPr>
          </a:p>
          <a:p>
            <a:pPr marL="514350" indent="-514350" algn="just">
              <a:buAutoNum type="arabicPeriod"/>
            </a:pPr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Analytical Methods</a:t>
            </a:r>
          </a:p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1)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Extract soil biomarkers and analyze phospholipid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  <a:latin typeface="Sans"/>
              </a:rPr>
              <a:t>fatty acids (PLFAs) profiles using gas chromatography. </a:t>
            </a:r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2) 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Quantify concentrations of bioavailable N and net rates of bioavailable N production. </a:t>
            </a: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r>
              <a:rPr lang="en-US" sz="3000" b="1" dirty="0" smtClean="0">
                <a:solidFill>
                  <a:schemeClr val="tx1"/>
                </a:solidFill>
                <a:latin typeface="Sans"/>
              </a:rPr>
              <a:t>Statistics: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  <a:latin typeface="Sans"/>
              </a:rPr>
              <a:t>Visualize patterns in microbial responses using NMDS and joint plots. Test the effects of invasion and climatic variation using permANOVA. Assess the response of </a:t>
            </a:r>
            <a:r>
              <a:rPr lang="en-US" sz="3000" dirty="0" err="1" smtClean="0">
                <a:solidFill>
                  <a:schemeClr val="tx1"/>
                </a:solidFill>
                <a:latin typeface="Sans"/>
              </a:rPr>
              <a:t>univariate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variables using </a:t>
            </a:r>
            <a:r>
              <a:rPr lang="en-US" sz="3000" dirty="0" err="1" smtClean="0">
                <a:solidFill>
                  <a:schemeClr val="tx1"/>
                </a:solidFill>
                <a:latin typeface="Sans"/>
              </a:rPr>
              <a:t>Kruskal</a:t>
            </a:r>
            <a:r>
              <a:rPr lang="en-US" sz="3000" dirty="0" smtClean="0">
                <a:solidFill>
                  <a:schemeClr val="tx1"/>
                </a:solidFill>
                <a:latin typeface="Sans"/>
              </a:rPr>
              <a:t> Wallis Rank Sum tests. All statistics performed using R 3.0.2. </a:t>
            </a:r>
          </a:p>
          <a:p>
            <a:pPr algn="just"/>
            <a:endParaRPr lang="en-US" sz="3000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 smtClean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b="1" dirty="0">
              <a:solidFill>
                <a:schemeClr val="tx1"/>
              </a:solidFill>
              <a:latin typeface="Sans"/>
            </a:endParaRPr>
          </a:p>
          <a:p>
            <a:pPr algn="just"/>
            <a:endParaRPr lang="en-US" sz="3000" dirty="0">
              <a:solidFill>
                <a:schemeClr val="tx1"/>
              </a:solidFill>
              <a:latin typeface="Sans"/>
            </a:endParaRP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374" y="4418576"/>
            <a:ext cx="9654859" cy="7330542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12547026" y="5607151"/>
            <a:ext cx="3912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Sans"/>
              </a:rPr>
              <a:t>Site                F = </a:t>
            </a:r>
            <a:r>
              <a:rPr lang="en-US" sz="1800" dirty="0" smtClean="0">
                <a:latin typeface="Sans"/>
              </a:rPr>
              <a:t>3.37,  </a:t>
            </a:r>
            <a:r>
              <a:rPr lang="en-US" sz="1800" i="1" dirty="0" smtClean="0">
                <a:latin typeface="Sans"/>
              </a:rPr>
              <a:t>P </a:t>
            </a:r>
            <a:r>
              <a:rPr lang="en-US" sz="1800" dirty="0">
                <a:latin typeface="Sans"/>
              </a:rPr>
              <a:t>= </a:t>
            </a:r>
            <a:r>
              <a:rPr lang="en-US" sz="1800" b="1" dirty="0" smtClean="0">
                <a:latin typeface="Sans"/>
              </a:rPr>
              <a:t>0.001</a:t>
            </a:r>
            <a:endParaRPr lang="en-US" sz="1800" b="1" dirty="0">
              <a:latin typeface="Sans"/>
            </a:endParaRPr>
          </a:p>
          <a:p>
            <a:r>
              <a:rPr lang="en-US" sz="1800" dirty="0">
                <a:latin typeface="Sans"/>
              </a:rPr>
              <a:t>Invasion         F = </a:t>
            </a:r>
            <a:r>
              <a:rPr lang="en-US" sz="1800" dirty="0" smtClean="0">
                <a:latin typeface="Sans"/>
              </a:rPr>
              <a:t>3.15,  </a:t>
            </a:r>
            <a:r>
              <a:rPr lang="en-US" sz="1800" i="1" dirty="0">
                <a:latin typeface="Sans"/>
              </a:rPr>
              <a:t>P </a:t>
            </a:r>
            <a:r>
              <a:rPr lang="en-US" sz="1800" dirty="0">
                <a:latin typeface="Sans"/>
              </a:rPr>
              <a:t> </a:t>
            </a:r>
            <a:r>
              <a:rPr lang="en-US" sz="1800" dirty="0" smtClean="0">
                <a:latin typeface="Sans"/>
              </a:rPr>
              <a:t>=</a:t>
            </a:r>
            <a:r>
              <a:rPr lang="en-US" sz="1800" b="1" dirty="0" smtClean="0">
                <a:latin typeface="Sans"/>
              </a:rPr>
              <a:t>0.046</a:t>
            </a:r>
            <a:endParaRPr lang="en-US" sz="1800" b="1" dirty="0">
              <a:latin typeface="Sans"/>
            </a:endParaRPr>
          </a:p>
          <a:p>
            <a:r>
              <a:rPr lang="en-US" sz="1800" dirty="0">
                <a:latin typeface="Sans"/>
              </a:rPr>
              <a:t>Invasion:Site  F = </a:t>
            </a:r>
            <a:r>
              <a:rPr lang="en-US" sz="1800" dirty="0" smtClean="0">
                <a:latin typeface="Sans"/>
              </a:rPr>
              <a:t>0.68,  </a:t>
            </a:r>
            <a:r>
              <a:rPr lang="en-US" sz="1800" i="1" dirty="0" smtClean="0">
                <a:latin typeface="Sans"/>
              </a:rPr>
              <a:t>P </a:t>
            </a:r>
            <a:r>
              <a:rPr lang="en-US" sz="1800" dirty="0">
                <a:latin typeface="Sans"/>
              </a:rPr>
              <a:t>= </a:t>
            </a:r>
            <a:r>
              <a:rPr lang="en-US" sz="1800" dirty="0" smtClean="0">
                <a:latin typeface="Sans"/>
              </a:rPr>
              <a:t>0.81</a:t>
            </a:r>
            <a:endParaRPr lang="en-US" sz="1800" dirty="0">
              <a:latin typeface="Sans"/>
            </a:endParaRPr>
          </a:p>
          <a:p>
            <a:endParaRPr lang="en-US" sz="1800" dirty="0">
              <a:latin typeface="Sans"/>
            </a:endParaRPr>
          </a:p>
        </p:txBody>
      </p:sp>
      <p:pic>
        <p:nvPicPr>
          <p:cNvPr id="103" name="Picture 10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8525" y="4432045"/>
            <a:ext cx="9658739" cy="7333488"/>
          </a:xfrm>
          <a:prstGeom prst="rect">
            <a:avLst/>
          </a:prstGeom>
        </p:spPr>
      </p:pic>
      <p:sp>
        <p:nvSpPr>
          <p:cNvPr id="104" name="Rectangle 103"/>
          <p:cNvSpPr/>
          <p:nvPr/>
        </p:nvSpPr>
        <p:spPr>
          <a:xfrm>
            <a:off x="21038525" y="11853587"/>
            <a:ext cx="9658739" cy="137160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Invasion is associated with differences in microbial- nutrient relationships. </a:t>
            </a:r>
            <a:endParaRPr lang="en-US" sz="2400" b="1" dirty="0">
              <a:solidFill>
                <a:schemeClr val="tx1"/>
              </a:solidFill>
              <a:latin typeface="Sans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7407857" y="9357204"/>
            <a:ext cx="2221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latin typeface="Sans"/>
              </a:rPr>
              <a:t>Red</a:t>
            </a:r>
            <a:r>
              <a:rPr lang="en-US" sz="1800" dirty="0" smtClean="0">
                <a:solidFill>
                  <a:srgbClr val="FF0000"/>
                </a:solidFill>
                <a:latin typeface="Sans"/>
                <a:sym typeface="Wingdings" panose="05000000000000000000" pitchFamily="2" charset="2"/>
              </a:rPr>
              <a:t> Invaded</a:t>
            </a:r>
          </a:p>
          <a:p>
            <a:r>
              <a:rPr lang="en-US" sz="1800" dirty="0" smtClean="0">
                <a:latin typeface="Sans"/>
                <a:sym typeface="Wingdings" panose="05000000000000000000" pitchFamily="2" charset="2"/>
              </a:rPr>
              <a:t>Black </a:t>
            </a:r>
            <a:r>
              <a:rPr lang="en-US" sz="1800" dirty="0">
                <a:latin typeface="Sans"/>
                <a:sym typeface="Wingdings" panose="05000000000000000000" pitchFamily="2" charset="2"/>
              </a:rPr>
              <a:t></a:t>
            </a:r>
            <a:r>
              <a:rPr lang="en-US" sz="1800" dirty="0">
                <a:solidFill>
                  <a:srgbClr val="FF0000"/>
                </a:solidFill>
                <a:latin typeface="Sans"/>
                <a:sym typeface="Wingdings" panose="05000000000000000000" pitchFamily="2" charset="2"/>
              </a:rPr>
              <a:t> </a:t>
            </a:r>
            <a:r>
              <a:rPr lang="en-US" sz="1800" dirty="0" smtClean="0">
                <a:latin typeface="Sans"/>
                <a:sym typeface="Wingdings" panose="05000000000000000000" pitchFamily="2" charset="2"/>
              </a:rPr>
              <a:t>Uninvaded</a:t>
            </a:r>
            <a:endParaRPr lang="en-US" sz="1800" dirty="0">
              <a:latin typeface="Sans"/>
            </a:endParaRPr>
          </a:p>
        </p:txBody>
      </p:sp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8522" y="13583092"/>
            <a:ext cx="9602561" cy="659951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2373" y="21722118"/>
            <a:ext cx="9576413" cy="6573313"/>
          </a:xfrm>
          <a:prstGeom prst="rect">
            <a:avLst/>
          </a:prstGeom>
        </p:spPr>
      </p:pic>
      <p:sp>
        <p:nvSpPr>
          <p:cNvPr id="111" name="Rectangle 110"/>
          <p:cNvSpPr/>
          <p:nvPr/>
        </p:nvSpPr>
        <p:spPr>
          <a:xfrm>
            <a:off x="11082373" y="20323156"/>
            <a:ext cx="9602561" cy="1229982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Rates of nutrient deposition may influence how soil microbes respond to invasion.</a:t>
            </a:r>
            <a:endParaRPr lang="en-US" sz="2400" b="1" dirty="0">
              <a:solidFill>
                <a:schemeClr val="tx1"/>
              </a:solidFill>
              <a:latin typeface="Sans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21033050" y="20549680"/>
            <a:ext cx="9664213" cy="1003458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Arbuscular mycorrhizal fungal responses to invasion are correlated with concentrations of inorganic N. </a:t>
            </a:r>
            <a:endParaRPr lang="en-US" sz="2400" b="1" dirty="0">
              <a:solidFill>
                <a:schemeClr val="tx1"/>
              </a:solidFill>
              <a:latin typeface="San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38525" y="13583092"/>
            <a:ext cx="9658739" cy="6769373"/>
          </a:xfrm>
          <a:prstGeom prst="rect">
            <a:avLst/>
          </a:prstGeom>
        </p:spPr>
      </p:pic>
      <p:sp>
        <p:nvSpPr>
          <p:cNvPr id="114" name="Rectangle 113"/>
          <p:cNvSpPr/>
          <p:nvPr/>
        </p:nvSpPr>
        <p:spPr>
          <a:xfrm>
            <a:off x="11082496" y="28372476"/>
            <a:ext cx="9602561" cy="829993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The rati</a:t>
            </a:r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o of fungi to bacteria displayed along a descending inorganic N availability gradient. </a:t>
            </a:r>
            <a:endParaRPr lang="en-US" sz="2400" b="1" baseline="30000" dirty="0">
              <a:solidFill>
                <a:schemeClr val="tx1"/>
              </a:solidFill>
              <a:latin typeface="Sans"/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21020699" y="21722117"/>
            <a:ext cx="9636496" cy="7480351"/>
          </a:xfrm>
          <a:prstGeom prst="rect">
            <a:avLst/>
          </a:prstGeom>
          <a:solidFill>
            <a:schemeClr val="bg2">
              <a:alpha val="78000"/>
            </a:schemeClr>
          </a:solidFill>
          <a:ln>
            <a:solidFill>
              <a:schemeClr val="bg2">
                <a:lumMod val="50000"/>
              </a:schemeClr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100" b="1" dirty="0" smtClean="0">
                <a:solidFill>
                  <a:schemeClr val="tx1"/>
                </a:solidFill>
                <a:latin typeface="Sans"/>
              </a:rPr>
              <a:t>Conclusions</a:t>
            </a:r>
            <a:endParaRPr lang="en-US" sz="3100" b="1" dirty="0">
              <a:solidFill>
                <a:schemeClr val="tx1"/>
              </a:solidFill>
              <a:latin typeface="San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tx1"/>
                </a:solidFill>
                <a:latin typeface="Sans"/>
              </a:rPr>
              <a:t>Invasion is associated with changes in microbial community composition.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tx1"/>
                </a:solidFill>
                <a:latin typeface="Sans"/>
              </a:rPr>
              <a:t>In addition to AMF, decomposing soil fungi and bacteria also respond to invasion.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tx1"/>
                </a:solidFill>
                <a:latin typeface="Sans"/>
              </a:rPr>
              <a:t>AMF are suppressed in forests with high inorganic N concentrations, while F:B ratios responds positively in forests with higher inorganic N concentrations.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tx1"/>
                </a:solidFill>
                <a:latin typeface="Sans"/>
              </a:rPr>
              <a:t>Invasion may exert the greatest influence on soil microbes from forests receiving lower N and S deposition, in addition to sites accumulating the greatest quantity of snow.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tx1"/>
                </a:solidFill>
                <a:latin typeface="Sans"/>
              </a:rPr>
              <a:t>Invasion may shift microbial nutrition from that of amino acids to nitrate. </a:t>
            </a:r>
            <a:endParaRPr lang="en-US" sz="3100" b="1" dirty="0" smtClean="0">
              <a:solidFill>
                <a:schemeClr val="tx1"/>
              </a:solidFill>
              <a:latin typeface="San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11444" y="1698925"/>
            <a:ext cx="6901792" cy="12904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82707" y="1717644"/>
            <a:ext cx="4062967" cy="1271742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11082374" y="11853587"/>
            <a:ext cx="9654859" cy="1368085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solidFill>
                  <a:schemeClr val="tx1"/>
                </a:solidFill>
                <a:latin typeface="Sans"/>
              </a:rPr>
              <a:t>Microbial community composition is not the same in invaded and uninvaded forest patches. </a:t>
            </a:r>
            <a:endParaRPr lang="en-US" sz="2600" b="1" dirty="0">
              <a:solidFill>
                <a:schemeClr val="tx1"/>
              </a:solidFill>
              <a:latin typeface="Sans"/>
            </a:endParaRPr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78674" y="15613680"/>
            <a:ext cx="6870769" cy="3036404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987" y="18862684"/>
            <a:ext cx="5755130" cy="4547123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1252407" y="15358673"/>
            <a:ext cx="8127356" cy="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61643" y="14835453"/>
            <a:ext cx="7104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Sans"/>
              </a:rPr>
              <a:t>Decreasing Nitrogen and Sulfur  Deposition</a:t>
            </a:r>
            <a:endParaRPr lang="en-US" sz="2800" i="1" dirty="0">
              <a:latin typeface="San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269617" y="24817155"/>
            <a:ext cx="7009129" cy="3970318"/>
          </a:xfrm>
          <a:prstGeom prst="rect">
            <a:avLst/>
          </a:prstGeom>
          <a:solidFill>
            <a:schemeClr val="bg2">
              <a:lumMod val="90000"/>
              <a:alpha val="78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latin typeface="Sans"/>
              </a:rPr>
              <a:t>References</a:t>
            </a:r>
            <a:endParaRPr lang="en-US" sz="2800" dirty="0">
              <a:latin typeface="Sans"/>
            </a:endParaRPr>
          </a:p>
          <a:p>
            <a:pPr algn="just"/>
            <a:r>
              <a:rPr lang="en-US" sz="2800" baseline="30000" dirty="0">
                <a:latin typeface="Sans"/>
              </a:rPr>
              <a:t>1 </a:t>
            </a:r>
            <a:r>
              <a:rPr lang="en-US" sz="2800" dirty="0" err="1">
                <a:latin typeface="Sans"/>
              </a:rPr>
              <a:t>Roders</a:t>
            </a:r>
            <a:r>
              <a:rPr lang="en-US" sz="2800" dirty="0">
                <a:latin typeface="Sans"/>
              </a:rPr>
              <a:t> et al. (2008). </a:t>
            </a:r>
            <a:r>
              <a:rPr lang="en-US" sz="2800" i="1" dirty="0" err="1">
                <a:latin typeface="Sans"/>
              </a:rPr>
              <a:t>BioScience</a:t>
            </a:r>
            <a:r>
              <a:rPr lang="en-US" sz="2800" i="1" dirty="0">
                <a:latin typeface="Sans"/>
              </a:rPr>
              <a:t> </a:t>
            </a:r>
            <a:r>
              <a:rPr lang="en-US" sz="2800" dirty="0">
                <a:latin typeface="Sans"/>
              </a:rPr>
              <a:t>58: 5. </a:t>
            </a:r>
          </a:p>
          <a:p>
            <a:pPr algn="just"/>
            <a:r>
              <a:rPr lang="en-US" sz="2800" baseline="30000" dirty="0">
                <a:latin typeface="Sans"/>
              </a:rPr>
              <a:t>2 </a:t>
            </a:r>
            <a:r>
              <a:rPr lang="en-US" sz="2800" dirty="0">
                <a:latin typeface="Sans"/>
              </a:rPr>
              <a:t>Stinson et al. (2006) </a:t>
            </a:r>
            <a:r>
              <a:rPr lang="en-US" sz="2800" i="1" dirty="0" err="1">
                <a:latin typeface="Sans"/>
              </a:rPr>
              <a:t>PLoS</a:t>
            </a:r>
            <a:r>
              <a:rPr lang="en-US" sz="2800" i="1" dirty="0">
                <a:latin typeface="Sans"/>
              </a:rPr>
              <a:t> Biology </a:t>
            </a:r>
            <a:r>
              <a:rPr lang="en-US" sz="2800" dirty="0">
                <a:latin typeface="Sans"/>
              </a:rPr>
              <a:t>4:5.</a:t>
            </a:r>
          </a:p>
          <a:p>
            <a:pPr algn="just"/>
            <a:r>
              <a:rPr lang="en-US" sz="2800" baseline="30000" dirty="0">
                <a:latin typeface="Sans"/>
              </a:rPr>
              <a:t>3</a:t>
            </a:r>
            <a:r>
              <a:rPr lang="en-US" sz="2800" dirty="0">
                <a:latin typeface="Sans"/>
              </a:rPr>
              <a:t> </a:t>
            </a:r>
            <a:r>
              <a:rPr lang="en-US" sz="2800" dirty="0" err="1">
                <a:latin typeface="Sans"/>
              </a:rPr>
              <a:t>Lankau</a:t>
            </a:r>
            <a:r>
              <a:rPr lang="en-US" sz="2800" dirty="0">
                <a:latin typeface="Sans"/>
              </a:rPr>
              <a:t> (2010) </a:t>
            </a:r>
            <a:r>
              <a:rPr lang="en-US" sz="2800" i="1" dirty="0">
                <a:latin typeface="Sans"/>
              </a:rPr>
              <a:t>New </a:t>
            </a:r>
            <a:r>
              <a:rPr lang="en-US" sz="2800" i="1" dirty="0" err="1">
                <a:latin typeface="Sans"/>
              </a:rPr>
              <a:t>Phytologist</a:t>
            </a:r>
            <a:r>
              <a:rPr lang="en-US" sz="2800" i="1" dirty="0">
                <a:latin typeface="Sans"/>
              </a:rPr>
              <a:t> </a:t>
            </a:r>
            <a:r>
              <a:rPr lang="en-US" sz="2800" dirty="0">
                <a:latin typeface="Sans"/>
              </a:rPr>
              <a:t>189.</a:t>
            </a:r>
          </a:p>
          <a:p>
            <a:pPr algn="just"/>
            <a:r>
              <a:rPr lang="en-US" sz="2800" baseline="30000" dirty="0">
                <a:latin typeface="Sans"/>
              </a:rPr>
              <a:t>4 </a:t>
            </a:r>
            <a:r>
              <a:rPr lang="en-US" sz="2800" dirty="0" err="1">
                <a:latin typeface="Sans"/>
              </a:rPr>
              <a:t>Meekins</a:t>
            </a:r>
            <a:r>
              <a:rPr lang="en-US" sz="2800" dirty="0">
                <a:latin typeface="Sans"/>
              </a:rPr>
              <a:t> &amp; McCarthy (2000) </a:t>
            </a:r>
            <a:r>
              <a:rPr lang="en-US" sz="2800" i="1" dirty="0">
                <a:latin typeface="Sans"/>
              </a:rPr>
              <a:t>Journal of Ecology </a:t>
            </a:r>
            <a:r>
              <a:rPr lang="en-US" sz="2800" dirty="0">
                <a:latin typeface="Sans"/>
              </a:rPr>
              <a:t>88.</a:t>
            </a:r>
          </a:p>
          <a:p>
            <a:pPr algn="just"/>
            <a:r>
              <a:rPr lang="en-US" sz="2800" baseline="30000" dirty="0">
                <a:latin typeface="Sans"/>
              </a:rPr>
              <a:t>5</a:t>
            </a:r>
            <a:r>
              <a:rPr lang="en-US" sz="2800" dirty="0">
                <a:latin typeface="Sans"/>
              </a:rPr>
              <a:t> </a:t>
            </a:r>
            <a:r>
              <a:rPr lang="en-US" sz="2800" dirty="0" err="1">
                <a:latin typeface="Sans"/>
              </a:rPr>
              <a:t>Schimel</a:t>
            </a:r>
            <a:r>
              <a:rPr lang="en-US" sz="2800" dirty="0">
                <a:latin typeface="Sans"/>
              </a:rPr>
              <a:t> &amp; Schaeffer (2012) </a:t>
            </a:r>
            <a:r>
              <a:rPr lang="en-US" sz="2800" i="1" dirty="0">
                <a:latin typeface="Sans"/>
              </a:rPr>
              <a:t>Frontiers in Microbiology 3</a:t>
            </a:r>
            <a:r>
              <a:rPr lang="en-US" sz="2800" dirty="0">
                <a:latin typeface="Sans"/>
              </a:rPr>
              <a:t>:348. </a:t>
            </a:r>
            <a:endParaRPr lang="en-US" sz="2800" i="1" dirty="0">
              <a:latin typeface="Sans"/>
            </a:endParaRPr>
          </a:p>
          <a:p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6121989" y="19870377"/>
            <a:ext cx="4114800" cy="35394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Sans"/>
              </a:rPr>
              <a:t>Forest understories invaded by  a minimum of 20 </a:t>
            </a:r>
            <a:r>
              <a:rPr lang="en-US" sz="2800" i="1" dirty="0" smtClean="0">
                <a:latin typeface="Sans"/>
              </a:rPr>
              <a:t>A. petiolata per </a:t>
            </a:r>
            <a:r>
              <a:rPr lang="en-US" sz="2800" dirty="0" smtClean="0">
                <a:latin typeface="Sans"/>
              </a:rPr>
              <a:t>m</a:t>
            </a:r>
            <a:r>
              <a:rPr lang="en-US" sz="2800" baseline="30000" dirty="0" smtClean="0">
                <a:latin typeface="Sans"/>
              </a:rPr>
              <a:t>2</a:t>
            </a:r>
            <a:r>
              <a:rPr lang="en-US" sz="2800" dirty="0" smtClean="0">
                <a:latin typeface="Sans"/>
              </a:rPr>
              <a:t> were selected.  </a:t>
            </a:r>
          </a:p>
          <a:p>
            <a:endParaRPr lang="en-US" sz="2800" dirty="0">
              <a:latin typeface="Sans"/>
            </a:endParaRPr>
          </a:p>
          <a:p>
            <a:r>
              <a:rPr lang="en-US" sz="2800" dirty="0" smtClean="0">
                <a:latin typeface="Sans"/>
              </a:rPr>
              <a:t>Plots were established as part of a long term eradication study. </a:t>
            </a:r>
            <a:endParaRPr lang="en-US" sz="2800" dirty="0">
              <a:latin typeface="Sans"/>
            </a:endParaRPr>
          </a:p>
        </p:txBody>
      </p:sp>
      <p:pic>
        <p:nvPicPr>
          <p:cNvPr id="119" name="Picture 1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382" y="11618424"/>
            <a:ext cx="7056364" cy="534935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6000" y="17308928"/>
            <a:ext cx="7032746" cy="5331450"/>
          </a:xfrm>
          <a:prstGeom prst="rect">
            <a:avLst/>
          </a:prstGeom>
        </p:spPr>
      </p:pic>
      <p:sp>
        <p:nvSpPr>
          <p:cNvPr id="121" name="Rectangle 120"/>
          <p:cNvSpPr/>
          <p:nvPr/>
        </p:nvSpPr>
        <p:spPr>
          <a:xfrm>
            <a:off x="31269617" y="22946456"/>
            <a:ext cx="7009129" cy="1088418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Sans"/>
              </a:rPr>
              <a:t>Invasion was related with significantly higher pH (organic horizon displayed) and soil nitrate (mineral horizon) concentrations.  </a:t>
            </a:r>
            <a:endParaRPr lang="en-US" sz="2400" b="1" dirty="0">
              <a:solidFill>
                <a:schemeClr val="tx1"/>
              </a:solidFill>
              <a:latin typeface="San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634879" y="4181942"/>
            <a:ext cx="6518730" cy="7023587"/>
          </a:xfrm>
          <a:prstGeom prst="rect">
            <a:avLst/>
          </a:prstGeom>
          <a:solidFill>
            <a:schemeClr val="bg2">
              <a:alpha val="7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686075" y="5250422"/>
            <a:ext cx="6547012" cy="49102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8335</TotalTime>
  <Words>583</Words>
  <Application>Microsoft Office PowerPoint</Application>
  <PresentationFormat>Custom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Sans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Eric Morrison</dc:creator>
  <cp:lastModifiedBy>Mark Anthony</cp:lastModifiedBy>
  <cp:revision>142</cp:revision>
  <dcterms:created xsi:type="dcterms:W3CDTF">2013-06-07T17:10:25Z</dcterms:created>
  <dcterms:modified xsi:type="dcterms:W3CDTF">2014-04-16T13:32:49Z</dcterms:modified>
</cp:coreProperties>
</file>