
<file path=[Content_Types].xml><?xml version="1.0" encoding="utf-8"?>
<Types xmlns="http://schemas.openxmlformats.org/package/2006/content-types">
  <Default Extension="png" ContentType="image/png"/>
  <Default Extension="pdf" ContentType="application/pd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1pPr>
    <a:lvl2pPr marL="1881012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2pPr>
    <a:lvl3pPr marL="3762024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3pPr>
    <a:lvl4pPr marL="5643037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4pPr>
    <a:lvl5pPr marL="7524049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5pPr>
    <a:lvl6pPr marL="9405061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6pPr>
    <a:lvl7pPr marL="11286073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7pPr>
    <a:lvl8pPr marL="13167085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8pPr>
    <a:lvl9pPr marL="15048098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A955"/>
    <a:srgbClr val="FF790B"/>
    <a:srgbClr val="EFA93F"/>
    <a:srgbClr val="F54C35"/>
    <a:srgbClr val="E34933"/>
    <a:srgbClr val="E04333"/>
    <a:srgbClr val="D62227"/>
    <a:srgbClr val="B5CE75"/>
    <a:srgbClr val="A3D679"/>
    <a:srgbClr val="FFDF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0"/>
    <p:restoredTop sz="94660"/>
  </p:normalViewPr>
  <p:slideViewPr>
    <p:cSldViewPr snapToGrid="0" snapToObjects="1">
      <p:cViewPr>
        <p:scale>
          <a:sx n="25" d="100"/>
          <a:sy n="25" d="100"/>
        </p:scale>
        <p:origin x="-906" y="672"/>
      </p:cViewPr>
      <p:guideLst>
        <p:guide orient="horz" pos="803"/>
        <p:guide orient="horz" pos="9216"/>
        <p:guide orient="horz" pos="17576"/>
        <p:guide pos="11520"/>
        <p:guide pos="839"/>
        <p:guide pos="2216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89815"/>
            <a:ext cx="31089600" cy="627210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120"/>
            <a:ext cx="2560320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81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2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3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4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7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7CDD-575C-474B-A4C5-EA7B29A28D77}" type="datetimeFigureOut">
              <a:rPr lang="en-US" smtClean="0"/>
              <a:pPr/>
              <a:t>4/17/2014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321B0-5383-1545-9321-0BE3E97667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7CDD-575C-474B-A4C5-EA7B29A28D77}" type="datetimeFigureOut">
              <a:rPr lang="en-US" smtClean="0"/>
              <a:pPr/>
              <a:t>4/17/2014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321B0-5383-1545-9321-0BE3E97667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1" y="18802775"/>
            <a:ext cx="31089600" cy="5811520"/>
          </a:xfrm>
        </p:spPr>
        <p:txBody>
          <a:bodyPr anchor="t"/>
          <a:lstStyle>
            <a:lvl1pPr algn="l">
              <a:defRPr sz="164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1" y="12401978"/>
            <a:ext cx="31089600" cy="6400799"/>
          </a:xfrm>
        </p:spPr>
        <p:txBody>
          <a:bodyPr anchor="b"/>
          <a:lstStyle>
            <a:lvl1pPr marL="0" indent="0">
              <a:buNone/>
              <a:defRPr sz="8300">
                <a:solidFill>
                  <a:schemeClr val="tx1">
                    <a:tint val="75000"/>
                  </a:schemeClr>
                </a:solidFill>
              </a:defRPr>
            </a:lvl1pPr>
            <a:lvl2pPr marL="1881012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2024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3037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404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506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7085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7CDD-575C-474B-A4C5-EA7B29A28D77}" type="datetimeFigureOut">
              <a:rPr lang="en-US" smtClean="0"/>
              <a:pPr/>
              <a:t>4/17/2014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321B0-5383-1545-9321-0BE3E97667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6827523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800"/>
            </a:lvl2pPr>
            <a:lvl3pPr>
              <a:defRPr sz="83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92800" y="6827523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800"/>
            </a:lvl2pPr>
            <a:lvl3pPr>
              <a:defRPr sz="83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7CDD-575C-474B-A4C5-EA7B29A28D77}" type="datetimeFigureOut">
              <a:rPr lang="en-US" smtClean="0"/>
              <a:pPr/>
              <a:t>4/17/2014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321B0-5383-1545-9321-0BE3E97667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2" y="6549815"/>
            <a:ext cx="16160752" cy="2729652"/>
          </a:xfrm>
        </p:spPr>
        <p:txBody>
          <a:bodyPr anchor="b"/>
          <a:lstStyle>
            <a:lvl1pPr marL="0" indent="0">
              <a:buNone/>
              <a:defRPr sz="9800" b="1"/>
            </a:lvl1pPr>
            <a:lvl2pPr marL="1881012" indent="0">
              <a:buNone/>
              <a:defRPr sz="83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5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2" y="9279467"/>
            <a:ext cx="16160752" cy="16858828"/>
          </a:xfrm>
        </p:spPr>
        <p:txBody>
          <a:bodyPr/>
          <a:lstStyle>
            <a:lvl1pPr>
              <a:defRPr sz="9800"/>
            </a:lvl1pPr>
            <a:lvl2pPr>
              <a:defRPr sz="83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2" y="6549815"/>
            <a:ext cx="16167100" cy="2729652"/>
          </a:xfrm>
        </p:spPr>
        <p:txBody>
          <a:bodyPr anchor="b"/>
          <a:lstStyle>
            <a:lvl1pPr marL="0" indent="0">
              <a:buNone/>
              <a:defRPr sz="9800" b="1"/>
            </a:lvl1pPr>
            <a:lvl2pPr marL="1881012" indent="0">
              <a:buNone/>
              <a:defRPr sz="83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5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2" y="9279467"/>
            <a:ext cx="16167100" cy="16858828"/>
          </a:xfrm>
        </p:spPr>
        <p:txBody>
          <a:bodyPr/>
          <a:lstStyle>
            <a:lvl1pPr>
              <a:defRPr sz="9800"/>
            </a:lvl1pPr>
            <a:lvl2pPr>
              <a:defRPr sz="83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7CDD-575C-474B-A4C5-EA7B29A28D77}" type="datetimeFigureOut">
              <a:rPr lang="en-US" smtClean="0"/>
              <a:pPr/>
              <a:t>4/17/2014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321B0-5383-1545-9321-0BE3E97667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7CDD-575C-474B-A4C5-EA7B29A28D77}" type="datetimeFigureOut">
              <a:rPr lang="en-US" smtClean="0"/>
              <a:pPr/>
              <a:t>4/17/2014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321B0-5383-1545-9321-0BE3E97667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7CDD-575C-474B-A4C5-EA7B29A28D77}" type="datetimeFigureOut">
              <a:rPr lang="en-US" smtClean="0"/>
              <a:pPr/>
              <a:t>4/17/2014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321B0-5383-1545-9321-0BE3E97667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3" y="1165013"/>
            <a:ext cx="12033252" cy="4958080"/>
          </a:xfrm>
        </p:spPr>
        <p:txBody>
          <a:bodyPr anchor="b"/>
          <a:lstStyle>
            <a:lvl1pPr algn="l">
              <a:defRPr sz="83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017"/>
            <a:ext cx="20447000" cy="24973281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800"/>
            </a:lvl3pPr>
            <a:lvl4pPr>
              <a:defRPr sz="8300"/>
            </a:lvl4pPr>
            <a:lvl5pPr>
              <a:defRPr sz="8300"/>
            </a:lvl5pPr>
            <a:lvl6pPr>
              <a:defRPr sz="8300"/>
            </a:lvl6pPr>
            <a:lvl7pPr>
              <a:defRPr sz="8300"/>
            </a:lvl7pPr>
            <a:lvl8pPr>
              <a:defRPr sz="8300"/>
            </a:lvl8pPr>
            <a:lvl9pPr>
              <a:defRPr sz="8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3" y="6123097"/>
            <a:ext cx="12033252" cy="20015201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5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7CDD-575C-474B-A4C5-EA7B29A28D77}" type="datetimeFigureOut">
              <a:rPr lang="en-US" smtClean="0"/>
              <a:pPr/>
              <a:t>4/17/2014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321B0-5383-1545-9321-0BE3E97667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2" y="20482561"/>
            <a:ext cx="21945600" cy="2418081"/>
          </a:xfrm>
        </p:spPr>
        <p:txBody>
          <a:bodyPr anchor="b"/>
          <a:lstStyle>
            <a:lvl1pPr algn="l">
              <a:defRPr sz="83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2" y="2614507"/>
            <a:ext cx="21945600" cy="17556480"/>
          </a:xfrm>
        </p:spPr>
        <p:txBody>
          <a:bodyPr/>
          <a:lstStyle>
            <a:lvl1pPr marL="0" indent="0">
              <a:buNone/>
              <a:defRPr sz="13200"/>
            </a:lvl1pPr>
            <a:lvl2pPr marL="1881012" indent="0">
              <a:buNone/>
              <a:defRPr sz="11500"/>
            </a:lvl2pPr>
            <a:lvl3pPr marL="3762024" indent="0">
              <a:buNone/>
              <a:defRPr sz="9800"/>
            </a:lvl3pPr>
            <a:lvl4pPr marL="5643037" indent="0">
              <a:buNone/>
              <a:defRPr sz="8300"/>
            </a:lvl4pPr>
            <a:lvl5pPr marL="7524049" indent="0">
              <a:buNone/>
              <a:defRPr sz="8300"/>
            </a:lvl5pPr>
            <a:lvl6pPr marL="9405061" indent="0">
              <a:buNone/>
              <a:defRPr sz="8300"/>
            </a:lvl6pPr>
            <a:lvl7pPr marL="11286073" indent="0">
              <a:buNone/>
              <a:defRPr sz="8300"/>
            </a:lvl7pPr>
            <a:lvl8pPr marL="13167085" indent="0">
              <a:buNone/>
              <a:defRPr sz="8300"/>
            </a:lvl8pPr>
            <a:lvl9pPr marL="15048098" indent="0">
              <a:buNone/>
              <a:defRPr sz="83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2" y="22900642"/>
            <a:ext cx="21945600" cy="3434079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5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7CDD-575C-474B-A4C5-EA7B29A28D77}" type="datetimeFigureOut">
              <a:rPr lang="en-US" smtClean="0"/>
              <a:pPr/>
              <a:t>4/17/2014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321B0-5383-1545-9321-0BE3E97667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7CDD-575C-474B-A4C5-EA7B29A28D77}" type="datetimeFigureOut">
              <a:rPr lang="en-US" smtClean="0"/>
              <a:pPr/>
              <a:t>4/17/2014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321B0-5383-1545-9321-0BE3E97667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600" y="1171791"/>
            <a:ext cx="8229600" cy="2496650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1171791"/>
            <a:ext cx="24079200" cy="249665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7CDD-575C-474B-A4C5-EA7B29A28D77}" type="datetimeFigureOut">
              <a:rPr lang="en-US" smtClean="0"/>
              <a:pPr/>
              <a:t>4/17/2014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321B0-5383-1545-9321-0BE3E97667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171788"/>
            <a:ext cx="32918400" cy="4876800"/>
          </a:xfrm>
          <a:prstGeom prst="rect">
            <a:avLst/>
          </a:prstGeom>
        </p:spPr>
        <p:txBody>
          <a:bodyPr vert="horz" lIns="376202" tIns="188101" rIns="376202" bIns="18810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827523"/>
            <a:ext cx="32918400" cy="19310775"/>
          </a:xfrm>
          <a:prstGeom prst="rect">
            <a:avLst/>
          </a:prstGeom>
        </p:spPr>
        <p:txBody>
          <a:bodyPr vert="horz" lIns="376202" tIns="188101" rIns="376202" bIns="18810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7120428"/>
            <a:ext cx="8534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l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427CDD-575C-474B-A4C5-EA7B29A28D77}" type="datetimeFigureOut">
              <a:rPr lang="en-US" smtClean="0"/>
              <a:pPr/>
              <a:t>4/17/2014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7120428"/>
            <a:ext cx="11582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ct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7120428"/>
            <a:ext cx="8534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321B0-5383-1545-9321-0BE3E976678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881012" rtl="0" eaLnBrk="1" latinLnBrk="0" hangingPunct="1">
        <a:spcBef>
          <a:spcPct val="0"/>
        </a:spcBef>
        <a:buNone/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0760" indent="-1410760" algn="l" defTabSz="1881012" rtl="0" eaLnBrk="1" latinLnBrk="0" hangingPunct="1">
        <a:spcBef>
          <a:spcPct val="20000"/>
        </a:spcBef>
        <a:buFont typeface="Arial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1pPr>
      <a:lvl2pPr marL="3056645" indent="-1175633" algn="l" defTabSz="1881012" rtl="0" eaLnBrk="1" latinLnBrk="0" hangingPunct="1">
        <a:spcBef>
          <a:spcPct val="20000"/>
        </a:spcBef>
        <a:buFont typeface="Arial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702531" indent="-940506" algn="l" defTabSz="1881012" rtl="0" eaLnBrk="1" latinLnBrk="0" hangingPunct="1">
        <a:spcBef>
          <a:spcPct val="20000"/>
        </a:spcBef>
        <a:buFont typeface="Arial"/>
        <a:buChar char="•"/>
        <a:defRPr sz="98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543" indent="-940506" algn="l" defTabSz="1881012" rtl="0" eaLnBrk="1" latinLnBrk="0" hangingPunct="1">
        <a:spcBef>
          <a:spcPct val="20000"/>
        </a:spcBef>
        <a:buFont typeface="Arial"/>
        <a:buChar char="–"/>
        <a:defRPr sz="8300" kern="1200">
          <a:solidFill>
            <a:schemeClr val="tx1"/>
          </a:solidFill>
          <a:latin typeface="+mn-lt"/>
          <a:ea typeface="+mn-ea"/>
          <a:cs typeface="+mn-cs"/>
        </a:defRPr>
      </a:lvl4pPr>
      <a:lvl5pPr marL="8464555" indent="-940506" algn="l" defTabSz="1881012" rtl="0" eaLnBrk="1" latinLnBrk="0" hangingPunct="1">
        <a:spcBef>
          <a:spcPct val="20000"/>
        </a:spcBef>
        <a:buFont typeface="Arial"/>
        <a:buChar char="»"/>
        <a:defRPr sz="8300" kern="1200">
          <a:solidFill>
            <a:schemeClr val="tx1"/>
          </a:solidFill>
          <a:latin typeface="+mn-lt"/>
          <a:ea typeface="+mn-ea"/>
          <a:cs typeface="+mn-cs"/>
        </a:defRPr>
      </a:lvl5pPr>
      <a:lvl6pPr marL="10345567" indent="-940506" algn="l" defTabSz="1881012" rtl="0" eaLnBrk="1" latinLnBrk="0" hangingPunct="1">
        <a:spcBef>
          <a:spcPct val="20000"/>
        </a:spcBef>
        <a:buFont typeface="Arial"/>
        <a:buChar char="•"/>
        <a:defRPr sz="83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6579" indent="-940506" algn="l" defTabSz="1881012" rtl="0" eaLnBrk="1" latinLnBrk="0" hangingPunct="1">
        <a:spcBef>
          <a:spcPct val="20000"/>
        </a:spcBef>
        <a:buFont typeface="Arial"/>
        <a:buChar char="•"/>
        <a:defRPr sz="8300" kern="1200">
          <a:solidFill>
            <a:schemeClr val="tx1"/>
          </a:solidFill>
          <a:latin typeface="+mn-lt"/>
          <a:ea typeface="+mn-ea"/>
          <a:cs typeface="+mn-cs"/>
        </a:defRPr>
      </a:lvl7pPr>
      <a:lvl8pPr marL="14107592" indent="-940506" algn="l" defTabSz="1881012" rtl="0" eaLnBrk="1" latinLnBrk="0" hangingPunct="1">
        <a:spcBef>
          <a:spcPct val="20000"/>
        </a:spcBef>
        <a:buFont typeface="Arial"/>
        <a:buChar char="•"/>
        <a:defRPr sz="8300" kern="1200">
          <a:solidFill>
            <a:schemeClr val="tx1"/>
          </a:solidFill>
          <a:latin typeface="+mn-lt"/>
          <a:ea typeface="+mn-ea"/>
          <a:cs typeface="+mn-cs"/>
        </a:defRPr>
      </a:lvl8pPr>
      <a:lvl9pPr marL="15988604" indent="-940506" algn="l" defTabSz="1881012" rtl="0" eaLnBrk="1" latinLnBrk="0" hangingPunct="1">
        <a:spcBef>
          <a:spcPct val="20000"/>
        </a:spcBef>
        <a:buFont typeface="Arial"/>
        <a:buChar char="•"/>
        <a:defRPr sz="8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1012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2024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3037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4049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5061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6073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7085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8098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eg"/><Relationship Id="rId7" Type="http://schemas.openxmlformats.org/officeDocument/2006/relationships/image" Target="../media/image6.pd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03494" y="184895"/>
            <a:ext cx="25915929" cy="4557440"/>
          </a:xfrm>
        </p:spPr>
        <p:txBody>
          <a:bodyPr>
            <a:normAutofit/>
          </a:bodyPr>
          <a:lstStyle/>
          <a:p>
            <a:r>
              <a:rPr lang="en-US" sz="18200" b="1" dirty="0" smtClean="0">
                <a:effectLst>
                  <a:outerShdw blurRad="50800" dist="88900" dir="2700000">
                    <a:srgbClr val="000000">
                      <a:alpha val="43000"/>
                    </a:srgbClr>
                  </a:outerShdw>
                </a:effectLst>
              </a:rPr>
              <a:t>EZ Park Business Plan</a:t>
            </a:r>
            <a:endParaRPr lang="en-US" sz="18200" b="1" dirty="0">
              <a:effectLst>
                <a:outerShdw blurRad="50800" dist="889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3420" y="23350983"/>
            <a:ext cx="7291779" cy="2377705"/>
          </a:xfrm>
        </p:spPr>
        <p:txBody>
          <a:bodyPr>
            <a:noAutofit/>
          </a:bodyPr>
          <a:lstStyle/>
          <a:p>
            <a:r>
              <a:rPr lang="en-US" sz="3400" dirty="0" smtClean="0">
                <a:solidFill>
                  <a:srgbClr val="FFFFFF"/>
                </a:solidFill>
              </a:rPr>
              <a:t>Created By:</a:t>
            </a:r>
          </a:p>
          <a:p>
            <a:r>
              <a:rPr lang="en-US" sz="3400" dirty="0" smtClean="0">
                <a:solidFill>
                  <a:srgbClr val="FFFFFF"/>
                </a:solidFill>
              </a:rPr>
              <a:t>Kristen </a:t>
            </a:r>
            <a:r>
              <a:rPr lang="en-US" sz="3400" dirty="0" err="1">
                <a:solidFill>
                  <a:srgbClr val="FFFFFF"/>
                </a:solidFill>
              </a:rPr>
              <a:t>Bellomo</a:t>
            </a:r>
            <a:r>
              <a:rPr lang="en-US" sz="3400" dirty="0">
                <a:solidFill>
                  <a:srgbClr val="FFFFFF"/>
                </a:solidFill>
              </a:rPr>
              <a:t>, Jackie Deasy,</a:t>
            </a:r>
            <a:r>
              <a:rPr lang="en-US" sz="3400" dirty="0" smtClean="0">
                <a:solidFill>
                  <a:srgbClr val="FFFFFF"/>
                </a:solidFill>
              </a:rPr>
              <a:t> </a:t>
            </a:r>
          </a:p>
          <a:p>
            <a:r>
              <a:rPr lang="en-US" sz="3400" dirty="0" smtClean="0">
                <a:solidFill>
                  <a:srgbClr val="FFFFFF"/>
                </a:solidFill>
              </a:rPr>
              <a:t>Quinn </a:t>
            </a:r>
            <a:r>
              <a:rPr lang="en-US" sz="3400" dirty="0" err="1" smtClean="0">
                <a:solidFill>
                  <a:srgbClr val="FFFFFF"/>
                </a:solidFill>
              </a:rPr>
              <a:t>DesiderioMel</a:t>
            </a:r>
            <a:r>
              <a:rPr lang="en-US" sz="3400" dirty="0" smtClean="0">
                <a:solidFill>
                  <a:srgbClr val="FFFFFF"/>
                </a:solidFill>
              </a:rPr>
              <a:t> </a:t>
            </a:r>
            <a:r>
              <a:rPr lang="en-US" sz="3400" dirty="0" err="1">
                <a:solidFill>
                  <a:srgbClr val="FFFFFF"/>
                </a:solidFill>
              </a:rPr>
              <a:t>Karpel</a:t>
            </a:r>
            <a:r>
              <a:rPr lang="en-US" sz="3400" dirty="0">
                <a:solidFill>
                  <a:srgbClr val="FFFFFF"/>
                </a:solidFill>
              </a:rPr>
              <a:t>,</a:t>
            </a:r>
            <a:r>
              <a:rPr lang="en-US" sz="3400" dirty="0" smtClean="0">
                <a:solidFill>
                  <a:srgbClr val="FFFFFF"/>
                </a:solidFill>
              </a:rPr>
              <a:t> </a:t>
            </a:r>
          </a:p>
          <a:p>
            <a:r>
              <a:rPr lang="en-US" sz="3400" dirty="0" smtClean="0">
                <a:solidFill>
                  <a:srgbClr val="FFFFFF"/>
                </a:solidFill>
              </a:rPr>
              <a:t>Marisa </a:t>
            </a:r>
            <a:r>
              <a:rPr lang="en-US" sz="3400" dirty="0" err="1">
                <a:solidFill>
                  <a:srgbClr val="FFFFFF"/>
                </a:solidFill>
              </a:rPr>
              <a:t>Quintanar</a:t>
            </a:r>
            <a:r>
              <a:rPr lang="en-US" sz="3400" dirty="0">
                <a:solidFill>
                  <a:srgbClr val="FFFFFF"/>
                </a:solidFill>
              </a:rPr>
              <a:t>, and Josh </a:t>
            </a:r>
            <a:r>
              <a:rPr lang="en-US" sz="3400" dirty="0" err="1">
                <a:solidFill>
                  <a:srgbClr val="FFFFFF"/>
                </a:solidFill>
              </a:rPr>
              <a:t>Sokol</a:t>
            </a:r>
            <a:r>
              <a:rPr lang="en-US" sz="3400" dirty="0">
                <a:solidFill>
                  <a:srgbClr val="FFFFFF"/>
                </a:solidFill>
              </a:rPr>
              <a:t> 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12463569" y="6472599"/>
            <a:ext cx="11648862" cy="12623411"/>
            <a:chOff x="9196606" y="11344313"/>
            <a:chExt cx="17553611" cy="8588644"/>
          </a:xfrm>
        </p:grpSpPr>
        <p:sp>
          <p:nvSpPr>
            <p:cNvPr id="32" name="Oval 31"/>
            <p:cNvSpPr/>
            <p:nvPr/>
          </p:nvSpPr>
          <p:spPr>
            <a:xfrm>
              <a:off x="9196606" y="11344313"/>
              <a:ext cx="17553611" cy="8588644"/>
            </a:xfrm>
            <a:prstGeom prst="ellipse">
              <a:avLst/>
            </a:prstGeom>
            <a:solidFill>
              <a:srgbClr val="FAA95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9340278" y="12050928"/>
              <a:ext cx="17409939" cy="7796975"/>
            </a:xfrm>
            <a:prstGeom prst="rect">
              <a:avLst/>
            </a:prstGeom>
            <a:noFill/>
            <a:ln>
              <a:solidFill>
                <a:schemeClr val="tx1">
                  <a:lumMod val="75000"/>
                </a:schemeClr>
              </a:solidFill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  <a:softEdge rad="76200"/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square" lIns="376202" tIns="188101" rIns="376202" bIns="188101" rtlCol="0">
              <a:spAutoFit/>
            </a:bodyPr>
            <a:lstStyle/>
            <a:p>
              <a:pPr algn="ctr"/>
              <a:r>
                <a:rPr lang="en-US" sz="7200" b="1" dirty="0" smtClean="0">
                  <a:solidFill>
                    <a:srgbClr val="000000"/>
                  </a:solidFill>
                </a:rPr>
                <a:t>Product and Service</a:t>
              </a:r>
            </a:p>
            <a:p>
              <a:pPr algn="ctr"/>
              <a:endParaRPr lang="en-US" sz="2800" b="1" dirty="0" smtClean="0">
                <a:solidFill>
                  <a:srgbClr val="000000"/>
                </a:solidFill>
              </a:endParaRPr>
            </a:p>
            <a:p>
              <a:pPr algn="ctr">
                <a:buFont typeface="Wingdings" charset="2"/>
                <a:buChar char="u"/>
              </a:pPr>
              <a:r>
                <a:rPr lang="en-US" sz="6200" dirty="0" smtClean="0">
                  <a:solidFill>
                    <a:srgbClr val="000000"/>
                  </a:solidFill>
                  <a:latin typeface="Constantia"/>
                  <a:cs typeface="Constantia"/>
                </a:rPr>
                <a:t> </a:t>
              </a:r>
              <a:r>
                <a:rPr lang="en-US" sz="6200" dirty="0" err="1" smtClean="0">
                  <a:solidFill>
                    <a:srgbClr val="000000"/>
                  </a:solidFill>
                  <a:latin typeface="Constantia"/>
                  <a:cs typeface="Constantia"/>
                </a:rPr>
                <a:t>iOs</a:t>
              </a:r>
              <a:r>
                <a:rPr lang="en-US" sz="6200" dirty="0" smtClean="0">
                  <a:solidFill>
                    <a:srgbClr val="000000"/>
                  </a:solidFill>
                  <a:latin typeface="Constantia"/>
                  <a:cs typeface="Constantia"/>
                </a:rPr>
                <a:t> and Android based application </a:t>
              </a:r>
            </a:p>
            <a:p>
              <a:pPr algn="ctr">
                <a:buFont typeface="Wingdings" charset="2"/>
                <a:buChar char="u"/>
              </a:pPr>
              <a:r>
                <a:rPr lang="en-US" sz="6200" dirty="0" smtClean="0">
                  <a:solidFill>
                    <a:srgbClr val="000000"/>
                  </a:solidFill>
                  <a:latin typeface="Constantia"/>
                  <a:cs typeface="Constantia"/>
                </a:rPr>
                <a:t> Assists individuals with locating parking spots to make it more convenient and efficient</a:t>
              </a:r>
            </a:p>
            <a:p>
              <a:pPr algn="ctr">
                <a:buFont typeface="Wingdings" charset="2"/>
                <a:buChar char="u"/>
              </a:pPr>
              <a:r>
                <a:rPr lang="en-US" sz="6200" dirty="0" smtClean="0">
                  <a:solidFill>
                    <a:srgbClr val="000000"/>
                  </a:solidFill>
                  <a:latin typeface="Constantia"/>
                  <a:cs typeface="Constantia"/>
                </a:rPr>
                <a:t> Wireless motion sensing lasers</a:t>
              </a:r>
            </a:p>
            <a:p>
              <a:pPr algn="ctr">
                <a:buFont typeface="Wingdings" charset="2"/>
                <a:buChar char="u"/>
              </a:pPr>
              <a:r>
                <a:rPr lang="en-US" sz="6200" dirty="0" smtClean="0">
                  <a:solidFill>
                    <a:srgbClr val="000000"/>
                  </a:solidFill>
                  <a:latin typeface="Constantia"/>
                  <a:cs typeface="Constantia"/>
                </a:rPr>
                <a:t> Real-time parking availability 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24964158" y="12790674"/>
            <a:ext cx="11179439" cy="5877924"/>
            <a:chOff x="21867571" y="7116465"/>
            <a:chExt cx="11828245" cy="3847959"/>
          </a:xfrm>
        </p:grpSpPr>
        <p:sp>
          <p:nvSpPr>
            <p:cNvPr id="22" name="Rounded Rectangle 21"/>
            <p:cNvSpPr/>
            <p:nvPr/>
          </p:nvSpPr>
          <p:spPr>
            <a:xfrm>
              <a:off x="21867571" y="7116465"/>
              <a:ext cx="10902307" cy="3847959"/>
            </a:xfrm>
            <a:prstGeom prst="roundRect">
              <a:avLst/>
            </a:prstGeom>
            <a:solidFill>
              <a:srgbClr val="FAA95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1867572" y="7496429"/>
              <a:ext cx="11828244" cy="3467995"/>
            </a:xfrm>
            <a:prstGeom prst="rect">
              <a:avLst/>
            </a:prstGeom>
            <a:noFill/>
            <a:ln>
              <a:noFill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  <a:softEdge rad="76200"/>
            </a:effectLst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 lIns="109728" tIns="54864" rIns="109728" bIns="54864" rtlCol="0">
              <a:spAutoFit/>
            </a:bodyPr>
            <a:lstStyle/>
            <a:p>
              <a:pPr algn="ctr"/>
              <a:r>
                <a:rPr lang="en-US" sz="5500" b="1" dirty="0" smtClean="0">
                  <a:solidFill>
                    <a:srgbClr val="000000"/>
                  </a:solidFill>
                </a:rPr>
                <a:t>Market Summary</a:t>
              </a:r>
            </a:p>
            <a:p>
              <a:pPr algn="ctr"/>
              <a:endParaRPr lang="en-US" sz="2000" b="1" dirty="0" smtClean="0">
                <a:solidFill>
                  <a:srgbClr val="000000"/>
                </a:solidFill>
              </a:endParaRPr>
            </a:p>
            <a:p>
              <a:pPr>
                <a:buSzPct val="120000"/>
                <a:buFont typeface="Wingdings" charset="2"/>
                <a:buChar char="§"/>
              </a:pPr>
              <a:r>
                <a:rPr lang="en-US" sz="5200" dirty="0" smtClean="0">
                  <a:solidFill>
                    <a:srgbClr val="000000"/>
                  </a:solidFill>
                  <a:latin typeface="Constantia"/>
                  <a:cs typeface="Constantia"/>
                </a:rPr>
                <a:t>  Serving UNH and Durham    </a:t>
              </a:r>
            </a:p>
            <a:p>
              <a:pPr>
                <a:buSzPct val="120000"/>
              </a:pPr>
              <a:r>
                <a:rPr lang="en-US" sz="5200" dirty="0" smtClean="0">
                  <a:solidFill>
                    <a:srgbClr val="000000"/>
                  </a:solidFill>
                  <a:latin typeface="Constantia"/>
                  <a:cs typeface="Constantia"/>
                </a:rPr>
                <a:t>    community</a:t>
              </a:r>
            </a:p>
            <a:p>
              <a:pPr>
                <a:buSzPct val="120000"/>
                <a:buFont typeface="Wingdings" charset="2"/>
                <a:buChar char="§"/>
              </a:pPr>
              <a:r>
                <a:rPr lang="en-US" sz="5200" dirty="0" smtClean="0">
                  <a:solidFill>
                    <a:srgbClr val="000000"/>
                  </a:solidFill>
                  <a:latin typeface="Constantia"/>
                  <a:cs typeface="Constantia"/>
                </a:rPr>
                <a:t>  Commuter students and faculty</a:t>
              </a:r>
            </a:p>
            <a:p>
              <a:pPr>
                <a:buSzPct val="120000"/>
                <a:buFont typeface="Wingdings" charset="2"/>
                <a:buChar char="§"/>
              </a:pPr>
              <a:r>
                <a:rPr lang="en-US" sz="5200" dirty="0" smtClean="0">
                  <a:solidFill>
                    <a:srgbClr val="000000"/>
                  </a:solidFill>
                  <a:latin typeface="Constantia"/>
                  <a:cs typeface="Constantia"/>
                </a:rPr>
                <a:t>  Those looking for convenience</a:t>
              </a:r>
            </a:p>
            <a:p>
              <a:endParaRPr lang="en-US" sz="4800" dirty="0" smtClean="0"/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1331913" y="7704918"/>
            <a:ext cx="10499549" cy="5666167"/>
            <a:chOff x="3318051" y="21899370"/>
            <a:chExt cx="10499549" cy="5314951"/>
          </a:xfrm>
        </p:grpSpPr>
        <p:sp>
          <p:nvSpPr>
            <p:cNvPr id="19" name="Rounded Rectangle 18"/>
            <p:cNvSpPr/>
            <p:nvPr/>
          </p:nvSpPr>
          <p:spPr>
            <a:xfrm>
              <a:off x="3318051" y="21899371"/>
              <a:ext cx="10499549" cy="4576305"/>
            </a:xfrm>
            <a:prstGeom prst="roundRect">
              <a:avLst/>
            </a:prstGeom>
            <a:solidFill>
              <a:srgbClr val="FAA95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817937" y="21899370"/>
              <a:ext cx="9437687" cy="5314951"/>
            </a:xfrm>
            <a:prstGeom prst="rect">
              <a:avLst/>
            </a:prstGeom>
            <a:noFill/>
            <a:ln>
              <a:solidFill>
                <a:schemeClr val="tx1">
                  <a:lumMod val="75000"/>
                </a:schemeClr>
              </a:solidFill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  <a:softEdge rad="76200"/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109728" tIns="54864" rIns="109728" bIns="54864" rtlCol="0">
              <a:spAutoFit/>
            </a:bodyPr>
            <a:lstStyle/>
            <a:p>
              <a:pPr algn="ctr"/>
              <a:r>
                <a:rPr lang="en-US" sz="5500" b="1" dirty="0" smtClean="0">
                  <a:solidFill>
                    <a:srgbClr val="000000"/>
                  </a:solidFill>
                </a:rPr>
                <a:t>Business Concept</a:t>
              </a:r>
            </a:p>
            <a:p>
              <a:endParaRPr lang="en-US" sz="2800" b="1" dirty="0" smtClean="0">
                <a:solidFill>
                  <a:srgbClr val="000000"/>
                </a:solidFill>
              </a:endParaRPr>
            </a:p>
            <a:p>
              <a:pPr>
                <a:buSzPct val="120000"/>
                <a:buFont typeface="Wingdings" charset="2"/>
                <a:buChar char="§"/>
              </a:pPr>
              <a:r>
                <a:rPr lang="en-US" sz="5100" dirty="0" smtClean="0">
                  <a:solidFill>
                    <a:srgbClr val="000000"/>
                  </a:solidFill>
                  <a:latin typeface="Constantia"/>
                  <a:cs typeface="Constantia"/>
                </a:rPr>
                <a:t>  Innovative Laser Technology</a:t>
              </a:r>
            </a:p>
            <a:p>
              <a:pPr>
                <a:buSzPct val="120000"/>
                <a:buFont typeface="Wingdings" charset="2"/>
                <a:buChar char="§"/>
              </a:pPr>
              <a:r>
                <a:rPr lang="en-US" sz="5100" dirty="0" smtClean="0">
                  <a:solidFill>
                    <a:srgbClr val="000000"/>
                  </a:solidFill>
                  <a:latin typeface="Constantia"/>
                  <a:cs typeface="Constantia"/>
                </a:rPr>
                <a:t>  Smart technology-application</a:t>
              </a:r>
            </a:p>
            <a:p>
              <a:pPr>
                <a:buSzPct val="120000"/>
                <a:buFont typeface="Wingdings" charset="2"/>
                <a:buChar char="§"/>
              </a:pPr>
              <a:r>
                <a:rPr lang="en-US" sz="5100" dirty="0" smtClean="0">
                  <a:solidFill>
                    <a:srgbClr val="000000"/>
                  </a:solidFill>
                  <a:latin typeface="Constantia"/>
                  <a:cs typeface="Constantia"/>
                </a:rPr>
                <a:t>  Accessibility and Convenience</a:t>
              </a:r>
            </a:p>
            <a:p>
              <a:pPr>
                <a:buSzPct val="120000"/>
                <a:buFont typeface="Wingdings" charset="2"/>
                <a:buChar char="§"/>
              </a:pPr>
              <a:r>
                <a:rPr lang="en-US" sz="5100" dirty="0" smtClean="0">
                  <a:solidFill>
                    <a:srgbClr val="000000"/>
                  </a:solidFill>
                  <a:latin typeface="Constantia"/>
                  <a:cs typeface="Constantia"/>
                </a:rPr>
                <a:t> Advertisements for profit</a:t>
              </a:r>
            </a:p>
            <a:p>
              <a:pPr>
                <a:buFont typeface="Arial"/>
                <a:buChar char="•"/>
              </a:pPr>
              <a:endParaRPr lang="en-US" dirty="0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5269310" y="3987615"/>
            <a:ext cx="24662846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700" i="1" dirty="0" smtClean="0">
                <a:latin typeface="Footlight MT Light"/>
                <a:cs typeface="Footlight MT Light"/>
              </a:rPr>
              <a:t>Identifying and notifying users of parking availability around universities and cities to increase efficiency and convenience. </a:t>
            </a:r>
            <a:endParaRPr lang="en-US" sz="6700" i="1" dirty="0">
              <a:latin typeface="Footlight MT Light"/>
              <a:cs typeface="Footlight MT Light"/>
            </a:endParaRPr>
          </a:p>
        </p:txBody>
      </p:sp>
      <p:pic>
        <p:nvPicPr>
          <p:cNvPr id="23" name="Picture 22" descr="A lot skyview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1040" y="14288613"/>
            <a:ext cx="7351074" cy="87599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Picture 24" descr="no parki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09167" y="20032404"/>
            <a:ext cx="4966572" cy="66220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7" name="Group 26"/>
          <p:cNvGrpSpPr/>
          <p:nvPr/>
        </p:nvGrpSpPr>
        <p:grpSpPr>
          <a:xfrm>
            <a:off x="24112431" y="6472599"/>
            <a:ext cx="10304438" cy="5219473"/>
            <a:chOff x="2531357" y="7529637"/>
            <a:chExt cx="9245046" cy="4565637"/>
          </a:xfrm>
        </p:grpSpPr>
        <p:sp>
          <p:nvSpPr>
            <p:cNvPr id="26" name="Rounded Rectangle 25"/>
            <p:cNvSpPr/>
            <p:nvPr/>
          </p:nvSpPr>
          <p:spPr>
            <a:xfrm>
              <a:off x="2531357" y="7529637"/>
              <a:ext cx="9245046" cy="4565637"/>
            </a:xfrm>
            <a:prstGeom prst="roundRect">
              <a:avLst/>
            </a:prstGeom>
            <a:solidFill>
              <a:srgbClr val="FAA95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531357" y="7553854"/>
              <a:ext cx="9245046" cy="4249467"/>
            </a:xfrm>
            <a:prstGeom prst="rect">
              <a:avLst/>
            </a:prstGeom>
            <a:noFill/>
            <a:ln>
              <a:solidFill>
                <a:schemeClr val="tx1">
                  <a:lumMod val="75000"/>
                </a:schemeClr>
              </a:solidFill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  <a:softEdge rad="76200"/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lIns="376202" tIns="188101" rIns="376202" bIns="188101" rtlCol="0">
              <a:spAutoFit/>
            </a:bodyPr>
            <a:lstStyle/>
            <a:p>
              <a:pPr algn="ctr"/>
              <a:r>
                <a:rPr lang="en-US" sz="5500" b="1" dirty="0" smtClean="0">
                  <a:solidFill>
                    <a:srgbClr val="000000"/>
                  </a:solidFill>
                </a:rPr>
                <a:t>Market Pains</a:t>
              </a:r>
            </a:p>
            <a:p>
              <a:pPr algn="ctr"/>
              <a:endParaRPr lang="en-US" sz="2800" b="1" dirty="0" smtClean="0">
                <a:ln>
                  <a:solidFill>
                    <a:srgbClr val="4F81BD"/>
                  </a:solidFill>
                </a:ln>
                <a:solidFill>
                  <a:srgbClr val="000000"/>
                </a:solidFill>
              </a:endParaRPr>
            </a:p>
            <a:p>
              <a:pPr>
                <a:buSzPct val="125000"/>
                <a:buFont typeface="Wingdings" charset="2"/>
                <a:buChar char="§"/>
              </a:pPr>
              <a:r>
                <a:rPr lang="en-US" sz="5200" dirty="0" smtClean="0">
                  <a:solidFill>
                    <a:srgbClr val="000000"/>
                  </a:solidFill>
                  <a:latin typeface="Constantia"/>
                  <a:cs typeface="Constantia"/>
                </a:rPr>
                <a:t>  Trouble finding parking</a:t>
              </a:r>
            </a:p>
            <a:p>
              <a:pPr>
                <a:buSzPct val="125000"/>
                <a:buFont typeface="Wingdings" charset="2"/>
                <a:buChar char="§"/>
              </a:pPr>
              <a:r>
                <a:rPr lang="en-US" sz="5200" dirty="0" smtClean="0">
                  <a:solidFill>
                    <a:srgbClr val="000000"/>
                  </a:solidFill>
                  <a:latin typeface="Constantia"/>
                  <a:cs typeface="Constantia"/>
                </a:rPr>
                <a:t>  Large ticketing ticketing fines</a:t>
              </a:r>
            </a:p>
            <a:p>
              <a:pPr>
                <a:buSzPct val="125000"/>
                <a:buFont typeface="Wingdings" charset="2"/>
                <a:buChar char="§"/>
              </a:pPr>
              <a:r>
                <a:rPr lang="en-US" sz="5200" dirty="0" smtClean="0">
                  <a:solidFill>
                    <a:srgbClr val="000000"/>
                  </a:solidFill>
                  <a:latin typeface="Constantia"/>
                  <a:cs typeface="Constantia"/>
                </a:rPr>
                <a:t>  Parking rules and regulations</a:t>
              </a:r>
            </a:p>
            <a:p>
              <a:pPr>
                <a:buSzPct val="125000"/>
                <a:buFont typeface="Wingdings" charset="2"/>
                <a:buChar char="§"/>
              </a:pPr>
              <a:r>
                <a:rPr lang="en-US" sz="5200" dirty="0" smtClean="0">
                  <a:solidFill>
                    <a:srgbClr val="000000"/>
                  </a:solidFill>
                  <a:latin typeface="Constantia"/>
                  <a:cs typeface="Constantia"/>
                </a:rPr>
                <a:t>  Time constraints</a:t>
              </a:r>
              <a:endParaRPr lang="en-US" sz="5200" dirty="0">
                <a:solidFill>
                  <a:srgbClr val="000000"/>
                </a:solidFill>
                <a:latin typeface="Constantia"/>
                <a:cs typeface="Constantia"/>
              </a:endParaRPr>
            </a:p>
          </p:txBody>
        </p:sp>
      </p:grpSp>
      <p:pic>
        <p:nvPicPr>
          <p:cNvPr id="40" name="Picture 39" descr="android-logo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32156" y="1853004"/>
            <a:ext cx="4780999" cy="3585749"/>
          </a:xfrm>
          <a:prstGeom prst="rect">
            <a:avLst/>
          </a:prstGeom>
        </p:spPr>
      </p:pic>
      <p:pic>
        <p:nvPicPr>
          <p:cNvPr id="41" name="Picture 40" descr="apple-logo_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4077" y="1945041"/>
            <a:ext cx="3492500" cy="4085147"/>
          </a:xfrm>
          <a:prstGeom prst="rect">
            <a:avLst/>
          </a:prstGeom>
        </p:spPr>
      </p:pic>
      <p:grpSp>
        <p:nvGrpSpPr>
          <p:cNvPr id="43" name="Group 42"/>
          <p:cNvGrpSpPr/>
          <p:nvPr/>
        </p:nvGrpSpPr>
        <p:grpSpPr>
          <a:xfrm>
            <a:off x="10796751" y="19409049"/>
            <a:ext cx="14982498" cy="8189194"/>
            <a:chOff x="21359694" y="18730479"/>
            <a:chExt cx="14982498" cy="8189194"/>
          </a:xfrm>
          <a:solidFill>
            <a:srgbClr val="EFA93F"/>
          </a:solidFill>
        </p:grpSpPr>
        <p:sp>
          <p:nvSpPr>
            <p:cNvPr id="28" name="Rounded Rectangle 27"/>
            <p:cNvSpPr/>
            <p:nvPr/>
          </p:nvSpPr>
          <p:spPr>
            <a:xfrm>
              <a:off x="21359694" y="18730479"/>
              <a:ext cx="14982498" cy="8189194"/>
            </a:xfrm>
            <a:prstGeom prst="roundRect">
              <a:avLst>
                <a:gd name="adj" fmla="val 13436"/>
              </a:avLst>
            </a:prstGeom>
            <a:solidFill>
              <a:srgbClr val="FAA95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0" name="Picture 19" descr="Satisfaction.png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2911629" y="21064566"/>
              <a:ext cx="11801549" cy="5316352"/>
            </a:xfrm>
            <a:prstGeom prst="rect">
              <a:avLst/>
            </a:prstGeom>
            <a:grpFill/>
          </p:spPr>
        </p:pic>
        <p:sp>
          <p:nvSpPr>
            <p:cNvPr id="42" name="TextBox 41"/>
            <p:cNvSpPr txBox="1"/>
            <p:nvPr/>
          </p:nvSpPr>
          <p:spPr>
            <a:xfrm>
              <a:off x="21359694" y="18838761"/>
              <a:ext cx="14982498" cy="21698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500" b="1" dirty="0" smtClean="0">
                  <a:solidFill>
                    <a:srgbClr val="000000"/>
                  </a:solidFill>
                </a:rPr>
                <a:t>Market Research</a:t>
              </a:r>
            </a:p>
            <a:p>
              <a:pPr algn="ctr"/>
              <a:endParaRPr lang="en-US" sz="2800" b="1" dirty="0" smtClean="0">
                <a:solidFill>
                  <a:srgbClr val="000000"/>
                </a:solidFill>
              </a:endParaRPr>
            </a:p>
            <a:p>
              <a:pPr algn="ctr"/>
              <a:r>
                <a:rPr lang="en-US" sz="5200" dirty="0" smtClean="0">
                  <a:solidFill>
                    <a:srgbClr val="000000"/>
                  </a:solidFill>
                  <a:latin typeface="Constantia"/>
                  <a:cs typeface="Constantia"/>
                </a:rPr>
                <a:t>How satisfied consumers are in regards to parking</a:t>
              </a:r>
              <a:endParaRPr lang="en-US" sz="5200" dirty="0">
                <a:solidFill>
                  <a:srgbClr val="000000"/>
                </a:solidFill>
                <a:latin typeface="Constantia"/>
                <a:cs typeface="Constantia"/>
              </a:endParaRPr>
            </a:p>
          </p:txBody>
        </p:sp>
      </p:grpSp>
      <p:pic>
        <p:nvPicPr>
          <p:cNvPr id="46" name="Picture 45" descr="logo long.pdf"/>
          <p:cNvPicPr>
            <a:picLocks noChangeAspect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7"/>
              <a:stretch>
                <a:fillRect/>
              </a:stretch>
            </p:blipFill>
          </mc:Choice>
          <mc:Fallback>
            <p:blipFill>
              <a:blip r:embed="rId8"/>
              <a:stretch>
                <a:fillRect/>
              </a:stretch>
            </p:blipFill>
          </mc:Fallback>
        </mc:AlternateContent>
        <p:spPr>
          <a:xfrm>
            <a:off x="1729356" y="26654499"/>
            <a:ext cx="6894336" cy="9708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137</Words>
  <Application>Microsoft Office PowerPoint</Application>
  <PresentationFormat>Custom</PresentationFormat>
  <Paragraphs>33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EZ Park Business Plan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EZ Park Business Plan</dc:title>
  <dc:creator>Jaclyn Deasy</dc:creator>
  <cp:lastModifiedBy>Owner</cp:lastModifiedBy>
  <cp:revision>7</cp:revision>
  <dcterms:created xsi:type="dcterms:W3CDTF">2014-04-17T04:32:55Z</dcterms:created>
  <dcterms:modified xsi:type="dcterms:W3CDTF">2014-04-17T13:47:45Z</dcterms:modified>
</cp:coreProperties>
</file>