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1pPr>
    <a:lvl2pPr marL="1881012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2pPr>
    <a:lvl3pPr marL="3762024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3pPr>
    <a:lvl4pPr marL="5643037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4pPr>
    <a:lvl5pPr marL="7524049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5pPr>
    <a:lvl6pPr marL="9405061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6pPr>
    <a:lvl7pPr marL="11286073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7pPr>
    <a:lvl8pPr marL="13167086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8pPr>
    <a:lvl9pPr marL="15048098" algn="l" defTabSz="3762024" rtl="0" eaLnBrk="1" latinLnBrk="0" hangingPunct="1">
      <a:defRPr sz="74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429" autoAdjust="0"/>
  </p:normalViewPr>
  <p:slideViewPr>
    <p:cSldViewPr>
      <p:cViewPr>
        <p:scale>
          <a:sx n="10" d="100"/>
          <a:sy n="10" d="100"/>
        </p:scale>
        <p:origin x="-2645" y="-902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Chris%20Data%202013-14\Microcapsules\Capsule%20Pictures\5_Micropipette%20Aspiration\7APR14_aspiration\Capsule%201_25HSA_20min_made03APR14\Pressure%20Drop_area%20Dilation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ngupta\Desktop\Chris\30g_100mL%20(Repaired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tx>
            <c:strRef>
              <c:f>Sheet1!$M$2</c:f>
              <c:strCache>
                <c:ptCount val="1"/>
                <c:pt idx="0">
                  <c:v>T (N/m)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7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trendline>
            <c:trendlineType val="linear"/>
            <c:forward val="1"/>
            <c:backward val="1"/>
            <c:intercept val="0"/>
            <c:dispRSqr val="0"/>
            <c:dispEq val="0"/>
          </c:trendline>
          <c:xVal>
            <c:numRef>
              <c:f>Sheet1!$Q$3:$Q$14</c:f>
              <c:numCache>
                <c:formatCode>General</c:formatCode>
                <c:ptCount val="12"/>
                <c:pt idx="0">
                  <c:v>2.2407043626474249E-2</c:v>
                </c:pt>
                <c:pt idx="1">
                  <c:v>2.1817169784896812E-2</c:v>
                </c:pt>
                <c:pt idx="2">
                  <c:v>1.4495403483514156E-2</c:v>
                </c:pt>
                <c:pt idx="3">
                  <c:v>1.5638588678857448E-2</c:v>
                </c:pt>
                <c:pt idx="4">
                  <c:v>1.0715432627355737E-2</c:v>
                </c:pt>
                <c:pt idx="5">
                  <c:v>1.3136112499820418E-2</c:v>
                </c:pt>
                <c:pt idx="6">
                  <c:v>1.0049375590236611E-2</c:v>
                </c:pt>
                <c:pt idx="7">
                  <c:v>1.1409973773479146E-2</c:v>
                </c:pt>
                <c:pt idx="8">
                  <c:v>2.1898856047643273E-2</c:v>
                </c:pt>
                <c:pt idx="9">
                  <c:v>1.6623163084053837E-2</c:v>
                </c:pt>
                <c:pt idx="10">
                  <c:v>1.3481683546466755E-2</c:v>
                </c:pt>
                <c:pt idx="11">
                  <c:v>1.0971518002791321E-2</c:v>
                </c:pt>
              </c:numCache>
            </c:numRef>
          </c:xVal>
          <c:yVal>
            <c:numRef>
              <c:f>Sheet1!$M$3:$M$14</c:f>
              <c:numCache>
                <c:formatCode>General</c:formatCode>
                <c:ptCount val="12"/>
                <c:pt idx="0">
                  <c:v>3.8832599844075919E-3</c:v>
                </c:pt>
                <c:pt idx="1">
                  <c:v>3.9967250944415627E-3</c:v>
                </c:pt>
                <c:pt idx="2">
                  <c:v>2.7894490239180813E-3</c:v>
                </c:pt>
                <c:pt idx="3">
                  <c:v>2.810923564851337E-3</c:v>
                </c:pt>
                <c:pt idx="4">
                  <c:v>1.9223212553352116E-3</c:v>
                </c:pt>
                <c:pt idx="5">
                  <c:v>1.939008564113439E-3</c:v>
                </c:pt>
                <c:pt idx="6">
                  <c:v>9.8545480732305474E-4</c:v>
                </c:pt>
                <c:pt idx="7">
                  <c:v>1.0046397839560488E-3</c:v>
                </c:pt>
                <c:pt idx="8">
                  <c:v>3.9609689703647578E-3</c:v>
                </c:pt>
                <c:pt idx="9">
                  <c:v>2.8031957708146656E-3</c:v>
                </c:pt>
                <c:pt idx="10">
                  <c:v>1.8295356407449282E-3</c:v>
                </c:pt>
                <c:pt idx="11">
                  <c:v>9.9381395962062457E-4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2894976"/>
        <c:axId val="32896896"/>
      </c:scatterChart>
      <c:valAx>
        <c:axId val="32894976"/>
        <c:scaling>
          <c:orientation val="minMax"/>
          <c:max val="3.0000000000000006E-2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dirty="0"/>
                  <a:t>Area Dilation </a:t>
                </a:r>
                <a:r>
                  <a:rPr lang="en-US" dirty="0" smtClean="0"/>
                  <a:t>(</a:t>
                </a:r>
                <a:r>
                  <a:rPr lang="en-US" dirty="0" smtClean="0">
                    <a:latin typeface="Symbol" panose="05050102010706020507" pitchFamily="18" charset="2"/>
                  </a:rPr>
                  <a:t>D</a:t>
                </a:r>
                <a:r>
                  <a:rPr lang="en-US" dirty="0" smtClean="0"/>
                  <a:t>A/A</a:t>
                </a:r>
                <a:r>
                  <a:rPr lang="en-US" baseline="-25000" dirty="0" smtClean="0"/>
                  <a:t>0</a:t>
                </a:r>
                <a:r>
                  <a:rPr lang="en-US" dirty="0"/>
                  <a:t>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2896896"/>
        <c:crosses val="autoZero"/>
        <c:crossBetween val="midCat"/>
      </c:valAx>
      <c:valAx>
        <c:axId val="32896896"/>
        <c:scaling>
          <c:orientation val="minMax"/>
          <c:max val="6.0000000000000019E-3"/>
          <c:min val="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Isotropic tension (N/m)</a:t>
                </a:r>
              </a:p>
            </c:rich>
          </c:tx>
          <c:layout/>
          <c:overlay val="0"/>
        </c:title>
        <c:numFmt formatCode="General" sourceLinked="1"/>
        <c:majorTickMark val="out"/>
        <c:minorTickMark val="none"/>
        <c:tickLblPos val="nextTo"/>
        <c:crossAx val="32894976"/>
        <c:crossesAt val="0"/>
        <c:crossBetween val="midCat"/>
      </c:valAx>
      <c:spPr>
        <a:ln>
          <a:solidFill>
            <a:schemeClr val="tx1"/>
          </a:solidFill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391406537365728"/>
          <c:y val="4.1234984902653184E-2"/>
          <c:w val="0.80496954507764928"/>
          <c:h val="0.77658617185386647"/>
        </c:manualLayout>
      </c:layout>
      <c:scatterChart>
        <c:scatterStyle val="lineMarker"/>
        <c:varyColors val="0"/>
        <c:ser>
          <c:idx val="1"/>
          <c:order val="1"/>
          <c:tx>
            <c:strRef>
              <c:f>'[30g_100mL (Repaired).xlsx]10%'!$O$6</c:f>
              <c:strCache>
                <c:ptCount val="1"/>
                <c:pt idx="0">
                  <c:v>10%</c:v>
                </c:pt>
              </c:strCache>
            </c:strRef>
          </c:tx>
          <c:spPr>
            <a:ln w="28575">
              <a:noFill/>
            </a:ln>
          </c:spPr>
          <c:marker>
            <c:symbol val="triangle"/>
            <c:size val="5"/>
            <c:spPr>
              <a:solidFill>
                <a:schemeClr val="tx1"/>
              </a:solidFill>
              <a:ln>
                <a:solidFill>
                  <a:schemeClr val="tx1"/>
                </a:solidFill>
              </a:ln>
            </c:spPr>
          </c:marker>
          <c:trendline>
            <c:spPr>
              <a:ln w="25400">
                <a:solidFill>
                  <a:schemeClr val="tx1"/>
                </a:solidFill>
                <a:prstDash val="dashDot"/>
              </a:ln>
            </c:spPr>
            <c:trendlineType val="log"/>
            <c:forward val="1100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'[30g_100mL (Repaired).xlsx]10%'!$L$2:$L$6</c:f>
                <c:numCache>
                  <c:formatCode>General</c:formatCode>
                  <c:ptCount val="5"/>
                  <c:pt idx="0">
                    <c:v>5.9829886758365647E-2</c:v>
                  </c:pt>
                  <c:pt idx="1">
                    <c:v>1.7426763515313137E-2</c:v>
                  </c:pt>
                  <c:pt idx="2">
                    <c:v>6.0708136437968907E-2</c:v>
                  </c:pt>
                  <c:pt idx="3">
                    <c:v>6.7896100429382544E-2</c:v>
                  </c:pt>
                  <c:pt idx="4">
                    <c:v>8.3478399991187668E-2</c:v>
                  </c:pt>
                </c:numCache>
              </c:numRef>
            </c:plus>
            <c:minus>
              <c:numRef>
                <c:f>'[30g_100mL (Repaired).xlsx]10%'!$M$2:$M$6</c:f>
                <c:numCache>
                  <c:formatCode>General</c:formatCode>
                  <c:ptCount val="5"/>
                  <c:pt idx="0">
                    <c:v>7.3662668277971854E-2</c:v>
                  </c:pt>
                  <c:pt idx="1">
                    <c:v>3.485352703062583E-2</c:v>
                  </c:pt>
                  <c:pt idx="2">
                    <c:v>0.12141627287593804</c:v>
                  </c:pt>
                  <c:pt idx="3">
                    <c:v>0.13579220085876531</c:v>
                  </c:pt>
                  <c:pt idx="4">
                    <c:v>0.16695679998237534</c:v>
                  </c:pt>
                </c:numCache>
              </c:numRef>
            </c:minus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'[30g_100mL (Repaired).xlsx]10%'!$J$2:$J$6</c:f>
              <c:numCache>
                <c:formatCode>0.00</c:formatCode>
                <c:ptCount val="5"/>
                <c:pt idx="0">
                  <c:v>10.222222222222221</c:v>
                </c:pt>
                <c:pt idx="1">
                  <c:v>30.522222222222222</c:v>
                </c:pt>
                <c:pt idx="2">
                  <c:v>61.477777777777781</c:v>
                </c:pt>
                <c:pt idx="3">
                  <c:v>119.56111111111112</c:v>
                </c:pt>
                <c:pt idx="4">
                  <c:v>1174.5833333333333</c:v>
                </c:pt>
              </c:numCache>
            </c:numRef>
          </c:xVal>
          <c:yVal>
            <c:numRef>
              <c:f>'[30g_100mL (Repaired).xlsx]10%'!$K$2:$K$6</c:f>
              <c:numCache>
                <c:formatCode>General</c:formatCode>
                <c:ptCount val="5"/>
                <c:pt idx="0">
                  <c:v>0.890945902714254</c:v>
                </c:pt>
                <c:pt idx="1">
                  <c:v>1.1329197464741496</c:v>
                </c:pt>
                <c:pt idx="2">
                  <c:v>1.4385059545473329</c:v>
                </c:pt>
                <c:pt idx="3">
                  <c:v>1.6992497672148759</c:v>
                </c:pt>
                <c:pt idx="4">
                  <c:v>2.3116173848330077</c:v>
                </c:pt>
              </c:numCache>
            </c:numRef>
          </c:yVal>
          <c:smooth val="0"/>
        </c:ser>
        <c:ser>
          <c:idx val="2"/>
          <c:order val="2"/>
          <c:tx>
            <c:strRef>
              <c:f>'[30g_100mL (Repaired).xlsx]10%'!$P$6</c:f>
              <c:strCache>
                <c:ptCount val="1"/>
                <c:pt idx="0">
                  <c:v>5.5%</c:v>
                </c:pt>
              </c:strCache>
            </c:strRef>
          </c:tx>
          <c:spPr>
            <a:ln w="28575">
              <a:noFill/>
            </a:ln>
          </c:spPr>
          <c:marker>
            <c:symbol val="circle"/>
            <c:size val="5"/>
            <c:spPr>
              <a:solidFill>
                <a:srgbClr val="FF0000"/>
              </a:solidFill>
              <a:ln>
                <a:solidFill>
                  <a:srgbClr val="FF0000"/>
                </a:solidFill>
              </a:ln>
            </c:spPr>
          </c:marker>
          <c:trendline>
            <c:spPr>
              <a:ln w="25400">
                <a:solidFill>
                  <a:srgbClr val="FF0000"/>
                </a:solidFill>
                <a:prstDash val="dash"/>
              </a:ln>
            </c:spPr>
            <c:trendlineType val="log"/>
            <c:forward val="1100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'[30g_100mL (Repaired).xlsx]5.5%'!$L$2:$L$9</c:f>
                <c:numCache>
                  <c:formatCode>General</c:formatCode>
                  <c:ptCount val="8"/>
                  <c:pt idx="0">
                    <c:v>1.1102230246251565E-16</c:v>
                  </c:pt>
                  <c:pt idx="1">
                    <c:v>6.6506818344795215E-2</c:v>
                  </c:pt>
                  <c:pt idx="2">
                    <c:v>3.817104887281686E-2</c:v>
                  </c:pt>
                  <c:pt idx="3">
                    <c:v>6.1872620114900245E-2</c:v>
                  </c:pt>
                  <c:pt idx="4">
                    <c:v>0.10768402232124696</c:v>
                  </c:pt>
                  <c:pt idx="5">
                    <c:v>0.11070832884910287</c:v>
                  </c:pt>
                  <c:pt idx="6">
                    <c:v>0.20496169351040305</c:v>
                  </c:pt>
                  <c:pt idx="7">
                    <c:v>0.23197240901426719</c:v>
                  </c:pt>
                </c:numCache>
              </c:numRef>
            </c:plus>
            <c:minus>
              <c:numRef>
                <c:f>'[30g_100mL (Repaired).xlsx]5.5%'!$M$2:$M$9</c:f>
                <c:numCache>
                  <c:formatCode>General</c:formatCode>
                  <c:ptCount val="8"/>
                  <c:pt idx="0">
                    <c:v>1.1102230246251565E-16</c:v>
                  </c:pt>
                  <c:pt idx="1">
                    <c:v>3.3253409172397608E-2</c:v>
                  </c:pt>
                  <c:pt idx="2">
                    <c:v>1.9085524436408541E-2</c:v>
                  </c:pt>
                  <c:pt idx="3">
                    <c:v>6.1286189486229325E-2</c:v>
                  </c:pt>
                  <c:pt idx="4">
                    <c:v>8.507153653240862E-2</c:v>
                  </c:pt>
                  <c:pt idx="5">
                    <c:v>8.7475902109955594E-2</c:v>
                  </c:pt>
                  <c:pt idx="6">
                    <c:v>0.1346025844406058</c:v>
                  </c:pt>
                  <c:pt idx="7">
                    <c:v>0.18113445856217636</c:v>
                  </c:pt>
                </c:numCache>
              </c:numRef>
            </c:minus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'[30g_100mL (Repaired).xlsx]5.5%'!$J$2:$J$9</c:f>
              <c:numCache>
                <c:formatCode>0.00</c:formatCode>
                <c:ptCount val="8"/>
                <c:pt idx="0">
                  <c:v>9.6</c:v>
                </c:pt>
                <c:pt idx="1">
                  <c:v>27.494444444444444</c:v>
                </c:pt>
                <c:pt idx="2">
                  <c:v>71</c:v>
                </c:pt>
                <c:pt idx="3">
                  <c:v>133.66666666666666</c:v>
                </c:pt>
                <c:pt idx="4">
                  <c:v>189.66666666666666</c:v>
                </c:pt>
                <c:pt idx="5">
                  <c:v>279</c:v>
                </c:pt>
                <c:pt idx="6">
                  <c:v>1107.3333333333333</c:v>
                </c:pt>
                <c:pt idx="7">
                  <c:v>1471.6666666666667</c:v>
                </c:pt>
              </c:numCache>
            </c:numRef>
          </c:xVal>
          <c:yVal>
            <c:numRef>
              <c:f>'[30g_100mL (Repaired).xlsx]5.5%'!$K$2:$K$9</c:f>
              <c:numCache>
                <c:formatCode>0.00</c:formatCode>
                <c:ptCount val="8"/>
                <c:pt idx="0">
                  <c:v>0.90477868423386043</c:v>
                </c:pt>
                <c:pt idx="1">
                  <c:v>1.0315594010987286</c:v>
                </c:pt>
                <c:pt idx="2">
                  <c:v>1.278918632798578</c:v>
                </c:pt>
                <c:pt idx="3">
                  <c:v>1.4373414708704015</c:v>
                </c:pt>
                <c:pt idx="4">
                  <c:v>1.5218265767741401</c:v>
                </c:pt>
                <c:pt idx="5">
                  <c:v>1.5866899930952574</c:v>
                </c:pt>
                <c:pt idx="6">
                  <c:v>1.6338166754259076</c:v>
                </c:pt>
                <c:pt idx="7">
                  <c:v>1.6803485495474781</c:v>
                </c:pt>
              </c:numCache>
            </c:numRef>
          </c:yVal>
          <c:smooth val="0"/>
        </c:ser>
        <c:ser>
          <c:idx val="0"/>
          <c:order val="0"/>
          <c:tx>
            <c:strRef>
              <c:f>'[30g_100mL (Repaired).xlsx]10%'!$Q$6</c:f>
              <c:strCache>
                <c:ptCount val="1"/>
                <c:pt idx="0">
                  <c:v>3%</c:v>
                </c:pt>
              </c:strCache>
            </c:strRef>
          </c:tx>
          <c:spPr>
            <a:ln w="28575">
              <a:noFill/>
            </a:ln>
          </c:spPr>
          <c:marker>
            <c:symbol val="diamond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</a:ln>
            </c:spPr>
          </c:marker>
          <c:trendline>
            <c:spPr>
              <a:ln w="25400">
                <a:solidFill>
                  <a:srgbClr val="0000FF"/>
                </a:solidFill>
              </a:ln>
            </c:spPr>
            <c:trendlineType val="log"/>
            <c:forward val="1100"/>
            <c:dispRSqr val="0"/>
            <c:dispEq val="0"/>
          </c:trendline>
          <c:errBars>
            <c:errDir val="y"/>
            <c:errBarType val="both"/>
            <c:errValType val="cust"/>
            <c:noEndCap val="0"/>
            <c:plus>
              <c:numRef>
                <c:f>'[30g_100mL (Repaired).xlsx]3%'!$L$2:$L$11</c:f>
                <c:numCache>
                  <c:formatCode>General</c:formatCode>
                  <c:ptCount val="10"/>
                  <c:pt idx="0">
                    <c:v>0</c:v>
                  </c:pt>
                  <c:pt idx="1">
                    <c:v>2.7699073360850868E-2</c:v>
                  </c:pt>
                  <c:pt idx="2">
                    <c:v>1.3849536680425434E-2</c:v>
                  </c:pt>
                  <c:pt idx="3">
                    <c:v>2.8670872688361215E-2</c:v>
                  </c:pt>
                  <c:pt idx="4">
                    <c:v>0</c:v>
                  </c:pt>
                  <c:pt idx="5">
                    <c:v>2.8670872688361215E-2</c:v>
                  </c:pt>
                  <c:pt idx="6">
                    <c:v>6.1848883637072749E-2</c:v>
                  </c:pt>
                  <c:pt idx="7">
                    <c:v>6.6506818344795215E-2</c:v>
                  </c:pt>
                  <c:pt idx="8">
                    <c:v>6.8634723768826511E-2</c:v>
                  </c:pt>
                  <c:pt idx="9">
                    <c:v>0.13212282063937253</c:v>
                  </c:pt>
                </c:numCache>
              </c:numRef>
            </c:plus>
            <c:minus>
              <c:numRef>
                <c:f>'[30g_100mL (Repaired).xlsx]3%'!$M$2:$M$11</c:f>
                <c:numCache>
                  <c:formatCode>General</c:formatCode>
                  <c:ptCount val="10"/>
                  <c:pt idx="0">
                    <c:v>0</c:v>
                  </c:pt>
                  <c:pt idx="1">
                    <c:v>1.3849536680425434E-2</c:v>
                  </c:pt>
                  <c:pt idx="2">
                    <c:v>2.7699073360850868E-2</c:v>
                  </c:pt>
                  <c:pt idx="3">
                    <c:v>1.4335436344180663E-2</c:v>
                  </c:pt>
                  <c:pt idx="4">
                    <c:v>0</c:v>
                  </c:pt>
                  <c:pt idx="5">
                    <c:v>1.4335436344180663E-2</c:v>
                  </c:pt>
                  <c:pt idx="6">
                    <c:v>7.6167564820434186E-2</c:v>
                  </c:pt>
                  <c:pt idx="7">
                    <c:v>3.3253409172397608E-2</c:v>
                  </c:pt>
                  <c:pt idx="8">
                    <c:v>3.4317361884413478E-2</c:v>
                  </c:pt>
                  <c:pt idx="9">
                    <c:v>6.6061410319685931E-2</c:v>
                  </c:pt>
                </c:numCache>
              </c:numRef>
            </c:minus>
          </c:errBars>
          <c:errBars>
            <c:errDir val="x"/>
            <c:errBarType val="both"/>
            <c:errValType val="fixedVal"/>
            <c:noEndCap val="0"/>
            <c:val val="1"/>
          </c:errBars>
          <c:xVal>
            <c:numRef>
              <c:f>'[30g_100mL (Repaired).xlsx]3%'!$J$2:$J$11</c:f>
              <c:numCache>
                <c:formatCode>0.00</c:formatCode>
                <c:ptCount val="10"/>
                <c:pt idx="0">
                  <c:v>5.3722222222222227</c:v>
                </c:pt>
                <c:pt idx="1">
                  <c:v>11.805555555555557</c:v>
                </c:pt>
                <c:pt idx="2">
                  <c:v>16.95</c:v>
                </c:pt>
                <c:pt idx="3">
                  <c:v>21.1</c:v>
                </c:pt>
                <c:pt idx="4">
                  <c:v>24.988888888888891</c:v>
                </c:pt>
                <c:pt idx="5">
                  <c:v>29.833333333333332</c:v>
                </c:pt>
                <c:pt idx="6">
                  <c:v>61.655555555555559</c:v>
                </c:pt>
                <c:pt idx="7">
                  <c:v>93.561111111111117</c:v>
                </c:pt>
                <c:pt idx="8">
                  <c:v>125.3</c:v>
                </c:pt>
                <c:pt idx="9">
                  <c:v>1184.6000000000001</c:v>
                </c:pt>
              </c:numCache>
            </c:numRef>
          </c:xVal>
          <c:yVal>
            <c:numRef>
              <c:f>'[30g_100mL (Repaired).xlsx]3%'!$K$2:$K$11</c:f>
              <c:numCache>
                <c:formatCode>0.00</c:formatCode>
                <c:ptCount val="10"/>
                <c:pt idx="0">
                  <c:v>0.77573462439500585</c:v>
                </c:pt>
                <c:pt idx="1">
                  <c:v>0.78958416107543128</c:v>
                </c:pt>
                <c:pt idx="2">
                  <c:v>0.80343369775585671</c:v>
                </c:pt>
                <c:pt idx="3">
                  <c:v>0.83161867078046281</c:v>
                </c:pt>
                <c:pt idx="4">
                  <c:v>0.81728323443628215</c:v>
                </c:pt>
                <c:pt idx="5">
                  <c:v>0.83161867078046281</c:v>
                </c:pt>
                <c:pt idx="6">
                  <c:v>0.93645710828925821</c:v>
                </c:pt>
                <c:pt idx="7">
                  <c:v>1.0315594010987286</c:v>
                </c:pt>
                <c:pt idx="8">
                  <c:v>1.0817117862206362</c:v>
                </c:pt>
                <c:pt idx="9">
                  <c:v>1.5652755013049877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3358208"/>
        <c:axId val="33360128"/>
      </c:scatterChart>
      <c:valAx>
        <c:axId val="33358208"/>
        <c:scaling>
          <c:orientation val="minMax"/>
          <c:max val="1500"/>
          <c:min val="0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 sz="1400"/>
                  <a:t>Time (min)</a:t>
                </a:r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360128"/>
        <c:crosses val="autoZero"/>
        <c:crossBetween val="midCat"/>
        <c:majorUnit val="500"/>
        <c:minorUnit val="100"/>
      </c:valAx>
      <c:valAx>
        <c:axId val="33360128"/>
        <c:scaling>
          <c:orientation val="minMax"/>
          <c:max val="2.5"/>
          <c:min val="0.5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400"/>
                  <a:t>Volume (mm</a:t>
                </a:r>
                <a:r>
                  <a:rPr lang="en-US" sz="1400" baseline="30000"/>
                  <a:t>3</a:t>
                </a:r>
                <a:r>
                  <a:rPr lang="en-US" sz="1400"/>
                  <a:t>)</a:t>
                </a:r>
              </a:p>
            </c:rich>
          </c:tx>
          <c:layout>
            <c:manualLayout>
              <c:xMode val="edge"/>
              <c:yMode val="edge"/>
              <c:x val="5.0738406949024173E-4"/>
              <c:y val="0.2726380980844158"/>
            </c:manualLayout>
          </c:layout>
          <c:overlay val="0"/>
        </c:title>
        <c:numFmt formatCode="#,##0.0" sourceLinked="0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en-US"/>
          </a:p>
        </c:txPr>
        <c:crossAx val="33358208"/>
        <c:crosses val="autoZero"/>
        <c:crossBetween val="midCat"/>
        <c:majorUnit val="0.5"/>
      </c:valAx>
      <c:spPr>
        <a:noFill/>
        <a:ln>
          <a:solidFill>
            <a:schemeClr val="tx1"/>
          </a:solidFill>
        </a:ln>
      </c:spPr>
    </c:plotArea>
    <c:legend>
      <c:legendPos val="r"/>
      <c:legendEntry>
        <c:idx val="3"/>
        <c:delete val="1"/>
      </c:legendEntry>
      <c:legendEntry>
        <c:idx val="4"/>
        <c:delete val="1"/>
      </c:legendEntry>
      <c:legendEntry>
        <c:idx val="5"/>
        <c:delete val="1"/>
      </c:legendEntry>
      <c:layout>
        <c:manualLayout>
          <c:xMode val="edge"/>
          <c:yMode val="edge"/>
          <c:x val="0.70270933472983332"/>
          <c:y val="0.58867457723773386"/>
          <c:w val="0.18961053858766466"/>
          <c:h val="0.20148092908999188"/>
        </c:manualLayout>
      </c:layout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</c:sp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43200" y="9089815"/>
            <a:ext cx="31089600" cy="627210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6581120"/>
            <a:ext cx="25603200" cy="74777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881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762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56430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7524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940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0253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0179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9252" y="18802775"/>
            <a:ext cx="31089600" cy="5811520"/>
          </a:xfrm>
        </p:spPr>
        <p:txBody>
          <a:bodyPr anchor="t"/>
          <a:lstStyle>
            <a:lvl1pPr algn="l">
              <a:defRPr sz="165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9252" y="12401978"/>
            <a:ext cx="31089600" cy="6400798"/>
          </a:xfrm>
        </p:spPr>
        <p:txBody>
          <a:bodyPr anchor="b"/>
          <a:lstStyle>
            <a:lvl1pPr marL="0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1pPr>
            <a:lvl2pPr marL="1881012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2pPr>
            <a:lvl3pPr marL="3762024" indent="0">
              <a:buNone/>
              <a:defRPr sz="6600">
                <a:solidFill>
                  <a:schemeClr val="tx1">
                    <a:tint val="75000"/>
                  </a:schemeClr>
                </a:solidFill>
              </a:defRPr>
            </a:lvl3pPr>
            <a:lvl4pPr marL="5643037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4pPr>
            <a:lvl5pPr marL="7524049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5pPr>
            <a:lvl6pPr marL="9405061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6pPr>
            <a:lvl7pPr marL="11286073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7pPr>
            <a:lvl8pPr marL="13167086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8pPr>
            <a:lvl9pPr marL="15048098" indent="0">
              <a:buNone/>
              <a:defRPr sz="5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744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828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592800" y="6827522"/>
            <a:ext cx="16154400" cy="19310775"/>
          </a:xfrm>
        </p:spPr>
        <p:txBody>
          <a:bodyPr/>
          <a:lstStyle>
            <a:lvl1pPr>
              <a:defRPr sz="11500"/>
            </a:lvl1pPr>
            <a:lvl2pPr>
              <a:defRPr sz="9900"/>
            </a:lvl2pPr>
            <a:lvl3pPr>
              <a:defRPr sz="8200"/>
            </a:lvl3pPr>
            <a:lvl4pPr>
              <a:defRPr sz="7400"/>
            </a:lvl4pPr>
            <a:lvl5pPr>
              <a:defRPr sz="7400"/>
            </a:lvl5pPr>
            <a:lvl6pPr>
              <a:defRPr sz="7400"/>
            </a:lvl6pPr>
            <a:lvl7pPr>
              <a:defRPr sz="7400"/>
            </a:lvl7pPr>
            <a:lvl8pPr>
              <a:defRPr sz="7400"/>
            </a:lvl8pPr>
            <a:lvl9pPr>
              <a:defRPr sz="7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815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549816"/>
            <a:ext cx="16160752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828800" y="9279467"/>
            <a:ext cx="16160752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8580102" y="6549816"/>
            <a:ext cx="16167100" cy="2729651"/>
          </a:xfrm>
        </p:spPr>
        <p:txBody>
          <a:bodyPr anchor="b"/>
          <a:lstStyle>
            <a:lvl1pPr marL="0" indent="0">
              <a:buNone/>
              <a:defRPr sz="9900" b="1"/>
            </a:lvl1pPr>
            <a:lvl2pPr marL="1881012" indent="0">
              <a:buNone/>
              <a:defRPr sz="8200" b="1"/>
            </a:lvl2pPr>
            <a:lvl3pPr marL="3762024" indent="0">
              <a:buNone/>
              <a:defRPr sz="7400" b="1"/>
            </a:lvl3pPr>
            <a:lvl4pPr marL="5643037" indent="0">
              <a:buNone/>
              <a:defRPr sz="6600" b="1"/>
            </a:lvl4pPr>
            <a:lvl5pPr marL="7524049" indent="0">
              <a:buNone/>
              <a:defRPr sz="6600" b="1"/>
            </a:lvl5pPr>
            <a:lvl6pPr marL="9405061" indent="0">
              <a:buNone/>
              <a:defRPr sz="6600" b="1"/>
            </a:lvl6pPr>
            <a:lvl7pPr marL="11286073" indent="0">
              <a:buNone/>
              <a:defRPr sz="6600" b="1"/>
            </a:lvl7pPr>
            <a:lvl8pPr marL="13167086" indent="0">
              <a:buNone/>
              <a:defRPr sz="6600" b="1"/>
            </a:lvl8pPr>
            <a:lvl9pPr marL="15048098" indent="0">
              <a:buNone/>
              <a:defRPr sz="6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8580102" y="9279467"/>
            <a:ext cx="16167100" cy="16858829"/>
          </a:xfrm>
        </p:spPr>
        <p:txBody>
          <a:bodyPr/>
          <a:lstStyle>
            <a:lvl1pPr>
              <a:defRPr sz="9900"/>
            </a:lvl1pPr>
            <a:lvl2pPr>
              <a:defRPr sz="8200"/>
            </a:lvl2pPr>
            <a:lvl3pPr>
              <a:defRPr sz="7400"/>
            </a:lvl3pPr>
            <a:lvl4pPr>
              <a:defRPr sz="6600"/>
            </a:lvl4pPr>
            <a:lvl5pPr>
              <a:defRPr sz="6600"/>
            </a:lvl5pPr>
            <a:lvl6pPr>
              <a:defRPr sz="6600"/>
            </a:lvl6pPr>
            <a:lvl7pPr>
              <a:defRPr sz="6600"/>
            </a:lvl7pPr>
            <a:lvl8pPr>
              <a:defRPr sz="6600"/>
            </a:lvl8pPr>
            <a:lvl9pPr>
              <a:defRPr sz="6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1168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1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845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2" y="1165013"/>
            <a:ext cx="12033252" cy="4958080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00200" y="1165016"/>
            <a:ext cx="20447000" cy="24973282"/>
          </a:xfrm>
        </p:spPr>
        <p:txBody>
          <a:bodyPr/>
          <a:lstStyle>
            <a:lvl1pPr>
              <a:defRPr sz="13200"/>
            </a:lvl1pPr>
            <a:lvl2pPr>
              <a:defRPr sz="11500"/>
            </a:lvl2pPr>
            <a:lvl3pPr>
              <a:defRPr sz="99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2" y="6123096"/>
            <a:ext cx="12033252" cy="20015202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548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69152" y="20482560"/>
            <a:ext cx="21945600" cy="2418082"/>
          </a:xfrm>
        </p:spPr>
        <p:txBody>
          <a:bodyPr anchor="b"/>
          <a:lstStyle>
            <a:lvl1pPr algn="l">
              <a:defRPr sz="8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69152" y="2614507"/>
            <a:ext cx="21945600" cy="17556480"/>
          </a:xfrm>
        </p:spPr>
        <p:txBody>
          <a:bodyPr/>
          <a:lstStyle>
            <a:lvl1pPr marL="0" indent="0">
              <a:buNone/>
              <a:defRPr sz="13200"/>
            </a:lvl1pPr>
            <a:lvl2pPr marL="1881012" indent="0">
              <a:buNone/>
              <a:defRPr sz="11500"/>
            </a:lvl2pPr>
            <a:lvl3pPr marL="3762024" indent="0">
              <a:buNone/>
              <a:defRPr sz="9900"/>
            </a:lvl3pPr>
            <a:lvl4pPr marL="5643037" indent="0">
              <a:buNone/>
              <a:defRPr sz="8200"/>
            </a:lvl4pPr>
            <a:lvl5pPr marL="7524049" indent="0">
              <a:buNone/>
              <a:defRPr sz="8200"/>
            </a:lvl5pPr>
            <a:lvl6pPr marL="9405061" indent="0">
              <a:buNone/>
              <a:defRPr sz="8200"/>
            </a:lvl6pPr>
            <a:lvl7pPr marL="11286073" indent="0">
              <a:buNone/>
              <a:defRPr sz="8200"/>
            </a:lvl7pPr>
            <a:lvl8pPr marL="13167086" indent="0">
              <a:buNone/>
              <a:defRPr sz="8200"/>
            </a:lvl8pPr>
            <a:lvl9pPr marL="15048098" indent="0">
              <a:buNone/>
              <a:defRPr sz="82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9152" y="22900642"/>
            <a:ext cx="21945600" cy="3434078"/>
          </a:xfrm>
        </p:spPr>
        <p:txBody>
          <a:bodyPr/>
          <a:lstStyle>
            <a:lvl1pPr marL="0" indent="0">
              <a:buNone/>
              <a:defRPr sz="5800"/>
            </a:lvl1pPr>
            <a:lvl2pPr marL="1881012" indent="0">
              <a:buNone/>
              <a:defRPr sz="4900"/>
            </a:lvl2pPr>
            <a:lvl3pPr marL="3762024" indent="0">
              <a:buNone/>
              <a:defRPr sz="4100"/>
            </a:lvl3pPr>
            <a:lvl4pPr marL="5643037" indent="0">
              <a:buNone/>
              <a:defRPr sz="3700"/>
            </a:lvl4pPr>
            <a:lvl5pPr marL="7524049" indent="0">
              <a:buNone/>
              <a:defRPr sz="3700"/>
            </a:lvl5pPr>
            <a:lvl6pPr marL="9405061" indent="0">
              <a:buNone/>
              <a:defRPr sz="3700"/>
            </a:lvl6pPr>
            <a:lvl7pPr marL="11286073" indent="0">
              <a:buNone/>
              <a:defRPr sz="3700"/>
            </a:lvl7pPr>
            <a:lvl8pPr marL="13167086" indent="0">
              <a:buNone/>
              <a:defRPr sz="3700"/>
            </a:lvl8pPr>
            <a:lvl9pPr marL="15048098" indent="0">
              <a:buNone/>
              <a:defRPr sz="3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706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084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6517600" y="1171791"/>
            <a:ext cx="8229600" cy="2496650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828800" y="1171791"/>
            <a:ext cx="24079200" cy="249665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113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28800" y="1171789"/>
            <a:ext cx="32918400" cy="4876800"/>
          </a:xfrm>
          <a:prstGeom prst="rect">
            <a:avLst/>
          </a:prstGeom>
        </p:spPr>
        <p:txBody>
          <a:bodyPr vert="horz" lIns="376202" tIns="188101" rIns="376202" bIns="18810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28800" y="6827522"/>
            <a:ext cx="32918400" cy="19310775"/>
          </a:xfrm>
          <a:prstGeom prst="rect">
            <a:avLst/>
          </a:prstGeom>
        </p:spPr>
        <p:txBody>
          <a:bodyPr vert="horz" lIns="376202" tIns="188101" rIns="376202" bIns="18810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828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l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2272A2-F5B3-4FC3-9A3C-5BF2B0321AD5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496800" y="27120429"/>
            <a:ext cx="11582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ct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6212800" y="27120429"/>
            <a:ext cx="8534400" cy="1557867"/>
          </a:xfrm>
          <a:prstGeom prst="rect">
            <a:avLst/>
          </a:prstGeom>
        </p:spPr>
        <p:txBody>
          <a:bodyPr vert="horz" lIns="376202" tIns="188101" rIns="376202" bIns="188101" rtlCol="0" anchor="ctr"/>
          <a:lstStyle>
            <a:lvl1pPr algn="r">
              <a:defRPr sz="4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8F1094-C3D2-4A7E-A2D6-CFF4F468F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630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3762024" rtl="0" eaLnBrk="1" latinLnBrk="0" hangingPunct="1">
        <a:spcBef>
          <a:spcPct val="0"/>
        </a:spcBef>
        <a:buNone/>
        <a:defRPr sz="18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0759" indent="-1410759" algn="l" defTabSz="3762024" rtl="0" eaLnBrk="1" latinLnBrk="0" hangingPunct="1">
        <a:spcBef>
          <a:spcPct val="20000"/>
        </a:spcBef>
        <a:buFont typeface="Arial" panose="020B0604020202020204" pitchFamily="34" charset="0"/>
        <a:buChar char="•"/>
        <a:defRPr sz="13200" kern="1200">
          <a:solidFill>
            <a:schemeClr val="tx1"/>
          </a:solidFill>
          <a:latin typeface="+mn-lt"/>
          <a:ea typeface="+mn-ea"/>
          <a:cs typeface="+mn-cs"/>
        </a:defRPr>
      </a:lvl1pPr>
      <a:lvl2pPr marL="3056645" indent="-1175633" algn="l" defTabSz="3762024" rtl="0" eaLnBrk="1" latinLnBrk="0" hangingPunct="1">
        <a:spcBef>
          <a:spcPct val="20000"/>
        </a:spcBef>
        <a:buFont typeface="Arial" panose="020B0604020202020204" pitchFamily="34" charset="0"/>
        <a:buChar char="–"/>
        <a:defRPr sz="115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31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•"/>
        <a:defRPr sz="99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543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–"/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464555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»"/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345567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226580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107592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5988604" indent="-940506" algn="l" defTabSz="3762024" rtl="0" eaLnBrk="1" latinLnBrk="0" hangingPunct="1">
        <a:spcBef>
          <a:spcPct val="20000"/>
        </a:spcBef>
        <a:buFont typeface="Arial" panose="020B0604020202020204" pitchFamily="34" charset="0"/>
        <a:buChar char="•"/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1pPr>
      <a:lvl2pPr marL="1881012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2pPr>
      <a:lvl3pPr marL="3762024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3pPr>
      <a:lvl4pPr marL="5643037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4pPr>
      <a:lvl5pPr marL="7524049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5pPr>
      <a:lvl6pPr marL="9405061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6pPr>
      <a:lvl7pPr marL="11286073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7pPr>
      <a:lvl8pPr marL="13167086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8pPr>
      <a:lvl9pPr marL="15048098" algn="l" defTabSz="3762024" rtl="0" eaLnBrk="1" latinLnBrk="0" hangingPunct="1">
        <a:defRPr sz="7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21" Type="http://schemas.openxmlformats.org/officeDocument/2006/relationships/image" Target="../media/image20.png"/><Relationship Id="rId34" Type="http://schemas.openxmlformats.org/officeDocument/2006/relationships/image" Target="../media/image30.png"/><Relationship Id="rId68" Type="http://schemas.openxmlformats.org/officeDocument/2006/relationships/image" Target="../media/image66.png"/><Relationship Id="rId76" Type="http://schemas.openxmlformats.org/officeDocument/2006/relationships/image" Target="../media/image41.png"/><Relationship Id="rId84" Type="http://schemas.openxmlformats.org/officeDocument/2006/relationships/image" Target="../media/image48.png"/><Relationship Id="rId89" Type="http://schemas.openxmlformats.org/officeDocument/2006/relationships/image" Target="../media/image47.jpeg"/><Relationship Id="rId97" Type="http://schemas.openxmlformats.org/officeDocument/2006/relationships/image" Target="../media/image53.jpeg"/><Relationship Id="rId7" Type="http://schemas.openxmlformats.org/officeDocument/2006/relationships/image" Target="../media/image6.png"/><Relationship Id="rId71" Type="http://schemas.openxmlformats.org/officeDocument/2006/relationships/image" Target="../media/image36.png"/><Relationship Id="rId92" Type="http://schemas.openxmlformats.org/officeDocument/2006/relationships/chart" Target="../charts/chart2.xml"/><Relationship Id="rId2" Type="http://schemas.openxmlformats.org/officeDocument/2006/relationships/image" Target="../media/image1.jpeg"/><Relationship Id="rId16" Type="http://schemas.openxmlformats.org/officeDocument/2006/relationships/image" Target="../media/image15.png"/><Relationship Id="rId29" Type="http://schemas.openxmlformats.org/officeDocument/2006/relationships/image" Target="../media/image2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32" Type="http://schemas.openxmlformats.org/officeDocument/2006/relationships/image" Target="../media/image28.png"/><Relationship Id="rId37" Type="http://schemas.openxmlformats.org/officeDocument/2006/relationships/image" Target="../media/image33.png"/><Relationship Id="rId74" Type="http://schemas.openxmlformats.org/officeDocument/2006/relationships/image" Target="../media/image39.jpg"/><Relationship Id="rId79" Type="http://schemas.openxmlformats.org/officeDocument/2006/relationships/image" Target="../media/image43.jpg"/><Relationship Id="rId87" Type="http://schemas.openxmlformats.org/officeDocument/2006/relationships/image" Target="../media/image45.jpeg"/><Relationship Id="rId5" Type="http://schemas.openxmlformats.org/officeDocument/2006/relationships/image" Target="../media/image4.jpe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jpeg"/><Relationship Id="rId36" Type="http://schemas.openxmlformats.org/officeDocument/2006/relationships/image" Target="../media/image32.png"/><Relationship Id="rId82" Type="http://schemas.openxmlformats.org/officeDocument/2006/relationships/image" Target="../media/image46.png"/><Relationship Id="rId90" Type="http://schemas.openxmlformats.org/officeDocument/2006/relationships/image" Target="../media/image48.jpeg"/><Relationship Id="rId95" Type="http://schemas.openxmlformats.org/officeDocument/2006/relationships/image" Target="../media/image58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27.png"/><Relationship Id="rId73" Type="http://schemas.openxmlformats.org/officeDocument/2006/relationships/image" Target="../media/image38.png"/><Relationship Id="rId78" Type="http://schemas.openxmlformats.org/officeDocument/2006/relationships/chart" Target="../charts/chart1.xml"/><Relationship Id="rId81" Type="http://schemas.openxmlformats.org/officeDocument/2006/relationships/image" Target="../media/image45.png"/><Relationship Id="rId86" Type="http://schemas.openxmlformats.org/officeDocument/2006/relationships/image" Target="../media/image44.jpeg"/><Relationship Id="rId94" Type="http://schemas.openxmlformats.org/officeDocument/2006/relationships/image" Target="../media/image51.jpeg"/><Relationship Id="rId99" Type="http://schemas.openxmlformats.org/officeDocument/2006/relationships/image" Target="../media/image55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jpeg"/><Relationship Id="rId30" Type="http://schemas.openxmlformats.org/officeDocument/2006/relationships/image" Target="../media/image26.png"/><Relationship Id="rId35" Type="http://schemas.openxmlformats.org/officeDocument/2006/relationships/image" Target="../media/image31.png"/><Relationship Id="rId69" Type="http://schemas.openxmlformats.org/officeDocument/2006/relationships/image" Target="../media/image67.png"/><Relationship Id="rId77" Type="http://schemas.openxmlformats.org/officeDocument/2006/relationships/image" Target="../media/image42.jpg"/><Relationship Id="rId100" Type="http://schemas.openxmlformats.org/officeDocument/2006/relationships/image" Target="../media/image56.jpeg"/><Relationship Id="rId8" Type="http://schemas.openxmlformats.org/officeDocument/2006/relationships/image" Target="../media/image7.png"/><Relationship Id="rId72" Type="http://schemas.openxmlformats.org/officeDocument/2006/relationships/image" Target="../media/image37.jpg"/><Relationship Id="rId80" Type="http://schemas.openxmlformats.org/officeDocument/2006/relationships/image" Target="../media/image44.png"/><Relationship Id="rId85" Type="http://schemas.openxmlformats.org/officeDocument/2006/relationships/image" Target="../media/image49.png"/><Relationship Id="rId93" Type="http://schemas.openxmlformats.org/officeDocument/2006/relationships/image" Target="../media/image50.jpeg"/><Relationship Id="rId98" Type="http://schemas.openxmlformats.org/officeDocument/2006/relationships/image" Target="../media/image54.jpeg"/><Relationship Id="rId3" Type="http://schemas.openxmlformats.org/officeDocument/2006/relationships/image" Target="../media/image2.gif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29.png"/><Relationship Id="rId38" Type="http://schemas.openxmlformats.org/officeDocument/2006/relationships/image" Target="../media/image34.png"/><Relationship Id="rId20" Type="http://schemas.openxmlformats.org/officeDocument/2006/relationships/image" Target="../media/image19.png"/><Relationship Id="rId70" Type="http://schemas.openxmlformats.org/officeDocument/2006/relationships/image" Target="../media/image35.png"/><Relationship Id="rId75" Type="http://schemas.openxmlformats.org/officeDocument/2006/relationships/image" Target="../media/image40.png"/><Relationship Id="rId83" Type="http://schemas.openxmlformats.org/officeDocument/2006/relationships/image" Target="../media/image47.png"/><Relationship Id="rId88" Type="http://schemas.openxmlformats.org/officeDocument/2006/relationships/image" Target="../media/image46.jpeg"/><Relationship Id="rId91" Type="http://schemas.openxmlformats.org/officeDocument/2006/relationships/image" Target="../media/image49.jpeg"/><Relationship Id="rId96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2" name="Picture 301" descr="deformation equipmen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18607" y="15030041"/>
            <a:ext cx="6804393" cy="3181759"/>
          </a:xfrm>
          <a:prstGeom prst="rect">
            <a:avLst/>
          </a:prstGeom>
        </p:spPr>
      </p:pic>
      <p:pic>
        <p:nvPicPr>
          <p:cNvPr id="99" name="Picture 98" descr="Malaria detector.gif"/>
          <p:cNvPicPr>
            <a:picLocks noChangeAspect="1"/>
          </p:cNvPicPr>
          <p:nvPr/>
        </p:nvPicPr>
        <p:blipFill rotWithShape="1">
          <a:blip r:embed="rId3" cstate="print"/>
          <a:srcRect l="5" r="54706" b="57778"/>
          <a:stretch/>
        </p:blipFill>
        <p:spPr>
          <a:xfrm>
            <a:off x="5439224" y="8961615"/>
            <a:ext cx="2564644" cy="1822247"/>
          </a:xfrm>
          <a:prstGeom prst="rect">
            <a:avLst/>
          </a:prstGeom>
        </p:spPr>
      </p:pic>
      <p:pic>
        <p:nvPicPr>
          <p:cNvPr id="101" name="Picture 100" descr="Malaria detector.gif"/>
          <p:cNvPicPr>
            <a:picLocks noChangeAspect="1"/>
          </p:cNvPicPr>
          <p:nvPr/>
        </p:nvPicPr>
        <p:blipFill rotWithShape="1">
          <a:blip r:embed="rId3" cstate="print"/>
          <a:srcRect l="54821" t="57862" r="3462" b="1475"/>
          <a:stretch/>
        </p:blipFill>
        <p:spPr>
          <a:xfrm>
            <a:off x="7747585" y="8473938"/>
            <a:ext cx="3200400" cy="2377440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772768" y="4748214"/>
            <a:ext cx="5094631" cy="4018679"/>
          </a:xfrm>
          <a:prstGeom prst="rect">
            <a:avLst/>
          </a:prstGeom>
          <a:noFill/>
          <a:ln>
            <a:noFill/>
          </a:ln>
        </p:spPr>
        <p:txBody>
          <a:bodyPr wrap="square" lIns="78373" tIns="39187" rIns="78373" bIns="39187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6858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Food</a:t>
            </a:r>
          </a:p>
          <a:p>
            <a:pPr marL="6858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Cosmetics</a:t>
            </a:r>
          </a:p>
          <a:p>
            <a:pPr marL="6858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Pharmaceuticals</a:t>
            </a:r>
          </a:p>
          <a:p>
            <a:pPr marL="6858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Carbonless Paper</a:t>
            </a:r>
          </a:p>
          <a:p>
            <a:pPr marL="6858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Textiles</a:t>
            </a:r>
          </a:p>
          <a:p>
            <a:pPr marL="685800" indent="-457200" algn="just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Living cells</a:t>
            </a:r>
          </a:p>
        </p:txBody>
      </p:sp>
      <p:pic>
        <p:nvPicPr>
          <p:cNvPr id="98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70" t="15471" r="6931" b="17939"/>
          <a:stretch/>
        </p:blipFill>
        <p:spPr bwMode="auto">
          <a:xfrm rot="20292220">
            <a:off x="3762760" y="5594483"/>
            <a:ext cx="1640922" cy="703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400" y="20505676"/>
            <a:ext cx="7246937" cy="834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4" name="TextBox 163"/>
          <p:cNvSpPr txBox="1"/>
          <p:nvPr/>
        </p:nvSpPr>
        <p:spPr>
          <a:xfrm>
            <a:off x="17862711" y="20269200"/>
            <a:ext cx="5943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ymbol" panose="05050102010706020507" pitchFamily="18" charset="2"/>
                <a:cs typeface="Arial" panose="020B0604020202020204" pitchFamily="34" charset="0"/>
              </a:rPr>
              <a:t>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=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0.28, </a:t>
            </a:r>
            <a:r>
              <a:rPr lang="en-US" sz="2400" b="1" dirty="0" smtClean="0">
                <a:latin typeface="Symbol" panose="05050102010706020507" pitchFamily="18" charset="2"/>
                <a:cs typeface="Arial" panose="020B0604020202020204" pitchFamily="34" charset="0"/>
              </a:rPr>
              <a:t>c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= 1 , </a:t>
            </a:r>
            <a:r>
              <a:rPr lang="en-US" sz="2400" b="1" dirty="0" smtClean="0">
                <a:latin typeface="Symbol" panose="05050102010706020507" pitchFamily="18" charset="2"/>
                <a:cs typeface="Arial" panose="020B0604020202020204" pitchFamily="34" charset="0"/>
              </a:rPr>
              <a:t>l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= 0.02, Re/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= 0.53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5" name="Picture 5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31675" y="4463862"/>
            <a:ext cx="10091300" cy="214019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515600" y="457199"/>
            <a:ext cx="25603200" cy="2743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78373" tIns="39187" rIns="78373" bIns="39187" rtlCol="0">
            <a:noAutofit/>
          </a:bodyPr>
          <a:lstStyle/>
          <a:p>
            <a:pPr algn="ctr">
              <a:spcAft>
                <a:spcPts val="1200"/>
              </a:spcAft>
            </a:pPr>
            <a:r>
              <a:rPr lang="en-US" sz="5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Fabrication and Characterization of Human Serum Albumin (HSA) Microcapsules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4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Christopher Blais and Nivedita Gupta</a:t>
            </a:r>
          </a:p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Department of Chemical Engineering 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3657600"/>
            <a:ext cx="105156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78373" tIns="39187" rIns="78373" bIns="39187" rtlCol="0">
            <a:no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Motivation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3657600"/>
            <a:ext cx="10515600" cy="731520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688800" y="3657600"/>
            <a:ext cx="114300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78373" tIns="39187" rIns="78373" bIns="39187" rtlCol="0">
            <a:no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Relevant  Parameters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7200" y="19659600"/>
            <a:ext cx="23774400" cy="914400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7200" y="11430000"/>
            <a:ext cx="105156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Fabrication of HSA Capsule</a:t>
            </a:r>
            <a:endParaRPr lang="en-US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688800" y="3657600"/>
            <a:ext cx="11430000" cy="1554480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19659600"/>
            <a:ext cx="237744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78373" tIns="39187" rIns="78373" bIns="39187" rtlCol="0">
            <a:no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Drop Deformation Studies: Experimental versus Numerical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772768" y="21189968"/>
            <a:ext cx="9744711" cy="6011141"/>
            <a:chOff x="27584400" y="15464135"/>
            <a:chExt cx="9744711" cy="6011141"/>
          </a:xfrm>
        </p:grpSpPr>
        <p:grpSp>
          <p:nvGrpSpPr>
            <p:cNvPr id="15" name="Group 14"/>
            <p:cNvGrpSpPr/>
            <p:nvPr/>
          </p:nvGrpSpPr>
          <p:grpSpPr>
            <a:xfrm>
              <a:off x="27584400" y="15464135"/>
              <a:ext cx="3883649" cy="6011141"/>
              <a:chOff x="27584400" y="15464135"/>
              <a:chExt cx="3883649" cy="6011141"/>
            </a:xfrm>
          </p:grpSpPr>
          <p:sp>
            <p:nvSpPr>
              <p:cNvPr id="34" name="TextBox 33"/>
              <p:cNvSpPr txBox="1"/>
              <p:nvPr/>
            </p:nvSpPr>
            <p:spPr>
              <a:xfrm>
                <a:off x="28018654" y="15464135"/>
                <a:ext cx="3015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Ca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= 0.42,  </a:t>
                </a:r>
                <a:r>
                  <a:rPr lang="en-US" sz="2400" b="1" dirty="0" smtClean="0">
                    <a:latin typeface="Symbol" panose="05050102010706020507" pitchFamily="18" charset="2"/>
                    <a:cs typeface="Times New Roman" panose="02020603050405020304" pitchFamily="18" charset="0"/>
                  </a:rPr>
                  <a:t>k 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 1.32</a:t>
                </a:r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27584400" y="16078200"/>
                <a:ext cx="3883649" cy="5397076"/>
                <a:chOff x="27584400" y="16078200"/>
                <a:chExt cx="3883649" cy="5397076"/>
              </a:xfrm>
            </p:grpSpPr>
            <p:grpSp>
              <p:nvGrpSpPr>
                <p:cNvPr id="36" name="Group 35"/>
                <p:cNvGrpSpPr/>
                <p:nvPr/>
              </p:nvGrpSpPr>
              <p:grpSpPr>
                <a:xfrm>
                  <a:off x="27584400" y="18410978"/>
                  <a:ext cx="3870960" cy="914400"/>
                  <a:chOff x="28163520" y="19376203"/>
                  <a:chExt cx="3870960" cy="914400"/>
                </a:xfrm>
              </p:grpSpPr>
              <p:pic>
                <p:nvPicPr>
                  <p:cNvPr id="49" name="Picture 48"/>
                  <p:cNvPicPr>
                    <a:picLocks noChangeAspect="1"/>
                  </p:cNvPicPr>
                  <p:nvPr/>
                </p:nvPicPr>
                <p:blipFill rotWithShape="1">
                  <a:blip r:embed="rId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4013" t="11131" r="16749" b="16827"/>
                  <a:stretch/>
                </p:blipFill>
                <p:spPr>
                  <a:xfrm>
                    <a:off x="28163520" y="19376203"/>
                    <a:ext cx="1828800" cy="914400"/>
                  </a:xfrm>
                  <a:prstGeom prst="rect">
                    <a:avLst/>
                  </a:prstGeom>
                </p:spPr>
              </p:pic>
              <p:pic>
                <p:nvPicPr>
                  <p:cNvPr id="50" name="Picture 49"/>
                  <p:cNvPicPr>
                    <a:picLocks noChangeAspect="1"/>
                  </p:cNvPicPr>
                  <p:nvPr/>
                </p:nvPicPr>
                <p:blipFill rotWithShape="1">
                  <a:blip r:embed="rId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7865" r="21690" b="2822"/>
                  <a:stretch/>
                </p:blipFill>
                <p:spPr>
                  <a:xfrm>
                    <a:off x="30251400" y="19513363"/>
                    <a:ext cx="1783080" cy="64008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37" name="Group 36"/>
                <p:cNvGrpSpPr/>
                <p:nvPr/>
              </p:nvGrpSpPr>
              <p:grpSpPr>
                <a:xfrm>
                  <a:off x="27584400" y="19577367"/>
                  <a:ext cx="3871351" cy="822960"/>
                  <a:chOff x="28163520" y="20615181"/>
                  <a:chExt cx="3871351" cy="822960"/>
                </a:xfrm>
              </p:grpSpPr>
              <p:pic>
                <p:nvPicPr>
                  <p:cNvPr id="47" name="Picture 46"/>
                  <p:cNvPicPr>
                    <a:picLocks noChangeAspect="1"/>
                  </p:cNvPicPr>
                  <p:nvPr/>
                </p:nvPicPr>
                <p:blipFill rotWithShape="1">
                  <a:blip r:embed="rId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3074" t="12516" r="17689" b="18609"/>
                  <a:stretch/>
                </p:blipFill>
                <p:spPr>
                  <a:xfrm>
                    <a:off x="28163520" y="20615181"/>
                    <a:ext cx="1828800" cy="822960"/>
                  </a:xfrm>
                  <a:prstGeom prst="rect">
                    <a:avLst/>
                  </a:prstGeom>
                </p:spPr>
              </p:pic>
              <p:pic>
                <p:nvPicPr>
                  <p:cNvPr id="48" name="Picture 47"/>
                  <p:cNvPicPr>
                    <a:picLocks noChangeAspect="1"/>
                  </p:cNvPicPr>
                  <p:nvPr/>
                </p:nvPicPr>
                <p:blipFill rotWithShape="1">
                  <a:blip r:embed="rId1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7377" r="21247" b="2316"/>
                  <a:stretch/>
                </p:blipFill>
                <p:spPr>
                  <a:xfrm>
                    <a:off x="30251400" y="20706621"/>
                    <a:ext cx="1783471" cy="64008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38" name="Group 37"/>
                <p:cNvGrpSpPr/>
                <p:nvPr/>
              </p:nvGrpSpPr>
              <p:grpSpPr>
                <a:xfrm>
                  <a:off x="27584400" y="20652316"/>
                  <a:ext cx="3873070" cy="822960"/>
                  <a:chOff x="28163520" y="21762720"/>
                  <a:chExt cx="3873070" cy="822960"/>
                </a:xfrm>
              </p:grpSpPr>
              <p:pic>
                <p:nvPicPr>
                  <p:cNvPr id="45" name="Picture 44"/>
                  <p:cNvPicPr>
                    <a:picLocks noChangeAspect="1"/>
                  </p:cNvPicPr>
                  <p:nvPr/>
                </p:nvPicPr>
                <p:blipFill rotWithShape="1">
                  <a:blip r:embed="rId1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3787" t="14125" r="16979" b="18742"/>
                  <a:stretch/>
                </p:blipFill>
                <p:spPr>
                  <a:xfrm>
                    <a:off x="28163520" y="21762720"/>
                    <a:ext cx="1828800" cy="822960"/>
                  </a:xfrm>
                  <a:prstGeom prst="rect">
                    <a:avLst/>
                  </a:prstGeom>
                </p:spPr>
              </p:pic>
              <p:pic>
                <p:nvPicPr>
                  <p:cNvPr id="46" name="Picture 45"/>
                  <p:cNvPicPr>
                    <a:picLocks noChangeAspect="1"/>
                  </p:cNvPicPr>
                  <p:nvPr/>
                </p:nvPicPr>
                <p:blipFill rotWithShape="1">
                  <a:blip r:embed="rId1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9338" r="21171" b="938"/>
                  <a:stretch/>
                </p:blipFill>
                <p:spPr>
                  <a:xfrm>
                    <a:off x="30251400" y="21854160"/>
                    <a:ext cx="1785190" cy="64008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39" name="Group 38"/>
                <p:cNvGrpSpPr/>
                <p:nvPr/>
              </p:nvGrpSpPr>
              <p:grpSpPr>
                <a:xfrm>
                  <a:off x="27584400" y="17244589"/>
                  <a:ext cx="3883649" cy="914400"/>
                  <a:chOff x="28163520" y="18137225"/>
                  <a:chExt cx="3883649" cy="914400"/>
                </a:xfrm>
              </p:grpSpPr>
              <p:pic>
                <p:nvPicPr>
                  <p:cNvPr id="43" name="Picture 42"/>
                  <p:cNvPicPr>
                    <a:picLocks noChangeAspect="1"/>
                  </p:cNvPicPr>
                  <p:nvPr/>
                </p:nvPicPr>
                <p:blipFill rotWithShape="1">
                  <a:blip r:embed="rId1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4074" t="14408" r="16629" b="14546"/>
                  <a:stretch/>
                </p:blipFill>
                <p:spPr>
                  <a:xfrm>
                    <a:off x="28163520" y="18137225"/>
                    <a:ext cx="1828800" cy="914400"/>
                  </a:xfrm>
                  <a:prstGeom prst="rect">
                    <a:avLst/>
                  </a:prstGeom>
                </p:spPr>
              </p:pic>
              <p:pic>
                <p:nvPicPr>
                  <p:cNvPr id="44" name="Picture 43"/>
                  <p:cNvPicPr>
                    <a:picLocks noChangeAspect="1"/>
                  </p:cNvPicPr>
                  <p:nvPr/>
                </p:nvPicPr>
                <p:blipFill rotWithShape="1">
                  <a:blip r:embed="rId1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30447" r="21020" b="643"/>
                  <a:stretch/>
                </p:blipFill>
                <p:spPr>
                  <a:xfrm>
                    <a:off x="30251400" y="18274385"/>
                    <a:ext cx="1795769" cy="64008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40" name="Group 39"/>
                <p:cNvGrpSpPr/>
                <p:nvPr/>
              </p:nvGrpSpPr>
              <p:grpSpPr>
                <a:xfrm>
                  <a:off x="27584400" y="16078200"/>
                  <a:ext cx="3872112" cy="914400"/>
                  <a:chOff x="28163520" y="16898247"/>
                  <a:chExt cx="3872112" cy="914400"/>
                </a:xfrm>
              </p:grpSpPr>
              <p:pic>
                <p:nvPicPr>
                  <p:cNvPr id="41" name="Picture 40"/>
                  <p:cNvPicPr>
                    <a:picLocks noChangeAspect="1"/>
                  </p:cNvPicPr>
                  <p:nvPr/>
                </p:nvPicPr>
                <p:blipFill rotWithShape="1">
                  <a:blip r:embed="rId1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9809" r="18455" b="878"/>
                  <a:stretch/>
                </p:blipFill>
                <p:spPr>
                  <a:xfrm>
                    <a:off x="30251400" y="17035407"/>
                    <a:ext cx="1784232" cy="640080"/>
                  </a:xfrm>
                  <a:prstGeom prst="rect">
                    <a:avLst/>
                  </a:prstGeom>
                </p:spPr>
              </p:pic>
              <p:pic>
                <p:nvPicPr>
                  <p:cNvPr id="42" name="Picture 41"/>
                  <p:cNvPicPr>
                    <a:picLocks noChangeAspect="1"/>
                  </p:cNvPicPr>
                  <p:nvPr/>
                </p:nvPicPr>
                <p:blipFill rotWithShape="1">
                  <a:blip r:embed="rId1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33633" t="15495" r="15078" b="16315"/>
                  <a:stretch/>
                </p:blipFill>
                <p:spPr>
                  <a:xfrm>
                    <a:off x="28163520" y="16898247"/>
                    <a:ext cx="1828800" cy="914400"/>
                  </a:xfrm>
                  <a:prstGeom prst="rect">
                    <a:avLst/>
                  </a:prstGeom>
                </p:spPr>
              </p:pic>
            </p:grpSp>
          </p:grpSp>
        </p:grpSp>
        <p:grpSp>
          <p:nvGrpSpPr>
            <p:cNvPr id="16" name="Group 15"/>
            <p:cNvGrpSpPr/>
            <p:nvPr/>
          </p:nvGrpSpPr>
          <p:grpSpPr>
            <a:xfrm>
              <a:off x="32080200" y="15464135"/>
              <a:ext cx="5248911" cy="6011141"/>
              <a:chOff x="32080200" y="15464135"/>
              <a:chExt cx="5248911" cy="6011141"/>
            </a:xfrm>
          </p:grpSpPr>
          <p:sp>
            <p:nvSpPr>
              <p:cNvPr id="17" name="TextBox 16"/>
              <p:cNvSpPr txBox="1"/>
              <p:nvPr/>
            </p:nvSpPr>
            <p:spPr>
              <a:xfrm>
                <a:off x="33197085" y="15464135"/>
                <a:ext cx="301514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400" b="1" dirty="0" err="1" smtClean="0">
                    <a:latin typeface="Arial" panose="020B0604020202020204" pitchFamily="34" charset="0"/>
                    <a:cs typeface="Arial" panose="020B0604020202020204" pitchFamily="34" charset="0"/>
                  </a:rPr>
                  <a:t>Ca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 = 0.83,  </a:t>
                </a:r>
                <a:r>
                  <a:rPr lang="en-US" sz="2400" b="1" dirty="0" smtClean="0">
                    <a:latin typeface="Symbol" panose="05050102010706020507" pitchFamily="18" charset="2"/>
                    <a:cs typeface="Times New Roman" panose="02020603050405020304" pitchFamily="18" charset="0"/>
                  </a:rPr>
                  <a:t>k </a:t>
                </a:r>
                <a:r>
                  <a:rPr lang="en-US" sz="2400" b="1" dirty="0" smtClean="0">
                    <a:latin typeface="Arial" panose="020B0604020202020204" pitchFamily="34" charset="0"/>
                    <a:cs typeface="Arial" panose="020B0604020202020204" pitchFamily="34" charset="0"/>
                  </a:rPr>
                  <a:t>= 1.30</a:t>
                </a:r>
              </a:p>
            </p:txBody>
          </p:sp>
          <p:grpSp>
            <p:nvGrpSpPr>
              <p:cNvPr id="18" name="Group 17"/>
              <p:cNvGrpSpPr/>
              <p:nvPr/>
            </p:nvGrpSpPr>
            <p:grpSpPr>
              <a:xfrm>
                <a:off x="32080200" y="16078200"/>
                <a:ext cx="5248911" cy="5397076"/>
                <a:chOff x="32080200" y="16078200"/>
                <a:chExt cx="5248911" cy="5397076"/>
              </a:xfrm>
            </p:grpSpPr>
            <p:grpSp>
              <p:nvGrpSpPr>
                <p:cNvPr id="19" name="Group 18"/>
                <p:cNvGrpSpPr/>
                <p:nvPr/>
              </p:nvGrpSpPr>
              <p:grpSpPr>
                <a:xfrm>
                  <a:off x="32122109" y="16078200"/>
                  <a:ext cx="5165092" cy="822960"/>
                  <a:chOff x="33294827" y="21762720"/>
                  <a:chExt cx="5165092" cy="822960"/>
                </a:xfrm>
              </p:grpSpPr>
              <p:pic>
                <p:nvPicPr>
                  <p:cNvPr id="32" name="Picture 31"/>
                  <p:cNvPicPr>
                    <a:picLocks noChangeAspect="1"/>
                  </p:cNvPicPr>
                  <p:nvPr/>
                </p:nvPicPr>
                <p:blipFill rotWithShape="1">
                  <a:blip r:embed="rId17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7280" t="8974" r="9971" b="20776"/>
                  <a:stretch/>
                </p:blipFill>
                <p:spPr>
                  <a:xfrm>
                    <a:off x="33294827" y="21762720"/>
                    <a:ext cx="2331720" cy="822960"/>
                  </a:xfrm>
                  <a:prstGeom prst="rect">
                    <a:avLst/>
                  </a:prstGeom>
                </p:spPr>
              </p:pic>
              <p:pic>
                <p:nvPicPr>
                  <p:cNvPr id="33" name="Picture 32"/>
                  <p:cNvPicPr>
                    <a:picLocks noChangeAspect="1"/>
                  </p:cNvPicPr>
                  <p:nvPr/>
                </p:nvPicPr>
                <p:blipFill rotWithShape="1">
                  <a:blip r:embed="rId18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8718" b="1996"/>
                  <a:stretch/>
                </p:blipFill>
                <p:spPr>
                  <a:xfrm>
                    <a:off x="35828008" y="21808440"/>
                    <a:ext cx="2631911" cy="73152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20" name="Group 19"/>
                <p:cNvGrpSpPr/>
                <p:nvPr/>
              </p:nvGrpSpPr>
              <p:grpSpPr>
                <a:xfrm>
                  <a:off x="32122109" y="17240051"/>
                  <a:ext cx="5165092" cy="822960"/>
                  <a:chOff x="33294827" y="20569461"/>
                  <a:chExt cx="5165092" cy="822960"/>
                </a:xfrm>
              </p:grpSpPr>
              <p:pic>
                <p:nvPicPr>
                  <p:cNvPr id="30" name="Picture 29"/>
                  <p:cNvPicPr>
                    <a:picLocks noChangeAspect="1"/>
                  </p:cNvPicPr>
                  <p:nvPr/>
                </p:nvPicPr>
                <p:blipFill rotWithShape="1">
                  <a:blip r:embed="rId19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7057" t="11202" r="10197" b="17899"/>
                  <a:stretch/>
                </p:blipFill>
                <p:spPr>
                  <a:xfrm>
                    <a:off x="33294827" y="20569461"/>
                    <a:ext cx="2331720" cy="822960"/>
                  </a:xfrm>
                  <a:prstGeom prst="rect">
                    <a:avLst/>
                  </a:prstGeom>
                </p:spPr>
              </p:pic>
              <p:pic>
                <p:nvPicPr>
                  <p:cNvPr id="31" name="Picture 30"/>
                  <p:cNvPicPr>
                    <a:picLocks noChangeAspect="1"/>
                  </p:cNvPicPr>
                  <p:nvPr/>
                </p:nvPicPr>
                <p:blipFill rotWithShape="1">
                  <a:blip r:embed="rId20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7669" b="3047"/>
                  <a:stretch/>
                </p:blipFill>
                <p:spPr>
                  <a:xfrm>
                    <a:off x="35828008" y="20615181"/>
                    <a:ext cx="2631911" cy="73152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21" name="Group 20"/>
                <p:cNvGrpSpPr/>
                <p:nvPr/>
              </p:nvGrpSpPr>
              <p:grpSpPr>
                <a:xfrm>
                  <a:off x="32122109" y="18401902"/>
                  <a:ext cx="5165092" cy="822960"/>
                  <a:chOff x="33294827" y="19376203"/>
                  <a:chExt cx="5165092" cy="822960"/>
                </a:xfrm>
              </p:grpSpPr>
              <p:pic>
                <p:nvPicPr>
                  <p:cNvPr id="28" name="Picture 27"/>
                  <p:cNvPicPr>
                    <a:picLocks noChangeAspect="1"/>
                  </p:cNvPicPr>
                  <p:nvPr/>
                </p:nvPicPr>
                <p:blipFill rotWithShape="1">
                  <a:blip r:embed="rId21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7192" t="13468" r="10060" b="14975"/>
                  <a:stretch/>
                </p:blipFill>
                <p:spPr>
                  <a:xfrm>
                    <a:off x="33294827" y="19376203"/>
                    <a:ext cx="2331720" cy="822960"/>
                  </a:xfrm>
                  <a:prstGeom prst="rect">
                    <a:avLst/>
                  </a:prstGeom>
                </p:spPr>
              </p:pic>
              <p:pic>
                <p:nvPicPr>
                  <p:cNvPr id="29" name="Picture 28"/>
                  <p:cNvPicPr>
                    <a:picLocks noChangeAspect="1"/>
                  </p:cNvPicPr>
                  <p:nvPr/>
                </p:nvPicPr>
                <p:blipFill rotWithShape="1">
                  <a:blip r:embed="rId2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6107" b="4608"/>
                  <a:stretch/>
                </p:blipFill>
                <p:spPr>
                  <a:xfrm>
                    <a:off x="35814000" y="19421923"/>
                    <a:ext cx="2645919" cy="73152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22" name="Group 21"/>
                <p:cNvGrpSpPr/>
                <p:nvPr/>
              </p:nvGrpSpPr>
              <p:grpSpPr>
                <a:xfrm>
                  <a:off x="32080200" y="19563753"/>
                  <a:ext cx="5248911" cy="822960"/>
                  <a:chOff x="33211008" y="18182945"/>
                  <a:chExt cx="5248911" cy="822960"/>
                </a:xfrm>
              </p:grpSpPr>
              <p:pic>
                <p:nvPicPr>
                  <p:cNvPr id="26" name="Picture 25"/>
                  <p:cNvPicPr>
                    <a:picLocks noChangeAspect="1"/>
                  </p:cNvPicPr>
                  <p:nvPr/>
                </p:nvPicPr>
                <p:blipFill rotWithShape="1">
                  <a:blip r:embed="rId2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4352" t="8779" r="12899" b="18647"/>
                  <a:stretch/>
                </p:blipFill>
                <p:spPr>
                  <a:xfrm>
                    <a:off x="33211008" y="18182945"/>
                    <a:ext cx="2331720" cy="822960"/>
                  </a:xfrm>
                  <a:prstGeom prst="rect">
                    <a:avLst/>
                  </a:prstGeom>
                </p:spPr>
              </p:pic>
              <p:pic>
                <p:nvPicPr>
                  <p:cNvPr id="27" name="Picture 26"/>
                  <p:cNvPicPr>
                    <a:picLocks noChangeAspect="1"/>
                  </p:cNvPicPr>
                  <p:nvPr/>
                </p:nvPicPr>
                <p:blipFill rotWithShape="1">
                  <a:blip r:embed="rId24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4161" b="6554"/>
                  <a:stretch/>
                </p:blipFill>
                <p:spPr>
                  <a:xfrm>
                    <a:off x="35823525" y="18228665"/>
                    <a:ext cx="2636394" cy="731520"/>
                  </a:xfrm>
                  <a:prstGeom prst="rect">
                    <a:avLst/>
                  </a:prstGeom>
                </p:spPr>
              </p:pic>
            </p:grpSp>
            <p:grpSp>
              <p:nvGrpSpPr>
                <p:cNvPr id="23" name="Group 22"/>
                <p:cNvGrpSpPr/>
                <p:nvPr/>
              </p:nvGrpSpPr>
              <p:grpSpPr>
                <a:xfrm>
                  <a:off x="32093916" y="20725603"/>
                  <a:ext cx="5221479" cy="749673"/>
                  <a:chOff x="33238440" y="16989687"/>
                  <a:chExt cx="5221479" cy="749673"/>
                </a:xfrm>
              </p:grpSpPr>
              <p:pic>
                <p:nvPicPr>
                  <p:cNvPr id="24" name="Picture 23"/>
                  <p:cNvPicPr>
                    <a:picLocks noChangeAspect="1"/>
                  </p:cNvPicPr>
                  <p:nvPr/>
                </p:nvPicPr>
                <p:blipFill rotWithShape="1">
                  <a:blip r:embed="rId2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15042" t="18036" r="12495" b="17308"/>
                  <a:stretch/>
                </p:blipFill>
                <p:spPr>
                  <a:xfrm>
                    <a:off x="33238440" y="17007840"/>
                    <a:ext cx="2322576" cy="731520"/>
                  </a:xfrm>
                  <a:prstGeom prst="rect">
                    <a:avLst/>
                  </a:prstGeom>
                </p:spPr>
              </p:pic>
              <p:pic>
                <p:nvPicPr>
                  <p:cNvPr id="25" name="Picture 24"/>
                  <p:cNvPicPr>
                    <a:picLocks noChangeAspect="1"/>
                  </p:cNvPicPr>
                  <p:nvPr/>
                </p:nvPicPr>
                <p:blipFill rotWithShape="1">
                  <a:blip r:embed="rId2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25717" b="5182"/>
                  <a:stretch/>
                </p:blipFill>
                <p:spPr>
                  <a:xfrm>
                    <a:off x="35814000" y="16989687"/>
                    <a:ext cx="2645919" cy="731520"/>
                  </a:xfrm>
                  <a:prstGeom prst="rect">
                    <a:avLst/>
                  </a:prstGeom>
                </p:spPr>
              </p:pic>
            </p:grpSp>
          </p:grpSp>
        </p:grpSp>
      </p:grpSp>
      <p:sp>
        <p:nvSpPr>
          <p:cNvPr id="51" name="Rectangle 50"/>
          <p:cNvSpPr/>
          <p:nvPr/>
        </p:nvSpPr>
        <p:spPr>
          <a:xfrm>
            <a:off x="620368" y="27595233"/>
            <a:ext cx="973604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Numerical simulations predict breakup at lower </a:t>
            </a:r>
            <a:r>
              <a:rPr lang="en-US" sz="28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algn="just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Interfacial tension may be underestimated</a:t>
            </a:r>
          </a:p>
        </p:txBody>
      </p:sp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030" y="24833916"/>
            <a:ext cx="5037137" cy="3665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030" y="20737233"/>
            <a:ext cx="5029200" cy="365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TextBox 53"/>
          <p:cNvSpPr txBox="1"/>
          <p:nvPr/>
        </p:nvSpPr>
        <p:spPr>
          <a:xfrm>
            <a:off x="2825723" y="20613378"/>
            <a:ext cx="563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Symbol" panose="05050102010706020507" pitchFamily="18" charset="2"/>
                <a:cs typeface="Arial" panose="020B0604020202020204" pitchFamily="34" charset="0"/>
              </a:rPr>
              <a:t>g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=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0.28, </a:t>
            </a:r>
            <a:r>
              <a:rPr lang="en-US" sz="2400" b="1" dirty="0" smtClean="0">
                <a:latin typeface="Symbol" panose="05050102010706020507" pitchFamily="18" charset="2"/>
                <a:cs typeface="Arial" panose="020B0604020202020204" pitchFamily="34" charset="0"/>
              </a:rPr>
              <a:t>c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= 1,  </a:t>
            </a:r>
            <a:r>
              <a:rPr lang="en-US" sz="2400" b="1" dirty="0" smtClean="0">
                <a:latin typeface="Symbol" panose="05050102010706020507" pitchFamily="18" charset="2"/>
                <a:cs typeface="Arial" panose="020B0604020202020204" pitchFamily="34" charset="0"/>
              </a:rPr>
              <a:t>l</a:t>
            </a:r>
            <a:r>
              <a:rPr lang="en-US" sz="2400" b="1" dirty="0">
                <a:latin typeface="Symbol" panose="05050102010706020507" pitchFamily="18" charset="2"/>
                <a:cs typeface="Arial" panose="020B0604020202020204" pitchFamily="34" charset="0"/>
              </a:rPr>
              <a:t>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0.02,  Re/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= 0.53 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31666122" y="5180559"/>
                <a:ext cx="136701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latin typeface="Cambria Math"/>
                                <a:ea typeface="Cambria Math"/>
                              </a:rPr>
                              <m:t>𝜇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/>
                                <a:ea typeface="Cambria Math"/>
                              </a:rPr>
                              <m:t>𝑑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   </m:t>
                        </m:r>
                        <m:r>
                          <a:rPr lang="en-US" sz="2800" i="1" smtClean="0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𝑑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666122" y="5180559"/>
                <a:ext cx="1367017" cy="523220"/>
              </a:xfrm>
              <a:prstGeom prst="rect">
                <a:avLst/>
              </a:prstGeom>
              <a:blipFill rotWithShape="1">
                <a:blip r:embed="rId2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30002644" y="5728544"/>
                <a:ext cx="13446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800" i="1" smtClean="0">
                                <a:latin typeface="Cambria Math"/>
                                <a:ea typeface="Cambria Math"/>
                              </a:rPr>
                            </m:ctrlPr>
                          </m:sSubPr>
                          <m:e>
                            <m:r>
                              <a:rPr lang="en-US" sz="2800" i="1" smtClean="0">
                                <a:latin typeface="Cambria Math"/>
                                <a:ea typeface="Cambria Math"/>
                              </a:rPr>
                              <m:t>𝜇</m:t>
                            </m:r>
                          </m:e>
                          <m:sub>
                            <m:r>
                              <a:rPr lang="en-US" sz="2800" b="0" i="1" smtClean="0">
                                <a:latin typeface="Cambria Math"/>
                                <a:ea typeface="Cambria Math"/>
                              </a:rPr>
                              <m:t>𝑏</m:t>
                            </m:r>
                          </m:sub>
                        </m:sSub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   </m:t>
                        </m:r>
                        <m:r>
                          <a:rPr lang="en-US" sz="2800" i="1" smtClean="0">
                            <a:latin typeface="Cambria Math"/>
                            <a:ea typeface="Cambria Math"/>
                          </a:rPr>
                          <m:t>𝜌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𝑏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02644" y="5728544"/>
                <a:ext cx="1344662" cy="523220"/>
              </a:xfrm>
              <a:prstGeom prst="rect">
                <a:avLst/>
              </a:prstGeom>
              <a:blipFill rotWithShape="1">
                <a:blip r:embed="rId3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Box 57"/>
              <p:cNvSpPr txBox="1"/>
              <p:nvPr/>
            </p:nvSpPr>
            <p:spPr>
              <a:xfrm>
                <a:off x="34411939" y="5239319"/>
                <a:ext cx="590529" cy="424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b="0" i="1" smtClean="0">
                              <a:latin typeface="Cambria Math"/>
                            </a:rPr>
                            <m:t>𝑑</m:t>
                          </m:r>
                        </m:e>
                        <m:sub>
                          <m:r>
                            <a:rPr lang="en-US" sz="2800" b="0" i="1" smtClean="0">
                              <a:latin typeface="Cambria Math"/>
                            </a:rPr>
                            <m:t>𝑠</m:t>
                          </m:r>
                        </m:sub>
                      </m:sSub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8" name="TextBox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411939" y="5239319"/>
                <a:ext cx="590529" cy="424440"/>
              </a:xfrm>
              <a:prstGeom prst="rect">
                <a:avLst/>
              </a:prstGeom>
              <a:blipFill rotWithShape="1">
                <a:blip r:embed="rId31"/>
                <a:stretch>
                  <a:fillRect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27057622" y="5584772"/>
                <a:ext cx="619448" cy="4244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80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𝑑</m:t>
                        </m:r>
                      </m:e>
                      <m:sub>
                        <m:r>
                          <a:rPr lang="en-US" sz="2800" b="0" i="1" smtClean="0">
                            <a:latin typeface="Cambria Math"/>
                            <a:ea typeface="Cambria Math"/>
                          </a:rPr>
                          <m:t>𝐿</m:t>
                        </m:r>
                      </m:sub>
                    </m:sSub>
                  </m:oMath>
                </a14:m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57622" y="5584772"/>
                <a:ext cx="619448" cy="424440"/>
              </a:xfrm>
              <a:prstGeom prst="rect">
                <a:avLst/>
              </a:prstGeom>
              <a:blipFill rotWithShape="1">
                <a:blip r:embed="rId32"/>
                <a:stretch>
                  <a:fillRect b="-8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0" name="TextBox 59"/>
          <p:cNvSpPr txBox="1"/>
          <p:nvPr/>
        </p:nvSpPr>
        <p:spPr>
          <a:xfrm>
            <a:off x="26476563" y="4687825"/>
            <a:ext cx="1007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ea typeface="Cambria Math" pitchFamily="18" charset="0"/>
                <a:cs typeface="Times New Roman" panose="02020603050405020304" pitchFamily="18" charset="0"/>
              </a:rPr>
              <a:t>Q</a:t>
            </a:r>
            <a:endParaRPr lang="en-US" sz="2800" dirty="0">
              <a:latin typeface="Times New Roman" panose="02020603050405020304" pitchFamily="18" charset="0"/>
              <a:ea typeface="Cambria Math" pitchFamily="18" charset="0"/>
              <a:cs typeface="Times New Roman" panose="02020603050405020304" pitchFamily="18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1720048" y="6416207"/>
            <a:ext cx="1475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 = 0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Box 61"/>
              <p:cNvSpPr txBox="1"/>
              <p:nvPr/>
            </p:nvSpPr>
            <p:spPr>
              <a:xfrm>
                <a:off x="31385358" y="7077657"/>
                <a:ext cx="1589986" cy="1110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/>
                          <a:ea typeface="Cambria Math"/>
                        </a:rPr>
                        <m:t>𝜅</m:t>
                      </m:r>
                      <m:r>
                        <a:rPr lang="en-US" sz="32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/>
                                </a:rPr>
                                <m:t>𝑑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2" name="TextBox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85358" y="7077657"/>
                <a:ext cx="1589986" cy="1110497"/>
              </a:xfrm>
              <a:prstGeom prst="rect">
                <a:avLst/>
              </a:prstGeom>
              <a:blipFill rotWithShape="1">
                <a:blip r:embed="rId3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33461275" y="7077657"/>
                <a:ext cx="2084801" cy="90614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l-GR" sz="2800" i="1" smtClean="0">
                          <a:latin typeface="Cambria Math"/>
                          <a:ea typeface="Cambria Math"/>
                        </a:rPr>
                        <m:t>Δ</m:t>
                      </m:r>
                      <m:r>
                        <a:rPr lang="en-US" sz="2800" b="0" i="1" smtClean="0">
                          <a:latin typeface="Cambria Math"/>
                          <a:ea typeface="Cambria Math"/>
                        </a:rPr>
                        <m:t> = </m:t>
                      </m:r>
                      <m:f>
                        <m:fPr>
                          <m:ctrlPr>
                            <a:rPr lang="en-US" sz="2800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𝐿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𝑊</m:t>
                          </m:r>
                        </m:num>
                        <m:den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𝐿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en-US" sz="2800" b="0" i="1" smtClean="0">
                              <a:latin typeface="Cambria Math"/>
                              <a:ea typeface="Cambria Math"/>
                            </a:rPr>
                            <m:t>𝑊</m:t>
                          </m:r>
                        </m:den>
                      </m:f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61275" y="7077657"/>
                <a:ext cx="2084801" cy="906145"/>
              </a:xfrm>
              <a:prstGeom prst="rect">
                <a:avLst/>
              </a:prstGeom>
              <a:blipFill rotWithShape="1">
                <a:blip r:embed="rId3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4" name="Straight Arrow Connector 63"/>
          <p:cNvCxnSpPr/>
          <p:nvPr/>
        </p:nvCxnSpPr>
        <p:spPr>
          <a:xfrm flipH="1">
            <a:off x="34635306" y="8468174"/>
            <a:ext cx="8851" cy="2235484"/>
          </a:xfrm>
          <a:prstGeom prst="straightConnector1">
            <a:avLst/>
          </a:prstGeom>
          <a:ln w="6350">
            <a:solidFill>
              <a:schemeClr val="tx1"/>
            </a:solidFill>
            <a:headEnd type="arrow" w="sm" len="lg"/>
            <a:tailEnd type="arrow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rot="10800000" flipH="1">
            <a:off x="33987865" y="9525307"/>
            <a:ext cx="1314226" cy="1653"/>
          </a:xfrm>
          <a:prstGeom prst="straightConnector1">
            <a:avLst/>
          </a:prstGeom>
          <a:ln w="6350">
            <a:solidFill>
              <a:schemeClr val="tx1"/>
            </a:solidFill>
            <a:headEnd type="arrow" w="sm" len="lg"/>
            <a:tailEnd type="arrow" w="sm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rot="5400000" flipH="1" flipV="1">
            <a:off x="35153959" y="9198093"/>
            <a:ext cx="656092" cy="1641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Box 66"/>
              <p:cNvSpPr txBox="1"/>
              <p:nvPr/>
            </p:nvSpPr>
            <p:spPr>
              <a:xfrm>
                <a:off x="34215640" y="9647516"/>
                <a:ext cx="48015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𝐿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7" name="TextBox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15640" y="9647516"/>
                <a:ext cx="480150" cy="523220"/>
              </a:xfrm>
              <a:prstGeom prst="rect">
                <a:avLst/>
              </a:prstGeom>
              <a:blipFill rotWithShape="1">
                <a:blip r:embed="rId3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angle 67"/>
              <p:cNvSpPr/>
              <p:nvPr/>
            </p:nvSpPr>
            <p:spPr>
              <a:xfrm>
                <a:off x="34680190" y="9041941"/>
                <a:ext cx="642785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/>
                        </a:rPr>
                        <m:t>𝑊</m:t>
                      </m:r>
                    </m:oMath>
                  </m:oMathPara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8" name="Rectangle 6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680190" y="9041941"/>
                <a:ext cx="642785" cy="523220"/>
              </a:xfrm>
              <a:prstGeom prst="rect">
                <a:avLst/>
              </a:prstGeom>
              <a:blipFill rotWithShape="1">
                <a:blip r:embed="rId3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Box 68"/>
              <p:cNvSpPr txBox="1"/>
              <p:nvPr/>
            </p:nvSpPr>
            <p:spPr>
              <a:xfrm>
                <a:off x="27103507" y="8383839"/>
                <a:ext cx="1593193" cy="111049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0" i="1" smtClean="0">
                          <a:latin typeface="Cambria Math"/>
                          <a:ea typeface="Cambria Math"/>
                        </a:rPr>
                        <m:t>𝛾</m:t>
                      </m:r>
                      <m:r>
                        <a:rPr lang="en-US" sz="3200" b="0" i="1" smtClean="0">
                          <a:latin typeface="Cambria Math"/>
                        </a:rPr>
                        <m:t>= </m:t>
                      </m:r>
                      <m:f>
                        <m:fPr>
                          <m:ctrlPr>
                            <a:rPr lang="en-US" sz="32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/>
                                </a:rPr>
                                <m:t>𝑠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32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3200" b="0" i="1" smtClean="0">
                                  <a:latin typeface="Cambria Math"/>
                                  <a:ea typeface="Cambria Math"/>
                                </a:rPr>
                                <m:t>𝑑</m:t>
                              </m:r>
                            </m:e>
                            <m:sub>
                              <m:r>
                                <a:rPr lang="en-US" sz="3200" b="0" i="1" smtClean="0">
                                  <a:latin typeface="Cambria Math"/>
                                </a:rPr>
                                <m:t>𝐿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03507" y="8383839"/>
                <a:ext cx="1593193" cy="1110497"/>
              </a:xfrm>
              <a:prstGeom prst="rect">
                <a:avLst/>
              </a:prstGeom>
              <a:blipFill rotWithShape="1">
                <a:blip r:embed="rId3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0" name="Group 69"/>
          <p:cNvGrpSpPr/>
          <p:nvPr/>
        </p:nvGrpSpPr>
        <p:grpSpPr>
          <a:xfrm>
            <a:off x="25504170" y="7141681"/>
            <a:ext cx="5227259" cy="3594813"/>
            <a:chOff x="729695" y="15455187"/>
            <a:chExt cx="5227259" cy="3594813"/>
          </a:xfrm>
        </p:grpSpPr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1" name="TextBox 70"/>
                <p:cNvSpPr txBox="1"/>
                <p:nvPr/>
              </p:nvSpPr>
              <p:spPr>
                <a:xfrm>
                  <a:off x="3200400" y="17949442"/>
                  <a:ext cx="2756554" cy="110055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/>
                          </a:rPr>
                          <m:t>𝑅𝑒</m:t>
                        </m:r>
                        <m:r>
                          <a:rPr lang="en-US" sz="3200" b="0" i="1" smtClean="0">
                            <a:latin typeface="Cambria Math"/>
                          </a:rPr>
                          <m:t>=</m:t>
                        </m:r>
                        <m:f>
                          <m:fPr>
                            <m:ctrlPr>
                              <a:rPr lang="en-US" sz="32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200" b="0" i="1" smtClean="0">
                                <a:latin typeface="Cambria Math"/>
                              </a:rPr>
                              <m:t>4</m:t>
                            </m:r>
                            <m:sSub>
                              <m:sSubPr>
                                <m:ctrlPr>
                                  <a:rPr lang="en-US" sz="32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i="1" smtClean="0">
                                    <a:latin typeface="Cambria Math"/>
                                    <a:ea typeface="Cambria Math"/>
                                  </a:rPr>
                                  <m:t>𝜌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  <m:r>
                              <a:rPr lang="en-US" sz="3200" b="0" i="1" smtClean="0">
                                <a:latin typeface="Cambria Math"/>
                                <a:ea typeface="Cambria Math"/>
                              </a:rPr>
                              <m:t>𝑄</m:t>
                            </m:r>
                          </m:num>
                          <m:den>
                            <m:r>
                              <a:rPr lang="en-US" sz="3200" i="1">
                                <a:latin typeface="Cambria Math"/>
                              </a:rPr>
                              <m:t>𝜋</m:t>
                            </m:r>
                            <m:sSub>
                              <m:sSubPr>
                                <m:ctrlPr>
                                  <a:rPr lang="en-US" sz="3200" i="1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i="1">
                                    <a:latin typeface="Cambria Math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sz="3200" i="1">
                                    <a:latin typeface="Cambria Math"/>
                                  </a:rPr>
                                  <m:t>𝑠</m:t>
                                </m:r>
                              </m:sub>
                            </m:sSub>
                            <m:sSub>
                              <m:sSubPr>
                                <m:ctrlPr>
                                  <a:rPr lang="en-US" sz="32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i="1" smtClean="0">
                                    <a:latin typeface="Cambria Math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1" name="TextBox 7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00400" y="17949442"/>
                  <a:ext cx="2756554" cy="1100558"/>
                </a:xfrm>
                <a:prstGeom prst="rect">
                  <a:avLst/>
                </a:prstGeom>
                <a:blipFill rotWithShape="1">
                  <a:blip r:embed="rId3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2" name="TextBox 71"/>
                <p:cNvSpPr txBox="1"/>
                <p:nvPr/>
              </p:nvSpPr>
              <p:spPr>
                <a:xfrm>
                  <a:off x="729695" y="15455187"/>
                  <a:ext cx="1590820" cy="101893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𝜒</m:t>
                        </m:r>
                        <m:r>
                          <a:rPr lang="en-US" sz="3200" b="0" i="1" smtClean="0">
                            <a:latin typeface="Cambria Math"/>
                          </a:rPr>
                          <m:t>= </m:t>
                        </m:r>
                        <m:f>
                          <m:fPr>
                            <m:ctrlPr>
                              <a:rPr lang="en-US" sz="3200" b="0" i="1" smtClean="0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32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smtClean="0">
                                    <a:latin typeface="Cambria Math"/>
                                    <a:ea typeface="Cambria Math"/>
                                  </a:rPr>
                                  <m:t>𝜌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𝑑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32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smtClean="0">
                                    <a:latin typeface="Cambria Math"/>
                                    <a:ea typeface="Cambria Math"/>
                                  </a:rPr>
                                  <m:t>𝜌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30" name="TextBox 2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9695" y="15455187"/>
                  <a:ext cx="1590820" cy="1018933"/>
                </a:xfrm>
                <a:prstGeom prst="rect">
                  <a:avLst/>
                </a:prstGeom>
                <a:blipFill rotWithShape="1">
                  <a:blip r:embed="rId6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3" name="TextBox 72"/>
                <p:cNvSpPr txBox="1"/>
                <p:nvPr/>
              </p:nvSpPr>
              <p:spPr>
                <a:xfrm>
                  <a:off x="729695" y="18031067"/>
                  <a:ext cx="1590820" cy="101893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/>
                            <a:ea typeface="Cambria Math"/>
                          </a:rPr>
                          <m:t>𝜆</m:t>
                        </m:r>
                        <m:r>
                          <a:rPr lang="en-US" sz="3200" b="0" i="1" smtClean="0">
                            <a:latin typeface="Cambria Math"/>
                          </a:rPr>
                          <m:t>= </m:t>
                        </m:r>
                        <m:f>
                          <m:fPr>
                            <m:ctrlPr>
                              <a:rPr lang="en-US" sz="3200" b="0" i="1" smtClean="0">
                                <a:latin typeface="Cambria Math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32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smtClean="0">
                                    <a:latin typeface="Cambria Math"/>
                                    <a:ea typeface="Cambria Math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𝑑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3200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smtClean="0">
                                    <a:latin typeface="Cambria Math"/>
                                    <a:ea typeface="Cambria Math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80" name="TextBox 7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29695" y="18031067"/>
                  <a:ext cx="1590820" cy="1018933"/>
                </a:xfrm>
                <a:prstGeom prst="rect">
                  <a:avLst/>
                </a:prstGeom>
                <a:blipFill rotWithShape="1">
                  <a:blip r:embed="rId6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Box 73"/>
                <p:cNvSpPr txBox="1"/>
                <p:nvPr/>
              </p:nvSpPr>
              <p:spPr>
                <a:xfrm>
                  <a:off x="3333029" y="15455187"/>
                  <a:ext cx="2491297" cy="116089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en-US" sz="3200" b="0" i="1" smtClean="0">
                            <a:latin typeface="Cambria Math"/>
                          </a:rPr>
                          <m:t>𝐸</m:t>
                        </m:r>
                        <m:r>
                          <a:rPr lang="en-US" sz="3200" i="1">
                            <a:latin typeface="Cambria Math"/>
                          </a:rPr>
                          <m:t>𝑎</m:t>
                        </m:r>
                        <m:r>
                          <a:rPr lang="en-US" sz="3200" i="1">
                            <a:latin typeface="Cambria Math"/>
                          </a:rPr>
                          <m:t>=</m:t>
                        </m:r>
                        <m:f>
                          <m:fPr>
                            <m:ctrlPr>
                              <a:rPr lang="en-US" sz="32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en-US" sz="3200" i="1">
                                <a:latin typeface="Cambria Math"/>
                              </a:rPr>
                              <m:t>4</m:t>
                            </m:r>
                            <m:sSub>
                              <m:sSubPr>
                                <m:ctrlPr>
                                  <a:rPr lang="en-US" sz="32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i="1" smtClean="0">
                                    <a:latin typeface="Cambria Math"/>
                                  </a:rPr>
                                  <m:t>𝜇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𝑏</m:t>
                                </m:r>
                              </m:sub>
                            </m:sSub>
                            <m:r>
                              <a:rPr lang="en-US" sz="3200" i="1">
                                <a:latin typeface="Cambria Math"/>
                              </a:rPr>
                              <m:t>𝑄</m:t>
                            </m:r>
                          </m:num>
                          <m:den>
                            <m:r>
                              <a:rPr lang="en-US" sz="3200" i="1">
                                <a:latin typeface="Cambria Math"/>
                              </a:rPr>
                              <m:t>𝜋</m:t>
                            </m:r>
                            <m:sSubSup>
                              <m:sSubSupPr>
                                <m:ctrlPr>
                                  <a:rPr lang="en-US" sz="3200" i="1">
                                    <a:latin typeface="Cambria Math"/>
                                  </a:rPr>
                                </m:ctrlPr>
                              </m:sSubSupPr>
                              <m:e>
                                <m:r>
                                  <a:rPr lang="en-US" sz="3200" i="1">
                                    <a:latin typeface="Cambria Math"/>
                                  </a:rPr>
                                  <m:t>𝑑</m:t>
                                </m:r>
                              </m:e>
                              <m:sub>
                                <m:r>
                                  <a:rPr lang="en-US" sz="3200" i="1">
                                    <a:latin typeface="Cambria Math"/>
                                  </a:rPr>
                                  <m:t>𝑠</m:t>
                                </m:r>
                              </m:sub>
                              <m:sup>
                                <m:r>
                                  <a:rPr lang="en-US" sz="3200" i="1">
                                    <a:latin typeface="Cambria Math"/>
                                  </a:rPr>
                                  <m:t>2</m:t>
                                </m:r>
                              </m:sup>
                            </m:sSubSup>
                            <m:sSub>
                              <m:sSubPr>
                                <m:ctrlPr>
                                  <a:rPr lang="en-US" sz="320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𝐺</m:t>
                                </m:r>
                              </m:e>
                              <m:sub>
                                <m:r>
                                  <a:rPr lang="en-US" sz="3200" b="0" i="1" smtClean="0">
                                    <a:latin typeface="Cambria Math"/>
                                  </a:rPr>
                                  <m:t>𝑠</m:t>
                                </m:r>
                              </m:sub>
                            </m:sSub>
                          </m:den>
                        </m:f>
                      </m:oMath>
                    </m:oMathPara>
                  </a14:m>
                  <a:endParaRPr lang="en-US" sz="32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mc:Choice>
          <mc:Fallback xmlns="">
            <p:sp>
              <p:nvSpPr>
                <p:cNvPr id="74" name="TextBox 7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333029" y="15455187"/>
                  <a:ext cx="2491297" cy="1160895"/>
                </a:xfrm>
                <a:prstGeom prst="rect">
                  <a:avLst/>
                </a:prstGeom>
                <a:blipFill rotWithShape="1">
                  <a:blip r:embed="rId70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75" name="Rectangle 74"/>
          <p:cNvSpPr/>
          <p:nvPr/>
        </p:nvSpPr>
        <p:spPr>
          <a:xfrm>
            <a:off x="28660675" y="4838614"/>
            <a:ext cx="1341969" cy="11705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6" name="Group 75"/>
          <p:cNvGrpSpPr/>
          <p:nvPr/>
        </p:nvGrpSpPr>
        <p:grpSpPr>
          <a:xfrm>
            <a:off x="31327675" y="8412338"/>
            <a:ext cx="1743644" cy="2240071"/>
            <a:chOff x="6815127" y="16725844"/>
            <a:chExt cx="1743644" cy="2240071"/>
          </a:xfrm>
        </p:grpSpPr>
        <p:grpSp>
          <p:nvGrpSpPr>
            <p:cNvPr id="77" name="Group 342"/>
            <p:cNvGrpSpPr>
              <a:grpSpLocks/>
            </p:cNvGrpSpPr>
            <p:nvPr/>
          </p:nvGrpSpPr>
          <p:grpSpPr bwMode="auto">
            <a:xfrm rot="16200000">
              <a:off x="6556241" y="17235933"/>
              <a:ext cx="2240071" cy="1219894"/>
              <a:chOff x="4483" y="4139"/>
              <a:chExt cx="1365" cy="743"/>
            </a:xfrm>
          </p:grpSpPr>
          <p:sp>
            <p:nvSpPr>
              <p:cNvPr id="81" name="Freeform 343"/>
              <p:cNvSpPr>
                <a:spLocks/>
              </p:cNvSpPr>
              <p:nvPr/>
            </p:nvSpPr>
            <p:spPr bwMode="auto">
              <a:xfrm>
                <a:off x="4483" y="4139"/>
                <a:ext cx="1365" cy="374"/>
              </a:xfrm>
              <a:custGeom>
                <a:avLst/>
                <a:gdLst/>
                <a:ahLst/>
                <a:cxnLst>
                  <a:cxn ang="0">
                    <a:pos x="27" y="287"/>
                  </a:cxn>
                  <a:cxn ang="0">
                    <a:pos x="37" y="87"/>
                  </a:cxn>
                  <a:cxn ang="0">
                    <a:pos x="247" y="17"/>
                  </a:cxn>
                  <a:cxn ang="0">
                    <a:pos x="717" y="17"/>
                  </a:cxn>
                  <a:cxn ang="0">
                    <a:pos x="987" y="117"/>
                  </a:cxn>
                  <a:cxn ang="0">
                    <a:pos x="1047" y="287"/>
                  </a:cxn>
                </a:cxnLst>
                <a:rect l="0" t="0" r="r" b="b"/>
                <a:pathLst>
                  <a:path w="1047" h="287">
                    <a:moveTo>
                      <a:pt x="27" y="287"/>
                    </a:moveTo>
                    <a:cubicBezTo>
                      <a:pt x="13" y="209"/>
                      <a:pt x="0" y="132"/>
                      <a:pt x="37" y="87"/>
                    </a:cubicBezTo>
                    <a:cubicBezTo>
                      <a:pt x="74" y="42"/>
                      <a:pt x="134" y="29"/>
                      <a:pt x="247" y="17"/>
                    </a:cubicBezTo>
                    <a:cubicBezTo>
                      <a:pt x="360" y="5"/>
                      <a:pt x="594" y="0"/>
                      <a:pt x="717" y="17"/>
                    </a:cubicBezTo>
                    <a:cubicBezTo>
                      <a:pt x="840" y="34"/>
                      <a:pt x="932" y="72"/>
                      <a:pt x="987" y="117"/>
                    </a:cubicBezTo>
                    <a:cubicBezTo>
                      <a:pt x="1042" y="162"/>
                      <a:pt x="1044" y="224"/>
                      <a:pt x="1047" y="287"/>
                    </a:cubicBezTo>
                  </a:path>
                </a:pathLst>
              </a:cu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82" name="Freeform 344"/>
              <p:cNvSpPr>
                <a:spLocks/>
              </p:cNvSpPr>
              <p:nvPr/>
            </p:nvSpPr>
            <p:spPr bwMode="auto">
              <a:xfrm flipV="1">
                <a:off x="4483" y="4508"/>
                <a:ext cx="1365" cy="374"/>
              </a:xfrm>
              <a:custGeom>
                <a:avLst/>
                <a:gdLst/>
                <a:ahLst/>
                <a:cxnLst>
                  <a:cxn ang="0">
                    <a:pos x="27" y="287"/>
                  </a:cxn>
                  <a:cxn ang="0">
                    <a:pos x="37" y="87"/>
                  </a:cxn>
                  <a:cxn ang="0">
                    <a:pos x="247" y="17"/>
                  </a:cxn>
                  <a:cxn ang="0">
                    <a:pos x="717" y="17"/>
                  </a:cxn>
                  <a:cxn ang="0">
                    <a:pos x="987" y="117"/>
                  </a:cxn>
                  <a:cxn ang="0">
                    <a:pos x="1047" y="287"/>
                  </a:cxn>
                </a:cxnLst>
                <a:rect l="0" t="0" r="r" b="b"/>
                <a:pathLst>
                  <a:path w="1047" h="287">
                    <a:moveTo>
                      <a:pt x="27" y="287"/>
                    </a:moveTo>
                    <a:cubicBezTo>
                      <a:pt x="13" y="209"/>
                      <a:pt x="0" y="132"/>
                      <a:pt x="37" y="87"/>
                    </a:cubicBezTo>
                    <a:cubicBezTo>
                      <a:pt x="74" y="42"/>
                      <a:pt x="134" y="29"/>
                      <a:pt x="247" y="17"/>
                    </a:cubicBezTo>
                    <a:cubicBezTo>
                      <a:pt x="360" y="5"/>
                      <a:pt x="594" y="0"/>
                      <a:pt x="717" y="17"/>
                    </a:cubicBezTo>
                    <a:cubicBezTo>
                      <a:pt x="840" y="34"/>
                      <a:pt x="932" y="72"/>
                      <a:pt x="987" y="117"/>
                    </a:cubicBezTo>
                    <a:cubicBezTo>
                      <a:pt x="1042" y="162"/>
                      <a:pt x="1044" y="224"/>
                      <a:pt x="1047" y="287"/>
                    </a:cubicBezTo>
                  </a:path>
                </a:pathLst>
              </a:cu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  <p:sp>
          <p:nvSpPr>
            <p:cNvPr id="78" name="Oval 345"/>
            <p:cNvSpPr>
              <a:spLocks noChangeArrowheads="1"/>
            </p:cNvSpPr>
            <p:nvPr/>
          </p:nvSpPr>
          <p:spPr bwMode="auto">
            <a:xfrm>
              <a:off x="6815127" y="16981853"/>
              <a:ext cx="1743644" cy="1772364"/>
            </a:xfrm>
            <a:prstGeom prst="ellipse">
              <a:avLst/>
            </a:prstGeom>
            <a:noFill/>
            <a:ln w="6350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cxnSp>
          <p:nvCxnSpPr>
            <p:cNvPr id="79" name="AutoShape 346"/>
            <p:cNvCxnSpPr>
              <a:cxnSpLocks noChangeShapeType="1"/>
            </p:cNvCxnSpPr>
            <p:nvPr/>
          </p:nvCxnSpPr>
          <p:spPr bwMode="auto">
            <a:xfrm flipH="1">
              <a:off x="6961252" y="17375712"/>
              <a:ext cx="1495725" cy="1009263"/>
            </a:xfrm>
            <a:prstGeom prst="straightConnector1">
              <a:avLst/>
            </a:prstGeom>
            <a:noFill/>
            <a:ln w="6350">
              <a:solidFill>
                <a:srgbClr val="000000"/>
              </a:solidFill>
              <a:round/>
              <a:headEnd type="arrow" w="sm" len="sm"/>
              <a:tailEnd type="arrow" w="sm" len="sm"/>
            </a:ln>
          </p:spPr>
        </p:cxnSp>
        <p:sp>
          <p:nvSpPr>
            <p:cNvPr id="80" name="Text Box 347"/>
            <p:cNvSpPr txBox="1">
              <a:spLocks noChangeArrowheads="1"/>
            </p:cNvSpPr>
            <p:nvPr/>
          </p:nvSpPr>
          <p:spPr bwMode="auto">
            <a:xfrm>
              <a:off x="7458732" y="17357660"/>
              <a:ext cx="512257" cy="4414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0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d</a:t>
              </a:r>
              <a:r>
                <a:rPr kumimoji="0" lang="en-US" sz="2400" b="0" i="1" u="none" strike="noStrike" cap="none" normalizeH="0" baseline="-2500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</a:rPr>
                <a:t>d</a:t>
              </a:r>
              <a:endParaRPr kumimoji="0" lang="en-US" sz="2400" b="0" i="1" u="none" strike="noStrike" cap="none" normalizeH="0" baseline="-25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grpSp>
        <p:nvGrpSpPr>
          <p:cNvPr id="83" name="Group 342"/>
          <p:cNvGrpSpPr>
            <a:grpSpLocks/>
          </p:cNvGrpSpPr>
          <p:nvPr/>
        </p:nvGrpSpPr>
        <p:grpSpPr bwMode="auto">
          <a:xfrm rot="16200000">
            <a:off x="33511163" y="8984027"/>
            <a:ext cx="2240071" cy="1219894"/>
            <a:chOff x="4483" y="4139"/>
            <a:chExt cx="1365" cy="743"/>
          </a:xfrm>
        </p:grpSpPr>
        <p:sp>
          <p:nvSpPr>
            <p:cNvPr id="84" name="Freeform 343"/>
            <p:cNvSpPr>
              <a:spLocks/>
            </p:cNvSpPr>
            <p:nvPr/>
          </p:nvSpPr>
          <p:spPr bwMode="auto">
            <a:xfrm>
              <a:off x="4483" y="4139"/>
              <a:ext cx="1365" cy="374"/>
            </a:xfrm>
            <a:custGeom>
              <a:avLst/>
              <a:gdLst/>
              <a:ahLst/>
              <a:cxnLst>
                <a:cxn ang="0">
                  <a:pos x="27" y="287"/>
                </a:cxn>
                <a:cxn ang="0">
                  <a:pos x="37" y="87"/>
                </a:cxn>
                <a:cxn ang="0">
                  <a:pos x="247" y="17"/>
                </a:cxn>
                <a:cxn ang="0">
                  <a:pos x="717" y="17"/>
                </a:cxn>
                <a:cxn ang="0">
                  <a:pos x="987" y="117"/>
                </a:cxn>
                <a:cxn ang="0">
                  <a:pos x="1047" y="287"/>
                </a:cxn>
              </a:cxnLst>
              <a:rect l="0" t="0" r="r" b="b"/>
              <a:pathLst>
                <a:path w="1047" h="287">
                  <a:moveTo>
                    <a:pt x="27" y="287"/>
                  </a:moveTo>
                  <a:cubicBezTo>
                    <a:pt x="13" y="209"/>
                    <a:pt x="0" y="132"/>
                    <a:pt x="37" y="87"/>
                  </a:cubicBezTo>
                  <a:cubicBezTo>
                    <a:pt x="74" y="42"/>
                    <a:pt x="134" y="29"/>
                    <a:pt x="247" y="17"/>
                  </a:cubicBezTo>
                  <a:cubicBezTo>
                    <a:pt x="360" y="5"/>
                    <a:pt x="594" y="0"/>
                    <a:pt x="717" y="17"/>
                  </a:cubicBezTo>
                  <a:cubicBezTo>
                    <a:pt x="840" y="34"/>
                    <a:pt x="932" y="72"/>
                    <a:pt x="987" y="117"/>
                  </a:cubicBezTo>
                  <a:cubicBezTo>
                    <a:pt x="1042" y="162"/>
                    <a:pt x="1044" y="224"/>
                    <a:pt x="1047" y="287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344"/>
            <p:cNvSpPr>
              <a:spLocks/>
            </p:cNvSpPr>
            <p:nvPr/>
          </p:nvSpPr>
          <p:spPr bwMode="auto">
            <a:xfrm flipV="1">
              <a:off x="4483" y="4508"/>
              <a:ext cx="1365" cy="374"/>
            </a:xfrm>
            <a:custGeom>
              <a:avLst/>
              <a:gdLst/>
              <a:ahLst/>
              <a:cxnLst>
                <a:cxn ang="0">
                  <a:pos x="27" y="287"/>
                </a:cxn>
                <a:cxn ang="0">
                  <a:pos x="37" y="87"/>
                </a:cxn>
                <a:cxn ang="0">
                  <a:pos x="247" y="17"/>
                </a:cxn>
                <a:cxn ang="0">
                  <a:pos x="717" y="17"/>
                </a:cxn>
                <a:cxn ang="0">
                  <a:pos x="987" y="117"/>
                </a:cxn>
                <a:cxn ang="0">
                  <a:pos x="1047" y="287"/>
                </a:cxn>
              </a:cxnLst>
              <a:rect l="0" t="0" r="r" b="b"/>
              <a:pathLst>
                <a:path w="1047" h="287">
                  <a:moveTo>
                    <a:pt x="27" y="287"/>
                  </a:moveTo>
                  <a:cubicBezTo>
                    <a:pt x="13" y="209"/>
                    <a:pt x="0" y="132"/>
                    <a:pt x="37" y="87"/>
                  </a:cubicBezTo>
                  <a:cubicBezTo>
                    <a:pt x="74" y="42"/>
                    <a:pt x="134" y="29"/>
                    <a:pt x="247" y="17"/>
                  </a:cubicBezTo>
                  <a:cubicBezTo>
                    <a:pt x="360" y="5"/>
                    <a:pt x="594" y="0"/>
                    <a:pt x="717" y="17"/>
                  </a:cubicBezTo>
                  <a:cubicBezTo>
                    <a:pt x="840" y="34"/>
                    <a:pt x="932" y="72"/>
                    <a:pt x="987" y="117"/>
                  </a:cubicBezTo>
                  <a:cubicBezTo>
                    <a:pt x="1042" y="162"/>
                    <a:pt x="1044" y="224"/>
                    <a:pt x="1047" y="287"/>
                  </a:cubicBezTo>
                </a:path>
              </a:pathLst>
            </a:cu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457200" y="4520885"/>
            <a:ext cx="10515599" cy="571582"/>
          </a:xfrm>
          <a:prstGeom prst="rect">
            <a:avLst/>
          </a:prstGeom>
          <a:noFill/>
          <a:ln>
            <a:noFill/>
          </a:ln>
        </p:spPr>
        <p:txBody>
          <a:bodyPr wrap="square" lIns="78373" tIns="39187" rIns="78373" bIns="39187" rtlCol="0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Study capsules in constraining geometries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490314" y="9412061"/>
            <a:ext cx="4952101" cy="1371801"/>
          </a:xfrm>
          <a:prstGeom prst="rect">
            <a:avLst/>
          </a:prstGeom>
          <a:noFill/>
        </p:spPr>
        <p:txBody>
          <a:bodyPr wrap="square" lIns="78373" tIns="39187" rIns="78373" bIns="39187" rtlCol="0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Flow induced deformation of diseased cells can be used to diagnose diseases</a:t>
            </a:r>
          </a:p>
        </p:txBody>
      </p:sp>
      <p:pic>
        <p:nvPicPr>
          <p:cNvPr id="95" name="Picture 3"/>
          <p:cNvPicPr>
            <a:picLocks noChangeAspect="1" noChangeArrowheads="1"/>
          </p:cNvPicPr>
          <p:nvPr/>
        </p:nvPicPr>
        <p:blipFill rotWithShape="1"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1" t="1049" r="3273" b="2653"/>
          <a:stretch/>
        </p:blipFill>
        <p:spPr bwMode="auto">
          <a:xfrm>
            <a:off x="8003868" y="5697802"/>
            <a:ext cx="292608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727" y="5314976"/>
            <a:ext cx="1521154" cy="1583383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7524" y="6440852"/>
            <a:ext cx="1214671" cy="2179753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985" y="7093407"/>
            <a:ext cx="1912028" cy="1295399"/>
          </a:xfrm>
          <a:prstGeom prst="rect">
            <a:avLst/>
          </a:prstGeom>
        </p:spPr>
      </p:pic>
      <p:sp>
        <p:nvSpPr>
          <p:cNvPr id="105" name="Rectangle 104"/>
          <p:cNvSpPr/>
          <p:nvPr/>
        </p:nvSpPr>
        <p:spPr>
          <a:xfrm>
            <a:off x="24688800" y="19666026"/>
            <a:ext cx="114300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  <a:endParaRPr lang="en-US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6" name="TextBox 105"/>
          <p:cNvSpPr txBox="1"/>
          <p:nvPr/>
        </p:nvSpPr>
        <p:spPr>
          <a:xfrm>
            <a:off x="24839114" y="20547286"/>
            <a:ext cx="1101403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HSA microcapsules successfully fabricated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Robust capsules for 25% HSA solution with 30 minute reaction time</a:t>
            </a:r>
          </a:p>
          <a:p>
            <a:pPr marL="457200" indent="-457200" algn="just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Dilatation and aspiration experiments set up to characterize capsules</a:t>
            </a:r>
          </a:p>
        </p:txBody>
      </p:sp>
      <p:sp>
        <p:nvSpPr>
          <p:cNvPr id="107" name="Rectangle 106"/>
          <p:cNvSpPr/>
          <p:nvPr/>
        </p:nvSpPr>
        <p:spPr>
          <a:xfrm>
            <a:off x="24688800" y="23698200"/>
            <a:ext cx="114300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Further Research</a:t>
            </a:r>
            <a:endParaRPr lang="en-US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24839114" y="24536400"/>
            <a:ext cx="11164352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Conduct deformation studies to determine critical Elasticity number at which capsule breaks</a:t>
            </a:r>
          </a:p>
          <a:p>
            <a:pPr marL="457200" indent="-457200" algn="just">
              <a:spcBef>
                <a:spcPts val="1200"/>
              </a:spcBef>
              <a:spcAft>
                <a:spcPts val="1200"/>
              </a:spcAft>
              <a:buFont typeface="Arial" pitchFamily="34" charset="0"/>
              <a:buChar char="•"/>
            </a:pPr>
            <a:r>
              <a:rPr 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nalyze how it changes with constraining geometry</a:t>
            </a:r>
          </a:p>
        </p:txBody>
      </p:sp>
      <p:sp>
        <p:nvSpPr>
          <p:cNvPr id="109" name="Rectangle 108"/>
          <p:cNvSpPr/>
          <p:nvPr/>
        </p:nvSpPr>
        <p:spPr>
          <a:xfrm>
            <a:off x="24688800" y="26365200"/>
            <a:ext cx="114300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Acknowledgements</a:t>
            </a:r>
            <a:endParaRPr lang="en-US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0" name="TextBox 79"/>
          <p:cNvSpPr txBox="1">
            <a:spLocks noChangeArrowheads="1"/>
          </p:cNvSpPr>
          <p:nvPr/>
        </p:nvSpPr>
        <p:spPr bwMode="auto">
          <a:xfrm>
            <a:off x="25441175" y="27653601"/>
            <a:ext cx="9122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Robert Carroll (PhD 2014 UNH)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2" name="TextBox 79"/>
          <p:cNvSpPr txBox="1">
            <a:spLocks noChangeArrowheads="1"/>
          </p:cNvSpPr>
          <p:nvPr/>
        </p:nvSpPr>
        <p:spPr bwMode="auto">
          <a:xfrm>
            <a:off x="25168901" y="27130381"/>
            <a:ext cx="904673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r"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UNH Hamel Center for Undergraduate Research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4" name="Rectangle 113"/>
          <p:cNvSpPr/>
          <p:nvPr/>
        </p:nvSpPr>
        <p:spPr>
          <a:xfrm>
            <a:off x="24688800" y="19659600"/>
            <a:ext cx="11430000" cy="914400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457200" y="11430000"/>
            <a:ext cx="10515600" cy="7772400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9" name="TextBox 79"/>
          <p:cNvSpPr txBox="1">
            <a:spLocks noChangeArrowheads="1"/>
          </p:cNvSpPr>
          <p:nvPr/>
        </p:nvSpPr>
        <p:spPr bwMode="auto">
          <a:xfrm>
            <a:off x="25593575" y="28121542"/>
            <a:ext cx="91229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Brian Zukas (PhD 2016 UNH)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0" name="Picture 4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8582" y="13868400"/>
            <a:ext cx="1752600" cy="1402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1" name="Rectangle 160"/>
          <p:cNvSpPr/>
          <p:nvPr/>
        </p:nvSpPr>
        <p:spPr>
          <a:xfrm>
            <a:off x="536744" y="18248293"/>
            <a:ext cx="104284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HSA capsule strength affected by reaction time and solution concentration</a:t>
            </a:r>
          </a:p>
        </p:txBody>
      </p:sp>
      <p:sp>
        <p:nvSpPr>
          <p:cNvPr id="165" name="TextBox 164"/>
          <p:cNvSpPr txBox="1"/>
          <p:nvPr/>
        </p:nvSpPr>
        <p:spPr>
          <a:xfrm>
            <a:off x="24688800" y="11430000"/>
            <a:ext cx="114300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lIns="78373" tIns="39187" rIns="78373" bIns="39187" rtlCol="0">
            <a:noAutofit/>
          </a:bodyPr>
          <a:lstStyle/>
          <a:p>
            <a:pPr algn="ctr"/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Future Work: Capsule Deformation Studies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0" name="Group 169"/>
          <p:cNvGrpSpPr/>
          <p:nvPr/>
        </p:nvGrpSpPr>
        <p:grpSpPr>
          <a:xfrm>
            <a:off x="1796340" y="12147114"/>
            <a:ext cx="7281915" cy="1873686"/>
            <a:chOff x="5119310" y="12941831"/>
            <a:chExt cx="5698995" cy="1466390"/>
          </a:xfrm>
        </p:grpSpPr>
        <p:pic>
          <p:nvPicPr>
            <p:cNvPr id="171" name="Picture 170"/>
            <p:cNvPicPr>
              <a:picLocks noChangeAspect="1"/>
            </p:cNvPicPr>
            <p:nvPr/>
          </p:nvPicPr>
          <p:blipFill rotWithShape="1">
            <a:blip r:embed="rId7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9033"/>
            <a:stretch/>
          </p:blipFill>
          <p:spPr>
            <a:xfrm>
              <a:off x="5119310" y="12941831"/>
              <a:ext cx="5698995" cy="1466390"/>
            </a:xfrm>
            <a:prstGeom prst="rect">
              <a:avLst/>
            </a:prstGeom>
          </p:spPr>
        </p:pic>
        <p:cxnSp>
          <p:nvCxnSpPr>
            <p:cNvPr id="172" name="Straight Arrow Connector 171"/>
            <p:cNvCxnSpPr/>
            <p:nvPr/>
          </p:nvCxnSpPr>
          <p:spPr>
            <a:xfrm>
              <a:off x="7316922" y="14003077"/>
              <a:ext cx="1386303" cy="7920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8" name="Group 217"/>
          <p:cNvGrpSpPr/>
          <p:nvPr/>
        </p:nvGrpSpPr>
        <p:grpSpPr>
          <a:xfrm>
            <a:off x="2247622" y="14385853"/>
            <a:ext cx="8592764" cy="3718843"/>
            <a:chOff x="1371304" y="14126830"/>
            <a:chExt cx="8592764" cy="3718843"/>
          </a:xfrm>
        </p:grpSpPr>
        <p:cxnSp>
          <p:nvCxnSpPr>
            <p:cNvPr id="219" name="Straight Arrow Connector 218"/>
            <p:cNvCxnSpPr>
              <a:stCxn id="220" idx="1"/>
              <a:endCxn id="220" idx="3"/>
            </p:cNvCxnSpPr>
            <p:nvPr/>
          </p:nvCxnSpPr>
          <p:spPr>
            <a:xfrm>
              <a:off x="5156571" y="16182522"/>
              <a:ext cx="2362200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arrow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0" name="TextBox 219"/>
            <p:cNvSpPr txBox="1"/>
            <p:nvPr/>
          </p:nvSpPr>
          <p:spPr>
            <a:xfrm>
              <a:off x="5156571" y="15920912"/>
              <a:ext cx="23622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dirty="0" smtClean="0">
                  <a:latin typeface="+mj-lt"/>
                </a:rPr>
                <a:t>Drain Bulk and wash with IPA and DI Water</a:t>
              </a:r>
              <a:endParaRPr lang="en-US" sz="1400" dirty="0">
                <a:latin typeface="+mj-lt"/>
              </a:endParaRPr>
            </a:p>
          </p:txBody>
        </p:sp>
        <p:grpSp>
          <p:nvGrpSpPr>
            <p:cNvPr id="221" name="Group 220"/>
            <p:cNvGrpSpPr/>
            <p:nvPr/>
          </p:nvGrpSpPr>
          <p:grpSpPr>
            <a:xfrm>
              <a:off x="1371304" y="14126830"/>
              <a:ext cx="3033197" cy="2092687"/>
              <a:chOff x="303446" y="2874954"/>
              <a:chExt cx="3033197" cy="2092687"/>
            </a:xfrm>
          </p:grpSpPr>
          <p:pic>
            <p:nvPicPr>
              <p:cNvPr id="257" name="Picture 256"/>
              <p:cNvPicPr>
                <a:picLocks noChangeAspect="1"/>
              </p:cNvPicPr>
              <p:nvPr/>
            </p:nvPicPr>
            <p:blipFill rotWithShape="1">
              <a:blip r:embed="rId7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8939" t="26263" b="21168"/>
              <a:stretch/>
            </p:blipFill>
            <p:spPr>
              <a:xfrm>
                <a:off x="303446" y="2874954"/>
                <a:ext cx="3033197" cy="1239809"/>
              </a:xfrm>
              <a:prstGeom prst="rect">
                <a:avLst/>
              </a:prstGeom>
            </p:spPr>
          </p:pic>
          <p:sp>
            <p:nvSpPr>
              <p:cNvPr id="258" name="Rectangle 257"/>
              <p:cNvSpPr/>
              <p:nvPr/>
            </p:nvSpPr>
            <p:spPr>
              <a:xfrm>
                <a:off x="493146" y="4044311"/>
                <a:ext cx="1881612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 smtClean="0"/>
                  <a:t>HSA Drop formation in T-Junction</a:t>
                </a:r>
                <a:endParaRPr lang="en-US" sz="1800" b="1" dirty="0"/>
              </a:p>
            </p:txBody>
          </p:sp>
        </p:grpSp>
        <p:grpSp>
          <p:nvGrpSpPr>
            <p:cNvPr id="222" name="Group 221"/>
            <p:cNvGrpSpPr/>
            <p:nvPr/>
          </p:nvGrpSpPr>
          <p:grpSpPr>
            <a:xfrm>
              <a:off x="2705081" y="15384832"/>
              <a:ext cx="2894937" cy="2460841"/>
              <a:chOff x="1637223" y="4132956"/>
              <a:chExt cx="2894937" cy="2460841"/>
            </a:xfrm>
          </p:grpSpPr>
          <p:sp>
            <p:nvSpPr>
              <p:cNvPr id="240" name="TextBox 239"/>
              <p:cNvSpPr txBox="1"/>
              <p:nvPr/>
            </p:nvSpPr>
            <p:spPr>
              <a:xfrm>
                <a:off x="1637223" y="5670467"/>
                <a:ext cx="2894937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800" b="1" dirty="0" smtClean="0"/>
                  <a:t>Crosslinking Reaction in </a:t>
                </a:r>
                <a:r>
                  <a:rPr lang="en-US" sz="1800" b="1" dirty="0" err="1" smtClean="0"/>
                  <a:t>Terephthaloyl</a:t>
                </a:r>
                <a:r>
                  <a:rPr lang="en-US" sz="1800" b="1" dirty="0" smtClean="0"/>
                  <a:t> Chloride forms membrane </a:t>
                </a:r>
                <a:endParaRPr lang="en-US" sz="1800" b="1" dirty="0"/>
              </a:p>
            </p:txBody>
          </p:sp>
          <p:grpSp>
            <p:nvGrpSpPr>
              <p:cNvPr id="241" name="Group 240"/>
              <p:cNvGrpSpPr/>
              <p:nvPr/>
            </p:nvGrpSpPr>
            <p:grpSpPr>
              <a:xfrm>
                <a:off x="2393808" y="4132956"/>
                <a:ext cx="1371600" cy="1464640"/>
                <a:chOff x="2393808" y="4132956"/>
                <a:chExt cx="1371600" cy="1464640"/>
              </a:xfrm>
            </p:grpSpPr>
            <p:sp>
              <p:nvSpPr>
                <p:cNvPr id="242" name="Can 241"/>
                <p:cNvSpPr/>
                <p:nvPr/>
              </p:nvSpPr>
              <p:spPr>
                <a:xfrm>
                  <a:off x="2393808" y="4132956"/>
                  <a:ext cx="1371600" cy="1464640"/>
                </a:xfrm>
                <a:prstGeom prst="can">
                  <a:avLst/>
                </a:prstGeom>
                <a:solidFill>
                  <a:schemeClr val="bg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243" name="Oval 242"/>
                <p:cNvSpPr/>
                <p:nvPr/>
              </p:nvSpPr>
              <p:spPr>
                <a:xfrm>
                  <a:off x="2575233" y="4567734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4" name="Oval 243"/>
                <p:cNvSpPr/>
                <p:nvPr/>
              </p:nvSpPr>
              <p:spPr>
                <a:xfrm>
                  <a:off x="2491850" y="4994465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5" name="Oval 244"/>
                <p:cNvSpPr/>
                <p:nvPr/>
              </p:nvSpPr>
              <p:spPr>
                <a:xfrm>
                  <a:off x="3536806" y="4988091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6" name="Oval 245"/>
                <p:cNvSpPr/>
                <p:nvPr/>
              </p:nvSpPr>
              <p:spPr>
                <a:xfrm>
                  <a:off x="3461019" y="4684920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7" name="Oval 246"/>
                <p:cNvSpPr/>
                <p:nvPr/>
              </p:nvSpPr>
              <p:spPr>
                <a:xfrm>
                  <a:off x="2978720" y="5161624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8" name="Oval 247"/>
                <p:cNvSpPr/>
                <p:nvPr/>
              </p:nvSpPr>
              <p:spPr>
                <a:xfrm>
                  <a:off x="3336643" y="4953418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9" name="Oval 248"/>
                <p:cNvSpPr/>
                <p:nvPr/>
              </p:nvSpPr>
              <p:spPr>
                <a:xfrm>
                  <a:off x="3240517" y="5143352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0" name="Oval 249"/>
                <p:cNvSpPr/>
                <p:nvPr/>
              </p:nvSpPr>
              <p:spPr>
                <a:xfrm>
                  <a:off x="3441280" y="5351241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1" name="Oval 250"/>
                <p:cNvSpPr/>
                <p:nvPr/>
              </p:nvSpPr>
              <p:spPr>
                <a:xfrm>
                  <a:off x="2670760" y="5268362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2" name="Oval 251"/>
                <p:cNvSpPr/>
                <p:nvPr/>
              </p:nvSpPr>
              <p:spPr>
                <a:xfrm>
                  <a:off x="2927207" y="4690551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3" name="Oval 252"/>
                <p:cNvSpPr/>
                <p:nvPr/>
              </p:nvSpPr>
              <p:spPr>
                <a:xfrm>
                  <a:off x="3079607" y="4842951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4" name="Oval 253"/>
                <p:cNvSpPr/>
                <p:nvPr/>
              </p:nvSpPr>
              <p:spPr>
                <a:xfrm>
                  <a:off x="2718523" y="4831451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5" name="Oval 254"/>
                <p:cNvSpPr/>
                <p:nvPr/>
              </p:nvSpPr>
              <p:spPr>
                <a:xfrm>
                  <a:off x="3050571" y="5390329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6" name="Oval 255"/>
                <p:cNvSpPr/>
                <p:nvPr/>
              </p:nvSpPr>
              <p:spPr>
                <a:xfrm>
                  <a:off x="3536807" y="5178184"/>
                  <a:ext cx="95527" cy="90178"/>
                </a:xfrm>
                <a:prstGeom prst="ellipse">
                  <a:avLst/>
                </a:prstGeom>
                <a:solidFill>
                  <a:srgbClr val="FFFF00"/>
                </a:solidFill>
                <a:ln w="31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</p:grpSp>
        <p:grpSp>
          <p:nvGrpSpPr>
            <p:cNvPr id="223" name="Group 222"/>
            <p:cNvGrpSpPr/>
            <p:nvPr/>
          </p:nvGrpSpPr>
          <p:grpSpPr>
            <a:xfrm>
              <a:off x="6967339" y="15407596"/>
              <a:ext cx="2996729" cy="2266789"/>
              <a:chOff x="5899481" y="4155720"/>
              <a:chExt cx="2996729" cy="2266789"/>
            </a:xfrm>
          </p:grpSpPr>
          <p:sp>
            <p:nvSpPr>
              <p:cNvPr id="224" name="Can 223"/>
              <p:cNvSpPr/>
              <p:nvPr/>
            </p:nvSpPr>
            <p:spPr>
              <a:xfrm>
                <a:off x="6628038" y="4155720"/>
                <a:ext cx="1371600" cy="1464640"/>
              </a:xfrm>
              <a:prstGeom prst="can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" name="Oval 224"/>
              <p:cNvSpPr/>
              <p:nvPr/>
            </p:nvSpPr>
            <p:spPr>
              <a:xfrm>
                <a:off x="6842432" y="4536811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6" name="Oval 225"/>
              <p:cNvSpPr/>
              <p:nvPr/>
            </p:nvSpPr>
            <p:spPr>
              <a:xfrm>
                <a:off x="6759049" y="4963542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7" name="Oval 226"/>
              <p:cNvSpPr/>
              <p:nvPr/>
            </p:nvSpPr>
            <p:spPr>
              <a:xfrm>
                <a:off x="7804005" y="4957168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8" name="Oval 227"/>
              <p:cNvSpPr/>
              <p:nvPr/>
            </p:nvSpPr>
            <p:spPr>
              <a:xfrm>
                <a:off x="7728218" y="4653997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9" name="Oval 228"/>
              <p:cNvSpPr/>
              <p:nvPr/>
            </p:nvSpPr>
            <p:spPr>
              <a:xfrm>
                <a:off x="7245919" y="5130701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0" name="Oval 229"/>
              <p:cNvSpPr/>
              <p:nvPr/>
            </p:nvSpPr>
            <p:spPr>
              <a:xfrm>
                <a:off x="7603842" y="4922495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1" name="Oval 230"/>
              <p:cNvSpPr/>
              <p:nvPr/>
            </p:nvSpPr>
            <p:spPr>
              <a:xfrm>
                <a:off x="7507716" y="5112429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2" name="Oval 231"/>
              <p:cNvSpPr/>
              <p:nvPr/>
            </p:nvSpPr>
            <p:spPr>
              <a:xfrm>
                <a:off x="7708479" y="5320318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3" name="Oval 232"/>
              <p:cNvSpPr/>
              <p:nvPr/>
            </p:nvSpPr>
            <p:spPr>
              <a:xfrm>
                <a:off x="6937959" y="5237439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4" name="Oval 233"/>
              <p:cNvSpPr/>
              <p:nvPr/>
            </p:nvSpPr>
            <p:spPr>
              <a:xfrm>
                <a:off x="7194406" y="4659628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5" name="Oval 234"/>
              <p:cNvSpPr/>
              <p:nvPr/>
            </p:nvSpPr>
            <p:spPr>
              <a:xfrm>
                <a:off x="7346806" y="4812028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6" name="Oval 235"/>
              <p:cNvSpPr/>
              <p:nvPr/>
            </p:nvSpPr>
            <p:spPr>
              <a:xfrm>
                <a:off x="6985722" y="4800528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7" name="Oval 236"/>
              <p:cNvSpPr/>
              <p:nvPr/>
            </p:nvSpPr>
            <p:spPr>
              <a:xfrm>
                <a:off x="7317770" y="5359406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8" name="Oval 237"/>
              <p:cNvSpPr/>
              <p:nvPr/>
            </p:nvSpPr>
            <p:spPr>
              <a:xfrm>
                <a:off x="7804006" y="5147261"/>
                <a:ext cx="95527" cy="90178"/>
              </a:xfrm>
              <a:prstGeom prst="ellipse">
                <a:avLst/>
              </a:prstGeom>
              <a:solidFill>
                <a:srgbClr val="E0E06A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9" name="TextBox 238"/>
              <p:cNvSpPr txBox="1"/>
              <p:nvPr/>
            </p:nvSpPr>
            <p:spPr>
              <a:xfrm>
                <a:off x="5899481" y="5776178"/>
                <a:ext cx="299672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800" b="1" dirty="0"/>
                  <a:t>S</a:t>
                </a:r>
                <a:r>
                  <a:rPr lang="en-US" sz="1800" b="1" dirty="0" smtClean="0"/>
                  <a:t>tore capsules in Isotonic Saline Solution</a:t>
                </a:r>
                <a:endParaRPr lang="en-US" sz="1800" b="1" dirty="0"/>
              </a:p>
            </p:txBody>
          </p:sp>
        </p:grpSp>
      </p:grpSp>
      <p:sp>
        <p:nvSpPr>
          <p:cNvPr id="259" name="TextBox 258"/>
          <p:cNvSpPr txBox="1"/>
          <p:nvPr/>
        </p:nvSpPr>
        <p:spPr>
          <a:xfrm>
            <a:off x="772768" y="14667185"/>
            <a:ext cx="13302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/>
              <a:t>10 </a:t>
            </a:r>
            <a:r>
              <a:rPr lang="en-US" sz="1800" b="1" dirty="0" err="1" smtClean="0"/>
              <a:t>cSt</a:t>
            </a:r>
            <a:r>
              <a:rPr lang="en-US" sz="1800" b="1" dirty="0" smtClean="0"/>
              <a:t> Silicone oil </a:t>
            </a:r>
            <a:endParaRPr lang="en-US" sz="1800" b="1" dirty="0"/>
          </a:p>
        </p:txBody>
      </p:sp>
      <p:cxnSp>
        <p:nvCxnSpPr>
          <p:cNvPr id="260" name="Straight Arrow Connector 259"/>
          <p:cNvCxnSpPr/>
          <p:nvPr/>
        </p:nvCxnSpPr>
        <p:spPr>
          <a:xfrm>
            <a:off x="745591" y="15005758"/>
            <a:ext cx="1616609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Straight Arrow Connector 260"/>
          <p:cNvCxnSpPr/>
          <p:nvPr/>
        </p:nvCxnSpPr>
        <p:spPr>
          <a:xfrm>
            <a:off x="3260363" y="13868400"/>
            <a:ext cx="0" cy="557033"/>
          </a:xfrm>
          <a:prstGeom prst="straightConnector1">
            <a:avLst/>
          </a:prstGeom>
          <a:ln w="12700">
            <a:solidFill>
              <a:schemeClr val="tx1"/>
            </a:solidFill>
            <a:tailEnd type="arrow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2" name="TextBox 261"/>
          <p:cNvSpPr txBox="1"/>
          <p:nvPr/>
        </p:nvSpPr>
        <p:spPr>
          <a:xfrm>
            <a:off x="725879" y="13930274"/>
            <a:ext cx="2476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800" b="1" dirty="0" smtClean="0"/>
              <a:t>20% wt. HSA in DI water</a:t>
            </a:r>
            <a:endParaRPr lang="en-US" sz="1800" b="1" dirty="0"/>
          </a:p>
        </p:txBody>
      </p:sp>
      <p:graphicFrame>
        <p:nvGraphicFramePr>
          <p:cNvPr id="264" name="Chart 2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6927718"/>
              </p:ext>
            </p:extLst>
          </p:nvPr>
        </p:nvGraphicFramePr>
        <p:xfrm>
          <a:off x="17560380" y="13443707"/>
          <a:ext cx="6586382" cy="53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8"/>
          </a:graphicData>
        </a:graphic>
      </p:graphicFrame>
      <p:sp>
        <p:nvSpPr>
          <p:cNvPr id="265" name="Rectangle 264"/>
          <p:cNvSpPr/>
          <p:nvPr/>
        </p:nvSpPr>
        <p:spPr>
          <a:xfrm>
            <a:off x="11429999" y="3657600"/>
            <a:ext cx="12801600" cy="15544799"/>
          </a:xfrm>
          <a:prstGeom prst="rect">
            <a:avLst/>
          </a:prstGeom>
          <a:noFill/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8373" tIns="39187" rIns="78373" bIns="39187" rtlCol="0" anchor="ctr"/>
          <a:lstStyle/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6" name="Rectangle 265"/>
          <p:cNvSpPr/>
          <p:nvPr/>
        </p:nvSpPr>
        <p:spPr>
          <a:xfrm>
            <a:off x="11417844" y="3657600"/>
            <a:ext cx="1280160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Optimization of HSA Capsule Fabrication </a:t>
            </a:r>
            <a:endParaRPr lang="en-US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7" name="Rectangle 266"/>
          <p:cNvSpPr/>
          <p:nvPr/>
        </p:nvSpPr>
        <p:spPr>
          <a:xfrm>
            <a:off x="11455399" y="8717960"/>
            <a:ext cx="12751890" cy="685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Characterization of HSA Capsule</a:t>
            </a:r>
            <a:endParaRPr lang="en-US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8" name="Picture 267"/>
          <p:cNvPicPr>
            <a:picLocks noChangeAspect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5650" y="14211594"/>
            <a:ext cx="4966808" cy="240000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9" name="TextBox 268"/>
              <p:cNvSpPr txBox="1"/>
              <p:nvPr/>
            </p:nvSpPr>
            <p:spPr>
              <a:xfrm flipH="1">
                <a:off x="13396556" y="15088026"/>
                <a:ext cx="156680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𝐿</m:t>
                      </m:r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69" name="TextBox 2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13396556" y="15088026"/>
                <a:ext cx="156680" cy="307777"/>
              </a:xfrm>
              <a:prstGeom prst="rect">
                <a:avLst/>
              </a:prstGeom>
              <a:blipFill rotWithShape="1">
                <a:blip r:embed="rId80"/>
                <a:stretch>
                  <a:fillRect l="-56000" r="-48000" b="-588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0" name="TextBox 269"/>
              <p:cNvSpPr txBox="1"/>
              <p:nvPr/>
            </p:nvSpPr>
            <p:spPr>
              <a:xfrm>
                <a:off x="14750649" y="15270480"/>
                <a:ext cx="262018" cy="33143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70" name="TextBox 2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50649" y="15270480"/>
                <a:ext cx="262018" cy="331437"/>
              </a:xfrm>
              <a:prstGeom prst="rect">
                <a:avLst/>
              </a:prstGeom>
              <a:blipFill rotWithShape="1">
                <a:blip r:embed="rId81"/>
                <a:stretch>
                  <a:fillRect l="-34884" r="-32558" b="-20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1" name="TextBox 270"/>
              <p:cNvSpPr txBox="1"/>
              <p:nvPr/>
            </p:nvSpPr>
            <p:spPr>
              <a:xfrm>
                <a:off x="12210525" y="15336078"/>
                <a:ext cx="246685" cy="307777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0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n-US" sz="2000" dirty="0"/>
              </a:p>
            </p:txBody>
          </p:sp>
        </mc:Choice>
        <mc:Fallback xmlns="">
          <p:sp>
            <p:nvSpPr>
              <p:cNvPr id="271" name="TextBox 2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210525" y="15336078"/>
                <a:ext cx="246685" cy="307777"/>
              </a:xfrm>
              <a:prstGeom prst="rect">
                <a:avLst/>
              </a:prstGeom>
              <a:blipFill rotWithShape="1">
                <a:blip r:embed="rId82"/>
                <a:stretch>
                  <a:fillRect l="-34146" r="-24390" b="-10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2" name="TextBox 271"/>
              <p:cNvSpPr txBox="1"/>
              <p:nvPr/>
            </p:nvSpPr>
            <p:spPr>
              <a:xfrm>
                <a:off x="12812555" y="16547367"/>
                <a:ext cx="2720438" cy="60567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𝑃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  <m:acc>
                      <m:accPr>
                        <m:chr m:val="̅"/>
                        <m:ctrlP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r>
                  <a:rPr lang="en-US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</m:t>
                    </m:r>
                    <m:f>
                      <m:fPr>
                        <m:ctrlPr>
                          <a:rPr lang="en-US" sz="2400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𝑐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sz="2400" i="1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sSub>
                          <m:sSubPr>
                            <m:ctrlPr>
                              <a:rPr lang="en-US" sz="2400" i="1">
                                <a:latin typeface="Cambria Math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US" sz="2400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𝑝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</m:t>
                    </m:r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272" name="TextBox 2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12555" y="16547367"/>
                <a:ext cx="2720438" cy="605679"/>
              </a:xfrm>
              <a:prstGeom prst="rect">
                <a:avLst/>
              </a:prstGeom>
              <a:blipFill rotWithShape="1">
                <a:blip r:embed="rId8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3" name="Rectangle 272"/>
          <p:cNvSpPr/>
          <p:nvPr/>
        </p:nvSpPr>
        <p:spPr>
          <a:xfrm>
            <a:off x="18436178" y="7162800"/>
            <a:ext cx="56724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Longer reaction times and higher HSA concentrations yielded more robust capsules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4" name="TextBox 273"/>
              <p:cNvSpPr txBox="1"/>
              <p:nvPr/>
            </p:nvSpPr>
            <p:spPr>
              <a:xfrm>
                <a:off x="12333868" y="17083044"/>
                <a:ext cx="3623428" cy="8298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=2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𝜋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[</m:t>
                      </m:r>
                      <m:sSub>
                        <m:sSub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𝑝</m:t>
                          </m:r>
                        </m:sub>
                      </m:sSub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∙∆</m:t>
                      </m:r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𝐿</m:t>
                      </m:r>
                      <m:d>
                        <m:dPr>
                          <m:ctrlPr>
                            <a:rPr lang="en-US" sz="2400" b="0" i="1" smtClean="0"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1−</m:t>
                          </m:r>
                          <m:f>
                            <m:fPr>
                              <m:ctrlPr>
                                <a:rPr lang="en-US" sz="2400" b="0" i="1" smtClean="0">
                                  <a:latin typeface="Cambria Math"/>
                                  <a:ea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𝑝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b="0" i="1" smtClean="0">
                                      <a:latin typeface="Cambria Math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𝑅</m:t>
                                  </m:r>
                                </m:e>
                                <m:sub>
                                  <m:r>
                                    <a:rPr lang="en-US" sz="24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4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]</m:t>
                      </m:r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74" name="TextBox 27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3868" y="17083044"/>
                <a:ext cx="3623428" cy="829843"/>
              </a:xfrm>
              <a:prstGeom prst="rect">
                <a:avLst/>
              </a:prstGeom>
              <a:blipFill rotWithShape="1">
                <a:blip r:embed="rId8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5" name="TextBox 274"/>
              <p:cNvSpPr txBox="1"/>
              <p:nvPr/>
            </p:nvSpPr>
            <p:spPr>
              <a:xfrm>
                <a:off x="13248065" y="17994868"/>
                <a:ext cx="1849417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r>
                  <a:rPr lang="en-US" sz="24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K</m:t>
                    </m:r>
                    <m:r>
                      <a:rPr lang="en-US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24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sz="2400" b="0" i="1" smtClean="0">
                        <a:latin typeface="Cambria Math"/>
                        <a:ea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2400" b="0" i="1" smtClean="0">
                            <a:latin typeface="Cambria Math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sz="2400" dirty="0"/>
              </a:p>
            </p:txBody>
          </p:sp>
        </mc:Choice>
        <mc:Fallback xmlns="">
          <p:sp>
            <p:nvSpPr>
              <p:cNvPr id="275" name="TextBox 2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48065" y="17994868"/>
                <a:ext cx="1849417" cy="369332"/>
              </a:xfrm>
              <a:prstGeom prst="rect">
                <a:avLst/>
              </a:prstGeom>
              <a:blipFill rotWithShape="1">
                <a:blip r:embed="rId85"/>
                <a:stretch>
                  <a:fillRect l="-5592" t="-4918" r="-2632" b="-3278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76" name="Picture 275" descr="MasterPic_Report.jpg"/>
          <p:cNvPicPr>
            <a:picLocks noChangeAspect="1"/>
          </p:cNvPicPr>
          <p:nvPr/>
        </p:nvPicPr>
        <p:blipFill>
          <a:blip r:embed="rId86"/>
          <a:stretch>
            <a:fillRect/>
          </a:stretch>
        </p:blipFill>
        <p:spPr>
          <a:xfrm>
            <a:off x="12479373" y="5012735"/>
            <a:ext cx="5383338" cy="3269956"/>
          </a:xfrm>
          <a:prstGeom prst="rect">
            <a:avLst/>
          </a:prstGeom>
        </p:spPr>
      </p:pic>
      <p:sp>
        <p:nvSpPr>
          <p:cNvPr id="277" name="TextBox 276"/>
          <p:cNvSpPr txBox="1"/>
          <p:nvPr/>
        </p:nvSpPr>
        <p:spPr>
          <a:xfrm>
            <a:off x="12381028" y="4520885"/>
            <a:ext cx="5580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 </a:t>
            </a:r>
            <a:r>
              <a:rPr lang="en-US" sz="2400" dirty="0" smtClean="0"/>
              <a:t>10 min         20 min       30 min       60 min  </a:t>
            </a:r>
            <a:endParaRPr lang="en-US" sz="2400" dirty="0"/>
          </a:p>
        </p:txBody>
      </p:sp>
      <p:sp>
        <p:nvSpPr>
          <p:cNvPr id="278" name="TextBox 277"/>
          <p:cNvSpPr txBox="1"/>
          <p:nvPr/>
        </p:nvSpPr>
        <p:spPr>
          <a:xfrm>
            <a:off x="11605650" y="5337989"/>
            <a:ext cx="906038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 </a:t>
            </a:r>
            <a:r>
              <a:rPr lang="en-US" sz="2400" dirty="0" smtClean="0"/>
              <a:t>10%</a:t>
            </a:r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400" dirty="0" smtClean="0"/>
              <a:t>20%</a:t>
            </a:r>
          </a:p>
          <a:p>
            <a:endParaRPr lang="en-US" sz="2400" dirty="0"/>
          </a:p>
          <a:p>
            <a:endParaRPr lang="en-US" sz="2400" dirty="0" smtClean="0"/>
          </a:p>
          <a:p>
            <a:r>
              <a:rPr lang="en-US" sz="2400" dirty="0" smtClean="0"/>
              <a:t>30%</a:t>
            </a:r>
            <a:endParaRPr lang="en-US" sz="2400" dirty="0"/>
          </a:p>
        </p:txBody>
      </p:sp>
      <p:sp>
        <p:nvSpPr>
          <p:cNvPr id="279" name="TextBox 278"/>
          <p:cNvSpPr txBox="1"/>
          <p:nvPr/>
        </p:nvSpPr>
        <p:spPr>
          <a:xfrm>
            <a:off x="22515197" y="15832118"/>
            <a:ext cx="974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13.9 </a:t>
            </a:r>
            <a:r>
              <a:rPr lang="en-US" sz="1800" dirty="0" err="1" smtClean="0"/>
              <a:t>kPa</a:t>
            </a:r>
            <a:endParaRPr lang="en-US" sz="1800" dirty="0"/>
          </a:p>
        </p:txBody>
      </p:sp>
      <p:sp>
        <p:nvSpPr>
          <p:cNvPr id="280" name="TextBox 279"/>
          <p:cNvSpPr txBox="1"/>
          <p:nvPr/>
        </p:nvSpPr>
        <p:spPr>
          <a:xfrm>
            <a:off x="21073154" y="14082279"/>
            <a:ext cx="974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9.86 </a:t>
            </a:r>
            <a:r>
              <a:rPr lang="en-US" sz="1800" dirty="0" err="1" smtClean="0"/>
              <a:t>kPa</a:t>
            </a:r>
            <a:endParaRPr lang="en-US" sz="1800" dirty="0"/>
          </a:p>
        </p:txBody>
      </p:sp>
      <p:sp>
        <p:nvSpPr>
          <p:cNvPr id="281" name="TextBox 280"/>
          <p:cNvSpPr txBox="1"/>
          <p:nvPr/>
        </p:nvSpPr>
        <p:spPr>
          <a:xfrm>
            <a:off x="19221038" y="15577054"/>
            <a:ext cx="8577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800" dirty="0" smtClean="0"/>
              <a:t>6.4 </a:t>
            </a:r>
            <a:r>
              <a:rPr lang="en-US" sz="1800" dirty="0" err="1" smtClean="0"/>
              <a:t>kPa</a:t>
            </a:r>
            <a:endParaRPr lang="en-US" sz="1800" dirty="0"/>
          </a:p>
        </p:txBody>
      </p:sp>
      <p:grpSp>
        <p:nvGrpSpPr>
          <p:cNvPr id="4" name="Group 3"/>
          <p:cNvGrpSpPr/>
          <p:nvPr/>
        </p:nvGrpSpPr>
        <p:grpSpPr>
          <a:xfrm>
            <a:off x="17068800" y="9906000"/>
            <a:ext cx="3088874" cy="1752600"/>
            <a:chOff x="17068800" y="9906000"/>
            <a:chExt cx="3088874" cy="1752600"/>
          </a:xfrm>
        </p:grpSpPr>
        <p:pic>
          <p:nvPicPr>
            <p:cNvPr id="285" name="Picture 284"/>
            <p:cNvPicPr>
              <a:picLocks noChangeAspect="1"/>
            </p:cNvPicPr>
            <p:nvPr/>
          </p:nvPicPr>
          <p:blipFill>
            <a:blip r:embed="rId8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24334" y="10410071"/>
              <a:ext cx="1560662" cy="124852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86" name="Picture 285"/>
            <p:cNvPicPr>
              <a:picLocks noChangeAspect="1"/>
            </p:cNvPicPr>
            <p:nvPr/>
          </p:nvPicPr>
          <p:blipFill>
            <a:blip r:embed="rId8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597012" y="10410071"/>
              <a:ext cx="1560662" cy="1248529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87" name="TextBox 286"/>
            <p:cNvSpPr txBox="1"/>
            <p:nvPr/>
          </p:nvSpPr>
          <p:spPr>
            <a:xfrm>
              <a:off x="17068800" y="9906000"/>
              <a:ext cx="1226618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3% </a:t>
              </a:r>
              <a:r>
                <a:rPr lang="en-US" sz="2400" b="1" dirty="0" err="1" smtClean="0"/>
                <a:t>NaCl</a:t>
              </a:r>
              <a:endParaRPr lang="en-US" sz="2400" b="1" dirty="0"/>
            </a:p>
          </p:txBody>
        </p:sp>
      </p:grpSp>
      <p:sp>
        <p:nvSpPr>
          <p:cNvPr id="288" name="Rectangle 287"/>
          <p:cNvSpPr/>
          <p:nvPr/>
        </p:nvSpPr>
        <p:spPr>
          <a:xfrm>
            <a:off x="17039631" y="12052755"/>
            <a:ext cx="70004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Smaller volume change of capsules observed at lower saline solution concentrations</a:t>
            </a:r>
          </a:p>
        </p:txBody>
      </p:sp>
      <p:sp>
        <p:nvSpPr>
          <p:cNvPr id="289" name="TextBox 288"/>
          <p:cNvSpPr txBox="1"/>
          <p:nvPr/>
        </p:nvSpPr>
        <p:spPr>
          <a:xfrm>
            <a:off x="18585936" y="4446229"/>
            <a:ext cx="5621353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Parameters Studied</a:t>
            </a:r>
            <a:endParaRPr 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28575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n-US" sz="2000" b="1" baseline="-25000" dirty="0" smtClean="0">
                <a:latin typeface="Arial" panose="020B0604020202020204" pitchFamily="34" charset="0"/>
                <a:cs typeface="Arial" panose="020B0604020202020204" pitchFamily="34" charset="0"/>
              </a:rPr>
              <a:t>HSA 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 HSA concentration (percent by weight)</a:t>
            </a:r>
          </a:p>
          <a:p>
            <a:pPr marL="571500" lvl="2" indent="-165100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	10% , 20%, 30%</a:t>
            </a:r>
          </a:p>
          <a:p>
            <a:pPr marL="571500" indent="-285750">
              <a:spcBef>
                <a:spcPts val="12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000" b="1" dirty="0" err="1" smtClean="0">
                <a:latin typeface="Symbol" panose="05050102010706020507" pitchFamily="18" charset="2"/>
                <a:cs typeface="Arial" panose="020B0604020202020204" pitchFamily="34" charset="0"/>
              </a:rPr>
              <a:t>t</a:t>
            </a:r>
            <a:r>
              <a:rPr lang="en-US" sz="2000" b="1" baseline="-25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rxn</a:t>
            </a:r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- Reaction time 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lvl="2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10 min, 20 min, 30 min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lvl="2" indent="-228600">
              <a:buFont typeface="Arial" panose="020B0604020202020204" pitchFamily="34" charset="0"/>
              <a:buChar char="•"/>
            </a:pPr>
            <a:endParaRPr lang="en-US" sz="18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91" name="Picture 290"/>
          <p:cNvPicPr>
            <a:picLocks noChangeAspect="1"/>
          </p:cNvPicPr>
          <p:nvPr/>
        </p:nvPicPr>
        <p:blipFill>
          <a:blip r:embed="rId8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4728" y="16248978"/>
            <a:ext cx="1042119" cy="833695"/>
          </a:xfrm>
          <a:prstGeom prst="rect">
            <a:avLst/>
          </a:prstGeom>
        </p:spPr>
      </p:pic>
      <p:pic>
        <p:nvPicPr>
          <p:cNvPr id="292" name="Picture 291"/>
          <p:cNvPicPr>
            <a:picLocks noChangeAspect="1"/>
          </p:cNvPicPr>
          <p:nvPr/>
        </p:nvPicPr>
        <p:blipFill>
          <a:blip r:embed="rId9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2686" y="14408221"/>
            <a:ext cx="1042119" cy="833694"/>
          </a:xfrm>
          <a:prstGeom prst="rect">
            <a:avLst/>
          </a:prstGeom>
        </p:spPr>
      </p:pic>
      <p:pic>
        <p:nvPicPr>
          <p:cNvPr id="293" name="Picture 292"/>
          <p:cNvPicPr>
            <a:picLocks noChangeAspect="1"/>
          </p:cNvPicPr>
          <p:nvPr/>
        </p:nvPicPr>
        <p:blipFill>
          <a:blip r:embed="rId9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68686" y="15906166"/>
            <a:ext cx="1012804" cy="810243"/>
          </a:xfrm>
          <a:prstGeom prst="rect">
            <a:avLst/>
          </a:prstGeom>
        </p:spPr>
      </p:pic>
      <p:sp>
        <p:nvSpPr>
          <p:cNvPr id="294" name="Rectangle 293"/>
          <p:cNvSpPr/>
          <p:nvPr/>
        </p:nvSpPr>
        <p:spPr>
          <a:xfrm>
            <a:off x="11496330" y="18659325"/>
            <a:ext cx="126816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25% HSA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capsules show a compressibility modulus (K) of 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164.5 </a:t>
            </a:r>
            <a:r>
              <a:rPr lang="en-US" sz="28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mN</a:t>
            </a:r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/m</a:t>
            </a:r>
          </a:p>
        </p:txBody>
      </p:sp>
      <p:sp>
        <p:nvSpPr>
          <p:cNvPr id="295" name="TextBox 294"/>
          <p:cNvSpPr txBox="1"/>
          <p:nvPr/>
        </p:nvSpPr>
        <p:spPr>
          <a:xfrm>
            <a:off x="10356411" y="13703993"/>
            <a:ext cx="34015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800" dirty="0" smtClean="0"/>
              <a:t>NH</a:t>
            </a:r>
            <a:r>
              <a:rPr lang="en-US" sz="400" dirty="0"/>
              <a:t>2</a:t>
            </a:r>
            <a:endParaRPr lang="en-US" sz="800" dirty="0"/>
          </a:p>
        </p:txBody>
      </p:sp>
      <p:graphicFrame>
        <p:nvGraphicFramePr>
          <p:cNvPr id="296" name="Chart 29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3963547"/>
              </p:ext>
            </p:extLst>
          </p:nvPr>
        </p:nvGraphicFramePr>
        <p:xfrm>
          <a:off x="11655904" y="9931077"/>
          <a:ext cx="4882326" cy="39991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2"/>
          </a:graphicData>
        </a:graphic>
      </p:graphicFrame>
      <p:sp>
        <p:nvSpPr>
          <p:cNvPr id="297" name="TextBox 296"/>
          <p:cNvSpPr txBox="1"/>
          <p:nvPr/>
        </p:nvSpPr>
        <p:spPr>
          <a:xfrm>
            <a:off x="11562661" y="9424695"/>
            <a:ext cx="297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Dilatation Studies</a:t>
            </a:r>
          </a:p>
        </p:txBody>
      </p:sp>
      <p:sp>
        <p:nvSpPr>
          <p:cNvPr id="298" name="TextBox 297"/>
          <p:cNvSpPr txBox="1"/>
          <p:nvPr/>
        </p:nvSpPr>
        <p:spPr>
          <a:xfrm>
            <a:off x="11496330" y="13884107"/>
            <a:ext cx="2971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2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Aspiration Studies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20909743" y="9906000"/>
            <a:ext cx="3159530" cy="1752600"/>
            <a:chOff x="20909743" y="9906000"/>
            <a:chExt cx="3159530" cy="1752600"/>
          </a:xfrm>
        </p:grpSpPr>
        <p:pic>
          <p:nvPicPr>
            <p:cNvPr id="282" name="Picture 281"/>
            <p:cNvPicPr>
              <a:picLocks noChangeAspect="1"/>
            </p:cNvPicPr>
            <p:nvPr/>
          </p:nvPicPr>
          <p:blipFill>
            <a:blip r:embed="rId9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52686" y="10408592"/>
              <a:ext cx="1562510" cy="1250008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pic>
          <p:nvPicPr>
            <p:cNvPr id="283" name="Picture 282"/>
            <p:cNvPicPr>
              <a:picLocks noChangeAspect="1"/>
            </p:cNvPicPr>
            <p:nvPr/>
          </p:nvPicPr>
          <p:blipFill>
            <a:blip r:embed="rId9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515197" y="10415340"/>
              <a:ext cx="1554076" cy="1243260"/>
            </a:xfrm>
            <a:prstGeom prst="rect">
              <a:avLst/>
            </a:prstGeom>
            <a:ln>
              <a:solidFill>
                <a:schemeClr val="tx1"/>
              </a:solidFill>
            </a:ln>
          </p:spPr>
        </p:pic>
        <p:sp>
          <p:nvSpPr>
            <p:cNvPr id="299" name="TextBox 298"/>
            <p:cNvSpPr txBox="1"/>
            <p:nvPr/>
          </p:nvSpPr>
          <p:spPr>
            <a:xfrm>
              <a:off x="20909743" y="9906000"/>
              <a:ext cx="138211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/>
                <a:t>10% </a:t>
              </a:r>
              <a:r>
                <a:rPr lang="en-US" sz="2400" b="1" dirty="0" err="1" smtClean="0"/>
                <a:t>NaCl</a:t>
              </a:r>
              <a:endParaRPr lang="en-US" sz="2400" b="1" dirty="0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00" name="TextBox 299"/>
              <p:cNvSpPr txBox="1"/>
              <p:nvPr/>
            </p:nvSpPr>
            <p:spPr>
              <a:xfrm rot="19462604">
                <a:off x="22037560" y="15158298"/>
                <a:ext cx="1775358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18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</m:acc>
                  </m:oMath>
                </a14:m>
                <a:r>
                  <a:rPr lang="en-US" sz="1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sz="1800" b="0" i="1" smtClean="0">
                        <a:latin typeface="Cambria Math"/>
                        <a:ea typeface="Cambria Math" panose="02040503050406030204" pitchFamily="18" charset="0"/>
                      </a:rPr>
                      <m:t>0.1645</m:t>
                    </m:r>
                    <m:r>
                      <a:rPr lang="en-US" sz="1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sz="1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𝐴</m:t>
                    </m:r>
                    <m:r>
                      <a:rPr lang="en-US" sz="1800" b="0" i="1" smtClean="0">
                        <a:latin typeface="Cambria Math"/>
                        <a:ea typeface="Cambria Math" panose="02040503050406030204" pitchFamily="18" charset="0"/>
                      </a:rPr>
                      <m:t>/</m:t>
                    </m:r>
                    <m:sSub>
                      <m:sSubPr>
                        <m:ctrlPr>
                          <a:rPr lang="en-US" sz="1800" b="0" i="1" smtClean="0">
                            <a:latin typeface="Cambria Math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sz="1800" b="0" i="1" smtClean="0">
                            <a:latin typeface="Cambria Math"/>
                            <a:ea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sz="1800" b="0" i="1" smtClean="0">
                            <a:latin typeface="Cambria Math"/>
                            <a:ea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sz="1800" dirty="0"/>
              </a:p>
            </p:txBody>
          </p:sp>
        </mc:Choice>
        <mc:Fallback xmlns="">
          <p:sp>
            <p:nvSpPr>
              <p:cNvPr id="300" name="TextBox 29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9462604">
                <a:off x="22037560" y="15158298"/>
                <a:ext cx="1775358" cy="276999"/>
              </a:xfrm>
              <a:prstGeom prst="rect">
                <a:avLst/>
              </a:prstGeom>
              <a:blipFill rotWithShape="1">
                <a:blip r:embed="rId95"/>
                <a:stretch>
                  <a:fillRect l="-3409" r="-3030" b="-48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1" name="Picture 300" descr="F_drop_con_shape.jpg"/>
          <p:cNvPicPr>
            <a:picLocks noChangeAspect="1"/>
          </p:cNvPicPr>
          <p:nvPr/>
        </p:nvPicPr>
        <p:blipFill>
          <a:blip r:embed="rId96" cstate="print"/>
          <a:srcRect l="10417" t="18333" r="6944" b="23333"/>
          <a:stretch>
            <a:fillRect/>
          </a:stretch>
        </p:blipFill>
        <p:spPr>
          <a:xfrm rot="10800000">
            <a:off x="25487676" y="12573676"/>
            <a:ext cx="8375926" cy="2463508"/>
          </a:xfrm>
          <a:prstGeom prst="rect">
            <a:avLst/>
          </a:prstGeom>
        </p:spPr>
      </p:pic>
      <p:pic>
        <p:nvPicPr>
          <p:cNvPr id="303" name="Picture 302"/>
          <p:cNvPicPr>
            <a:picLocks noChangeAspect="1"/>
          </p:cNvPicPr>
          <p:nvPr/>
        </p:nvPicPr>
        <p:blipFill rotWithShape="1">
          <a:blip r:embed="rId9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0" t="47556" b="24013"/>
          <a:stretch/>
        </p:blipFill>
        <p:spPr>
          <a:xfrm>
            <a:off x="32845581" y="15433936"/>
            <a:ext cx="2944054" cy="916429"/>
          </a:xfrm>
          <a:prstGeom prst="rect">
            <a:avLst/>
          </a:prstGeom>
        </p:spPr>
      </p:pic>
      <p:pic>
        <p:nvPicPr>
          <p:cNvPr id="304" name="Picture 303"/>
          <p:cNvPicPr>
            <a:picLocks noChangeAspect="1"/>
          </p:cNvPicPr>
          <p:nvPr/>
        </p:nvPicPr>
        <p:blipFill rotWithShape="1">
          <a:blip r:embed="rId9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30" t="48080" b="23001"/>
          <a:stretch/>
        </p:blipFill>
        <p:spPr>
          <a:xfrm>
            <a:off x="32845581" y="16410244"/>
            <a:ext cx="2944054" cy="932123"/>
          </a:xfrm>
          <a:prstGeom prst="rect">
            <a:avLst/>
          </a:prstGeom>
        </p:spPr>
      </p:pic>
      <p:sp>
        <p:nvSpPr>
          <p:cNvPr id="305" name="Rectangle 304"/>
          <p:cNvSpPr/>
          <p:nvPr/>
        </p:nvSpPr>
        <p:spPr>
          <a:xfrm>
            <a:off x="24841200" y="18248293"/>
            <a:ext cx="11098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Capsules are too rigid to pass through current geometry without lysing.  Larger channel geometry and lower  required</a:t>
            </a:r>
          </a:p>
        </p:txBody>
      </p:sp>
      <p:sp>
        <p:nvSpPr>
          <p:cNvPr id="306" name="TextBox 305"/>
          <p:cNvSpPr txBox="1"/>
          <p:nvPr/>
        </p:nvSpPr>
        <p:spPr>
          <a:xfrm>
            <a:off x="31874052" y="14704961"/>
            <a:ext cx="39791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3mL/min, 25% HSA Capsule in 5.5 w/v salt solution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" name="TextBox 306"/>
          <p:cNvSpPr txBox="1"/>
          <p:nvPr/>
        </p:nvSpPr>
        <p:spPr>
          <a:xfrm>
            <a:off x="24725459" y="12222033"/>
            <a:ext cx="6440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Numerical Simulation of a Capsule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8" name="TextBox 307"/>
          <p:cNvSpPr txBox="1"/>
          <p:nvPr/>
        </p:nvSpPr>
        <p:spPr>
          <a:xfrm>
            <a:off x="24725459" y="15011400"/>
            <a:ext cx="64403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Experimental setup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9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57199"/>
            <a:ext cx="9778068" cy="25552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0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89" t="48695" b="22822"/>
          <a:stretch/>
        </p:blipFill>
        <p:spPr>
          <a:xfrm>
            <a:off x="32845581" y="17389587"/>
            <a:ext cx="2944054" cy="940762"/>
          </a:xfrm>
          <a:prstGeom prst="rect">
            <a:avLst/>
          </a:prstGeom>
        </p:spPr>
      </p:pic>
      <p:sp>
        <p:nvSpPr>
          <p:cNvPr id="202" name="TextBox 201"/>
          <p:cNvSpPr txBox="1"/>
          <p:nvPr/>
        </p:nvSpPr>
        <p:spPr>
          <a:xfrm>
            <a:off x="31631543" y="15643855"/>
            <a:ext cx="11344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 = 0s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31631543" y="16698764"/>
            <a:ext cx="126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 = 0.96s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31631543" y="17636819"/>
            <a:ext cx="1266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 = 2.60s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668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496</TotalTime>
  <Words>604</Words>
  <Application>Microsoft Office PowerPoint</Application>
  <PresentationFormat>Custom</PresentationFormat>
  <Paragraphs>101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Nivedita Gupta</dc:creator>
  <cp:lastModifiedBy>Nivedita Gupta</cp:lastModifiedBy>
  <cp:revision>29</cp:revision>
  <dcterms:created xsi:type="dcterms:W3CDTF">2014-04-04T15:41:06Z</dcterms:created>
  <dcterms:modified xsi:type="dcterms:W3CDTF">2014-04-18T13:52:39Z</dcterms:modified>
</cp:coreProperties>
</file>