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43891200" cy="32918400"/>
  <p:notesSz cx="6858000" cy="9144000"/>
  <p:defaultTextStyle>
    <a:defPPr>
      <a:defRPr lang="en-US"/>
    </a:defPPr>
    <a:lvl1pPr marL="0" algn="l" defTabSz="4388681" rtl="0" eaLnBrk="1" latinLnBrk="0" hangingPunct="1">
      <a:defRPr sz="8575" kern="1200">
        <a:solidFill>
          <a:schemeClr val="tx1"/>
        </a:solidFill>
        <a:latin typeface="+mn-lt"/>
        <a:ea typeface="+mn-ea"/>
        <a:cs typeface="+mn-cs"/>
      </a:defRPr>
    </a:lvl1pPr>
    <a:lvl2pPr marL="2194340" algn="l" defTabSz="4388681" rtl="0" eaLnBrk="1" latinLnBrk="0" hangingPunct="1">
      <a:defRPr sz="8575" kern="1200">
        <a:solidFill>
          <a:schemeClr val="tx1"/>
        </a:solidFill>
        <a:latin typeface="+mn-lt"/>
        <a:ea typeface="+mn-ea"/>
        <a:cs typeface="+mn-cs"/>
      </a:defRPr>
    </a:lvl2pPr>
    <a:lvl3pPr marL="4388681" algn="l" defTabSz="4388681" rtl="0" eaLnBrk="1" latinLnBrk="0" hangingPunct="1">
      <a:defRPr sz="8575" kern="1200">
        <a:solidFill>
          <a:schemeClr val="tx1"/>
        </a:solidFill>
        <a:latin typeface="+mn-lt"/>
        <a:ea typeface="+mn-ea"/>
        <a:cs typeface="+mn-cs"/>
      </a:defRPr>
    </a:lvl3pPr>
    <a:lvl4pPr marL="6583022" algn="l" defTabSz="4388681" rtl="0" eaLnBrk="1" latinLnBrk="0" hangingPunct="1">
      <a:defRPr sz="8575" kern="1200">
        <a:solidFill>
          <a:schemeClr val="tx1"/>
        </a:solidFill>
        <a:latin typeface="+mn-lt"/>
        <a:ea typeface="+mn-ea"/>
        <a:cs typeface="+mn-cs"/>
      </a:defRPr>
    </a:lvl4pPr>
    <a:lvl5pPr marL="8777362" algn="l" defTabSz="4388681" rtl="0" eaLnBrk="1" latinLnBrk="0" hangingPunct="1">
      <a:defRPr sz="8575" kern="1200">
        <a:solidFill>
          <a:schemeClr val="tx1"/>
        </a:solidFill>
        <a:latin typeface="+mn-lt"/>
        <a:ea typeface="+mn-ea"/>
        <a:cs typeface="+mn-cs"/>
      </a:defRPr>
    </a:lvl5pPr>
    <a:lvl6pPr marL="10971704" algn="l" defTabSz="4388681" rtl="0" eaLnBrk="1" latinLnBrk="0" hangingPunct="1">
      <a:defRPr sz="8575" kern="1200">
        <a:solidFill>
          <a:schemeClr val="tx1"/>
        </a:solidFill>
        <a:latin typeface="+mn-lt"/>
        <a:ea typeface="+mn-ea"/>
        <a:cs typeface="+mn-cs"/>
      </a:defRPr>
    </a:lvl6pPr>
    <a:lvl7pPr marL="13166044" algn="l" defTabSz="4388681" rtl="0" eaLnBrk="1" latinLnBrk="0" hangingPunct="1">
      <a:defRPr sz="8575" kern="1200">
        <a:solidFill>
          <a:schemeClr val="tx1"/>
        </a:solidFill>
        <a:latin typeface="+mn-lt"/>
        <a:ea typeface="+mn-ea"/>
        <a:cs typeface="+mn-cs"/>
      </a:defRPr>
    </a:lvl7pPr>
    <a:lvl8pPr marL="15360384" algn="l" defTabSz="4388681" rtl="0" eaLnBrk="1" latinLnBrk="0" hangingPunct="1">
      <a:defRPr sz="8575" kern="1200">
        <a:solidFill>
          <a:schemeClr val="tx1"/>
        </a:solidFill>
        <a:latin typeface="+mn-lt"/>
        <a:ea typeface="+mn-ea"/>
        <a:cs typeface="+mn-cs"/>
      </a:defRPr>
    </a:lvl8pPr>
    <a:lvl9pPr marL="17554724" algn="l" defTabSz="4388681" rtl="0" eaLnBrk="1" latinLnBrk="0" hangingPunct="1">
      <a:defRPr sz="857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28" d="100"/>
          <a:sy n="28" d="100"/>
        </p:scale>
        <p:origin x="1632" y="-43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71905B-BA5A-4DBF-9C06-899E1049429A}" type="doc">
      <dgm:prSet loTypeId="urn:microsoft.com/office/officeart/2008/layout/RadialCluster" loCatId="relationship" qsTypeId="urn:microsoft.com/office/officeart/2005/8/quickstyle/simple5" qsCatId="simple" csTypeId="urn:microsoft.com/office/officeart/2005/8/colors/accent4_5" csCatId="accent4" phldr="1"/>
      <dgm:spPr/>
      <dgm:t>
        <a:bodyPr/>
        <a:lstStyle/>
        <a:p>
          <a:endParaRPr lang="en-US"/>
        </a:p>
      </dgm:t>
    </dgm:pt>
    <dgm:pt modelId="{152F775C-8165-438D-8BD2-B63734DCCE79}">
      <dgm:prSet phldrT="[Text]" custT="1"/>
      <dgm:spPr/>
      <dgm:t>
        <a:bodyPr/>
        <a:lstStyle/>
        <a:p>
          <a:r>
            <a:rPr lang="en-US" sz="2400" b="1" dirty="0" smtClean="0"/>
            <a:t>MOOSDB</a:t>
          </a:r>
          <a:endParaRPr lang="en-US" sz="2400" b="1" dirty="0"/>
        </a:p>
      </dgm:t>
    </dgm:pt>
    <dgm:pt modelId="{26B2BABD-9BA7-40E3-B21F-161C6F2B392E}" type="parTrans" cxnId="{2A4E96F6-ACF1-470E-97E8-F8B888C49517}">
      <dgm:prSet/>
      <dgm:spPr/>
      <dgm:t>
        <a:bodyPr/>
        <a:lstStyle/>
        <a:p>
          <a:endParaRPr lang="en-US"/>
        </a:p>
      </dgm:t>
    </dgm:pt>
    <dgm:pt modelId="{D1DC641E-7DD2-499A-BF32-573213E2246B}" type="sibTrans" cxnId="{2A4E96F6-ACF1-470E-97E8-F8B888C49517}">
      <dgm:prSet/>
      <dgm:spPr/>
      <dgm:t>
        <a:bodyPr/>
        <a:lstStyle/>
        <a:p>
          <a:endParaRPr lang="en-US"/>
        </a:p>
      </dgm:t>
    </dgm:pt>
    <dgm:pt modelId="{574C3974-B3BA-459B-9589-5C6AE5350755}">
      <dgm:prSet phldrT="[Text]" custT="1"/>
      <dgm:spPr/>
      <dgm:t>
        <a:bodyPr/>
        <a:lstStyle/>
        <a:p>
          <a:r>
            <a:rPr lang="en-US" sz="2400" b="1" cap="none" spc="0" dirty="0" err="1" smtClean="0">
              <a:ln w="1905"/>
              <a:effectLst>
                <a:innerShdw blurRad="69850" dist="43180" dir="5400000">
                  <a:srgbClr val="000000">
                    <a:alpha val="65000"/>
                  </a:srgbClr>
                </a:innerShdw>
              </a:effectLst>
            </a:rPr>
            <a:t>IvPHelm</a:t>
          </a:r>
          <a:endParaRPr lang="en-US" sz="2400" b="1" cap="none" spc="0" dirty="0">
            <a:ln w="1905"/>
            <a:effectLst>
              <a:innerShdw blurRad="69850" dist="43180" dir="5400000">
                <a:srgbClr val="000000">
                  <a:alpha val="65000"/>
                </a:srgbClr>
              </a:innerShdw>
            </a:effectLst>
          </a:endParaRPr>
        </a:p>
      </dgm:t>
    </dgm:pt>
    <dgm:pt modelId="{CEC0379F-87F7-4C14-BA76-460779D58168}" type="parTrans" cxnId="{79E69354-7839-4F84-AE99-FA1BDAEB2C13}">
      <dgm:prSet/>
      <dgm:spPr>
        <a:ln w="76200">
          <a:solidFill>
            <a:schemeClr val="accent4">
              <a:lumMod val="75000"/>
            </a:schemeClr>
          </a:solidFill>
        </a:ln>
      </dgm:spPr>
      <dgm:t>
        <a:bodyPr/>
        <a:lstStyle/>
        <a:p>
          <a:endParaRPr lang="en-US" b="1"/>
        </a:p>
      </dgm:t>
    </dgm:pt>
    <dgm:pt modelId="{83B2DAE9-E4E8-4B6B-824A-04F828D01849}" type="sibTrans" cxnId="{79E69354-7839-4F84-AE99-FA1BDAEB2C13}">
      <dgm:prSet/>
      <dgm:spPr/>
      <dgm:t>
        <a:bodyPr/>
        <a:lstStyle/>
        <a:p>
          <a:endParaRPr lang="en-US"/>
        </a:p>
      </dgm:t>
    </dgm:pt>
    <dgm:pt modelId="{0936B37E-5E82-49CA-A621-A097A4AC88CC}">
      <dgm:prSet phldrT="[Text]" custT="1"/>
      <dgm:spPr>
        <a:gradFill rotWithShape="0">
          <a:gsLst>
            <a:gs pos="0">
              <a:schemeClr val="accent4">
                <a:hueOff val="0"/>
                <a:satOff val="0"/>
                <a:lumOff val="0"/>
                <a:shade val="51000"/>
                <a:satMod val="130000"/>
              </a:schemeClr>
            </a:gs>
            <a:gs pos="80000">
              <a:schemeClr val="accent4">
                <a:alpha val="90000"/>
                <a:hueOff val="0"/>
                <a:satOff val="0"/>
                <a:lumOff val="0"/>
                <a:alphaOff val="-26667"/>
                <a:shade val="93000"/>
                <a:satMod val="130000"/>
              </a:schemeClr>
            </a:gs>
            <a:gs pos="100000">
              <a:schemeClr val="accent4">
                <a:alpha val="90000"/>
                <a:hueOff val="0"/>
                <a:satOff val="0"/>
                <a:lumOff val="0"/>
                <a:alphaOff val="-26667"/>
                <a:shade val="94000"/>
                <a:satMod val="135000"/>
              </a:schemeClr>
            </a:gs>
          </a:gsLst>
        </a:gradFill>
      </dgm:spPr>
      <dgm:t>
        <a:bodyPr/>
        <a:lstStyle/>
        <a:p>
          <a:pPr>
            <a:spcAft>
              <a:spcPts val="0"/>
            </a:spcAft>
          </a:pPr>
          <a:r>
            <a:rPr lang="en-US" sz="2400" b="1" dirty="0" smtClean="0"/>
            <a:t>Payload</a:t>
          </a:r>
        </a:p>
        <a:p>
          <a:pPr>
            <a:spcAft>
              <a:spcPts val="0"/>
            </a:spcAft>
          </a:pPr>
          <a:r>
            <a:rPr lang="en-US" sz="2400" b="1" dirty="0" smtClean="0"/>
            <a:t>Autonomy</a:t>
          </a:r>
        </a:p>
        <a:p>
          <a:pPr>
            <a:spcAft>
              <a:spcPts val="0"/>
            </a:spcAft>
          </a:pPr>
          <a:r>
            <a:rPr lang="en-US" sz="2400" b="1" dirty="0" smtClean="0"/>
            <a:t>Interface</a:t>
          </a:r>
          <a:endParaRPr lang="en-US" sz="2400" b="1" dirty="0"/>
        </a:p>
      </dgm:t>
    </dgm:pt>
    <dgm:pt modelId="{768B23AE-73AD-4C93-A3F4-D4EA825661DF}" type="parTrans" cxnId="{C8E216F5-BA8B-4983-AE8B-287FA4BDD6A5}">
      <dgm:prSet/>
      <dgm:spPr>
        <a:ln w="76200">
          <a:solidFill>
            <a:schemeClr val="accent4">
              <a:lumMod val="75000"/>
            </a:schemeClr>
          </a:solidFill>
        </a:ln>
      </dgm:spPr>
      <dgm:t>
        <a:bodyPr/>
        <a:lstStyle/>
        <a:p>
          <a:endParaRPr lang="en-US" b="1"/>
        </a:p>
      </dgm:t>
    </dgm:pt>
    <dgm:pt modelId="{01D1E42B-1520-4D39-AA8F-E9638DDD8CD9}" type="sibTrans" cxnId="{C8E216F5-BA8B-4983-AE8B-287FA4BDD6A5}">
      <dgm:prSet/>
      <dgm:spPr/>
      <dgm:t>
        <a:bodyPr/>
        <a:lstStyle/>
        <a:p>
          <a:endParaRPr lang="en-US"/>
        </a:p>
      </dgm:t>
    </dgm:pt>
    <dgm:pt modelId="{C98ACB48-8650-42C1-B934-E5B672A8ED82}">
      <dgm:prSet phldrT="[Text]" custT="1"/>
      <dgm:spPr/>
      <dgm:t>
        <a:bodyPr/>
        <a:lstStyle/>
        <a:p>
          <a:pPr>
            <a:spcAft>
              <a:spcPts val="0"/>
            </a:spcAft>
          </a:pPr>
          <a:r>
            <a:rPr lang="en-US" sz="2400" b="1" dirty="0" smtClean="0"/>
            <a:t>Other</a:t>
          </a:r>
        </a:p>
        <a:p>
          <a:pPr>
            <a:spcAft>
              <a:spcPts val="0"/>
            </a:spcAft>
          </a:pPr>
          <a:r>
            <a:rPr lang="en-US" sz="2400" b="1" dirty="0" err="1" smtClean="0"/>
            <a:t>MOOSApps</a:t>
          </a:r>
          <a:endParaRPr lang="en-US" sz="2400" b="1" dirty="0"/>
        </a:p>
      </dgm:t>
    </dgm:pt>
    <dgm:pt modelId="{BF839EF1-41B2-4A69-AC86-74ECA67D6DFD}" type="parTrans" cxnId="{13C130E8-8ADE-497F-BB45-4BBCE868B17F}">
      <dgm:prSet/>
      <dgm:spPr>
        <a:ln w="76200">
          <a:solidFill>
            <a:schemeClr val="accent4">
              <a:lumMod val="75000"/>
            </a:schemeClr>
          </a:solidFill>
        </a:ln>
      </dgm:spPr>
      <dgm:t>
        <a:bodyPr/>
        <a:lstStyle/>
        <a:p>
          <a:endParaRPr lang="en-US" b="1"/>
        </a:p>
      </dgm:t>
    </dgm:pt>
    <dgm:pt modelId="{3590455B-F992-4AB6-B38C-55096E337DCC}" type="sibTrans" cxnId="{13C130E8-8ADE-497F-BB45-4BBCE868B17F}">
      <dgm:prSet/>
      <dgm:spPr/>
      <dgm:t>
        <a:bodyPr/>
        <a:lstStyle/>
        <a:p>
          <a:endParaRPr lang="en-US"/>
        </a:p>
      </dgm:t>
    </dgm:pt>
    <dgm:pt modelId="{8159CC7E-EE19-45AF-8BDE-3E1F29106434}" type="pres">
      <dgm:prSet presAssocID="{EF71905B-BA5A-4DBF-9C06-899E1049429A}" presName="Name0" presStyleCnt="0">
        <dgm:presLayoutVars>
          <dgm:chMax val="1"/>
          <dgm:chPref val="1"/>
          <dgm:dir/>
          <dgm:animOne val="branch"/>
          <dgm:animLvl val="lvl"/>
        </dgm:presLayoutVars>
      </dgm:prSet>
      <dgm:spPr/>
      <dgm:t>
        <a:bodyPr/>
        <a:lstStyle/>
        <a:p>
          <a:endParaRPr lang="en-US"/>
        </a:p>
      </dgm:t>
    </dgm:pt>
    <dgm:pt modelId="{6D0DD2B8-3FAE-4070-A973-9C35DEE67B20}" type="pres">
      <dgm:prSet presAssocID="{152F775C-8165-438D-8BD2-B63734DCCE79}" presName="singleCycle" presStyleCnt="0"/>
      <dgm:spPr/>
      <dgm:t>
        <a:bodyPr/>
        <a:lstStyle/>
        <a:p>
          <a:endParaRPr lang="en-US"/>
        </a:p>
      </dgm:t>
    </dgm:pt>
    <dgm:pt modelId="{3BFE0AB4-5910-481E-8893-146DFB7A944B}" type="pres">
      <dgm:prSet presAssocID="{152F775C-8165-438D-8BD2-B63734DCCE79}" presName="singleCenter" presStyleLbl="node1" presStyleIdx="0" presStyleCnt="4" custScaleX="154913" custScaleY="75020" custLinFactNeighborX="-9801" custLinFactNeighborY="-22703">
        <dgm:presLayoutVars>
          <dgm:chMax val="7"/>
          <dgm:chPref val="7"/>
        </dgm:presLayoutVars>
      </dgm:prSet>
      <dgm:spPr/>
      <dgm:t>
        <a:bodyPr/>
        <a:lstStyle/>
        <a:p>
          <a:endParaRPr lang="en-US"/>
        </a:p>
      </dgm:t>
    </dgm:pt>
    <dgm:pt modelId="{44F02EFD-2505-40D5-AB10-1B602B1B2B9E}" type="pres">
      <dgm:prSet presAssocID="{CEC0379F-87F7-4C14-BA76-460779D58168}" presName="Name56" presStyleLbl="parChTrans1D2" presStyleIdx="0" presStyleCnt="3"/>
      <dgm:spPr/>
      <dgm:t>
        <a:bodyPr/>
        <a:lstStyle/>
        <a:p>
          <a:endParaRPr lang="en-US"/>
        </a:p>
      </dgm:t>
    </dgm:pt>
    <dgm:pt modelId="{BD2A3420-A707-4628-AD79-B63C8CE49A6C}" type="pres">
      <dgm:prSet presAssocID="{574C3974-B3BA-459B-9589-5C6AE5350755}" presName="text0" presStyleLbl="node1" presStyleIdx="1" presStyleCnt="4" custScaleX="231042" custScaleY="48247" custRadScaleRad="103722" custRadScaleInc="-16939">
        <dgm:presLayoutVars>
          <dgm:bulletEnabled val="1"/>
        </dgm:presLayoutVars>
      </dgm:prSet>
      <dgm:spPr/>
      <dgm:t>
        <a:bodyPr/>
        <a:lstStyle/>
        <a:p>
          <a:endParaRPr lang="en-US"/>
        </a:p>
      </dgm:t>
    </dgm:pt>
    <dgm:pt modelId="{186EBA6F-D85B-48F7-8610-6845E5656F49}" type="pres">
      <dgm:prSet presAssocID="{768B23AE-73AD-4C93-A3F4-D4EA825661DF}" presName="Name56" presStyleLbl="parChTrans1D2" presStyleIdx="1" presStyleCnt="3"/>
      <dgm:spPr/>
      <dgm:t>
        <a:bodyPr/>
        <a:lstStyle/>
        <a:p>
          <a:endParaRPr lang="en-US"/>
        </a:p>
      </dgm:t>
    </dgm:pt>
    <dgm:pt modelId="{539C7B49-3D9A-4D4A-96CD-4D29DFEE6AAD}" type="pres">
      <dgm:prSet presAssocID="{0936B37E-5E82-49CA-A621-A097A4AC88CC}" presName="text0" presStyleLbl="node1" presStyleIdx="2" presStyleCnt="4" custScaleX="271129" custScaleY="151916" custRadScaleRad="56734" custRadScaleInc="11490">
        <dgm:presLayoutVars>
          <dgm:bulletEnabled val="1"/>
        </dgm:presLayoutVars>
      </dgm:prSet>
      <dgm:spPr/>
      <dgm:t>
        <a:bodyPr/>
        <a:lstStyle/>
        <a:p>
          <a:endParaRPr lang="en-US"/>
        </a:p>
      </dgm:t>
    </dgm:pt>
    <dgm:pt modelId="{840C0134-7928-496A-B46B-4879FE29AF02}" type="pres">
      <dgm:prSet presAssocID="{BF839EF1-41B2-4A69-AC86-74ECA67D6DFD}" presName="Name56" presStyleLbl="parChTrans1D2" presStyleIdx="2" presStyleCnt="3"/>
      <dgm:spPr/>
      <dgm:t>
        <a:bodyPr/>
        <a:lstStyle/>
        <a:p>
          <a:endParaRPr lang="en-US"/>
        </a:p>
      </dgm:t>
    </dgm:pt>
    <dgm:pt modelId="{E210CD21-6EFC-4295-985C-FD798AFC4C26}" type="pres">
      <dgm:prSet presAssocID="{C98ACB48-8650-42C1-B934-E5B672A8ED82}" presName="text0" presStyleLbl="node1" presStyleIdx="3" presStyleCnt="4" custScaleX="274741" custScaleY="140993" custRadScaleRad="85749" custRadScaleInc="12091">
        <dgm:presLayoutVars>
          <dgm:bulletEnabled val="1"/>
        </dgm:presLayoutVars>
      </dgm:prSet>
      <dgm:spPr/>
      <dgm:t>
        <a:bodyPr/>
        <a:lstStyle/>
        <a:p>
          <a:endParaRPr lang="en-US"/>
        </a:p>
      </dgm:t>
    </dgm:pt>
  </dgm:ptLst>
  <dgm:cxnLst>
    <dgm:cxn modelId="{79E69354-7839-4F84-AE99-FA1BDAEB2C13}" srcId="{152F775C-8165-438D-8BD2-B63734DCCE79}" destId="{574C3974-B3BA-459B-9589-5C6AE5350755}" srcOrd="0" destOrd="0" parTransId="{CEC0379F-87F7-4C14-BA76-460779D58168}" sibTransId="{83B2DAE9-E4E8-4B6B-824A-04F828D01849}"/>
    <dgm:cxn modelId="{2A4E96F6-ACF1-470E-97E8-F8B888C49517}" srcId="{EF71905B-BA5A-4DBF-9C06-899E1049429A}" destId="{152F775C-8165-438D-8BD2-B63734DCCE79}" srcOrd="0" destOrd="0" parTransId="{26B2BABD-9BA7-40E3-B21F-161C6F2B392E}" sibTransId="{D1DC641E-7DD2-499A-BF32-573213E2246B}"/>
    <dgm:cxn modelId="{22D1E270-5E7F-4983-95D2-F9AE6A86C5D0}" type="presOf" srcId="{CEC0379F-87F7-4C14-BA76-460779D58168}" destId="{44F02EFD-2505-40D5-AB10-1B602B1B2B9E}" srcOrd="0" destOrd="0" presId="urn:microsoft.com/office/officeart/2008/layout/RadialCluster"/>
    <dgm:cxn modelId="{FC36E7D5-DFA4-4890-8B2A-54B4E6E4D9D3}" type="presOf" srcId="{BF839EF1-41B2-4A69-AC86-74ECA67D6DFD}" destId="{840C0134-7928-496A-B46B-4879FE29AF02}" srcOrd="0" destOrd="0" presId="urn:microsoft.com/office/officeart/2008/layout/RadialCluster"/>
    <dgm:cxn modelId="{6F159050-8BD6-41F9-87C6-5A51A02AD7B1}" type="presOf" srcId="{768B23AE-73AD-4C93-A3F4-D4EA825661DF}" destId="{186EBA6F-D85B-48F7-8610-6845E5656F49}" srcOrd="0" destOrd="0" presId="urn:microsoft.com/office/officeart/2008/layout/RadialCluster"/>
    <dgm:cxn modelId="{4F117787-9D8D-4590-8AD7-1E0A889EE577}" type="presOf" srcId="{574C3974-B3BA-459B-9589-5C6AE5350755}" destId="{BD2A3420-A707-4628-AD79-B63C8CE49A6C}" srcOrd="0" destOrd="0" presId="urn:microsoft.com/office/officeart/2008/layout/RadialCluster"/>
    <dgm:cxn modelId="{F141B8D0-6F01-44C7-82C2-C8EA09941DCD}" type="presOf" srcId="{0936B37E-5E82-49CA-A621-A097A4AC88CC}" destId="{539C7B49-3D9A-4D4A-96CD-4D29DFEE6AAD}" srcOrd="0" destOrd="0" presId="urn:microsoft.com/office/officeart/2008/layout/RadialCluster"/>
    <dgm:cxn modelId="{C8E216F5-BA8B-4983-AE8B-287FA4BDD6A5}" srcId="{152F775C-8165-438D-8BD2-B63734DCCE79}" destId="{0936B37E-5E82-49CA-A621-A097A4AC88CC}" srcOrd="1" destOrd="0" parTransId="{768B23AE-73AD-4C93-A3F4-D4EA825661DF}" sibTransId="{01D1E42B-1520-4D39-AA8F-E9638DDD8CD9}"/>
    <dgm:cxn modelId="{3073AB75-32BA-4988-BB1A-84534DC0BBEA}" type="presOf" srcId="{EF71905B-BA5A-4DBF-9C06-899E1049429A}" destId="{8159CC7E-EE19-45AF-8BDE-3E1F29106434}" srcOrd="0" destOrd="0" presId="urn:microsoft.com/office/officeart/2008/layout/RadialCluster"/>
    <dgm:cxn modelId="{13C130E8-8ADE-497F-BB45-4BBCE868B17F}" srcId="{152F775C-8165-438D-8BD2-B63734DCCE79}" destId="{C98ACB48-8650-42C1-B934-E5B672A8ED82}" srcOrd="2" destOrd="0" parTransId="{BF839EF1-41B2-4A69-AC86-74ECA67D6DFD}" sibTransId="{3590455B-F992-4AB6-B38C-55096E337DCC}"/>
    <dgm:cxn modelId="{80E63EAF-757D-4574-AB5A-4E87566150EE}" type="presOf" srcId="{C98ACB48-8650-42C1-B934-E5B672A8ED82}" destId="{E210CD21-6EFC-4295-985C-FD798AFC4C26}" srcOrd="0" destOrd="0" presId="urn:microsoft.com/office/officeart/2008/layout/RadialCluster"/>
    <dgm:cxn modelId="{78CFDB31-A2EC-47D4-8C1A-4303A08FD64E}" type="presOf" srcId="{152F775C-8165-438D-8BD2-B63734DCCE79}" destId="{3BFE0AB4-5910-481E-8893-146DFB7A944B}" srcOrd="0" destOrd="0" presId="urn:microsoft.com/office/officeart/2008/layout/RadialCluster"/>
    <dgm:cxn modelId="{D6EE66A3-6CE7-47D0-84FE-A90AB639B492}" type="presParOf" srcId="{8159CC7E-EE19-45AF-8BDE-3E1F29106434}" destId="{6D0DD2B8-3FAE-4070-A973-9C35DEE67B20}" srcOrd="0" destOrd="0" presId="urn:microsoft.com/office/officeart/2008/layout/RadialCluster"/>
    <dgm:cxn modelId="{FC7F0945-6E53-49EC-BAB2-B05EDBF6E7E7}" type="presParOf" srcId="{6D0DD2B8-3FAE-4070-A973-9C35DEE67B20}" destId="{3BFE0AB4-5910-481E-8893-146DFB7A944B}" srcOrd="0" destOrd="0" presId="urn:microsoft.com/office/officeart/2008/layout/RadialCluster"/>
    <dgm:cxn modelId="{2A5C99E6-6BBA-4D94-BD47-8E452D4AC059}" type="presParOf" srcId="{6D0DD2B8-3FAE-4070-A973-9C35DEE67B20}" destId="{44F02EFD-2505-40D5-AB10-1B602B1B2B9E}" srcOrd="1" destOrd="0" presId="urn:microsoft.com/office/officeart/2008/layout/RadialCluster"/>
    <dgm:cxn modelId="{390013AB-579C-477C-AE7B-CD7D030AAB99}" type="presParOf" srcId="{6D0DD2B8-3FAE-4070-A973-9C35DEE67B20}" destId="{BD2A3420-A707-4628-AD79-B63C8CE49A6C}" srcOrd="2" destOrd="0" presId="urn:microsoft.com/office/officeart/2008/layout/RadialCluster"/>
    <dgm:cxn modelId="{CBFD0F06-D02B-41B9-8BF4-AC0C45BBE8FF}" type="presParOf" srcId="{6D0DD2B8-3FAE-4070-A973-9C35DEE67B20}" destId="{186EBA6F-D85B-48F7-8610-6845E5656F49}" srcOrd="3" destOrd="0" presId="urn:microsoft.com/office/officeart/2008/layout/RadialCluster"/>
    <dgm:cxn modelId="{B6FF2ABA-252B-491E-A82C-7E28185B326B}" type="presParOf" srcId="{6D0DD2B8-3FAE-4070-A973-9C35DEE67B20}" destId="{539C7B49-3D9A-4D4A-96CD-4D29DFEE6AAD}" srcOrd="4" destOrd="0" presId="urn:microsoft.com/office/officeart/2008/layout/RadialCluster"/>
    <dgm:cxn modelId="{8F303EC4-A63F-409D-B3E2-9AB50F088932}" type="presParOf" srcId="{6D0DD2B8-3FAE-4070-A973-9C35DEE67B20}" destId="{840C0134-7928-496A-B46B-4879FE29AF02}" srcOrd="5" destOrd="0" presId="urn:microsoft.com/office/officeart/2008/layout/RadialCluster"/>
    <dgm:cxn modelId="{6FC8A97F-72B1-445B-9BD3-8463053EBF58}" type="presParOf" srcId="{6D0DD2B8-3FAE-4070-A973-9C35DEE67B20}" destId="{E210CD21-6EFC-4295-985C-FD798AFC4C26}" srcOrd="6" destOrd="0" presId="urn:microsoft.com/office/officeart/2008/layout/RadialCluster"/>
  </dgm:cxnLst>
  <dgm:bg/>
  <dgm:whole>
    <a:ln w="76200">
      <a:solidFill>
        <a:schemeClr val="tx2">
          <a:lumMod val="60000"/>
          <a:lumOff val="40000"/>
        </a:schemeClr>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FE0AB4-5910-481E-8893-146DFB7A944B}">
      <dsp:nvSpPr>
        <dsp:cNvPr id="0" name=""/>
        <dsp:cNvSpPr/>
      </dsp:nvSpPr>
      <dsp:spPr>
        <a:xfrm>
          <a:off x="1454812" y="743507"/>
          <a:ext cx="1431877" cy="693417"/>
        </a:xfrm>
        <a:prstGeom prst="roundRect">
          <a:avLst/>
        </a:prstGeom>
        <a:gradFill rotWithShape="0">
          <a:gsLst>
            <a:gs pos="0">
              <a:schemeClr val="accent4">
                <a:alpha val="90000"/>
                <a:hueOff val="0"/>
                <a:satOff val="0"/>
                <a:lumOff val="0"/>
                <a:alphaOff val="0"/>
                <a:shade val="51000"/>
                <a:satMod val="130000"/>
              </a:schemeClr>
            </a:gs>
            <a:gs pos="80000">
              <a:schemeClr val="accent4">
                <a:alpha val="90000"/>
                <a:hueOff val="0"/>
                <a:satOff val="0"/>
                <a:lumOff val="0"/>
                <a:alphaOff val="0"/>
                <a:shade val="93000"/>
                <a:satMod val="130000"/>
              </a:schemeClr>
            </a:gs>
            <a:gs pos="100000">
              <a:schemeClr val="accent4">
                <a:alpha val="9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b="1" kern="1200" dirty="0" smtClean="0"/>
            <a:t>MOOSDB</a:t>
          </a:r>
          <a:endParaRPr lang="en-US" sz="2400" b="1" kern="1200" dirty="0"/>
        </a:p>
      </dsp:txBody>
      <dsp:txXfrm>
        <a:off x="1488662" y="777357"/>
        <a:ext cx="1364177" cy="625717"/>
      </dsp:txXfrm>
    </dsp:sp>
    <dsp:sp modelId="{44F02EFD-2505-40D5-AB10-1B602B1B2B9E}">
      <dsp:nvSpPr>
        <dsp:cNvPr id="0" name=""/>
        <dsp:cNvSpPr/>
      </dsp:nvSpPr>
      <dsp:spPr>
        <a:xfrm rot="16278799">
          <a:off x="2027717" y="589024"/>
          <a:ext cx="309047" cy="0"/>
        </a:xfrm>
        <a:custGeom>
          <a:avLst/>
          <a:gdLst/>
          <a:ahLst/>
          <a:cxnLst/>
          <a:rect l="0" t="0" r="0" b="0"/>
          <a:pathLst>
            <a:path>
              <a:moveTo>
                <a:pt x="0" y="0"/>
              </a:moveTo>
              <a:lnTo>
                <a:pt x="309047" y="0"/>
              </a:lnTo>
            </a:path>
          </a:pathLst>
        </a:custGeom>
        <a:noFill/>
        <a:ln w="76200" cap="flat" cmpd="sng" algn="ctr">
          <a:solidFill>
            <a:schemeClr val="accent4">
              <a:lumMod val="75000"/>
            </a:schemeClr>
          </a:solidFill>
          <a:prstDash val="solid"/>
        </a:ln>
        <a:effectLst/>
      </dsp:spPr>
      <dsp:style>
        <a:lnRef idx="2">
          <a:scrgbClr r="0" g="0" b="0"/>
        </a:lnRef>
        <a:fillRef idx="0">
          <a:scrgbClr r="0" g="0" b="0"/>
        </a:fillRef>
        <a:effectRef idx="0">
          <a:scrgbClr r="0" g="0" b="0"/>
        </a:effectRef>
        <a:fontRef idx="minor"/>
      </dsp:style>
    </dsp:sp>
    <dsp:sp modelId="{BD2A3420-A707-4628-AD79-B63C8CE49A6C}">
      <dsp:nvSpPr>
        <dsp:cNvPr id="0" name=""/>
        <dsp:cNvSpPr/>
      </dsp:nvSpPr>
      <dsp:spPr>
        <a:xfrm>
          <a:off x="1473800" y="135753"/>
          <a:ext cx="1430815" cy="298787"/>
        </a:xfrm>
        <a:prstGeom prst="roundRect">
          <a:avLst/>
        </a:prstGeom>
        <a:gradFill rotWithShape="0">
          <a:gsLst>
            <a:gs pos="0">
              <a:schemeClr val="accent4">
                <a:alpha val="90000"/>
                <a:hueOff val="0"/>
                <a:satOff val="0"/>
                <a:lumOff val="0"/>
                <a:alphaOff val="-13333"/>
                <a:shade val="51000"/>
                <a:satMod val="130000"/>
              </a:schemeClr>
            </a:gs>
            <a:gs pos="80000">
              <a:schemeClr val="accent4">
                <a:alpha val="90000"/>
                <a:hueOff val="0"/>
                <a:satOff val="0"/>
                <a:lumOff val="0"/>
                <a:alphaOff val="-13333"/>
                <a:shade val="93000"/>
                <a:satMod val="130000"/>
              </a:schemeClr>
            </a:gs>
            <a:gs pos="100000">
              <a:schemeClr val="accent4">
                <a:alpha val="90000"/>
                <a:hueOff val="0"/>
                <a:satOff val="0"/>
                <a:lumOff val="0"/>
                <a:alphaOff val="-1333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b="1" kern="1200" cap="none" spc="0" dirty="0" err="1" smtClean="0">
              <a:ln w="1905"/>
              <a:effectLst>
                <a:innerShdw blurRad="69850" dist="43180" dir="5400000">
                  <a:srgbClr val="000000">
                    <a:alpha val="65000"/>
                  </a:srgbClr>
                </a:innerShdw>
              </a:effectLst>
            </a:rPr>
            <a:t>IvPHelm</a:t>
          </a:r>
          <a:endParaRPr lang="en-US" sz="2400" b="1" kern="1200" cap="none" spc="0" dirty="0">
            <a:ln w="1905"/>
            <a:effectLst>
              <a:innerShdw blurRad="69850" dist="43180" dir="5400000">
                <a:srgbClr val="000000">
                  <a:alpha val="65000"/>
                </a:srgbClr>
              </a:innerShdw>
            </a:effectLst>
          </a:endParaRPr>
        </a:p>
      </dsp:txBody>
      <dsp:txXfrm>
        <a:off x="1488386" y="150339"/>
        <a:ext cx="1401643" cy="269615"/>
      </dsp:txXfrm>
    </dsp:sp>
    <dsp:sp modelId="{186EBA6F-D85B-48F7-8610-6845E5656F49}">
      <dsp:nvSpPr>
        <dsp:cNvPr id="0" name=""/>
        <dsp:cNvSpPr/>
      </dsp:nvSpPr>
      <dsp:spPr>
        <a:xfrm rot="3043733">
          <a:off x="2380416" y="1592641"/>
          <a:ext cx="402285" cy="0"/>
        </a:xfrm>
        <a:custGeom>
          <a:avLst/>
          <a:gdLst/>
          <a:ahLst/>
          <a:cxnLst/>
          <a:rect l="0" t="0" r="0" b="0"/>
          <a:pathLst>
            <a:path>
              <a:moveTo>
                <a:pt x="0" y="0"/>
              </a:moveTo>
              <a:lnTo>
                <a:pt x="402285" y="0"/>
              </a:lnTo>
            </a:path>
          </a:pathLst>
        </a:custGeom>
        <a:noFill/>
        <a:ln w="76200" cap="flat" cmpd="sng" algn="ctr">
          <a:solidFill>
            <a:schemeClr val="accent4">
              <a:lumMod val="75000"/>
            </a:schemeClr>
          </a:solidFill>
          <a:prstDash val="solid"/>
        </a:ln>
        <a:effectLst/>
      </dsp:spPr>
      <dsp:style>
        <a:lnRef idx="2">
          <a:scrgbClr r="0" g="0" b="0"/>
        </a:lnRef>
        <a:fillRef idx="0">
          <a:scrgbClr r="0" g="0" b="0"/>
        </a:fillRef>
        <a:effectRef idx="0">
          <a:scrgbClr r="0" g="0" b="0"/>
        </a:effectRef>
        <a:fontRef idx="minor"/>
      </dsp:style>
    </dsp:sp>
    <dsp:sp modelId="{539C7B49-3D9A-4D4A-96CD-4D29DFEE6AAD}">
      <dsp:nvSpPr>
        <dsp:cNvPr id="0" name=""/>
        <dsp:cNvSpPr/>
      </dsp:nvSpPr>
      <dsp:spPr>
        <a:xfrm>
          <a:off x="2253966" y="1748358"/>
          <a:ext cx="1679069" cy="940797"/>
        </a:xfrm>
        <a:prstGeom prst="roundRect">
          <a:avLst/>
        </a:prstGeom>
        <a:gradFill rotWithShape="0">
          <a:gsLst>
            <a:gs pos="0">
              <a:schemeClr val="accent4">
                <a:hueOff val="0"/>
                <a:satOff val="0"/>
                <a:lumOff val="0"/>
                <a:shade val="51000"/>
                <a:satMod val="130000"/>
              </a:schemeClr>
            </a:gs>
            <a:gs pos="80000">
              <a:schemeClr val="accent4">
                <a:alpha val="90000"/>
                <a:hueOff val="0"/>
                <a:satOff val="0"/>
                <a:lumOff val="0"/>
                <a:alphaOff val="-26667"/>
                <a:shade val="93000"/>
                <a:satMod val="130000"/>
              </a:schemeClr>
            </a:gs>
            <a:gs pos="100000">
              <a:schemeClr val="accent4">
                <a:alpha val="90000"/>
                <a:hueOff val="0"/>
                <a:satOff val="0"/>
                <a:lumOff val="0"/>
                <a:alphaOff val="-26667"/>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ts val="0"/>
            </a:spcAft>
          </a:pPr>
          <a:r>
            <a:rPr lang="en-US" sz="2400" b="1" kern="1200" dirty="0" smtClean="0"/>
            <a:t>Payload</a:t>
          </a:r>
        </a:p>
        <a:p>
          <a:pPr lvl="0" algn="ctr" defTabSz="1066800">
            <a:lnSpc>
              <a:spcPct val="90000"/>
            </a:lnSpc>
            <a:spcBef>
              <a:spcPct val="0"/>
            </a:spcBef>
            <a:spcAft>
              <a:spcPts val="0"/>
            </a:spcAft>
          </a:pPr>
          <a:r>
            <a:rPr lang="en-US" sz="2400" b="1" kern="1200" dirty="0" smtClean="0"/>
            <a:t>Autonomy</a:t>
          </a:r>
        </a:p>
        <a:p>
          <a:pPr lvl="0" algn="ctr" defTabSz="1066800">
            <a:lnSpc>
              <a:spcPct val="90000"/>
            </a:lnSpc>
            <a:spcBef>
              <a:spcPct val="0"/>
            </a:spcBef>
            <a:spcAft>
              <a:spcPts val="0"/>
            </a:spcAft>
          </a:pPr>
          <a:r>
            <a:rPr lang="en-US" sz="2400" b="1" kern="1200" dirty="0" smtClean="0"/>
            <a:t>Interface</a:t>
          </a:r>
          <a:endParaRPr lang="en-US" sz="2400" b="1" kern="1200" dirty="0"/>
        </a:p>
      </dsp:txBody>
      <dsp:txXfrm>
        <a:off x="2299892" y="1794284"/>
        <a:ext cx="1587217" cy="848945"/>
      </dsp:txXfrm>
    </dsp:sp>
    <dsp:sp modelId="{840C0134-7928-496A-B46B-4879FE29AF02}">
      <dsp:nvSpPr>
        <dsp:cNvPr id="0" name=""/>
        <dsp:cNvSpPr/>
      </dsp:nvSpPr>
      <dsp:spPr>
        <a:xfrm rot="7627787">
          <a:off x="1573968" y="1603121"/>
          <a:ext cx="416912" cy="0"/>
        </a:xfrm>
        <a:custGeom>
          <a:avLst/>
          <a:gdLst/>
          <a:ahLst/>
          <a:cxnLst/>
          <a:rect l="0" t="0" r="0" b="0"/>
          <a:pathLst>
            <a:path>
              <a:moveTo>
                <a:pt x="0" y="0"/>
              </a:moveTo>
              <a:lnTo>
                <a:pt x="416912" y="0"/>
              </a:lnTo>
            </a:path>
          </a:pathLst>
        </a:custGeom>
        <a:noFill/>
        <a:ln w="76200" cap="flat" cmpd="sng" algn="ctr">
          <a:solidFill>
            <a:schemeClr val="accent4">
              <a:lumMod val="75000"/>
            </a:schemeClr>
          </a:solidFill>
          <a:prstDash val="solid"/>
        </a:ln>
        <a:effectLst/>
      </dsp:spPr>
      <dsp:style>
        <a:lnRef idx="2">
          <a:scrgbClr r="0" g="0" b="0"/>
        </a:lnRef>
        <a:fillRef idx="0">
          <a:scrgbClr r="0" g="0" b="0"/>
        </a:fillRef>
        <a:effectRef idx="0">
          <a:scrgbClr r="0" g="0" b="0"/>
        </a:effectRef>
        <a:fontRef idx="minor"/>
      </dsp:style>
    </dsp:sp>
    <dsp:sp modelId="{E210CD21-6EFC-4295-985C-FD798AFC4C26}">
      <dsp:nvSpPr>
        <dsp:cNvPr id="0" name=""/>
        <dsp:cNvSpPr/>
      </dsp:nvSpPr>
      <dsp:spPr>
        <a:xfrm>
          <a:off x="475340" y="1769317"/>
          <a:ext cx="1701438" cy="873152"/>
        </a:xfrm>
        <a:prstGeom prst="roundRect">
          <a:avLst/>
        </a:prstGeom>
        <a:gradFill rotWithShape="0">
          <a:gsLst>
            <a:gs pos="0">
              <a:schemeClr val="accent4">
                <a:alpha val="90000"/>
                <a:hueOff val="0"/>
                <a:satOff val="0"/>
                <a:lumOff val="0"/>
                <a:alphaOff val="-40000"/>
                <a:shade val="51000"/>
                <a:satMod val="130000"/>
              </a:schemeClr>
            </a:gs>
            <a:gs pos="80000">
              <a:schemeClr val="accent4">
                <a:alpha val="90000"/>
                <a:hueOff val="0"/>
                <a:satOff val="0"/>
                <a:lumOff val="0"/>
                <a:alphaOff val="-40000"/>
                <a:shade val="93000"/>
                <a:satMod val="130000"/>
              </a:schemeClr>
            </a:gs>
            <a:gs pos="100000">
              <a:schemeClr val="accent4">
                <a:alpha val="90000"/>
                <a:hueOff val="0"/>
                <a:satOff val="0"/>
                <a:lumOff val="0"/>
                <a:alphaOff val="-4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ts val="0"/>
            </a:spcAft>
          </a:pPr>
          <a:r>
            <a:rPr lang="en-US" sz="2400" b="1" kern="1200" dirty="0" smtClean="0"/>
            <a:t>Other</a:t>
          </a:r>
        </a:p>
        <a:p>
          <a:pPr lvl="0" algn="ctr" defTabSz="1066800">
            <a:lnSpc>
              <a:spcPct val="90000"/>
            </a:lnSpc>
            <a:spcBef>
              <a:spcPct val="0"/>
            </a:spcBef>
            <a:spcAft>
              <a:spcPts val="0"/>
            </a:spcAft>
          </a:pPr>
          <a:r>
            <a:rPr lang="en-US" sz="2400" b="1" kern="1200" dirty="0" err="1" smtClean="0"/>
            <a:t>MOOSApps</a:t>
          </a:r>
          <a:endParaRPr lang="en-US" sz="2400" b="1" kern="1200" dirty="0"/>
        </a:p>
      </dsp:txBody>
      <dsp:txXfrm>
        <a:off x="517964" y="1811941"/>
        <a:ext cx="1616190" cy="787904"/>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49169" indent="0" algn="ctr">
              <a:buNone/>
              <a:defRPr>
                <a:solidFill>
                  <a:schemeClr val="tx1">
                    <a:tint val="75000"/>
                  </a:schemeClr>
                </a:solidFill>
              </a:defRPr>
            </a:lvl2pPr>
            <a:lvl3pPr marL="4298337" indent="0" algn="ctr">
              <a:buNone/>
              <a:defRPr>
                <a:solidFill>
                  <a:schemeClr val="tx1">
                    <a:tint val="75000"/>
                  </a:schemeClr>
                </a:solidFill>
              </a:defRPr>
            </a:lvl3pPr>
            <a:lvl4pPr marL="6447506" indent="0" algn="ctr">
              <a:buNone/>
              <a:defRPr>
                <a:solidFill>
                  <a:schemeClr val="tx1">
                    <a:tint val="75000"/>
                  </a:schemeClr>
                </a:solidFill>
              </a:defRPr>
            </a:lvl4pPr>
            <a:lvl5pPr marL="8596671" indent="0" algn="ctr">
              <a:buNone/>
              <a:defRPr>
                <a:solidFill>
                  <a:schemeClr val="tx1">
                    <a:tint val="75000"/>
                  </a:schemeClr>
                </a:solidFill>
              </a:defRPr>
            </a:lvl5pPr>
            <a:lvl6pPr marL="10745840" indent="0" algn="ctr">
              <a:buNone/>
              <a:defRPr>
                <a:solidFill>
                  <a:schemeClr val="tx1">
                    <a:tint val="75000"/>
                  </a:schemeClr>
                </a:solidFill>
              </a:defRPr>
            </a:lvl6pPr>
            <a:lvl7pPr marL="12895009" indent="0" algn="ctr">
              <a:buNone/>
              <a:defRPr>
                <a:solidFill>
                  <a:schemeClr val="tx1">
                    <a:tint val="75000"/>
                  </a:schemeClr>
                </a:solidFill>
              </a:defRPr>
            </a:lvl7pPr>
            <a:lvl8pPr marL="15044177" indent="0" algn="ctr">
              <a:buNone/>
              <a:defRPr>
                <a:solidFill>
                  <a:schemeClr val="tx1">
                    <a:tint val="75000"/>
                  </a:schemeClr>
                </a:solidFill>
              </a:defRPr>
            </a:lvl8pPr>
            <a:lvl9pPr marL="1719334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98A9411-CF68-492A-A2B5-4DA15B7754F4}" type="datetimeFigureOut">
              <a:rPr lang="en-US" smtClean="0"/>
              <a:t>5/14/2014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84E3F9-B491-4E7F-9EFE-BA8389001D2A}" type="slidenum">
              <a:rPr lang="en-US" smtClean="0"/>
              <a:t>‹#›</a:t>
            </a:fld>
            <a:endParaRPr lang="en-US"/>
          </a:p>
        </p:txBody>
      </p:sp>
    </p:spTree>
    <p:extLst>
      <p:ext uri="{BB962C8B-B14F-4D97-AF65-F5344CB8AC3E}">
        <p14:creationId xmlns:p14="http://schemas.microsoft.com/office/powerpoint/2010/main" val="2079546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8A9411-CF68-492A-A2B5-4DA15B7754F4}" type="datetimeFigureOut">
              <a:rPr lang="en-US" smtClean="0"/>
              <a:t>5/14/2014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84E3F9-B491-4E7F-9EFE-BA8389001D2A}" type="slidenum">
              <a:rPr lang="en-US" smtClean="0"/>
              <a:t>‹#›</a:t>
            </a:fld>
            <a:endParaRPr lang="en-US"/>
          </a:p>
        </p:txBody>
      </p:sp>
    </p:spTree>
    <p:extLst>
      <p:ext uri="{BB962C8B-B14F-4D97-AF65-F5344CB8AC3E}">
        <p14:creationId xmlns:p14="http://schemas.microsoft.com/office/powerpoint/2010/main" val="1167953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877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428">
                <a:solidFill>
                  <a:schemeClr val="tx1">
                    <a:tint val="75000"/>
                  </a:schemeClr>
                </a:solidFill>
              </a:defRPr>
            </a:lvl1pPr>
            <a:lvl2pPr marL="2149169" indent="0">
              <a:buNone/>
              <a:defRPr sz="8400">
                <a:solidFill>
                  <a:schemeClr val="tx1">
                    <a:tint val="75000"/>
                  </a:schemeClr>
                </a:solidFill>
              </a:defRPr>
            </a:lvl2pPr>
            <a:lvl3pPr marL="4298337" indent="0">
              <a:buNone/>
              <a:defRPr sz="7542">
                <a:solidFill>
                  <a:schemeClr val="tx1">
                    <a:tint val="75000"/>
                  </a:schemeClr>
                </a:solidFill>
              </a:defRPr>
            </a:lvl3pPr>
            <a:lvl4pPr marL="6447506" indent="0">
              <a:buNone/>
              <a:defRPr sz="6600">
                <a:solidFill>
                  <a:schemeClr val="tx1">
                    <a:tint val="75000"/>
                  </a:schemeClr>
                </a:solidFill>
              </a:defRPr>
            </a:lvl4pPr>
            <a:lvl5pPr marL="8596671" indent="0">
              <a:buNone/>
              <a:defRPr sz="6600">
                <a:solidFill>
                  <a:schemeClr val="tx1">
                    <a:tint val="75000"/>
                  </a:schemeClr>
                </a:solidFill>
              </a:defRPr>
            </a:lvl5pPr>
            <a:lvl6pPr marL="10745840" indent="0">
              <a:buNone/>
              <a:defRPr sz="6600">
                <a:solidFill>
                  <a:schemeClr val="tx1">
                    <a:tint val="75000"/>
                  </a:schemeClr>
                </a:solidFill>
              </a:defRPr>
            </a:lvl6pPr>
            <a:lvl7pPr marL="12895009" indent="0">
              <a:buNone/>
              <a:defRPr sz="6600">
                <a:solidFill>
                  <a:schemeClr val="tx1">
                    <a:tint val="75000"/>
                  </a:schemeClr>
                </a:solidFill>
              </a:defRPr>
            </a:lvl7pPr>
            <a:lvl8pPr marL="15044177" indent="0">
              <a:buNone/>
              <a:defRPr sz="6600">
                <a:solidFill>
                  <a:schemeClr val="tx1">
                    <a:tint val="75000"/>
                  </a:schemeClr>
                </a:solidFill>
              </a:defRPr>
            </a:lvl8pPr>
            <a:lvl9pPr marL="17193345" indent="0">
              <a:buNone/>
              <a:defRPr sz="6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98A9411-CF68-492A-A2B5-4DA15B7754F4}" type="datetimeFigureOut">
              <a:rPr lang="en-US" smtClean="0"/>
              <a:t>5/14/2014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84E3F9-B491-4E7F-9EFE-BA8389001D2A}" type="slidenum">
              <a:rPr lang="en-US" smtClean="0"/>
              <a:t>‹#›</a:t>
            </a:fld>
            <a:endParaRPr lang="en-US"/>
          </a:p>
        </p:txBody>
      </p:sp>
    </p:spTree>
    <p:extLst>
      <p:ext uri="{BB962C8B-B14F-4D97-AF65-F5344CB8AC3E}">
        <p14:creationId xmlns:p14="http://schemas.microsoft.com/office/powerpoint/2010/main" val="630095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114"/>
            </a:lvl1pPr>
            <a:lvl2pPr>
              <a:defRPr sz="11228"/>
            </a:lvl2pPr>
            <a:lvl3pPr>
              <a:defRPr sz="9428"/>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114"/>
            </a:lvl1pPr>
            <a:lvl2pPr>
              <a:defRPr sz="11228"/>
            </a:lvl2pPr>
            <a:lvl3pPr>
              <a:defRPr sz="9428"/>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98A9411-CF68-492A-A2B5-4DA15B7754F4}" type="datetimeFigureOut">
              <a:rPr lang="en-US" smtClean="0"/>
              <a:t>5/14/2014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84E3F9-B491-4E7F-9EFE-BA8389001D2A}" type="slidenum">
              <a:rPr lang="en-US" smtClean="0"/>
              <a:t>‹#›</a:t>
            </a:fld>
            <a:endParaRPr lang="en-US"/>
          </a:p>
        </p:txBody>
      </p:sp>
    </p:spTree>
    <p:extLst>
      <p:ext uri="{BB962C8B-B14F-4D97-AF65-F5344CB8AC3E}">
        <p14:creationId xmlns:p14="http://schemas.microsoft.com/office/powerpoint/2010/main" val="1434515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228" b="1"/>
            </a:lvl1pPr>
            <a:lvl2pPr marL="2149169" indent="0">
              <a:buNone/>
              <a:defRPr sz="9428" b="1"/>
            </a:lvl2pPr>
            <a:lvl3pPr marL="4298337" indent="0">
              <a:buNone/>
              <a:defRPr sz="8400" b="1"/>
            </a:lvl3pPr>
            <a:lvl4pPr marL="6447506" indent="0">
              <a:buNone/>
              <a:defRPr sz="7542" b="1"/>
            </a:lvl4pPr>
            <a:lvl5pPr marL="8596671" indent="0">
              <a:buNone/>
              <a:defRPr sz="7542" b="1"/>
            </a:lvl5pPr>
            <a:lvl6pPr marL="10745840" indent="0">
              <a:buNone/>
              <a:defRPr sz="7542" b="1"/>
            </a:lvl6pPr>
            <a:lvl7pPr marL="12895009" indent="0">
              <a:buNone/>
              <a:defRPr sz="7542" b="1"/>
            </a:lvl7pPr>
            <a:lvl8pPr marL="15044177" indent="0">
              <a:buNone/>
              <a:defRPr sz="7542" b="1"/>
            </a:lvl8pPr>
            <a:lvl9pPr marL="17193345" indent="0">
              <a:buNone/>
              <a:defRPr sz="7542"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228"/>
            </a:lvl1pPr>
            <a:lvl2pPr>
              <a:defRPr sz="9428"/>
            </a:lvl2pPr>
            <a:lvl3pPr>
              <a:defRPr sz="8400"/>
            </a:lvl3pPr>
            <a:lvl4pPr>
              <a:defRPr sz="7542"/>
            </a:lvl4pPr>
            <a:lvl5pPr>
              <a:defRPr sz="7542"/>
            </a:lvl5pPr>
            <a:lvl6pPr>
              <a:defRPr sz="7542"/>
            </a:lvl6pPr>
            <a:lvl7pPr>
              <a:defRPr sz="7542"/>
            </a:lvl7pPr>
            <a:lvl8pPr>
              <a:defRPr sz="7542"/>
            </a:lvl8pPr>
            <a:lvl9pPr>
              <a:defRPr sz="754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228" b="1"/>
            </a:lvl1pPr>
            <a:lvl2pPr marL="2149169" indent="0">
              <a:buNone/>
              <a:defRPr sz="9428" b="1"/>
            </a:lvl2pPr>
            <a:lvl3pPr marL="4298337" indent="0">
              <a:buNone/>
              <a:defRPr sz="8400" b="1"/>
            </a:lvl3pPr>
            <a:lvl4pPr marL="6447506" indent="0">
              <a:buNone/>
              <a:defRPr sz="7542" b="1"/>
            </a:lvl4pPr>
            <a:lvl5pPr marL="8596671" indent="0">
              <a:buNone/>
              <a:defRPr sz="7542" b="1"/>
            </a:lvl5pPr>
            <a:lvl6pPr marL="10745840" indent="0">
              <a:buNone/>
              <a:defRPr sz="7542" b="1"/>
            </a:lvl6pPr>
            <a:lvl7pPr marL="12895009" indent="0">
              <a:buNone/>
              <a:defRPr sz="7542" b="1"/>
            </a:lvl7pPr>
            <a:lvl8pPr marL="15044177" indent="0">
              <a:buNone/>
              <a:defRPr sz="7542" b="1"/>
            </a:lvl8pPr>
            <a:lvl9pPr marL="17193345" indent="0">
              <a:buNone/>
              <a:defRPr sz="7542"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228"/>
            </a:lvl1pPr>
            <a:lvl2pPr>
              <a:defRPr sz="9428"/>
            </a:lvl2pPr>
            <a:lvl3pPr>
              <a:defRPr sz="8400"/>
            </a:lvl3pPr>
            <a:lvl4pPr>
              <a:defRPr sz="7542"/>
            </a:lvl4pPr>
            <a:lvl5pPr>
              <a:defRPr sz="7542"/>
            </a:lvl5pPr>
            <a:lvl6pPr>
              <a:defRPr sz="7542"/>
            </a:lvl6pPr>
            <a:lvl7pPr>
              <a:defRPr sz="7542"/>
            </a:lvl7pPr>
            <a:lvl8pPr>
              <a:defRPr sz="7542"/>
            </a:lvl8pPr>
            <a:lvl9pPr>
              <a:defRPr sz="7542"/>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98A9411-CF68-492A-A2B5-4DA15B7754F4}" type="datetimeFigureOut">
              <a:rPr lang="en-US" smtClean="0"/>
              <a:t>5/14/2014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284E3F9-B491-4E7F-9EFE-BA8389001D2A}" type="slidenum">
              <a:rPr lang="en-US" smtClean="0"/>
              <a:t>‹#›</a:t>
            </a:fld>
            <a:endParaRPr lang="en-US"/>
          </a:p>
        </p:txBody>
      </p:sp>
    </p:spTree>
    <p:extLst>
      <p:ext uri="{BB962C8B-B14F-4D97-AF65-F5344CB8AC3E}">
        <p14:creationId xmlns:p14="http://schemas.microsoft.com/office/powerpoint/2010/main" val="73330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98A9411-CF68-492A-A2B5-4DA15B7754F4}" type="datetimeFigureOut">
              <a:rPr lang="en-US" smtClean="0"/>
              <a:t>5/14/2014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284E3F9-B491-4E7F-9EFE-BA8389001D2A}" type="slidenum">
              <a:rPr lang="en-US" smtClean="0"/>
              <a:t>‹#›</a:t>
            </a:fld>
            <a:endParaRPr lang="en-US"/>
          </a:p>
        </p:txBody>
      </p:sp>
    </p:spTree>
    <p:extLst>
      <p:ext uri="{BB962C8B-B14F-4D97-AF65-F5344CB8AC3E}">
        <p14:creationId xmlns:p14="http://schemas.microsoft.com/office/powerpoint/2010/main" val="2309292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8A9411-CF68-492A-A2B5-4DA15B7754F4}" type="datetimeFigureOut">
              <a:rPr lang="en-US" smtClean="0"/>
              <a:t>5/14/2014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284E3F9-B491-4E7F-9EFE-BA8389001D2A}" type="slidenum">
              <a:rPr lang="en-US" smtClean="0"/>
              <a:t>‹#›</a:t>
            </a:fld>
            <a:endParaRPr lang="en-US"/>
          </a:p>
        </p:txBody>
      </p:sp>
    </p:spTree>
    <p:extLst>
      <p:ext uri="{BB962C8B-B14F-4D97-AF65-F5344CB8AC3E}">
        <p14:creationId xmlns:p14="http://schemas.microsoft.com/office/powerpoint/2010/main" val="3651052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428"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085"/>
            </a:lvl1pPr>
            <a:lvl2pPr>
              <a:defRPr sz="13114"/>
            </a:lvl2pPr>
            <a:lvl3pPr>
              <a:defRPr sz="11228"/>
            </a:lvl3pPr>
            <a:lvl4pPr>
              <a:defRPr sz="9428"/>
            </a:lvl4pPr>
            <a:lvl5pPr>
              <a:defRPr sz="9428"/>
            </a:lvl5pPr>
            <a:lvl6pPr>
              <a:defRPr sz="9428"/>
            </a:lvl6pPr>
            <a:lvl7pPr>
              <a:defRPr sz="9428"/>
            </a:lvl7pPr>
            <a:lvl8pPr>
              <a:defRPr sz="9428"/>
            </a:lvl8pPr>
            <a:lvl9pPr>
              <a:defRPr sz="9428"/>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600"/>
            </a:lvl1pPr>
            <a:lvl2pPr marL="2149169" indent="0">
              <a:buNone/>
              <a:defRPr sz="5657"/>
            </a:lvl2pPr>
            <a:lvl3pPr marL="4298337" indent="0">
              <a:buNone/>
              <a:defRPr sz="4714"/>
            </a:lvl3pPr>
            <a:lvl4pPr marL="6447506" indent="0">
              <a:buNone/>
              <a:defRPr sz="4200"/>
            </a:lvl4pPr>
            <a:lvl5pPr marL="8596671" indent="0">
              <a:buNone/>
              <a:defRPr sz="4200"/>
            </a:lvl5pPr>
            <a:lvl6pPr marL="10745840" indent="0">
              <a:buNone/>
              <a:defRPr sz="4200"/>
            </a:lvl6pPr>
            <a:lvl7pPr marL="12895009" indent="0">
              <a:buNone/>
              <a:defRPr sz="4200"/>
            </a:lvl7pPr>
            <a:lvl8pPr marL="15044177" indent="0">
              <a:buNone/>
              <a:defRPr sz="4200"/>
            </a:lvl8pPr>
            <a:lvl9pPr marL="17193345"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8A9411-CF68-492A-A2B5-4DA15B7754F4}" type="datetimeFigureOut">
              <a:rPr lang="en-US" smtClean="0"/>
              <a:t>5/14/2014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84E3F9-B491-4E7F-9EFE-BA8389001D2A}" type="slidenum">
              <a:rPr lang="en-US" smtClean="0"/>
              <a:t>‹#›</a:t>
            </a:fld>
            <a:endParaRPr lang="en-US"/>
          </a:p>
        </p:txBody>
      </p:sp>
    </p:spTree>
    <p:extLst>
      <p:ext uri="{BB962C8B-B14F-4D97-AF65-F5344CB8AC3E}">
        <p14:creationId xmlns:p14="http://schemas.microsoft.com/office/powerpoint/2010/main" val="427179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428"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085"/>
            </a:lvl1pPr>
            <a:lvl2pPr marL="2149169" indent="0">
              <a:buNone/>
              <a:defRPr sz="13114"/>
            </a:lvl2pPr>
            <a:lvl3pPr marL="4298337" indent="0">
              <a:buNone/>
              <a:defRPr sz="11228"/>
            </a:lvl3pPr>
            <a:lvl4pPr marL="6447506" indent="0">
              <a:buNone/>
              <a:defRPr sz="9428"/>
            </a:lvl4pPr>
            <a:lvl5pPr marL="8596671" indent="0">
              <a:buNone/>
              <a:defRPr sz="9428"/>
            </a:lvl5pPr>
            <a:lvl6pPr marL="10745840" indent="0">
              <a:buNone/>
              <a:defRPr sz="9428"/>
            </a:lvl6pPr>
            <a:lvl7pPr marL="12895009" indent="0">
              <a:buNone/>
              <a:defRPr sz="9428"/>
            </a:lvl7pPr>
            <a:lvl8pPr marL="15044177" indent="0">
              <a:buNone/>
              <a:defRPr sz="9428"/>
            </a:lvl8pPr>
            <a:lvl9pPr marL="17193345" indent="0">
              <a:buNone/>
              <a:defRPr sz="9428"/>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600"/>
            </a:lvl1pPr>
            <a:lvl2pPr marL="2149169" indent="0">
              <a:buNone/>
              <a:defRPr sz="5657"/>
            </a:lvl2pPr>
            <a:lvl3pPr marL="4298337" indent="0">
              <a:buNone/>
              <a:defRPr sz="4714"/>
            </a:lvl3pPr>
            <a:lvl4pPr marL="6447506" indent="0">
              <a:buNone/>
              <a:defRPr sz="4200"/>
            </a:lvl4pPr>
            <a:lvl5pPr marL="8596671" indent="0">
              <a:buNone/>
              <a:defRPr sz="4200"/>
            </a:lvl5pPr>
            <a:lvl6pPr marL="10745840" indent="0">
              <a:buNone/>
              <a:defRPr sz="4200"/>
            </a:lvl6pPr>
            <a:lvl7pPr marL="12895009" indent="0">
              <a:buNone/>
              <a:defRPr sz="4200"/>
            </a:lvl7pPr>
            <a:lvl8pPr marL="15044177" indent="0">
              <a:buNone/>
              <a:defRPr sz="4200"/>
            </a:lvl8pPr>
            <a:lvl9pPr marL="17193345"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8A9411-CF68-492A-A2B5-4DA15B7754F4}" type="datetimeFigureOut">
              <a:rPr lang="en-US" smtClean="0"/>
              <a:t>5/14/2014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84E3F9-B491-4E7F-9EFE-BA8389001D2A}" type="slidenum">
              <a:rPr lang="en-US" smtClean="0"/>
              <a:t>‹#›</a:t>
            </a:fld>
            <a:endParaRPr lang="en-US"/>
          </a:p>
        </p:txBody>
      </p:sp>
    </p:spTree>
    <p:extLst>
      <p:ext uri="{BB962C8B-B14F-4D97-AF65-F5344CB8AC3E}">
        <p14:creationId xmlns:p14="http://schemas.microsoft.com/office/powerpoint/2010/main" val="4238547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8A9411-CF68-492A-A2B5-4DA15B7754F4}" type="datetimeFigureOut">
              <a:rPr lang="en-US" smtClean="0"/>
              <a:t>5/14/2014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84E3F9-B491-4E7F-9EFE-BA8389001D2A}" type="slidenum">
              <a:rPr lang="en-US" smtClean="0"/>
              <a:t>‹#›</a:t>
            </a:fld>
            <a:endParaRPr lang="en-US"/>
          </a:p>
        </p:txBody>
      </p:sp>
    </p:spTree>
    <p:extLst>
      <p:ext uri="{BB962C8B-B14F-4D97-AF65-F5344CB8AC3E}">
        <p14:creationId xmlns:p14="http://schemas.microsoft.com/office/powerpoint/2010/main" val="492826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8A9411-CF68-492A-A2B5-4DA15B7754F4}" type="datetimeFigureOut">
              <a:rPr lang="en-US" smtClean="0"/>
              <a:t>5/14/2014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84E3F9-B491-4E7F-9EFE-BA8389001D2A}" type="slidenum">
              <a:rPr lang="en-US" smtClean="0"/>
              <a:t>‹#›</a:t>
            </a:fld>
            <a:endParaRPr lang="en-US"/>
          </a:p>
        </p:txBody>
      </p:sp>
    </p:spTree>
    <p:extLst>
      <p:ext uri="{BB962C8B-B14F-4D97-AF65-F5344CB8AC3E}">
        <p14:creationId xmlns:p14="http://schemas.microsoft.com/office/powerpoint/2010/main" val="2734622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501506" tIns="250755" rIns="501506" bIns="25075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9"/>
            <a:ext cx="39502080" cy="21724622"/>
          </a:xfrm>
          <a:prstGeom prst="rect">
            <a:avLst/>
          </a:prstGeom>
        </p:spPr>
        <p:txBody>
          <a:bodyPr vert="horz" lIns="501506" tIns="250755" rIns="501506" bIns="25075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4"/>
            <a:ext cx="10241280" cy="1752600"/>
          </a:xfrm>
          <a:prstGeom prst="rect">
            <a:avLst/>
          </a:prstGeom>
        </p:spPr>
        <p:txBody>
          <a:bodyPr vert="horz" lIns="501506" tIns="250755" rIns="501506" bIns="250755" rtlCol="0" anchor="ctr"/>
          <a:lstStyle>
            <a:lvl1pPr algn="l">
              <a:defRPr sz="5657">
                <a:solidFill>
                  <a:schemeClr val="tx1">
                    <a:tint val="75000"/>
                  </a:schemeClr>
                </a:solidFill>
              </a:defRPr>
            </a:lvl1pPr>
          </a:lstStyle>
          <a:p>
            <a:fld id="{198A9411-CF68-492A-A2B5-4DA15B7754F4}" type="datetimeFigureOut">
              <a:rPr lang="en-US" smtClean="0"/>
              <a:t>5/14/2014</a:t>
            </a:fld>
            <a:endParaRPr lang="en-US"/>
          </a:p>
        </p:txBody>
      </p:sp>
      <p:sp>
        <p:nvSpPr>
          <p:cNvPr id="5" name="Footer Placeholder 4"/>
          <p:cNvSpPr>
            <a:spLocks noGrp="1"/>
          </p:cNvSpPr>
          <p:nvPr>
            <p:ph type="ftr" sz="quarter" idx="3"/>
          </p:nvPr>
        </p:nvSpPr>
        <p:spPr>
          <a:xfrm>
            <a:off x="14996160" y="30510484"/>
            <a:ext cx="13898880" cy="1752600"/>
          </a:xfrm>
          <a:prstGeom prst="rect">
            <a:avLst/>
          </a:prstGeom>
        </p:spPr>
        <p:txBody>
          <a:bodyPr vert="horz" lIns="501506" tIns="250755" rIns="501506" bIns="250755" rtlCol="0" anchor="ctr"/>
          <a:lstStyle>
            <a:lvl1pPr algn="ctr">
              <a:defRPr sz="5657">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4"/>
            <a:ext cx="10241280" cy="1752600"/>
          </a:xfrm>
          <a:prstGeom prst="rect">
            <a:avLst/>
          </a:prstGeom>
        </p:spPr>
        <p:txBody>
          <a:bodyPr vert="horz" lIns="501506" tIns="250755" rIns="501506" bIns="250755" rtlCol="0" anchor="ctr"/>
          <a:lstStyle>
            <a:lvl1pPr algn="r">
              <a:defRPr sz="5657">
                <a:solidFill>
                  <a:schemeClr val="tx1">
                    <a:tint val="75000"/>
                  </a:schemeClr>
                </a:solidFill>
              </a:defRPr>
            </a:lvl1pPr>
          </a:lstStyle>
          <a:p>
            <a:fld id="{C284E3F9-B491-4E7F-9EFE-BA8389001D2A}" type="slidenum">
              <a:rPr lang="en-US" smtClean="0"/>
              <a:t>‹#›</a:t>
            </a:fld>
            <a:endParaRPr lang="en-US"/>
          </a:p>
        </p:txBody>
      </p:sp>
    </p:spTree>
    <p:extLst>
      <p:ext uri="{BB962C8B-B14F-4D97-AF65-F5344CB8AC3E}">
        <p14:creationId xmlns:p14="http://schemas.microsoft.com/office/powerpoint/2010/main" val="148427798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298337" rtl="0" eaLnBrk="1" latinLnBrk="0" hangingPunct="1">
        <a:spcBef>
          <a:spcPct val="0"/>
        </a:spcBef>
        <a:buNone/>
        <a:defRPr sz="20655" kern="1200">
          <a:solidFill>
            <a:schemeClr val="tx1"/>
          </a:solidFill>
          <a:latin typeface="+mj-lt"/>
          <a:ea typeface="+mj-ea"/>
          <a:cs typeface="+mj-cs"/>
        </a:defRPr>
      </a:lvl1pPr>
    </p:titleStyle>
    <p:bodyStyle>
      <a:lvl1pPr marL="1611875" indent="-1611875" algn="l" defTabSz="4298337" rtl="0" eaLnBrk="1" latinLnBrk="0" hangingPunct="1">
        <a:spcBef>
          <a:spcPct val="20000"/>
        </a:spcBef>
        <a:buFont typeface="Arial" panose="020B0604020202020204" pitchFamily="34" charset="0"/>
        <a:buChar char="•"/>
        <a:defRPr sz="15085" kern="1200">
          <a:solidFill>
            <a:schemeClr val="tx1"/>
          </a:solidFill>
          <a:latin typeface="+mn-lt"/>
          <a:ea typeface="+mn-ea"/>
          <a:cs typeface="+mn-cs"/>
        </a:defRPr>
      </a:lvl1pPr>
      <a:lvl2pPr marL="3492398" indent="-1343228" algn="l" defTabSz="4298337" rtl="0" eaLnBrk="1" latinLnBrk="0" hangingPunct="1">
        <a:spcBef>
          <a:spcPct val="20000"/>
        </a:spcBef>
        <a:buFont typeface="Arial" panose="020B0604020202020204" pitchFamily="34" charset="0"/>
        <a:buChar char="–"/>
        <a:defRPr sz="13114" kern="1200">
          <a:solidFill>
            <a:schemeClr val="tx1"/>
          </a:solidFill>
          <a:latin typeface="+mn-lt"/>
          <a:ea typeface="+mn-ea"/>
          <a:cs typeface="+mn-cs"/>
        </a:defRPr>
      </a:lvl2pPr>
      <a:lvl3pPr marL="5372921" indent="-1074582" algn="l" defTabSz="4298337" rtl="0" eaLnBrk="1" latinLnBrk="0" hangingPunct="1">
        <a:spcBef>
          <a:spcPct val="20000"/>
        </a:spcBef>
        <a:buFont typeface="Arial" panose="020B0604020202020204" pitchFamily="34" charset="0"/>
        <a:buChar char="•"/>
        <a:defRPr sz="11228" kern="1200">
          <a:solidFill>
            <a:schemeClr val="tx1"/>
          </a:solidFill>
          <a:latin typeface="+mn-lt"/>
          <a:ea typeface="+mn-ea"/>
          <a:cs typeface="+mn-cs"/>
        </a:defRPr>
      </a:lvl3pPr>
      <a:lvl4pPr marL="7522089" indent="-1074582" algn="l" defTabSz="4298337" rtl="0" eaLnBrk="1" latinLnBrk="0" hangingPunct="1">
        <a:spcBef>
          <a:spcPct val="20000"/>
        </a:spcBef>
        <a:buFont typeface="Arial" panose="020B0604020202020204" pitchFamily="34" charset="0"/>
        <a:buChar char="–"/>
        <a:defRPr sz="9428" kern="1200">
          <a:solidFill>
            <a:schemeClr val="tx1"/>
          </a:solidFill>
          <a:latin typeface="+mn-lt"/>
          <a:ea typeface="+mn-ea"/>
          <a:cs typeface="+mn-cs"/>
        </a:defRPr>
      </a:lvl4pPr>
      <a:lvl5pPr marL="9671258" indent="-1074582" algn="l" defTabSz="4298337" rtl="0" eaLnBrk="1" latinLnBrk="0" hangingPunct="1">
        <a:spcBef>
          <a:spcPct val="20000"/>
        </a:spcBef>
        <a:buFont typeface="Arial" panose="020B0604020202020204" pitchFamily="34" charset="0"/>
        <a:buChar char="»"/>
        <a:defRPr sz="9428" kern="1200">
          <a:solidFill>
            <a:schemeClr val="tx1"/>
          </a:solidFill>
          <a:latin typeface="+mn-lt"/>
          <a:ea typeface="+mn-ea"/>
          <a:cs typeface="+mn-cs"/>
        </a:defRPr>
      </a:lvl5pPr>
      <a:lvl6pPr marL="11820426" indent="-1074582" algn="l" defTabSz="4298337" rtl="0" eaLnBrk="1" latinLnBrk="0" hangingPunct="1">
        <a:spcBef>
          <a:spcPct val="20000"/>
        </a:spcBef>
        <a:buFont typeface="Arial" panose="020B0604020202020204" pitchFamily="34" charset="0"/>
        <a:buChar char="•"/>
        <a:defRPr sz="9428" kern="1200">
          <a:solidFill>
            <a:schemeClr val="tx1"/>
          </a:solidFill>
          <a:latin typeface="+mn-lt"/>
          <a:ea typeface="+mn-ea"/>
          <a:cs typeface="+mn-cs"/>
        </a:defRPr>
      </a:lvl6pPr>
      <a:lvl7pPr marL="13969594" indent="-1074582" algn="l" defTabSz="4298337" rtl="0" eaLnBrk="1" latinLnBrk="0" hangingPunct="1">
        <a:spcBef>
          <a:spcPct val="20000"/>
        </a:spcBef>
        <a:buFont typeface="Arial" panose="020B0604020202020204" pitchFamily="34" charset="0"/>
        <a:buChar char="•"/>
        <a:defRPr sz="9428" kern="1200">
          <a:solidFill>
            <a:schemeClr val="tx1"/>
          </a:solidFill>
          <a:latin typeface="+mn-lt"/>
          <a:ea typeface="+mn-ea"/>
          <a:cs typeface="+mn-cs"/>
        </a:defRPr>
      </a:lvl7pPr>
      <a:lvl8pPr marL="16118759" indent="-1074582" algn="l" defTabSz="4298337" rtl="0" eaLnBrk="1" latinLnBrk="0" hangingPunct="1">
        <a:spcBef>
          <a:spcPct val="20000"/>
        </a:spcBef>
        <a:buFont typeface="Arial" panose="020B0604020202020204" pitchFamily="34" charset="0"/>
        <a:buChar char="•"/>
        <a:defRPr sz="9428" kern="1200">
          <a:solidFill>
            <a:schemeClr val="tx1"/>
          </a:solidFill>
          <a:latin typeface="+mn-lt"/>
          <a:ea typeface="+mn-ea"/>
          <a:cs typeface="+mn-cs"/>
        </a:defRPr>
      </a:lvl8pPr>
      <a:lvl9pPr marL="18267928" indent="-1074582" algn="l" defTabSz="4298337" rtl="0" eaLnBrk="1" latinLnBrk="0" hangingPunct="1">
        <a:spcBef>
          <a:spcPct val="20000"/>
        </a:spcBef>
        <a:buFont typeface="Arial" panose="020B0604020202020204" pitchFamily="34" charset="0"/>
        <a:buChar char="•"/>
        <a:defRPr sz="9428" kern="1200">
          <a:solidFill>
            <a:schemeClr val="tx1"/>
          </a:solidFill>
          <a:latin typeface="+mn-lt"/>
          <a:ea typeface="+mn-ea"/>
          <a:cs typeface="+mn-cs"/>
        </a:defRPr>
      </a:lvl9pPr>
    </p:bodyStyle>
    <p:otherStyle>
      <a:defPPr>
        <a:defRPr lang="en-US"/>
      </a:defPPr>
      <a:lvl1pPr marL="0" algn="l" defTabSz="4298337" rtl="0" eaLnBrk="1" latinLnBrk="0" hangingPunct="1">
        <a:defRPr sz="8400" kern="1200">
          <a:solidFill>
            <a:schemeClr val="tx1"/>
          </a:solidFill>
          <a:latin typeface="+mn-lt"/>
          <a:ea typeface="+mn-ea"/>
          <a:cs typeface="+mn-cs"/>
        </a:defRPr>
      </a:lvl1pPr>
      <a:lvl2pPr marL="2149169" algn="l" defTabSz="4298337" rtl="0" eaLnBrk="1" latinLnBrk="0" hangingPunct="1">
        <a:defRPr sz="8400" kern="1200">
          <a:solidFill>
            <a:schemeClr val="tx1"/>
          </a:solidFill>
          <a:latin typeface="+mn-lt"/>
          <a:ea typeface="+mn-ea"/>
          <a:cs typeface="+mn-cs"/>
        </a:defRPr>
      </a:lvl2pPr>
      <a:lvl3pPr marL="4298337" algn="l" defTabSz="4298337" rtl="0" eaLnBrk="1" latinLnBrk="0" hangingPunct="1">
        <a:defRPr sz="8400" kern="1200">
          <a:solidFill>
            <a:schemeClr val="tx1"/>
          </a:solidFill>
          <a:latin typeface="+mn-lt"/>
          <a:ea typeface="+mn-ea"/>
          <a:cs typeface="+mn-cs"/>
        </a:defRPr>
      </a:lvl3pPr>
      <a:lvl4pPr marL="6447506" algn="l" defTabSz="4298337" rtl="0" eaLnBrk="1" latinLnBrk="0" hangingPunct="1">
        <a:defRPr sz="8400" kern="1200">
          <a:solidFill>
            <a:schemeClr val="tx1"/>
          </a:solidFill>
          <a:latin typeface="+mn-lt"/>
          <a:ea typeface="+mn-ea"/>
          <a:cs typeface="+mn-cs"/>
        </a:defRPr>
      </a:lvl4pPr>
      <a:lvl5pPr marL="8596671" algn="l" defTabSz="4298337" rtl="0" eaLnBrk="1" latinLnBrk="0" hangingPunct="1">
        <a:defRPr sz="8400" kern="1200">
          <a:solidFill>
            <a:schemeClr val="tx1"/>
          </a:solidFill>
          <a:latin typeface="+mn-lt"/>
          <a:ea typeface="+mn-ea"/>
          <a:cs typeface="+mn-cs"/>
        </a:defRPr>
      </a:lvl5pPr>
      <a:lvl6pPr marL="10745840" algn="l" defTabSz="4298337" rtl="0" eaLnBrk="1" latinLnBrk="0" hangingPunct="1">
        <a:defRPr sz="8400" kern="1200">
          <a:solidFill>
            <a:schemeClr val="tx1"/>
          </a:solidFill>
          <a:latin typeface="+mn-lt"/>
          <a:ea typeface="+mn-ea"/>
          <a:cs typeface="+mn-cs"/>
        </a:defRPr>
      </a:lvl6pPr>
      <a:lvl7pPr marL="12895009" algn="l" defTabSz="4298337" rtl="0" eaLnBrk="1" latinLnBrk="0" hangingPunct="1">
        <a:defRPr sz="8400" kern="1200">
          <a:solidFill>
            <a:schemeClr val="tx1"/>
          </a:solidFill>
          <a:latin typeface="+mn-lt"/>
          <a:ea typeface="+mn-ea"/>
          <a:cs typeface="+mn-cs"/>
        </a:defRPr>
      </a:lvl7pPr>
      <a:lvl8pPr marL="15044177" algn="l" defTabSz="4298337" rtl="0" eaLnBrk="1" latinLnBrk="0" hangingPunct="1">
        <a:defRPr sz="8400" kern="1200">
          <a:solidFill>
            <a:schemeClr val="tx1"/>
          </a:solidFill>
          <a:latin typeface="+mn-lt"/>
          <a:ea typeface="+mn-ea"/>
          <a:cs typeface="+mn-cs"/>
        </a:defRPr>
      </a:lvl8pPr>
      <a:lvl9pPr marL="17193345" algn="l" defTabSz="4298337" rtl="0" eaLnBrk="1" latinLnBrk="0" hangingPunct="1">
        <a:defRPr sz="8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7.png"/><Relationship Id="rId18" Type="http://schemas.openxmlformats.org/officeDocument/2006/relationships/image" Target="../media/image10.png"/><Relationship Id="rId3" Type="http://schemas.openxmlformats.org/officeDocument/2006/relationships/image" Target="../media/image2.jpg"/><Relationship Id="rId21" Type="http://schemas.openxmlformats.org/officeDocument/2006/relationships/image" Target="../media/image12.png"/><Relationship Id="rId7" Type="http://schemas.openxmlformats.org/officeDocument/2006/relationships/diagramColors" Target="../diagrams/colors1.xml"/><Relationship Id="rId12" Type="http://schemas.openxmlformats.org/officeDocument/2006/relationships/image" Target="../media/image6.jpeg"/><Relationship Id="rId17" Type="http://schemas.microsoft.com/office/2007/relationships/hdphoto" Target="../media/hdphoto2.wdp"/><Relationship Id="rId25" Type="http://schemas.microsoft.com/office/2007/relationships/hdphoto" Target="../media/hdphoto5.wdp"/><Relationship Id="rId2" Type="http://schemas.openxmlformats.org/officeDocument/2006/relationships/image" Target="../media/image1.jpg"/><Relationship Id="rId16" Type="http://schemas.openxmlformats.org/officeDocument/2006/relationships/image" Target="../media/image9.png"/><Relationship Id="rId20"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diagramQuickStyle" Target="../diagrams/quickStyle1.xml"/><Relationship Id="rId11" Type="http://schemas.openxmlformats.org/officeDocument/2006/relationships/image" Target="../media/image5.jpg"/><Relationship Id="rId24" Type="http://schemas.openxmlformats.org/officeDocument/2006/relationships/image" Target="../media/image14.png"/><Relationship Id="rId5" Type="http://schemas.openxmlformats.org/officeDocument/2006/relationships/diagramLayout" Target="../diagrams/layout1.xml"/><Relationship Id="rId15" Type="http://schemas.openxmlformats.org/officeDocument/2006/relationships/image" Target="../media/image8.jpeg"/><Relationship Id="rId23" Type="http://schemas.openxmlformats.org/officeDocument/2006/relationships/image" Target="../media/image13.png"/><Relationship Id="rId10" Type="http://schemas.openxmlformats.org/officeDocument/2006/relationships/image" Target="../media/image4.jpg"/><Relationship Id="rId19" Type="http://schemas.microsoft.com/office/2007/relationships/hdphoto" Target="../media/hdphoto3.wdp"/><Relationship Id="rId4" Type="http://schemas.openxmlformats.org/officeDocument/2006/relationships/diagramData" Target="../diagrams/data1.xml"/><Relationship Id="rId9" Type="http://schemas.openxmlformats.org/officeDocument/2006/relationships/image" Target="../media/image3.png"/><Relationship Id="rId14" Type="http://schemas.microsoft.com/office/2007/relationships/hdphoto" Target="../media/hdphoto1.wdp"/><Relationship Id="rId22" Type="http://schemas.microsoft.com/office/2007/relationships/hdphoto" Target="../media/hdphoto4.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grpSp>
        <p:nvGrpSpPr>
          <p:cNvPr id="37" name="Group 36"/>
          <p:cNvGrpSpPr/>
          <p:nvPr/>
        </p:nvGrpSpPr>
        <p:grpSpPr>
          <a:xfrm>
            <a:off x="647700" y="17373601"/>
            <a:ext cx="14374586" cy="14858999"/>
            <a:chOff x="590717" y="22210266"/>
            <a:chExt cx="15246350" cy="14139333"/>
          </a:xfrm>
        </p:grpSpPr>
        <p:sp>
          <p:nvSpPr>
            <p:cNvPr id="36" name="Rounded Rectangle 35"/>
            <p:cNvSpPr/>
            <p:nvPr/>
          </p:nvSpPr>
          <p:spPr>
            <a:xfrm>
              <a:off x="590717" y="22210266"/>
              <a:ext cx="15246350" cy="14139333"/>
            </a:xfrm>
            <a:prstGeom prst="roundRect">
              <a:avLst/>
            </a:prstGeom>
            <a:solidFill>
              <a:schemeClr val="tx2">
                <a:lumMod val="20000"/>
                <a:lumOff val="80000"/>
              </a:schemeClr>
            </a:solid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89570" tIns="44785" rIns="89570" bIns="44785" spcCol="0" rtlCol="0" anchor="ctr"/>
            <a:lstStyle/>
            <a:p>
              <a:pPr algn="ctr"/>
              <a:endParaRPr lang="en-US" sz="7350" dirty="0"/>
            </a:p>
          </p:txBody>
        </p:sp>
        <p:sp>
          <p:nvSpPr>
            <p:cNvPr id="9" name="TextBox 8"/>
            <p:cNvSpPr txBox="1"/>
            <p:nvPr/>
          </p:nvSpPr>
          <p:spPr>
            <a:xfrm>
              <a:off x="4632801" y="22578012"/>
              <a:ext cx="7162180" cy="793270"/>
            </a:xfrm>
            <a:prstGeom prst="rect">
              <a:avLst/>
            </a:prstGeom>
            <a:noFill/>
          </p:spPr>
          <p:txBody>
            <a:bodyPr wrap="square" lIns="89570" tIns="44785" rIns="89570" bIns="44785" rtlCol="0">
              <a:spAutoFit/>
            </a:bodyPr>
            <a:lstStyle/>
            <a:p>
              <a:r>
                <a:rPr lang="en-US" sz="4627" dirty="0" smtClean="0">
                  <a:effectLst>
                    <a:outerShdw blurRad="38100" dist="38100" dir="2700000" algn="tl">
                      <a:srgbClr val="000000">
                        <a:alpha val="43137"/>
                      </a:srgbClr>
                    </a:outerShdw>
                  </a:effectLst>
                </a:rPr>
                <a:t>Background—MOOS-</a:t>
              </a:r>
              <a:r>
                <a:rPr lang="en-US" sz="4627" dirty="0" err="1" smtClean="0">
                  <a:effectLst>
                    <a:outerShdw blurRad="38100" dist="38100" dir="2700000" algn="tl">
                      <a:srgbClr val="000000">
                        <a:alpha val="43137"/>
                      </a:srgbClr>
                    </a:outerShdw>
                  </a:effectLst>
                </a:rPr>
                <a:t>IvP</a:t>
              </a:r>
              <a:endParaRPr lang="en-US" sz="4627" dirty="0">
                <a:effectLst>
                  <a:outerShdw blurRad="38100" dist="38100" dir="2700000" algn="tl">
                    <a:srgbClr val="000000">
                      <a:alpha val="43137"/>
                    </a:srgbClr>
                  </a:outerShdw>
                </a:effectLst>
              </a:endParaRPr>
            </a:p>
          </p:txBody>
        </p:sp>
      </p:grpSp>
      <p:cxnSp>
        <p:nvCxnSpPr>
          <p:cNvPr id="30" name="Straight Connector 29"/>
          <p:cNvCxnSpPr/>
          <p:nvPr/>
        </p:nvCxnSpPr>
        <p:spPr>
          <a:xfrm>
            <a:off x="16410214" y="4637314"/>
            <a:ext cx="11277600" cy="0"/>
          </a:xfrm>
          <a:prstGeom prst="line">
            <a:avLst/>
          </a:prstGeom>
        </p:spPr>
        <p:style>
          <a:lnRef idx="3">
            <a:schemeClr val="dk1"/>
          </a:lnRef>
          <a:fillRef idx="0">
            <a:schemeClr val="dk1"/>
          </a:fillRef>
          <a:effectRef idx="2">
            <a:schemeClr val="dk1"/>
          </a:effectRef>
          <a:fontRef idx="minor">
            <a:schemeClr val="tx1"/>
          </a:fontRef>
        </p:style>
      </p:cxnSp>
      <p:grpSp>
        <p:nvGrpSpPr>
          <p:cNvPr id="3" name="Group 2"/>
          <p:cNvGrpSpPr/>
          <p:nvPr/>
        </p:nvGrpSpPr>
        <p:grpSpPr>
          <a:xfrm>
            <a:off x="15448028" y="6952559"/>
            <a:ext cx="13068300" cy="6137354"/>
            <a:chOff x="18486249" y="6931538"/>
            <a:chExt cx="15246350" cy="7160245"/>
          </a:xfrm>
        </p:grpSpPr>
        <p:grpSp>
          <p:nvGrpSpPr>
            <p:cNvPr id="39" name="Group 38"/>
            <p:cNvGrpSpPr/>
            <p:nvPr/>
          </p:nvGrpSpPr>
          <p:grpSpPr>
            <a:xfrm>
              <a:off x="18486249" y="6931538"/>
              <a:ext cx="15246350" cy="7160245"/>
              <a:chOff x="649099" y="7084420"/>
              <a:chExt cx="15246350" cy="12572999"/>
            </a:xfrm>
          </p:grpSpPr>
          <p:sp>
            <p:nvSpPr>
              <p:cNvPr id="52" name="Rounded Rectangle 51"/>
              <p:cNvSpPr/>
              <p:nvPr/>
            </p:nvSpPr>
            <p:spPr>
              <a:xfrm>
                <a:off x="649099" y="7084420"/>
                <a:ext cx="15246350" cy="12572999"/>
              </a:xfrm>
              <a:prstGeom prst="roundRect">
                <a:avLst/>
              </a:prstGeom>
              <a:solidFill>
                <a:schemeClr val="tx2">
                  <a:lumMod val="20000"/>
                  <a:lumOff val="80000"/>
                </a:schemeClr>
              </a:solid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89570" tIns="44785" rIns="89570" bIns="44785" spcCol="0" rtlCol="0" anchor="ctr"/>
              <a:lstStyle/>
              <a:p>
                <a:pPr algn="ctr"/>
                <a:endParaRPr lang="en-US" sz="7350"/>
              </a:p>
            </p:txBody>
          </p:sp>
          <p:cxnSp>
            <p:nvCxnSpPr>
              <p:cNvPr id="51" name="Straight Connector 50"/>
              <p:cNvCxnSpPr/>
              <p:nvPr/>
            </p:nvCxnSpPr>
            <p:spPr>
              <a:xfrm>
                <a:off x="2237793" y="8771114"/>
                <a:ext cx="12691057" cy="0"/>
              </a:xfrm>
              <a:prstGeom prst="line">
                <a:avLst/>
              </a:prstGeom>
            </p:spPr>
            <p:style>
              <a:lnRef idx="3">
                <a:schemeClr val="dk1"/>
              </a:lnRef>
              <a:fillRef idx="0">
                <a:schemeClr val="dk1"/>
              </a:fillRef>
              <a:effectRef idx="2">
                <a:schemeClr val="dk1"/>
              </a:effectRef>
              <a:fontRef idx="minor">
                <a:schemeClr val="tx1"/>
              </a:fontRef>
            </p:style>
          </p:cxnSp>
        </p:grpSp>
        <p:sp>
          <p:nvSpPr>
            <p:cNvPr id="18" name="TextBox 17"/>
            <p:cNvSpPr txBox="1"/>
            <p:nvPr/>
          </p:nvSpPr>
          <p:spPr>
            <a:xfrm>
              <a:off x="24951636" y="7019391"/>
              <a:ext cx="2937669" cy="936249"/>
            </a:xfrm>
            <a:prstGeom prst="rect">
              <a:avLst/>
            </a:prstGeom>
            <a:noFill/>
          </p:spPr>
          <p:txBody>
            <a:bodyPr wrap="square" lIns="89570" tIns="44785" rIns="89570" bIns="44785" rtlCol="0">
              <a:spAutoFit/>
            </a:bodyPr>
            <a:lstStyle/>
            <a:p>
              <a:r>
                <a:rPr lang="en-US" sz="4627" dirty="0">
                  <a:effectLst>
                    <a:outerShdw blurRad="38100" dist="38100" dir="2700000" algn="tl">
                      <a:srgbClr val="000000">
                        <a:alpha val="43137"/>
                      </a:srgbClr>
                    </a:outerShdw>
                  </a:effectLst>
                </a:rPr>
                <a:t>Objective</a:t>
              </a:r>
            </a:p>
          </p:txBody>
        </p:sp>
        <p:sp>
          <p:nvSpPr>
            <p:cNvPr id="67" name="TextBox 66"/>
            <p:cNvSpPr txBox="1"/>
            <p:nvPr/>
          </p:nvSpPr>
          <p:spPr>
            <a:xfrm>
              <a:off x="20074945" y="8305800"/>
              <a:ext cx="12691056" cy="5103694"/>
            </a:xfrm>
            <a:prstGeom prst="rect">
              <a:avLst/>
            </a:prstGeom>
            <a:noFill/>
          </p:spPr>
          <p:txBody>
            <a:bodyPr wrap="square" rtlCol="0">
              <a:spAutoFit/>
            </a:bodyPr>
            <a:lstStyle/>
            <a:p>
              <a:pPr algn="just"/>
              <a:r>
                <a:rPr lang="en-US" sz="2571" dirty="0"/>
                <a:t>The purpose of the project is to obtain proof of concept of autonomy. Our group has been tasked with developing the logic necessary that is flexible enough to be installed on a range of surface vehicles. The logic must be implemented such that it is able to perform three main tasks:</a:t>
              </a:r>
            </a:p>
            <a:p>
              <a:pPr marL="2541369" lvl="1" indent="-391858" algn="just">
                <a:lnSpc>
                  <a:spcPct val="150000"/>
                </a:lnSpc>
                <a:buFont typeface="Arial" panose="020B0604020202020204" pitchFamily="34" charset="0"/>
                <a:buChar char="•"/>
              </a:pPr>
              <a:r>
                <a:rPr lang="en-US" sz="2571" dirty="0"/>
                <a:t>Obstacle Avoidance</a:t>
              </a:r>
            </a:p>
            <a:p>
              <a:pPr marL="2541369" lvl="1" indent="-391858" algn="just">
                <a:lnSpc>
                  <a:spcPct val="150000"/>
                </a:lnSpc>
                <a:buFont typeface="Arial" panose="020B0604020202020204" pitchFamily="34" charset="0"/>
                <a:buChar char="•"/>
              </a:pPr>
              <a:r>
                <a:rPr lang="en-US" sz="2571" dirty="0"/>
                <a:t>Track &amp; Trail</a:t>
              </a:r>
            </a:p>
            <a:p>
              <a:pPr marL="2541369" lvl="1" indent="-391858" algn="just">
                <a:lnSpc>
                  <a:spcPct val="150000"/>
                </a:lnSpc>
                <a:spcAft>
                  <a:spcPts val="1029"/>
                </a:spcAft>
                <a:buFont typeface="Arial" panose="020B0604020202020204" pitchFamily="34" charset="0"/>
                <a:buChar char="•"/>
              </a:pPr>
              <a:r>
                <a:rPr lang="en-US" sz="2571" dirty="0"/>
                <a:t>Travel from a waypoint to a specified end point</a:t>
              </a:r>
            </a:p>
            <a:p>
              <a:pPr algn="just"/>
              <a:r>
                <a:rPr lang="en-US" sz="2571" dirty="0"/>
                <a:t>The prototype will have the ability to know where it is at all times and arrive at its specified destination while avoiding obstacles. </a:t>
              </a:r>
            </a:p>
          </p:txBody>
        </p:sp>
      </p:grpSp>
      <p:grpSp>
        <p:nvGrpSpPr>
          <p:cNvPr id="24" name="Group 23"/>
          <p:cNvGrpSpPr/>
          <p:nvPr/>
        </p:nvGrpSpPr>
        <p:grpSpPr>
          <a:xfrm>
            <a:off x="647700" y="7027863"/>
            <a:ext cx="14374586" cy="9733103"/>
            <a:chOff x="755650" y="7162800"/>
            <a:chExt cx="15246350" cy="11355287"/>
          </a:xfrm>
        </p:grpSpPr>
        <p:grpSp>
          <p:nvGrpSpPr>
            <p:cNvPr id="2" name="Group 1"/>
            <p:cNvGrpSpPr/>
            <p:nvPr/>
          </p:nvGrpSpPr>
          <p:grpSpPr>
            <a:xfrm>
              <a:off x="755650" y="7162800"/>
              <a:ext cx="15246350" cy="11355287"/>
              <a:chOff x="755650" y="7162800"/>
              <a:chExt cx="15246350" cy="12010400"/>
            </a:xfrm>
          </p:grpSpPr>
          <p:sp>
            <p:nvSpPr>
              <p:cNvPr id="27" name="Rounded Rectangle 26"/>
              <p:cNvSpPr/>
              <p:nvPr/>
            </p:nvSpPr>
            <p:spPr>
              <a:xfrm>
                <a:off x="755650" y="7162800"/>
                <a:ext cx="15246350" cy="12010400"/>
              </a:xfrm>
              <a:prstGeom prst="roundRect">
                <a:avLst/>
              </a:prstGeom>
              <a:solidFill>
                <a:schemeClr val="tx2">
                  <a:lumMod val="20000"/>
                  <a:lumOff val="80000"/>
                </a:schemeClr>
              </a:solid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89570" tIns="44785" rIns="89570" bIns="44785" spcCol="0" rtlCol="0" anchor="ctr"/>
              <a:lstStyle/>
              <a:p>
                <a:pPr algn="ctr"/>
                <a:endParaRPr lang="en-US" sz="7350"/>
              </a:p>
            </p:txBody>
          </p:sp>
          <p:sp>
            <p:nvSpPr>
              <p:cNvPr id="69" name="TextBox 68"/>
              <p:cNvSpPr txBox="1"/>
              <p:nvPr/>
            </p:nvSpPr>
            <p:spPr>
              <a:xfrm>
                <a:off x="3134291" y="8584749"/>
                <a:ext cx="10303564" cy="4263521"/>
              </a:xfrm>
              <a:prstGeom prst="rect">
                <a:avLst/>
              </a:prstGeom>
              <a:noFill/>
            </p:spPr>
            <p:txBody>
              <a:bodyPr wrap="square" rtlCol="0">
                <a:spAutoFit/>
              </a:bodyPr>
              <a:lstStyle/>
              <a:p>
                <a:pPr algn="just"/>
                <a:r>
                  <a:rPr lang="en-US" sz="2571" dirty="0"/>
                  <a:t>Autonomous surface vehicles (ASV) are extremely useful for both military and civilian purposes. ASVs can be used for a wide variety of tasks in which human operation is either inefficient and/or too dangerous, including:</a:t>
                </a:r>
              </a:p>
              <a:p>
                <a:pPr marL="3487262" lvl="1" indent="-391858">
                  <a:lnSpc>
                    <a:spcPct val="150000"/>
                  </a:lnSpc>
                  <a:buFont typeface="Arial" panose="020B0604020202020204" pitchFamily="34" charset="0"/>
                  <a:buChar char="•"/>
                </a:pPr>
                <a:r>
                  <a:rPr lang="en-US" sz="2571" dirty="0"/>
                  <a:t>Ocean Mapping</a:t>
                </a:r>
              </a:p>
              <a:p>
                <a:pPr marL="3487262" lvl="1" indent="-391858">
                  <a:lnSpc>
                    <a:spcPct val="150000"/>
                  </a:lnSpc>
                  <a:buFont typeface="Arial" panose="020B0604020202020204" pitchFamily="34" charset="0"/>
                  <a:buChar char="•"/>
                </a:pPr>
                <a:r>
                  <a:rPr lang="en-US" sz="2571" dirty="0"/>
                  <a:t>Surveillance </a:t>
                </a:r>
              </a:p>
              <a:p>
                <a:pPr marL="3487262" lvl="1" indent="-391858">
                  <a:lnSpc>
                    <a:spcPct val="150000"/>
                  </a:lnSpc>
                  <a:buFont typeface="Arial" panose="020B0604020202020204" pitchFamily="34" charset="0"/>
                  <a:buChar char="•"/>
                </a:pPr>
                <a:r>
                  <a:rPr lang="en-US" sz="2571" dirty="0"/>
                  <a:t>Search and Rescue </a:t>
                </a:r>
              </a:p>
            </p:txBody>
          </p:sp>
          <p:sp>
            <p:nvSpPr>
              <p:cNvPr id="71" name="TextBox 70"/>
              <p:cNvSpPr txBox="1"/>
              <p:nvPr/>
            </p:nvSpPr>
            <p:spPr>
              <a:xfrm>
                <a:off x="5645313" y="7467600"/>
                <a:ext cx="5467023" cy="990263"/>
              </a:xfrm>
              <a:prstGeom prst="rect">
                <a:avLst/>
              </a:prstGeom>
              <a:noFill/>
            </p:spPr>
            <p:txBody>
              <a:bodyPr wrap="square" lIns="89570" tIns="44785" rIns="89570" bIns="44785" rtlCol="0">
                <a:spAutoFit/>
              </a:bodyPr>
              <a:lstStyle/>
              <a:p>
                <a:r>
                  <a:rPr lang="en-US" sz="4627" dirty="0">
                    <a:effectLst>
                      <a:outerShdw blurRad="38100" dist="38100" dir="2700000" algn="tl">
                        <a:srgbClr val="000000">
                          <a:alpha val="43137"/>
                        </a:srgbClr>
                      </a:outerShdw>
                    </a:effectLst>
                  </a:rPr>
                  <a:t>Background—ASV </a:t>
                </a:r>
              </a:p>
            </p:txBody>
          </p:sp>
          <p:cxnSp>
            <p:nvCxnSpPr>
              <p:cNvPr id="72" name="Straight Connector 71"/>
              <p:cNvCxnSpPr/>
              <p:nvPr/>
            </p:nvCxnSpPr>
            <p:spPr>
              <a:xfrm>
                <a:off x="1625600" y="8415019"/>
                <a:ext cx="13157200" cy="0"/>
              </a:xfrm>
              <a:prstGeom prst="line">
                <a:avLst/>
              </a:prstGeom>
            </p:spPr>
            <p:style>
              <a:lnRef idx="3">
                <a:schemeClr val="dk1"/>
              </a:lnRef>
              <a:fillRef idx="0">
                <a:schemeClr val="dk1"/>
              </a:fillRef>
              <a:effectRef idx="2">
                <a:schemeClr val="dk1"/>
              </a:effectRef>
              <a:fontRef idx="minor">
                <a:schemeClr val="tx1"/>
              </a:fontRef>
            </p:style>
          </p:cxnSp>
        </p:grpSp>
        <p:grpSp>
          <p:nvGrpSpPr>
            <p:cNvPr id="19" name="Group 18"/>
            <p:cNvGrpSpPr/>
            <p:nvPr/>
          </p:nvGrpSpPr>
          <p:grpSpPr>
            <a:xfrm>
              <a:off x="2527554" y="12908228"/>
              <a:ext cx="3408042" cy="4883257"/>
              <a:chOff x="2527554" y="12908228"/>
              <a:chExt cx="3408042" cy="4883257"/>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3650" y="12908228"/>
                <a:ext cx="3333750" cy="3400425"/>
              </a:xfrm>
              <a:prstGeom prst="rect">
                <a:avLst/>
              </a:prstGeom>
              <a:ln>
                <a:noFill/>
              </a:ln>
              <a:effectLst>
                <a:outerShdw blurRad="292100" dist="139700" dir="2700000" algn="tl" rotWithShape="0">
                  <a:srgbClr val="333333">
                    <a:alpha val="65000"/>
                  </a:srgbClr>
                </a:outerShdw>
              </a:effectLst>
            </p:spPr>
          </p:pic>
          <p:sp>
            <p:nvSpPr>
              <p:cNvPr id="12" name="TextBox 11"/>
              <p:cNvSpPr txBox="1"/>
              <p:nvPr/>
            </p:nvSpPr>
            <p:spPr>
              <a:xfrm>
                <a:off x="2527554" y="16452742"/>
                <a:ext cx="3408042" cy="1338743"/>
              </a:xfrm>
              <a:prstGeom prst="rect">
                <a:avLst/>
              </a:prstGeom>
              <a:noFill/>
            </p:spPr>
            <p:txBody>
              <a:bodyPr wrap="square" rtlCol="0">
                <a:spAutoFit/>
              </a:bodyPr>
              <a:lstStyle/>
              <a:p>
                <a:pPr algn="ctr"/>
                <a:r>
                  <a:rPr lang="en-US" sz="1714" b="1" dirty="0"/>
                  <a:t>Figure 1: Example of an ASV ocean floor mapping. This same method can also be used for search and rescue.</a:t>
                </a:r>
              </a:p>
            </p:txBody>
          </p:sp>
        </p:grpSp>
        <p:grpSp>
          <p:nvGrpSpPr>
            <p:cNvPr id="20" name="Group 19"/>
            <p:cNvGrpSpPr/>
            <p:nvPr/>
          </p:nvGrpSpPr>
          <p:grpSpPr>
            <a:xfrm>
              <a:off x="9372599" y="12908228"/>
              <a:ext cx="5055812" cy="4806126"/>
              <a:chOff x="9372599" y="12908228"/>
              <a:chExt cx="5055812" cy="4806126"/>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2600" y="12908228"/>
                <a:ext cx="5055811" cy="3688605"/>
              </a:xfrm>
              <a:prstGeom prst="rect">
                <a:avLst/>
              </a:prstGeom>
              <a:ln>
                <a:noFill/>
              </a:ln>
              <a:effectLst>
                <a:outerShdw blurRad="292100" dist="139700" dir="2700000" algn="tl" rotWithShape="0">
                  <a:srgbClr val="333333">
                    <a:alpha val="65000"/>
                  </a:srgbClr>
                </a:outerShdw>
              </a:effectLst>
            </p:spPr>
          </p:pic>
          <p:sp>
            <p:nvSpPr>
              <p:cNvPr id="54" name="TextBox 53"/>
              <p:cNvSpPr txBox="1"/>
              <p:nvPr/>
            </p:nvSpPr>
            <p:spPr>
              <a:xfrm>
                <a:off x="9372599" y="16683367"/>
                <a:ext cx="5055811" cy="1030987"/>
              </a:xfrm>
              <a:prstGeom prst="rect">
                <a:avLst/>
              </a:prstGeom>
              <a:noFill/>
            </p:spPr>
            <p:txBody>
              <a:bodyPr wrap="square" rtlCol="0">
                <a:spAutoFit/>
              </a:bodyPr>
              <a:lstStyle/>
              <a:p>
                <a:pPr algn="ctr"/>
                <a:r>
                  <a:rPr lang="en-US" sz="1714" b="1" dirty="0"/>
                  <a:t>Figure 2: Example of an ASV completing track and trail with an underwater ROV (Remotely Operated Vehicle) that is mapping the ocean floor. </a:t>
                </a:r>
              </a:p>
            </p:txBody>
          </p:sp>
        </p:grpSp>
      </p:grpSp>
      <p:sp>
        <p:nvSpPr>
          <p:cNvPr id="25" name="TextBox 24"/>
          <p:cNvSpPr txBox="1"/>
          <p:nvPr/>
        </p:nvSpPr>
        <p:spPr>
          <a:xfrm>
            <a:off x="1106254" y="19472504"/>
            <a:ext cx="5578698" cy="4048544"/>
          </a:xfrm>
          <a:prstGeom prst="rect">
            <a:avLst/>
          </a:prstGeom>
          <a:noFill/>
        </p:spPr>
        <p:txBody>
          <a:bodyPr wrap="square" rtlCol="0">
            <a:spAutoFit/>
          </a:bodyPr>
          <a:lstStyle/>
          <a:p>
            <a:pPr algn="just"/>
            <a:r>
              <a:rPr lang="en-US" sz="2571" dirty="0"/>
              <a:t>MOOS-</a:t>
            </a:r>
            <a:r>
              <a:rPr lang="en-US" sz="2571" dirty="0" err="1"/>
              <a:t>IvP</a:t>
            </a:r>
            <a:r>
              <a:rPr lang="en-US" sz="2571" dirty="0"/>
              <a:t> is equipped with tools to aid in development as well as mission deployment.  One is the </a:t>
            </a:r>
            <a:r>
              <a:rPr lang="en-US" sz="2571" dirty="0" err="1"/>
              <a:t>pMarineViewer</a:t>
            </a:r>
            <a:r>
              <a:rPr lang="en-US" sz="2571" dirty="0"/>
              <a:t>, which gives a graphical representation of the current state of a particular mission, displays a variety data that is being used within MOOS-</a:t>
            </a:r>
            <a:r>
              <a:rPr lang="en-US" sz="2571" dirty="0" err="1"/>
              <a:t>IvP</a:t>
            </a:r>
            <a:r>
              <a:rPr lang="en-US" sz="2571" dirty="0"/>
              <a:t>, and allows control over the mission through programmable buttons. Figure 3 shows this in motion.</a:t>
            </a:r>
          </a:p>
        </p:txBody>
      </p:sp>
      <p:grpSp>
        <p:nvGrpSpPr>
          <p:cNvPr id="17" name="Group 16"/>
          <p:cNvGrpSpPr/>
          <p:nvPr/>
        </p:nvGrpSpPr>
        <p:grpSpPr>
          <a:xfrm>
            <a:off x="1500566" y="18536526"/>
            <a:ext cx="13081080" cy="13447025"/>
            <a:chOff x="1500566" y="18536526"/>
            <a:chExt cx="13081080" cy="13447025"/>
          </a:xfrm>
        </p:grpSpPr>
        <p:grpSp>
          <p:nvGrpSpPr>
            <p:cNvPr id="35" name="Group 34"/>
            <p:cNvGrpSpPr/>
            <p:nvPr/>
          </p:nvGrpSpPr>
          <p:grpSpPr>
            <a:xfrm>
              <a:off x="1549405" y="25537887"/>
              <a:ext cx="4957197" cy="4975148"/>
              <a:chOff x="1807638" y="28866661"/>
              <a:chExt cx="5783396" cy="5804339"/>
            </a:xfrm>
          </p:grpSpPr>
          <p:grpSp>
            <p:nvGrpSpPr>
              <p:cNvPr id="48" name="Group 47"/>
              <p:cNvGrpSpPr/>
              <p:nvPr/>
            </p:nvGrpSpPr>
            <p:grpSpPr>
              <a:xfrm>
                <a:off x="1807638" y="28866661"/>
                <a:ext cx="5783396" cy="5043840"/>
                <a:chOff x="457200" y="230795"/>
                <a:chExt cx="7528629" cy="9942388"/>
              </a:xfrm>
            </p:grpSpPr>
            <p:cxnSp>
              <p:nvCxnSpPr>
                <p:cNvPr id="46" name="Straight Connector 45"/>
                <p:cNvCxnSpPr/>
                <p:nvPr/>
              </p:nvCxnSpPr>
              <p:spPr>
                <a:xfrm flipV="1">
                  <a:off x="2991618" y="8790395"/>
                  <a:ext cx="822249" cy="1293732"/>
                </a:xfrm>
                <a:prstGeom prst="line">
                  <a:avLst/>
                </a:prstGeom>
                <a:ln w="76200"/>
              </p:spPr>
              <p:style>
                <a:lnRef idx="3">
                  <a:schemeClr val="accent5"/>
                </a:lnRef>
                <a:fillRef idx="0">
                  <a:schemeClr val="accent5"/>
                </a:fillRef>
                <a:effectRef idx="2">
                  <a:schemeClr val="accent5"/>
                </a:effectRef>
                <a:fontRef idx="minor">
                  <a:schemeClr val="tx1"/>
                </a:fontRef>
              </p:style>
            </p:cxnSp>
            <p:cxnSp>
              <p:nvCxnSpPr>
                <p:cNvPr id="47" name="Straight Connector 46"/>
                <p:cNvCxnSpPr/>
                <p:nvPr/>
              </p:nvCxnSpPr>
              <p:spPr>
                <a:xfrm flipH="1" flipV="1">
                  <a:off x="3813869" y="8800010"/>
                  <a:ext cx="640002" cy="1373173"/>
                </a:xfrm>
                <a:prstGeom prst="line">
                  <a:avLst/>
                </a:prstGeom>
                <a:ln w="76200"/>
              </p:spPr>
              <p:style>
                <a:lnRef idx="3">
                  <a:schemeClr val="accent5"/>
                </a:lnRef>
                <a:fillRef idx="0">
                  <a:schemeClr val="accent5"/>
                </a:fillRef>
                <a:effectRef idx="2">
                  <a:schemeClr val="accent5"/>
                </a:effectRef>
                <a:fontRef idx="minor">
                  <a:schemeClr val="tx1"/>
                </a:fontRef>
              </p:style>
            </p:cxnSp>
            <p:cxnSp>
              <p:nvCxnSpPr>
                <p:cNvPr id="44" name="Straight Connector 43"/>
                <p:cNvCxnSpPr/>
                <p:nvPr/>
              </p:nvCxnSpPr>
              <p:spPr>
                <a:xfrm flipV="1">
                  <a:off x="4078382" y="6369056"/>
                  <a:ext cx="1145992" cy="1955969"/>
                </a:xfrm>
                <a:prstGeom prst="line">
                  <a:avLst/>
                </a:prstGeom>
                <a:ln w="76200"/>
              </p:spPr>
              <p:style>
                <a:lnRef idx="3">
                  <a:schemeClr val="accent6"/>
                </a:lnRef>
                <a:fillRef idx="0">
                  <a:schemeClr val="accent6"/>
                </a:fillRef>
                <a:effectRef idx="2">
                  <a:schemeClr val="accent6"/>
                </a:effectRef>
                <a:fontRef idx="minor">
                  <a:schemeClr val="tx1"/>
                </a:fontRef>
              </p:style>
            </p:cxnSp>
            <p:graphicFrame>
              <p:nvGraphicFramePr>
                <p:cNvPr id="41" name="Content Placeholder 3"/>
                <p:cNvGraphicFramePr>
                  <a:graphicFrameLocks/>
                </p:cNvGraphicFramePr>
                <p:nvPr>
                  <p:extLst>
                    <p:ext uri="{D42A27DB-BD31-4B8C-83A1-F6EECF244321}">
                      <p14:modId xmlns:p14="http://schemas.microsoft.com/office/powerpoint/2010/main" val="468756802"/>
                    </p:ext>
                  </p:extLst>
                </p:nvPr>
              </p:nvGraphicFramePr>
              <p:xfrm>
                <a:off x="457200" y="381000"/>
                <a:ext cx="7422141" cy="70855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2" name="TextBox 41"/>
                <p:cNvSpPr txBox="1"/>
                <p:nvPr/>
              </p:nvSpPr>
              <p:spPr>
                <a:xfrm>
                  <a:off x="3956558" y="230795"/>
                  <a:ext cx="4029271" cy="2530660"/>
                </a:xfrm>
                <a:prstGeom prst="rect">
                  <a:avLst/>
                </a:prstGeom>
                <a:noFill/>
              </p:spPr>
              <p:txBody>
                <a:bodyPr wrap="square" lIns="201539" tIns="100769" rIns="201539" bIns="100769" rtlCol="0">
                  <a:spAutoFit/>
                </a:bodyPr>
                <a:lstStyle/>
                <a:p>
                  <a:pPr algn="r"/>
                  <a:r>
                    <a:rPr lang="en-US" sz="2914" b="1" dirty="0">
                      <a:ln w="1905"/>
                      <a:effectLst>
                        <a:innerShdw blurRad="69850" dist="43180" dir="5400000">
                          <a:srgbClr val="000000">
                            <a:alpha val="65000"/>
                          </a:srgbClr>
                        </a:innerShdw>
                      </a:effectLst>
                    </a:rPr>
                    <a:t>BeagleBone</a:t>
                  </a:r>
                </a:p>
                <a:p>
                  <a:pPr algn="r"/>
                  <a:r>
                    <a:rPr lang="en-US" sz="2914" b="1" dirty="0">
                      <a:ln w="1905"/>
                      <a:effectLst>
                        <a:innerShdw blurRad="69850" dist="43180" dir="5400000">
                          <a:srgbClr val="000000">
                            <a:alpha val="65000"/>
                          </a:srgbClr>
                        </a:innerShdw>
                      </a:effectLst>
                    </a:rPr>
                    <a:t>Black</a:t>
                  </a:r>
                </a:p>
              </p:txBody>
            </p:sp>
            <p:sp>
              <p:nvSpPr>
                <p:cNvPr id="43" name="Rectangle 42"/>
                <p:cNvSpPr/>
                <p:nvPr/>
              </p:nvSpPr>
              <p:spPr>
                <a:xfrm>
                  <a:off x="1624928" y="7794612"/>
                  <a:ext cx="4377881" cy="1598688"/>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2571" dirty="0"/>
                    <a:t>Arduino</a:t>
                  </a:r>
                </a:p>
              </p:txBody>
            </p:sp>
            <p:sp>
              <p:nvSpPr>
                <p:cNvPr id="45" name="TextBox 44"/>
                <p:cNvSpPr txBox="1"/>
                <p:nvPr/>
              </p:nvSpPr>
              <p:spPr>
                <a:xfrm>
                  <a:off x="4868520" y="6689613"/>
                  <a:ext cx="1071930" cy="818985"/>
                </a:xfrm>
                <a:prstGeom prst="rect">
                  <a:avLst/>
                </a:prstGeom>
                <a:noFill/>
              </p:spPr>
              <p:txBody>
                <a:bodyPr wrap="square" rtlCol="0">
                  <a:spAutoFit/>
                </a:bodyPr>
                <a:lstStyle/>
                <a:p>
                  <a:r>
                    <a:rPr lang="en-US" sz="1714" b="1" dirty="0"/>
                    <a:t>Serial</a:t>
                  </a:r>
                </a:p>
              </p:txBody>
            </p:sp>
          </p:grpSp>
          <p:sp>
            <p:nvSpPr>
              <p:cNvPr id="49" name="Oval 48"/>
              <p:cNvSpPr/>
              <p:nvPr/>
            </p:nvSpPr>
            <p:spPr>
              <a:xfrm>
                <a:off x="2529033" y="33639322"/>
                <a:ext cx="1849270" cy="1031678"/>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1714" b="1" dirty="0"/>
                  <a:t>Ultrasonic</a:t>
                </a:r>
              </a:p>
              <a:p>
                <a:pPr algn="ctr"/>
                <a:r>
                  <a:rPr lang="en-US" sz="1714" b="1" dirty="0"/>
                  <a:t>Sensors</a:t>
                </a:r>
              </a:p>
            </p:txBody>
          </p:sp>
          <p:sp>
            <p:nvSpPr>
              <p:cNvPr id="50" name="Rounded Rectangle 49"/>
              <p:cNvSpPr/>
              <p:nvPr/>
            </p:nvSpPr>
            <p:spPr>
              <a:xfrm>
                <a:off x="4554140" y="33909256"/>
                <a:ext cx="915579" cy="49181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714" b="1" dirty="0"/>
                  <a:t>IMU</a:t>
                </a:r>
              </a:p>
            </p:txBody>
          </p:sp>
        </p:grpSp>
        <p:grpSp>
          <p:nvGrpSpPr>
            <p:cNvPr id="32" name="Group 31"/>
            <p:cNvGrpSpPr/>
            <p:nvPr/>
          </p:nvGrpSpPr>
          <p:grpSpPr>
            <a:xfrm>
              <a:off x="7032172" y="18959911"/>
              <a:ext cx="7549474" cy="5154192"/>
              <a:chOff x="7727680" y="29718000"/>
              <a:chExt cx="8807720" cy="6013224"/>
            </a:xfrm>
          </p:grpSpPr>
          <p:pic>
            <p:nvPicPr>
              <p:cNvPr id="29" name="Picture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727680" y="29718000"/>
                <a:ext cx="8807720" cy="4833086"/>
              </a:xfrm>
              <a:prstGeom prst="rect">
                <a:avLst/>
              </a:prstGeom>
              <a:ln>
                <a:noFill/>
              </a:ln>
              <a:effectLst>
                <a:outerShdw blurRad="292100" dist="139700" dir="2700000" algn="tl" rotWithShape="0">
                  <a:srgbClr val="333333">
                    <a:alpha val="65000"/>
                  </a:srgbClr>
                </a:outerShdw>
              </a:effectLst>
            </p:spPr>
          </p:pic>
          <p:sp>
            <p:nvSpPr>
              <p:cNvPr id="59" name="TextBox 58"/>
              <p:cNvSpPr txBox="1"/>
              <p:nvPr/>
            </p:nvSpPr>
            <p:spPr>
              <a:xfrm>
                <a:off x="9350949" y="34700237"/>
                <a:ext cx="5561182" cy="1030987"/>
              </a:xfrm>
              <a:prstGeom prst="rect">
                <a:avLst/>
              </a:prstGeom>
              <a:noFill/>
            </p:spPr>
            <p:txBody>
              <a:bodyPr wrap="square" rtlCol="0">
                <a:spAutoFit/>
              </a:bodyPr>
              <a:lstStyle/>
              <a:p>
                <a:pPr algn="ctr"/>
                <a:r>
                  <a:rPr lang="en-US" sz="1714" b="1" dirty="0"/>
                  <a:t>Figure 3: The built-in MOOS-</a:t>
                </a:r>
                <a:r>
                  <a:rPr lang="en-US" sz="1714" b="1" dirty="0" err="1"/>
                  <a:t>IvP</a:t>
                </a:r>
                <a:r>
                  <a:rPr lang="en-US" sz="1714" b="1" dirty="0"/>
                  <a:t> graphical mission viewer (</a:t>
                </a:r>
                <a:r>
                  <a:rPr lang="en-US" sz="1714" b="1" dirty="0" err="1"/>
                  <a:t>pMarineViewer</a:t>
                </a:r>
                <a:r>
                  <a:rPr lang="en-US" sz="1714" b="1" dirty="0"/>
                  <a:t>) running a simulation of a track and trail mission.</a:t>
                </a:r>
              </a:p>
            </p:txBody>
          </p:sp>
        </p:grpSp>
        <p:cxnSp>
          <p:nvCxnSpPr>
            <p:cNvPr id="64" name="Straight Connector 63"/>
            <p:cNvCxnSpPr/>
            <p:nvPr/>
          </p:nvCxnSpPr>
          <p:spPr>
            <a:xfrm>
              <a:off x="1502229" y="18536526"/>
              <a:ext cx="12404890" cy="0"/>
            </a:xfrm>
            <a:prstGeom prst="line">
              <a:avLst/>
            </a:prstGeom>
          </p:spPr>
          <p:style>
            <a:lnRef idx="3">
              <a:schemeClr val="dk1"/>
            </a:lnRef>
            <a:fillRef idx="0">
              <a:schemeClr val="dk1"/>
            </a:fillRef>
            <a:effectRef idx="2">
              <a:schemeClr val="dk1"/>
            </a:effectRef>
            <a:fontRef idx="minor">
              <a:schemeClr val="tx1"/>
            </a:fontRef>
          </p:style>
        </p:cxnSp>
        <p:grpSp>
          <p:nvGrpSpPr>
            <p:cNvPr id="34" name="Group 33"/>
            <p:cNvGrpSpPr/>
            <p:nvPr/>
          </p:nvGrpSpPr>
          <p:grpSpPr>
            <a:xfrm>
              <a:off x="1545100" y="24100975"/>
              <a:ext cx="12404890" cy="930144"/>
              <a:chOff x="1802616" y="27857693"/>
              <a:chExt cx="14472372" cy="1085168"/>
            </a:xfrm>
          </p:grpSpPr>
          <p:sp>
            <p:nvSpPr>
              <p:cNvPr id="61" name="TextBox 60"/>
              <p:cNvSpPr txBox="1"/>
              <p:nvPr/>
            </p:nvSpPr>
            <p:spPr>
              <a:xfrm>
                <a:off x="5049736" y="27857693"/>
                <a:ext cx="7878100" cy="936249"/>
              </a:xfrm>
              <a:prstGeom prst="rect">
                <a:avLst/>
              </a:prstGeom>
              <a:noFill/>
            </p:spPr>
            <p:txBody>
              <a:bodyPr wrap="square" lIns="89570" tIns="44785" rIns="89570" bIns="44785" rtlCol="0">
                <a:spAutoFit/>
              </a:bodyPr>
              <a:lstStyle/>
              <a:p>
                <a:r>
                  <a:rPr lang="en-US" sz="4627" dirty="0" smtClean="0">
                    <a:effectLst>
                      <a:outerShdw blurRad="38100" dist="38100" dir="2700000" algn="tl">
                        <a:srgbClr val="000000">
                          <a:alpha val="43137"/>
                        </a:srgbClr>
                      </a:outerShdw>
                    </a:effectLst>
                  </a:rPr>
                  <a:t>MOOS-</a:t>
                </a:r>
                <a:r>
                  <a:rPr lang="en-US" sz="4627" dirty="0" err="1" smtClean="0">
                    <a:effectLst>
                      <a:outerShdw blurRad="38100" dist="38100" dir="2700000" algn="tl">
                        <a:srgbClr val="000000">
                          <a:alpha val="43137"/>
                        </a:srgbClr>
                      </a:outerShdw>
                    </a:effectLst>
                  </a:rPr>
                  <a:t>IvP</a:t>
                </a:r>
                <a:r>
                  <a:rPr lang="en-US" sz="4627" dirty="0" smtClean="0">
                    <a:effectLst>
                      <a:outerShdw blurRad="38100" dist="38100" dir="2700000" algn="tl">
                        <a:srgbClr val="000000">
                          <a:alpha val="43137"/>
                        </a:srgbClr>
                      </a:outerShdw>
                    </a:effectLst>
                  </a:rPr>
                  <a:t> </a:t>
                </a:r>
                <a:r>
                  <a:rPr lang="en-US" sz="4627" dirty="0">
                    <a:effectLst>
                      <a:outerShdw blurRad="38100" dist="38100" dir="2700000" algn="tl">
                        <a:srgbClr val="000000">
                          <a:alpha val="43137"/>
                        </a:srgbClr>
                      </a:outerShdw>
                    </a:effectLst>
                  </a:rPr>
                  <a:t>Communication</a:t>
                </a:r>
              </a:p>
            </p:txBody>
          </p:sp>
          <p:cxnSp>
            <p:nvCxnSpPr>
              <p:cNvPr id="65" name="Straight Connector 64"/>
              <p:cNvCxnSpPr/>
              <p:nvPr/>
            </p:nvCxnSpPr>
            <p:spPr>
              <a:xfrm>
                <a:off x="1802616" y="28942861"/>
                <a:ext cx="14472372" cy="0"/>
              </a:xfrm>
              <a:prstGeom prst="line">
                <a:avLst/>
              </a:prstGeom>
            </p:spPr>
            <p:style>
              <a:lnRef idx="3">
                <a:schemeClr val="dk1"/>
              </a:lnRef>
              <a:fillRef idx="0">
                <a:schemeClr val="dk1"/>
              </a:fillRef>
              <a:effectRef idx="2">
                <a:schemeClr val="dk1"/>
              </a:effectRef>
              <a:fontRef idx="minor">
                <a:schemeClr val="tx1"/>
              </a:fontRef>
            </p:style>
          </p:cxnSp>
        </p:grpSp>
        <p:sp>
          <p:nvSpPr>
            <p:cNvPr id="56" name="TextBox 55"/>
            <p:cNvSpPr txBox="1"/>
            <p:nvPr/>
          </p:nvSpPr>
          <p:spPr>
            <a:xfrm>
              <a:off x="6608877" y="25165659"/>
              <a:ext cx="7576457" cy="6817892"/>
            </a:xfrm>
            <a:prstGeom prst="rect">
              <a:avLst/>
            </a:prstGeom>
            <a:noFill/>
          </p:spPr>
          <p:txBody>
            <a:bodyPr wrap="square" rtlCol="0">
              <a:spAutoFit/>
            </a:bodyPr>
            <a:lstStyle/>
            <a:p>
              <a:pPr marL="391858" indent="-391858" algn="just">
                <a:buFont typeface="Arial" panose="020B0604020202020204" pitchFamily="34" charset="0"/>
                <a:buChar char="•"/>
              </a:pPr>
              <a:r>
                <a:rPr lang="en-US" sz="2571" dirty="0"/>
                <a:t>The payload autonomy interface is a </a:t>
              </a:r>
              <a:r>
                <a:rPr lang="en-US" sz="2571" dirty="0" err="1"/>
                <a:t>MOOSApp</a:t>
              </a:r>
              <a:r>
                <a:rPr lang="en-US" sz="2571" dirty="0"/>
                <a:t> which subscribes to MOOSDB variables that are published by the </a:t>
              </a:r>
              <a:r>
                <a:rPr lang="en-US" sz="2571" dirty="0" err="1"/>
                <a:t>IvP</a:t>
              </a:r>
              <a:r>
                <a:rPr lang="en-US" sz="2571" dirty="0"/>
                <a:t> Helm. </a:t>
              </a:r>
            </a:p>
            <a:p>
              <a:pPr marL="391858" indent="-391858" algn="just">
                <a:buFont typeface="Arial" panose="020B0604020202020204" pitchFamily="34" charset="0"/>
                <a:buChar char="•"/>
              </a:pPr>
              <a:endParaRPr lang="en-US" sz="2571" dirty="0"/>
            </a:p>
            <a:p>
              <a:pPr marL="391858" indent="-391858" algn="just">
                <a:buFont typeface="Arial" panose="020B0604020202020204" pitchFamily="34" charset="0"/>
                <a:buChar char="•"/>
              </a:pPr>
              <a:r>
                <a:rPr lang="en-US" sz="2571" dirty="0"/>
                <a:t>It then forwards this data to the Arduino over the USB serial connection, with its schematic shown in Figure 4.  </a:t>
              </a:r>
            </a:p>
            <a:p>
              <a:pPr marL="391858" indent="-391858" algn="just">
                <a:buFont typeface="Arial" panose="020B0604020202020204" pitchFamily="34" charset="0"/>
                <a:buChar char="•"/>
              </a:pPr>
              <a:endParaRPr lang="en-US" sz="2571" dirty="0"/>
            </a:p>
            <a:p>
              <a:pPr marL="391858" indent="-391858" algn="just">
                <a:buFont typeface="Arial" panose="020B0604020202020204" pitchFamily="34" charset="0"/>
                <a:buChar char="•"/>
              </a:pPr>
              <a:r>
                <a:rPr lang="en-US" sz="2571" dirty="0"/>
                <a:t>At the same time, the interface reads in sensor data sent from the Arduino and forwards this data to the MOOSDB to be read by the </a:t>
              </a:r>
              <a:r>
                <a:rPr lang="en-US" sz="2571" dirty="0" err="1"/>
                <a:t>IvP</a:t>
              </a:r>
              <a:r>
                <a:rPr lang="en-US" sz="2571" dirty="0"/>
                <a:t> Helm. Data that is sent to the Arduino, includes desired heading and speed. </a:t>
              </a:r>
              <a:endParaRPr lang="en-US" sz="2571" dirty="0" smtClean="0"/>
            </a:p>
            <a:p>
              <a:pPr algn="just"/>
              <a:endParaRPr lang="en-US" sz="2571" dirty="0"/>
            </a:p>
            <a:p>
              <a:pPr marL="391858" indent="-391858" algn="just">
                <a:buFont typeface="Arial" panose="020B0604020202020204" pitchFamily="34" charset="0"/>
                <a:buChar char="•"/>
              </a:pPr>
              <a:r>
                <a:rPr lang="en-US" sz="2571" dirty="0"/>
                <a:t>Data can then be sent back from the Arduino  in the form of position, actual heading and speed, and detected obstacle data.</a:t>
              </a:r>
            </a:p>
          </p:txBody>
        </p:sp>
        <p:sp>
          <p:nvSpPr>
            <p:cNvPr id="73" name="TextBox 72"/>
            <p:cNvSpPr txBox="1"/>
            <p:nvPr/>
          </p:nvSpPr>
          <p:spPr>
            <a:xfrm>
              <a:off x="1500566" y="30501773"/>
              <a:ext cx="4766727" cy="883703"/>
            </a:xfrm>
            <a:prstGeom prst="rect">
              <a:avLst/>
            </a:prstGeom>
            <a:noFill/>
          </p:spPr>
          <p:txBody>
            <a:bodyPr wrap="square" rtlCol="0">
              <a:spAutoFit/>
            </a:bodyPr>
            <a:lstStyle/>
            <a:p>
              <a:pPr algn="ctr"/>
              <a:r>
                <a:rPr lang="en-US" sz="1714" b="1" dirty="0"/>
                <a:t>Figure 4: Diagram displaying the map of the communication between the onboard computer and the feedback system of sensors.</a:t>
              </a:r>
            </a:p>
          </p:txBody>
        </p:sp>
      </p:grpSp>
      <p:sp>
        <p:nvSpPr>
          <p:cNvPr id="81" name="Rounded Rectangle 80"/>
          <p:cNvSpPr/>
          <p:nvPr/>
        </p:nvSpPr>
        <p:spPr>
          <a:xfrm>
            <a:off x="28994100" y="6952560"/>
            <a:ext cx="14374586" cy="9733103"/>
          </a:xfrm>
          <a:prstGeom prst="roundRect">
            <a:avLst/>
          </a:prstGeom>
          <a:solidFill>
            <a:schemeClr val="tx2">
              <a:lumMod val="20000"/>
              <a:lumOff val="80000"/>
            </a:schemeClr>
          </a:solid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89570" tIns="44785" rIns="89570" bIns="44785" spcCol="0" rtlCol="0" anchor="ctr"/>
          <a:lstStyle/>
          <a:p>
            <a:pPr algn="ctr"/>
            <a:endParaRPr lang="en-US" sz="7350"/>
          </a:p>
        </p:txBody>
      </p:sp>
      <p:cxnSp>
        <p:nvCxnSpPr>
          <p:cNvPr id="88" name="Straight Connector 87"/>
          <p:cNvCxnSpPr/>
          <p:nvPr/>
        </p:nvCxnSpPr>
        <p:spPr>
          <a:xfrm>
            <a:off x="29812573" y="7946936"/>
            <a:ext cx="12404890" cy="0"/>
          </a:xfrm>
          <a:prstGeom prst="line">
            <a:avLst/>
          </a:prstGeom>
        </p:spPr>
        <p:style>
          <a:lnRef idx="3">
            <a:schemeClr val="dk1"/>
          </a:lnRef>
          <a:fillRef idx="0">
            <a:schemeClr val="dk1"/>
          </a:fillRef>
          <a:effectRef idx="2">
            <a:schemeClr val="dk1"/>
          </a:effectRef>
          <a:fontRef idx="minor">
            <a:schemeClr val="tx1"/>
          </a:fontRef>
        </p:style>
      </p:cxnSp>
      <p:grpSp>
        <p:nvGrpSpPr>
          <p:cNvPr id="55" name="Group 54"/>
          <p:cNvGrpSpPr/>
          <p:nvPr/>
        </p:nvGrpSpPr>
        <p:grpSpPr>
          <a:xfrm>
            <a:off x="1502229" y="294145"/>
            <a:ext cx="40886743" cy="6976745"/>
            <a:chOff x="1502229" y="914400"/>
            <a:chExt cx="40886743" cy="6335239"/>
          </a:xfrm>
        </p:grpSpPr>
        <p:grpSp>
          <p:nvGrpSpPr>
            <p:cNvPr id="28" name="Group 27"/>
            <p:cNvGrpSpPr/>
            <p:nvPr/>
          </p:nvGrpSpPr>
          <p:grpSpPr>
            <a:xfrm>
              <a:off x="1502229" y="914400"/>
              <a:ext cx="40886743" cy="6335239"/>
              <a:chOff x="1012372" y="490046"/>
              <a:chExt cx="42291000" cy="6651999"/>
            </a:xfrm>
          </p:grpSpPr>
          <p:sp>
            <p:nvSpPr>
              <p:cNvPr id="26" name="Rounded Rectangle 25"/>
              <p:cNvSpPr/>
              <p:nvPr/>
            </p:nvSpPr>
            <p:spPr>
              <a:xfrm>
                <a:off x="1012372" y="775960"/>
                <a:ext cx="42291000" cy="5543386"/>
              </a:xfrm>
              <a:prstGeom prst="roundRect">
                <a:avLst/>
              </a:prstGeom>
              <a:solidFill>
                <a:schemeClr val="bg1"/>
              </a:solidFill>
              <a:ln w="1270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350"/>
              </a:p>
            </p:txBody>
          </p:sp>
          <p:grpSp>
            <p:nvGrpSpPr>
              <p:cNvPr id="10" name="Group 9"/>
              <p:cNvGrpSpPr/>
              <p:nvPr/>
            </p:nvGrpSpPr>
            <p:grpSpPr>
              <a:xfrm>
                <a:off x="7010400" y="490046"/>
                <a:ext cx="29870400" cy="6651999"/>
                <a:chOff x="7010400" y="490046"/>
                <a:chExt cx="29870400" cy="6651999"/>
              </a:xfrm>
            </p:grpSpPr>
            <p:sp>
              <p:nvSpPr>
                <p:cNvPr id="5" name="TextBox 4"/>
                <p:cNvSpPr txBox="1"/>
                <p:nvPr/>
              </p:nvSpPr>
              <p:spPr>
                <a:xfrm>
                  <a:off x="8686800" y="490046"/>
                  <a:ext cx="26441400" cy="2728324"/>
                </a:xfrm>
                <a:prstGeom prst="rect">
                  <a:avLst/>
                </a:prstGeom>
                <a:noFill/>
              </p:spPr>
              <p:txBody>
                <a:bodyPr wrap="square" rtlCol="0">
                  <a:spAutoFit/>
                </a:bodyPr>
                <a:lstStyle/>
                <a:p>
                  <a:r>
                    <a:rPr lang="en-US" sz="16285" b="1" dirty="0">
                      <a:effectLst>
                        <a:outerShdw blurRad="38100" dist="38100" dir="2700000" algn="tl">
                          <a:srgbClr val="000000">
                            <a:alpha val="43137"/>
                          </a:srgbClr>
                        </a:outerShdw>
                      </a:effectLst>
                    </a:rPr>
                    <a:t>Autonomous Surface Vehicle</a:t>
                  </a:r>
                </a:p>
              </p:txBody>
            </p:sp>
            <p:sp>
              <p:nvSpPr>
                <p:cNvPr id="6" name="TextBox 5"/>
                <p:cNvSpPr txBox="1"/>
                <p:nvPr/>
              </p:nvSpPr>
              <p:spPr>
                <a:xfrm>
                  <a:off x="7010400" y="2753186"/>
                  <a:ext cx="29870400" cy="4388859"/>
                </a:xfrm>
                <a:prstGeom prst="rect">
                  <a:avLst/>
                </a:prstGeom>
                <a:noFill/>
              </p:spPr>
              <p:txBody>
                <a:bodyPr wrap="square" rtlCol="0">
                  <a:spAutoFit/>
                </a:bodyPr>
                <a:lstStyle/>
                <a:p>
                  <a:pPr algn="ctr"/>
                  <a:r>
                    <a:rPr lang="en-US" sz="4114" dirty="0"/>
                    <a:t>Andrew D’Amore, Kristin Therrien, Tom Conway, Billy Lerner—Mechanical Engineering</a:t>
                  </a:r>
                </a:p>
                <a:p>
                  <a:pPr algn="ctr"/>
                  <a:r>
                    <a:rPr lang="en-US" sz="4114" dirty="0"/>
                    <a:t>Mike Bogochow, Jeffery Masucci, Cody Noel—Computer Science</a:t>
                  </a:r>
                </a:p>
                <a:p>
                  <a:pPr algn="ctr"/>
                  <a:endParaRPr lang="en-US" sz="4114" dirty="0"/>
                </a:p>
                <a:p>
                  <a:pPr algn="ctr"/>
                  <a:r>
                    <a:rPr lang="en-US" sz="4114" dirty="0"/>
                    <a:t>Graduate Advisors: Damian </a:t>
                  </a:r>
                  <a:r>
                    <a:rPr lang="en-US" sz="4114" dirty="0" err="1"/>
                    <a:t>Manda</a:t>
                  </a:r>
                  <a:r>
                    <a:rPr lang="en-US" sz="4114" dirty="0"/>
                    <a:t>, </a:t>
                  </a:r>
                  <a:r>
                    <a:rPr lang="en-US" sz="4114" dirty="0" err="1"/>
                    <a:t>Firat</a:t>
                  </a:r>
                  <a:r>
                    <a:rPr lang="en-US" sz="4114" dirty="0"/>
                    <a:t> </a:t>
                  </a:r>
                  <a:r>
                    <a:rPr lang="en-US" sz="4114" dirty="0" err="1"/>
                    <a:t>Eren</a:t>
                  </a:r>
                  <a:endParaRPr lang="en-US" sz="4114" dirty="0"/>
                </a:p>
                <a:p>
                  <a:pPr algn="ctr"/>
                  <a:r>
                    <a:rPr lang="en-US" sz="4114" dirty="0"/>
                    <a:t>Advisor: Professor May-Win </a:t>
                  </a:r>
                  <a:r>
                    <a:rPr lang="en-US" sz="4114" dirty="0" err="1" smtClean="0"/>
                    <a:t>Thein</a:t>
                  </a:r>
                  <a:endParaRPr lang="en-US" sz="4114" dirty="0" smtClean="0"/>
                </a:p>
                <a:p>
                  <a:pPr algn="ctr"/>
                  <a:r>
                    <a:rPr lang="en-US" sz="4114" dirty="0" smtClean="0"/>
                    <a:t>NAVSEA POC: Dr. Martin </a:t>
                  </a:r>
                  <a:r>
                    <a:rPr lang="en-US" sz="4114" dirty="0" err="1" smtClean="0"/>
                    <a:t>Renken</a:t>
                  </a:r>
                  <a:r>
                    <a:rPr lang="en-US" sz="4114" dirty="0" smtClean="0"/>
                    <a:t>, Keyport NAVSEA</a:t>
                  </a:r>
                  <a:endParaRPr lang="en-US" sz="4114" dirty="0"/>
                </a:p>
                <a:p>
                  <a:pPr algn="ctr"/>
                  <a:endParaRPr lang="en-US" sz="4627" dirty="0"/>
                </a:p>
              </p:txBody>
            </p:sp>
          </p:grpSp>
        </p:grpSp>
        <p:pic>
          <p:nvPicPr>
            <p:cNvPr id="13" name="Picture 1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4483559" y="1802254"/>
              <a:ext cx="7303630" cy="4275437"/>
            </a:xfrm>
            <a:prstGeom prst="rect">
              <a:avLst/>
            </a:prstGeom>
          </p:spPr>
        </p:pic>
        <p:pic>
          <p:nvPicPr>
            <p:cNvPr id="15" name="Picture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73793" y="2175017"/>
              <a:ext cx="6915345" cy="2743087"/>
            </a:xfrm>
            <a:prstGeom prst="rect">
              <a:avLst/>
            </a:prstGeom>
          </p:spPr>
        </p:pic>
      </p:grpSp>
      <p:grpSp>
        <p:nvGrpSpPr>
          <p:cNvPr id="38" name="Group 37"/>
          <p:cNvGrpSpPr/>
          <p:nvPr/>
        </p:nvGrpSpPr>
        <p:grpSpPr>
          <a:xfrm>
            <a:off x="30109887" y="7165617"/>
            <a:ext cx="12739354" cy="9372033"/>
            <a:chOff x="30109887" y="7165617"/>
            <a:chExt cx="12739354" cy="9372033"/>
          </a:xfrm>
        </p:grpSpPr>
        <p:sp>
          <p:nvSpPr>
            <p:cNvPr id="87" name="TextBox 86"/>
            <p:cNvSpPr txBox="1"/>
            <p:nvPr/>
          </p:nvSpPr>
          <p:spPr>
            <a:xfrm>
              <a:off x="33887247" y="7165617"/>
              <a:ext cx="4699445" cy="802499"/>
            </a:xfrm>
            <a:prstGeom prst="rect">
              <a:avLst/>
            </a:prstGeom>
            <a:noFill/>
          </p:spPr>
          <p:txBody>
            <a:bodyPr wrap="square" lIns="89570" tIns="44785" rIns="89570" bIns="44785" rtlCol="0">
              <a:spAutoFit/>
            </a:bodyPr>
            <a:lstStyle/>
            <a:p>
              <a:r>
                <a:rPr lang="en-US" sz="4627" dirty="0">
                  <a:effectLst>
                    <a:outerShdw blurRad="38100" dist="38100" dir="2700000" algn="tl">
                      <a:srgbClr val="000000">
                        <a:alpha val="43137"/>
                      </a:srgbClr>
                    </a:outerShdw>
                  </a:effectLst>
                </a:rPr>
                <a:t>Hull Construction</a:t>
              </a:r>
            </a:p>
          </p:txBody>
        </p:sp>
        <p:sp>
          <p:nvSpPr>
            <p:cNvPr id="89" name="TextBox 88"/>
            <p:cNvSpPr txBox="1"/>
            <p:nvPr/>
          </p:nvSpPr>
          <p:spPr>
            <a:xfrm>
              <a:off x="30109887" y="8164286"/>
              <a:ext cx="12107577" cy="4636526"/>
            </a:xfrm>
            <a:prstGeom prst="rect">
              <a:avLst/>
            </a:prstGeom>
            <a:noFill/>
          </p:spPr>
          <p:txBody>
            <a:bodyPr wrap="square" rtlCol="0">
              <a:spAutoFit/>
            </a:bodyPr>
            <a:lstStyle/>
            <a:p>
              <a:pPr algn="just">
                <a:spcBef>
                  <a:spcPts val="514"/>
                </a:spcBef>
              </a:pPr>
              <a:r>
                <a:rPr lang="en-US" sz="2571" dirty="0"/>
                <a:t>The ASV was chosen to be built instead of purchased due to specific size requirements and the need for accessibility.  The hull of the ASV has been crafted from fiberglass for durability and strength.  This provides a light-weight body to allow easy maneuverability.</a:t>
              </a:r>
            </a:p>
            <a:p>
              <a:pPr algn="just">
                <a:spcBef>
                  <a:spcPts val="514"/>
                </a:spcBef>
              </a:pPr>
              <a:endParaRPr lang="en-US" sz="2571" dirty="0"/>
            </a:p>
            <a:p>
              <a:pPr marL="1175573" indent="-391858" algn="just">
                <a:spcBef>
                  <a:spcPts val="514"/>
                </a:spcBef>
                <a:buFont typeface="Arial" panose="020B0604020202020204" pitchFamily="34" charset="0"/>
                <a:buChar char="•"/>
              </a:pPr>
              <a:r>
                <a:rPr lang="en-US" sz="2571" dirty="0"/>
                <a:t>The dual-motor, dual rudder assembly was chosen to provide sufficient power and precise control for the ASV. </a:t>
              </a:r>
            </a:p>
            <a:p>
              <a:pPr marL="1168771" lvl="1" indent="-391858" algn="just">
                <a:spcBef>
                  <a:spcPts val="514"/>
                </a:spcBef>
                <a:buFont typeface="Arial" panose="020B0604020202020204" pitchFamily="34" charset="0"/>
                <a:buChar char="•"/>
              </a:pPr>
              <a:r>
                <a:rPr lang="en-US" sz="2571" dirty="0"/>
                <a:t>A latch was constructed for the top of the hull out of plexiglass and clamps. To prevent the possibility of water leaking into the boat, a foam sealant was used to seal the latch top. This assembly can easily be removed to access and update the interior electronics.  </a:t>
              </a:r>
            </a:p>
            <a:p>
              <a:pPr marL="1168771" indent="-391858" algn="just"/>
              <a:endParaRPr lang="en-US" sz="2571" dirty="0"/>
            </a:p>
          </p:txBody>
        </p:sp>
        <p:grpSp>
          <p:nvGrpSpPr>
            <p:cNvPr id="92" name="Group 91"/>
            <p:cNvGrpSpPr/>
            <p:nvPr/>
          </p:nvGrpSpPr>
          <p:grpSpPr>
            <a:xfrm>
              <a:off x="30689100" y="12606147"/>
              <a:ext cx="12160140" cy="3931503"/>
              <a:chOff x="39560976" y="13881881"/>
              <a:chExt cx="14620627" cy="4684379"/>
            </a:xfrm>
          </p:grpSpPr>
          <p:pic>
            <p:nvPicPr>
              <p:cNvPr id="90" name="Picture 8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9560976" y="13881881"/>
                <a:ext cx="5259955" cy="3506636"/>
              </a:xfrm>
              <a:prstGeom prst="rect">
                <a:avLst/>
              </a:prstGeom>
              <a:ln>
                <a:noFill/>
              </a:ln>
              <a:effectLst>
                <a:outerShdw blurRad="292100" dist="139700" dir="2700000" algn="tl" rotWithShape="0">
                  <a:srgbClr val="333333">
                    <a:alpha val="65000"/>
                  </a:srgbClr>
                </a:outerShdw>
              </a:effectLst>
            </p:spPr>
          </p:pic>
          <p:sp>
            <p:nvSpPr>
              <p:cNvPr id="91" name="TextBox 90"/>
              <p:cNvSpPr txBox="1"/>
              <p:nvPr/>
            </p:nvSpPr>
            <p:spPr>
              <a:xfrm>
                <a:off x="39560976" y="17513329"/>
                <a:ext cx="14620627" cy="1052931"/>
              </a:xfrm>
              <a:prstGeom prst="rect">
                <a:avLst/>
              </a:prstGeom>
              <a:noFill/>
            </p:spPr>
            <p:txBody>
              <a:bodyPr wrap="square" rtlCol="0">
                <a:spAutoFit/>
              </a:bodyPr>
              <a:lstStyle/>
              <a:p>
                <a:pPr algn="ctr"/>
                <a:r>
                  <a:rPr lang="en-US" sz="1714" b="1" dirty="0"/>
                  <a:t>Figure 5: (Left) Three-step process of modeling and construction of the hull for the prototype. (Middle) Two DC Brushless motor setup with corresponding Encoder. (Right) Two 120A ESC (Electronic Speed Controller) with their corresponding 22.2V Hyperion Batteries.</a:t>
                </a:r>
              </a:p>
            </p:txBody>
          </p:sp>
        </p:grpSp>
        <p:pic>
          <p:nvPicPr>
            <p:cNvPr id="94" name="Picture 93"/>
            <p:cNvPicPr>
              <a:picLocks noChangeAspect="1"/>
            </p:cNvPicPr>
            <p:nvPr/>
          </p:nvPicPr>
          <p:blipFill rotWithShape="1">
            <a:blip r:embed="rId13" cstate="print">
              <a:extLst>
                <a:ext uri="{BEBA8EAE-BF5A-486C-A8C5-ECC9F3942E4B}">
                  <a14:imgProps xmlns:a14="http://schemas.microsoft.com/office/drawing/2010/main">
                    <a14:imgLayer r:embed="rId14">
                      <a14:imgEffect>
                        <a14:brightnessContrast bright="20000"/>
                      </a14:imgEffect>
                    </a14:imgLayer>
                  </a14:imgProps>
                </a:ext>
                <a:ext uri="{28A0092B-C50C-407E-A947-70E740481C1C}">
                  <a14:useLocalDpi xmlns:a14="http://schemas.microsoft.com/office/drawing/2010/main" val="0"/>
                </a:ext>
              </a:extLst>
            </a:blip>
            <a:srcRect t="24727" b="5983"/>
            <a:stretch/>
          </p:blipFill>
          <p:spPr>
            <a:xfrm>
              <a:off x="35615612" y="12820477"/>
              <a:ext cx="3315733" cy="2506370"/>
            </a:xfrm>
            <a:prstGeom prst="rect">
              <a:avLst/>
            </a:prstGeom>
            <a:ln>
              <a:noFill/>
            </a:ln>
            <a:effectLst>
              <a:outerShdw blurRad="292100" dist="139700" dir="2700000" algn="tl" rotWithShape="0">
                <a:srgbClr val="333333">
                  <a:alpha val="65000"/>
                </a:srgbClr>
              </a:outerShdw>
            </a:effectLst>
          </p:spPr>
        </p:pic>
        <p:pic>
          <p:nvPicPr>
            <p:cNvPr id="95" name="Picture 94"/>
            <p:cNvPicPr>
              <a:picLocks noChangeAspect="1"/>
            </p:cNvPicPr>
            <p:nvPr/>
          </p:nvPicPr>
          <p:blipFill rotWithShape="1">
            <a:blip r:embed="rId15" cstate="print">
              <a:extLst>
                <a:ext uri="{28A0092B-C50C-407E-A947-70E740481C1C}">
                  <a14:useLocalDpi xmlns:a14="http://schemas.microsoft.com/office/drawing/2010/main" val="0"/>
                </a:ext>
              </a:extLst>
            </a:blip>
            <a:srcRect b="21953"/>
            <a:stretch/>
          </p:blipFill>
          <p:spPr>
            <a:xfrm>
              <a:off x="39467118" y="12605659"/>
              <a:ext cx="3382123" cy="2879629"/>
            </a:xfrm>
            <a:prstGeom prst="rect">
              <a:avLst/>
            </a:prstGeom>
            <a:ln>
              <a:noFill/>
            </a:ln>
            <a:effectLst>
              <a:outerShdw blurRad="292100" dist="139700" dir="2700000" algn="tl" rotWithShape="0">
                <a:srgbClr val="333333">
                  <a:alpha val="65000"/>
                </a:srgbClr>
              </a:outerShdw>
            </a:effectLst>
          </p:spPr>
        </p:pic>
      </p:grpSp>
      <p:grpSp>
        <p:nvGrpSpPr>
          <p:cNvPr id="40" name="Group 39"/>
          <p:cNvGrpSpPr/>
          <p:nvPr/>
        </p:nvGrpSpPr>
        <p:grpSpPr>
          <a:xfrm>
            <a:off x="28926544" y="17272376"/>
            <a:ext cx="14374586" cy="14960224"/>
            <a:chOff x="28926544" y="17272376"/>
            <a:chExt cx="14374586" cy="14303829"/>
          </a:xfrm>
        </p:grpSpPr>
        <p:grpSp>
          <p:nvGrpSpPr>
            <p:cNvPr id="102" name="Group 101"/>
            <p:cNvGrpSpPr/>
            <p:nvPr/>
          </p:nvGrpSpPr>
          <p:grpSpPr>
            <a:xfrm>
              <a:off x="28926544" y="17272376"/>
              <a:ext cx="14374586" cy="14303829"/>
              <a:chOff x="33747635" y="19236703"/>
              <a:chExt cx="16770350" cy="16687801"/>
            </a:xfrm>
          </p:grpSpPr>
          <p:sp>
            <p:nvSpPr>
              <p:cNvPr id="83" name="Rounded Rectangle 82"/>
              <p:cNvSpPr/>
              <p:nvPr/>
            </p:nvSpPr>
            <p:spPr>
              <a:xfrm>
                <a:off x="33747635" y="19236703"/>
                <a:ext cx="16770350" cy="16687801"/>
              </a:xfrm>
              <a:prstGeom prst="roundRect">
                <a:avLst/>
              </a:prstGeom>
              <a:solidFill>
                <a:schemeClr val="tx2">
                  <a:lumMod val="20000"/>
                  <a:lumOff val="80000"/>
                </a:schemeClr>
              </a:solid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89570" tIns="44785" rIns="89570" bIns="44785" spcCol="0" rtlCol="0" anchor="ctr"/>
              <a:lstStyle/>
              <a:p>
                <a:pPr algn="ctr"/>
                <a:endParaRPr lang="en-US" sz="7350" dirty="0"/>
              </a:p>
            </p:txBody>
          </p:sp>
          <p:sp>
            <p:nvSpPr>
              <p:cNvPr id="100" name="TextBox 99"/>
              <p:cNvSpPr txBox="1"/>
              <p:nvPr/>
            </p:nvSpPr>
            <p:spPr>
              <a:xfrm>
                <a:off x="39728342" y="19680469"/>
                <a:ext cx="5096243" cy="936249"/>
              </a:xfrm>
              <a:prstGeom prst="rect">
                <a:avLst/>
              </a:prstGeom>
              <a:noFill/>
            </p:spPr>
            <p:txBody>
              <a:bodyPr wrap="square" lIns="89570" tIns="44785" rIns="89570" bIns="44785" rtlCol="0">
                <a:spAutoFit/>
              </a:bodyPr>
              <a:lstStyle/>
              <a:p>
                <a:r>
                  <a:rPr lang="en-US" sz="4627" dirty="0">
                    <a:effectLst>
                      <a:outerShdw blurRad="38100" dist="38100" dir="2700000" algn="tl">
                        <a:srgbClr val="000000">
                          <a:alpha val="43137"/>
                        </a:srgbClr>
                      </a:outerShdw>
                    </a:effectLst>
                  </a:rPr>
                  <a:t>Feedback System</a:t>
                </a:r>
              </a:p>
            </p:txBody>
          </p:sp>
          <p:cxnSp>
            <p:nvCxnSpPr>
              <p:cNvPr id="101" name="Straight Connector 100"/>
              <p:cNvCxnSpPr/>
              <p:nvPr/>
            </p:nvCxnSpPr>
            <p:spPr>
              <a:xfrm>
                <a:off x="34829028" y="20700367"/>
                <a:ext cx="14472372" cy="0"/>
              </a:xfrm>
              <a:prstGeom prst="line">
                <a:avLst/>
              </a:prstGeom>
            </p:spPr>
            <p:style>
              <a:lnRef idx="3">
                <a:schemeClr val="dk1"/>
              </a:lnRef>
              <a:fillRef idx="0">
                <a:schemeClr val="dk1"/>
              </a:fillRef>
              <a:effectRef idx="2">
                <a:schemeClr val="dk1"/>
              </a:effectRef>
              <a:fontRef idx="minor">
                <a:schemeClr val="tx1"/>
              </a:fontRef>
            </p:style>
          </p:cxnSp>
        </p:grpSp>
        <p:sp>
          <p:nvSpPr>
            <p:cNvPr id="84" name="TextBox 83"/>
            <p:cNvSpPr txBox="1"/>
            <p:nvPr/>
          </p:nvSpPr>
          <p:spPr>
            <a:xfrm>
              <a:off x="31256628" y="18990845"/>
              <a:ext cx="9714421" cy="1674817"/>
            </a:xfrm>
            <a:prstGeom prst="rect">
              <a:avLst/>
            </a:prstGeom>
            <a:noFill/>
          </p:spPr>
          <p:txBody>
            <a:bodyPr wrap="square" rtlCol="0">
              <a:spAutoFit/>
            </a:bodyPr>
            <a:lstStyle/>
            <a:p>
              <a:pPr algn="just"/>
              <a:r>
                <a:rPr lang="en-US" sz="2571" dirty="0"/>
                <a:t>By its nature, autonomy requires a precise feedback system to function efficiently. The feedback system constantly relays environmental and internal information back to the onboard computer (with autonomy installed) such that the autonomy can make accurate decisions. </a:t>
              </a:r>
            </a:p>
          </p:txBody>
        </p:sp>
        <p:grpSp>
          <p:nvGrpSpPr>
            <p:cNvPr id="16" name="Group 15"/>
            <p:cNvGrpSpPr/>
            <p:nvPr/>
          </p:nvGrpSpPr>
          <p:grpSpPr>
            <a:xfrm>
              <a:off x="30802796" y="20928614"/>
              <a:ext cx="10864308" cy="2383725"/>
              <a:chOff x="35936595" y="23502311"/>
              <a:chExt cx="12675026" cy="2781012"/>
            </a:xfrm>
          </p:grpSpPr>
          <p:pic>
            <p:nvPicPr>
              <p:cNvPr id="21" name="Picture 20"/>
              <p:cNvPicPr>
                <a:picLocks noChangeAspect="1"/>
              </p:cNvPicPr>
              <p:nvPr/>
            </p:nvPicPr>
            <p:blipFill>
              <a:blip r:embed="rId16" cstate="print">
                <a:extLst>
                  <a:ext uri="{BEBA8EAE-BF5A-486C-A8C5-ECC9F3942E4B}">
                    <a14:imgProps xmlns:a14="http://schemas.microsoft.com/office/drawing/2010/main">
                      <a14:imgLayer r:embed="rId17">
                        <a14:imgEffect>
                          <a14:backgroundRemoval t="5982" b="94622" l="5013" r="98945"/>
                        </a14:imgEffect>
                      </a14:imgLayer>
                    </a14:imgProps>
                  </a:ext>
                  <a:ext uri="{28A0092B-C50C-407E-A947-70E740481C1C}">
                    <a14:useLocalDpi xmlns:a14="http://schemas.microsoft.com/office/drawing/2010/main" val="0"/>
                  </a:ext>
                </a:extLst>
              </a:blip>
              <a:stretch>
                <a:fillRect/>
              </a:stretch>
            </p:blipFill>
            <p:spPr>
              <a:xfrm>
                <a:off x="46064180" y="23502311"/>
                <a:ext cx="2547441" cy="2781012"/>
              </a:xfrm>
              <a:prstGeom prst="rect">
                <a:avLst/>
              </a:prstGeom>
            </p:spPr>
          </p:pic>
          <p:sp>
            <p:nvSpPr>
              <p:cNvPr id="93" name="TextBox 92"/>
              <p:cNvSpPr txBox="1"/>
              <p:nvPr/>
            </p:nvSpPr>
            <p:spPr>
              <a:xfrm>
                <a:off x="35936595" y="23892543"/>
                <a:ext cx="10127585" cy="1953953"/>
              </a:xfrm>
              <a:prstGeom prst="rect">
                <a:avLst/>
              </a:prstGeom>
              <a:noFill/>
            </p:spPr>
            <p:txBody>
              <a:bodyPr wrap="square" rtlCol="0">
                <a:spAutoFit/>
              </a:bodyPr>
              <a:lstStyle/>
              <a:p>
                <a:pPr algn="just"/>
                <a:r>
                  <a:rPr lang="en-US" sz="2571" b="1" dirty="0"/>
                  <a:t>Visual Feedback System—</a:t>
                </a:r>
                <a:r>
                  <a:rPr lang="en-US" sz="2571" b="1" dirty="0" err="1"/>
                  <a:t>Playstation®Eye</a:t>
                </a:r>
                <a:endParaRPr lang="en-US" sz="2571" b="1" dirty="0"/>
              </a:p>
              <a:p>
                <a:pPr marL="884401" indent="-391858" algn="just">
                  <a:buFont typeface="Arial" panose="020B0604020202020204" pitchFamily="34" charset="0"/>
                  <a:buChar char="•"/>
                </a:pPr>
                <a:r>
                  <a:rPr lang="en-US" sz="2571" dirty="0"/>
                  <a:t>Used to detect object of known diameter to determine distance and orientation from said object</a:t>
                </a:r>
              </a:p>
              <a:p>
                <a:pPr marL="884401" indent="-391858" algn="just">
                  <a:buFont typeface="Arial" panose="020B0604020202020204" pitchFamily="34" charset="0"/>
                  <a:buChar char="•"/>
                </a:pPr>
                <a:r>
                  <a:rPr lang="en-US" sz="2571" dirty="0"/>
                  <a:t>Essential for Track &amp; Trail capability</a:t>
                </a:r>
                <a:endParaRPr lang="en-US" sz="2914" dirty="0"/>
              </a:p>
            </p:txBody>
          </p:sp>
        </p:grpSp>
        <p:grpSp>
          <p:nvGrpSpPr>
            <p:cNvPr id="14" name="Group 13"/>
            <p:cNvGrpSpPr/>
            <p:nvPr/>
          </p:nvGrpSpPr>
          <p:grpSpPr>
            <a:xfrm>
              <a:off x="30873949" y="23892256"/>
              <a:ext cx="11892504" cy="1972209"/>
              <a:chOff x="36019607" y="26959891"/>
              <a:chExt cx="13874588" cy="2300909"/>
            </a:xfrm>
          </p:grpSpPr>
          <p:pic>
            <p:nvPicPr>
              <p:cNvPr id="22" name="Picture 21"/>
              <p:cNvPicPr>
                <a:picLocks noChangeAspect="1"/>
              </p:cNvPicPr>
              <p:nvPr/>
            </p:nvPicPr>
            <p:blipFill>
              <a:blip r:embed="rId18" cstate="print">
                <a:extLst>
                  <a:ext uri="{BEBA8EAE-BF5A-486C-A8C5-ECC9F3942E4B}">
                    <a14:imgProps xmlns:a14="http://schemas.microsoft.com/office/drawing/2010/main">
                      <a14:imgLayer r:embed="rId19">
                        <a14:imgEffect>
                          <a14:backgroundRemoval t="196" b="100000" l="675" r="99175">
                            <a14:foregroundMark x1="13568" y1="16569" x2="14618" y2="8039"/>
                            <a14:foregroundMark x1="11694" y1="19510" x2="13193" y2="11176"/>
                            <a14:foregroundMark x1="17316" y1="5784" x2="21814" y2="3333"/>
                            <a14:foregroundMark x1="24363" y1="2647" x2="27511" y2="2647"/>
                          </a14:backgroundRemoval>
                        </a14:imgEffect>
                      </a14:imgLayer>
                    </a14:imgProps>
                  </a:ext>
                  <a:ext uri="{28A0092B-C50C-407E-A947-70E740481C1C}">
                    <a14:useLocalDpi xmlns:a14="http://schemas.microsoft.com/office/drawing/2010/main" val="0"/>
                  </a:ext>
                </a:extLst>
              </a:blip>
              <a:stretch>
                <a:fillRect/>
              </a:stretch>
            </p:blipFill>
            <p:spPr>
              <a:xfrm>
                <a:off x="36019607" y="26959891"/>
                <a:ext cx="3009279" cy="2300909"/>
              </a:xfrm>
              <a:prstGeom prst="rect">
                <a:avLst/>
              </a:prstGeom>
            </p:spPr>
          </p:pic>
          <p:sp>
            <p:nvSpPr>
              <p:cNvPr id="98" name="TextBox 97"/>
              <p:cNvSpPr txBox="1"/>
              <p:nvPr/>
            </p:nvSpPr>
            <p:spPr>
              <a:xfrm>
                <a:off x="40141417" y="27288026"/>
                <a:ext cx="9752778" cy="1492394"/>
              </a:xfrm>
              <a:prstGeom prst="rect">
                <a:avLst/>
              </a:prstGeom>
              <a:noFill/>
            </p:spPr>
            <p:txBody>
              <a:bodyPr wrap="square" rtlCol="0">
                <a:spAutoFit/>
              </a:bodyPr>
              <a:lstStyle/>
              <a:p>
                <a:pPr algn="just"/>
                <a:r>
                  <a:rPr lang="en-US" sz="2571" b="1" dirty="0"/>
                  <a:t>Sonic Feedback System—Ultrasonic Proximity Sensor</a:t>
                </a:r>
              </a:p>
              <a:p>
                <a:pPr marL="1273537" indent="-391858" algn="just">
                  <a:buFont typeface="Arial" panose="020B0604020202020204" pitchFamily="34" charset="0"/>
                  <a:buChar char="•"/>
                </a:pPr>
                <a:r>
                  <a:rPr lang="en-US" sz="2571" dirty="0"/>
                  <a:t>3m range pinging capabilities</a:t>
                </a:r>
              </a:p>
              <a:p>
                <a:pPr marL="1273537" indent="-391858" algn="just">
                  <a:buFont typeface="Arial" panose="020B0604020202020204" pitchFamily="34" charset="0"/>
                  <a:buChar char="•"/>
                </a:pPr>
                <a:r>
                  <a:rPr lang="en-US" sz="2571" dirty="0"/>
                  <a:t>Used to detect obstacles in 30° field of view</a:t>
                </a:r>
                <a:endParaRPr lang="en-US" sz="2914" dirty="0"/>
              </a:p>
            </p:txBody>
          </p:sp>
        </p:grpSp>
        <p:grpSp>
          <p:nvGrpSpPr>
            <p:cNvPr id="7" name="Group 6"/>
            <p:cNvGrpSpPr/>
            <p:nvPr/>
          </p:nvGrpSpPr>
          <p:grpSpPr>
            <a:xfrm>
              <a:off x="30367339" y="26582911"/>
              <a:ext cx="11227856" cy="1674817"/>
              <a:chOff x="35428562" y="30099000"/>
              <a:chExt cx="13099165" cy="1953955"/>
            </a:xfrm>
          </p:grpSpPr>
          <p:pic>
            <p:nvPicPr>
              <p:cNvPr id="31" name="Picture 30"/>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46148073" y="30099000"/>
                <a:ext cx="2379654" cy="1653042"/>
              </a:xfrm>
              <a:prstGeom prst="rect">
                <a:avLst/>
              </a:prstGeom>
            </p:spPr>
          </p:pic>
          <p:sp>
            <p:nvSpPr>
              <p:cNvPr id="99" name="TextBox 98"/>
              <p:cNvSpPr txBox="1"/>
              <p:nvPr/>
            </p:nvSpPr>
            <p:spPr>
              <a:xfrm>
                <a:off x="35428562" y="30099000"/>
                <a:ext cx="12390043" cy="1953955"/>
              </a:xfrm>
              <a:prstGeom prst="rect">
                <a:avLst/>
              </a:prstGeom>
              <a:noFill/>
            </p:spPr>
            <p:txBody>
              <a:bodyPr wrap="square" rtlCol="0">
                <a:spAutoFit/>
              </a:bodyPr>
              <a:lstStyle/>
              <a:p>
                <a:pPr algn="just"/>
                <a:r>
                  <a:rPr lang="en-US" sz="2571" b="1" dirty="0"/>
                  <a:t>Heading Feedback System—9 Degrees of Freedom Razor IMU</a:t>
                </a:r>
              </a:p>
              <a:p>
                <a:pPr marL="1264014" indent="-391858" algn="just">
                  <a:buFont typeface="Arial" panose="020B0604020202020204" pitchFamily="34" charset="0"/>
                  <a:buChar char="•"/>
                </a:pPr>
                <a:r>
                  <a:rPr lang="en-US" sz="2571" dirty="0"/>
                  <a:t>Triple-axis digital-output gyroscope</a:t>
                </a:r>
              </a:p>
              <a:p>
                <a:pPr marL="1264014" indent="-391858" algn="just">
                  <a:buFont typeface="Arial" panose="020B0604020202020204" pitchFamily="34" charset="0"/>
                  <a:buChar char="•"/>
                </a:pPr>
                <a:r>
                  <a:rPr lang="en-US" sz="2571" dirty="0"/>
                  <a:t>13-bit resolution, ±16g, triple-axis accelerometer</a:t>
                </a:r>
              </a:p>
              <a:p>
                <a:pPr marL="1264014" indent="-391858" algn="just">
                  <a:buFont typeface="Arial" panose="020B0604020202020204" pitchFamily="34" charset="0"/>
                  <a:buChar char="•"/>
                </a:pPr>
                <a:r>
                  <a:rPr lang="en-US" sz="2571" dirty="0"/>
                  <a:t>Triple-axis, digital magnetometer</a:t>
                </a:r>
              </a:p>
            </p:txBody>
          </p:sp>
        </p:grpSp>
        <p:grpSp>
          <p:nvGrpSpPr>
            <p:cNvPr id="8" name="Group 7"/>
            <p:cNvGrpSpPr/>
            <p:nvPr/>
          </p:nvGrpSpPr>
          <p:grpSpPr>
            <a:xfrm>
              <a:off x="30342862" y="28632269"/>
              <a:ext cx="12506378" cy="2532603"/>
              <a:chOff x="35400006" y="32489919"/>
              <a:chExt cx="14590774" cy="2954704"/>
            </a:xfrm>
          </p:grpSpPr>
          <p:pic>
            <p:nvPicPr>
              <p:cNvPr id="33" name="Picture 32"/>
              <p:cNvPicPr>
                <a:picLocks noChangeAspect="1"/>
              </p:cNvPicPr>
              <p:nvPr/>
            </p:nvPicPr>
            <p:blipFill>
              <a:blip r:embed="rId21" cstate="print">
                <a:extLst>
                  <a:ext uri="{BEBA8EAE-BF5A-486C-A8C5-ECC9F3942E4B}">
                    <a14:imgProps xmlns:a14="http://schemas.microsoft.com/office/drawing/2010/main">
                      <a14:imgLayer r:embed="rId22">
                        <a14:imgEffect>
                          <a14:backgroundRemoval t="5178" b="95562" l="0" r="100000">
                            <a14:foregroundMark x1="11523" y1="74408" x2="514" y2="73521"/>
                            <a14:foregroundMark x1="77058" y1="42751" x2="86831" y2="42751"/>
                            <a14:foregroundMark x1="64198" y1="37426" x2="64095" y2="41864"/>
                            <a14:foregroundMark x1="35082" y1="55769" x2="39300" y2="60207"/>
                            <a14:foregroundMark x1="42695" y1="43787" x2="42695" y2="43787"/>
                          </a14:backgroundRemoval>
                        </a14:imgEffect>
                      </a14:imgLayer>
                    </a14:imgProps>
                  </a:ext>
                  <a:ext uri="{28A0092B-C50C-407E-A947-70E740481C1C}">
                    <a14:useLocalDpi xmlns:a14="http://schemas.microsoft.com/office/drawing/2010/main" val="0"/>
                  </a:ext>
                </a:extLst>
              </a:blip>
              <a:stretch>
                <a:fillRect/>
              </a:stretch>
            </p:blipFill>
            <p:spPr>
              <a:xfrm>
                <a:off x="35400006" y="32489919"/>
                <a:ext cx="4248479" cy="2954704"/>
              </a:xfrm>
              <a:prstGeom prst="rect">
                <a:avLst/>
              </a:prstGeom>
            </p:spPr>
          </p:pic>
          <p:sp>
            <p:nvSpPr>
              <p:cNvPr id="103" name="TextBox 102"/>
              <p:cNvSpPr txBox="1"/>
              <p:nvPr/>
            </p:nvSpPr>
            <p:spPr>
              <a:xfrm>
                <a:off x="40238002" y="33297658"/>
                <a:ext cx="9752778" cy="2015594"/>
              </a:xfrm>
              <a:prstGeom prst="rect">
                <a:avLst/>
              </a:prstGeom>
              <a:noFill/>
            </p:spPr>
            <p:txBody>
              <a:bodyPr wrap="square" rtlCol="0">
                <a:spAutoFit/>
              </a:bodyPr>
              <a:lstStyle/>
              <a:p>
                <a:pPr algn="just"/>
                <a:r>
                  <a:rPr lang="en-US" sz="2571" b="1" dirty="0"/>
                  <a:t>RPM Feedback System—PT series </a:t>
                </a:r>
                <a:r>
                  <a:rPr lang="en-US" sz="2571" b="1" dirty="0" err="1"/>
                  <a:t>ServoTek</a:t>
                </a:r>
                <a:r>
                  <a:rPr lang="en-US" sz="2571" b="1" dirty="0"/>
                  <a:t> Hollow Encoder</a:t>
                </a:r>
              </a:p>
              <a:p>
                <a:pPr marL="986448" indent="-391858" algn="just">
                  <a:buFont typeface="Arial" panose="020B0604020202020204" pitchFamily="34" charset="0"/>
                  <a:buChar char="•"/>
                </a:pPr>
                <a:r>
                  <a:rPr lang="en-US" sz="2571" dirty="0"/>
                  <a:t>Used to control the speed of the ASV</a:t>
                </a:r>
              </a:p>
              <a:p>
                <a:pPr marL="986448" indent="-391858" algn="just">
                  <a:buFont typeface="Arial" panose="020B0604020202020204" pitchFamily="34" charset="0"/>
                  <a:buChar char="•"/>
                </a:pPr>
                <a:r>
                  <a:rPr lang="en-US" sz="2571" dirty="0"/>
                  <a:t>30 Pulse, 15V</a:t>
                </a:r>
              </a:p>
              <a:p>
                <a:pPr marL="391858" indent="-391858" algn="just">
                  <a:buFont typeface="Arial" panose="020B0604020202020204" pitchFamily="34" charset="0"/>
                  <a:buChar char="•"/>
                </a:pPr>
                <a:endParaRPr lang="en-US" sz="2914" dirty="0"/>
              </a:p>
            </p:txBody>
          </p:sp>
        </p:grpSp>
      </p:grpSp>
      <p:grpSp>
        <p:nvGrpSpPr>
          <p:cNvPr id="85" name="Group 84"/>
          <p:cNvGrpSpPr/>
          <p:nvPr/>
        </p:nvGrpSpPr>
        <p:grpSpPr>
          <a:xfrm>
            <a:off x="15255051" y="29066340"/>
            <a:ext cx="13381098" cy="3079032"/>
            <a:chOff x="35575562" y="25001708"/>
            <a:chExt cx="15246350" cy="6904330"/>
          </a:xfrm>
        </p:grpSpPr>
        <p:sp>
          <p:nvSpPr>
            <p:cNvPr id="120" name="Rounded Rectangle 119"/>
            <p:cNvSpPr/>
            <p:nvPr/>
          </p:nvSpPr>
          <p:spPr>
            <a:xfrm>
              <a:off x="35575562" y="25001708"/>
              <a:ext cx="15246350" cy="6904330"/>
            </a:xfrm>
            <a:prstGeom prst="roundRect">
              <a:avLst/>
            </a:prstGeom>
            <a:solidFill>
              <a:schemeClr val="tx2">
                <a:lumMod val="20000"/>
                <a:lumOff val="80000"/>
              </a:schemeClr>
            </a:solid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89570" tIns="44785" rIns="89570" bIns="44785" spcCol="0" rtlCol="0" anchor="ctr"/>
            <a:lstStyle/>
            <a:p>
              <a:pPr algn="ctr"/>
              <a:endParaRPr lang="en-US" sz="7350"/>
            </a:p>
          </p:txBody>
        </p:sp>
        <p:grpSp>
          <p:nvGrpSpPr>
            <p:cNvPr id="77" name="Group 76"/>
            <p:cNvGrpSpPr/>
            <p:nvPr/>
          </p:nvGrpSpPr>
          <p:grpSpPr>
            <a:xfrm>
              <a:off x="36135037" y="25127993"/>
              <a:ext cx="14322978" cy="6488527"/>
              <a:chOff x="18489368" y="26958726"/>
              <a:chExt cx="14322978" cy="6488527"/>
            </a:xfrm>
          </p:grpSpPr>
          <p:cxnSp>
            <p:nvCxnSpPr>
              <p:cNvPr id="107" name="Straight Connector 106"/>
              <p:cNvCxnSpPr/>
              <p:nvPr/>
            </p:nvCxnSpPr>
            <p:spPr>
              <a:xfrm>
                <a:off x="18489368" y="28727400"/>
                <a:ext cx="14322978" cy="0"/>
              </a:xfrm>
              <a:prstGeom prst="line">
                <a:avLst/>
              </a:prstGeom>
            </p:spPr>
            <p:style>
              <a:lnRef idx="3">
                <a:schemeClr val="dk1"/>
              </a:lnRef>
              <a:fillRef idx="0">
                <a:schemeClr val="dk1"/>
              </a:fillRef>
              <a:effectRef idx="2">
                <a:schemeClr val="dk1"/>
              </a:effectRef>
              <a:fontRef idx="minor">
                <a:schemeClr val="tx1"/>
              </a:fontRef>
            </p:style>
          </p:cxnSp>
          <p:sp>
            <p:nvSpPr>
              <p:cNvPr id="108" name="TextBox 107"/>
              <p:cNvSpPr txBox="1"/>
              <p:nvPr/>
            </p:nvSpPr>
            <p:spPr>
              <a:xfrm>
                <a:off x="23706097" y="26958726"/>
                <a:ext cx="4739037" cy="936248"/>
              </a:xfrm>
              <a:prstGeom prst="rect">
                <a:avLst/>
              </a:prstGeom>
              <a:noFill/>
            </p:spPr>
            <p:txBody>
              <a:bodyPr wrap="square" lIns="89570" tIns="44785" rIns="89570" bIns="44785" rtlCol="0">
                <a:spAutoFit/>
              </a:bodyPr>
              <a:lstStyle/>
              <a:p>
                <a:r>
                  <a:rPr lang="en-US" sz="4627" dirty="0" smtClean="0">
                    <a:effectLst>
                      <a:outerShdw blurRad="38100" dist="38100" dir="2700000" algn="tl">
                        <a:srgbClr val="000000">
                          <a:alpha val="43137"/>
                        </a:srgbClr>
                      </a:outerShdw>
                    </a:effectLst>
                  </a:rPr>
                  <a:t>Special Thanks </a:t>
                </a:r>
                <a:endParaRPr lang="en-US" sz="4627" dirty="0">
                  <a:effectLst>
                    <a:outerShdw blurRad="38100" dist="38100" dir="2700000" algn="tl">
                      <a:srgbClr val="000000">
                        <a:alpha val="43137"/>
                      </a:srgbClr>
                    </a:outerShdw>
                  </a:effectLst>
                </a:endParaRPr>
              </a:p>
            </p:txBody>
          </p:sp>
          <p:sp>
            <p:nvSpPr>
              <p:cNvPr id="66" name="TextBox 65"/>
              <p:cNvSpPr txBox="1"/>
              <p:nvPr/>
            </p:nvSpPr>
            <p:spPr>
              <a:xfrm>
                <a:off x="18953115" y="29031481"/>
                <a:ext cx="13199905" cy="4415772"/>
              </a:xfrm>
              <a:prstGeom prst="rect">
                <a:avLst/>
              </a:prstGeom>
              <a:noFill/>
            </p:spPr>
            <p:txBody>
              <a:bodyPr wrap="square" numCol="1" rtlCol="0">
                <a:spAutoFit/>
              </a:bodyPr>
              <a:lstStyle/>
              <a:p>
                <a:pPr algn="ctr"/>
                <a:r>
                  <a:rPr lang="en-US" sz="2400" dirty="0"/>
                  <a:t>The group would like to acknowledge Sheldon Parent, Paul Lavoie, Scott </a:t>
                </a:r>
                <a:r>
                  <a:rPr lang="en-US" sz="2400" dirty="0" err="1"/>
                  <a:t>Cambell</a:t>
                </a:r>
                <a:r>
                  <a:rPr lang="en-US" sz="2400" dirty="0"/>
                  <a:t>, Mike Conway, and James </a:t>
                </a:r>
                <a:r>
                  <a:rPr lang="en-US" sz="2400" dirty="0" err="1"/>
                  <a:t>Abare</a:t>
                </a:r>
                <a:r>
                  <a:rPr lang="en-US" sz="2400" dirty="0"/>
                  <a:t> for allowing us to use their facilities and helping us with various construction tasks. Additional thanks to the UNH NASA MMS </a:t>
                </a:r>
                <a:r>
                  <a:rPr lang="en-US" sz="2400" dirty="0" err="1"/>
                  <a:t>QuadSatC</a:t>
                </a:r>
                <a:r>
                  <a:rPr lang="en-US" sz="2400" dirty="0"/>
                  <a:t> team for developing the visual recognition program. We’d also like to thank Tracey Harvey and </a:t>
                </a:r>
                <a:r>
                  <a:rPr lang="en-US" sz="2400" dirty="0" err="1"/>
                  <a:t>Jenn</a:t>
                </a:r>
                <a:r>
                  <a:rPr lang="en-US" sz="2400" dirty="0"/>
                  <a:t> </a:t>
                </a:r>
                <a:r>
                  <a:rPr lang="en-US" sz="2400" dirty="0" err="1"/>
                  <a:t>Bedsole</a:t>
                </a:r>
                <a:r>
                  <a:rPr lang="en-US" sz="2400" dirty="0"/>
                  <a:t> for their valuable input on our project. </a:t>
                </a:r>
              </a:p>
            </p:txBody>
          </p:sp>
        </p:grpSp>
      </p:grpSp>
      <p:sp>
        <p:nvSpPr>
          <p:cNvPr id="96" name="Rounded Rectangle 95"/>
          <p:cNvSpPr/>
          <p:nvPr/>
        </p:nvSpPr>
        <p:spPr>
          <a:xfrm>
            <a:off x="15542550" y="20040600"/>
            <a:ext cx="12774221" cy="8661926"/>
          </a:xfrm>
          <a:prstGeom prst="roundRect">
            <a:avLst/>
          </a:prstGeom>
          <a:solidFill>
            <a:schemeClr val="tx2">
              <a:lumMod val="20000"/>
              <a:lumOff val="80000"/>
            </a:schemeClr>
          </a:solid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89570" tIns="44785" rIns="89570" bIns="44785" spcCol="0" rtlCol="0" anchor="ctr"/>
          <a:lstStyle/>
          <a:p>
            <a:pPr algn="ctr"/>
            <a:endParaRPr lang="en-US" sz="7350"/>
          </a:p>
        </p:txBody>
      </p:sp>
      <p:sp>
        <p:nvSpPr>
          <p:cNvPr id="104" name="TextBox 103"/>
          <p:cNvSpPr txBox="1"/>
          <p:nvPr/>
        </p:nvSpPr>
        <p:spPr>
          <a:xfrm>
            <a:off x="16410214" y="25146000"/>
            <a:ext cx="11446955" cy="3256276"/>
          </a:xfrm>
          <a:prstGeom prst="rect">
            <a:avLst/>
          </a:prstGeom>
          <a:noFill/>
        </p:spPr>
        <p:txBody>
          <a:bodyPr wrap="square" numCol="1" rtlCol="0">
            <a:spAutoFit/>
          </a:bodyPr>
          <a:lstStyle/>
          <a:p>
            <a:r>
              <a:rPr lang="en-US" sz="2570" dirty="0"/>
              <a:t>This research focuses on development of a modular autonomy platform and application to hydrographic surveying.  The basic behaviors and controlling electronics developed by the undergraduate ASV team will be applied to a National Oceanic and Atmospheric Administration (NOAA) autonomous platform known as EMILY and all necessary functionality replicated.  Additional behaviors will then be developed relating to seafloor mapping, including avoidance of newly detected shoals and automatic development of survey lines to achieve full coverage.  A sonar system will be mounted to EMILY for testing these behaviors</a:t>
            </a:r>
            <a:r>
              <a:rPr lang="en-US" sz="2570" dirty="0" smtClean="0"/>
              <a:t>. </a:t>
            </a:r>
            <a:endParaRPr lang="en-US" sz="2570" dirty="0"/>
          </a:p>
        </p:txBody>
      </p:sp>
      <p:pic>
        <p:nvPicPr>
          <p:cNvPr id="105" name="Picture 104"/>
          <p:cNvPicPr/>
          <p:nvPr/>
        </p:nvPicPr>
        <p:blipFill>
          <a:blip r:embed="rId23">
            <a:extLst>
              <a:ext uri="{28A0092B-C50C-407E-A947-70E740481C1C}">
                <a14:useLocalDpi xmlns:a14="http://schemas.microsoft.com/office/drawing/2010/main" val="0"/>
              </a:ext>
            </a:extLst>
          </a:blip>
          <a:srcRect/>
          <a:stretch>
            <a:fillRect/>
          </a:stretch>
        </p:blipFill>
        <p:spPr bwMode="auto">
          <a:xfrm>
            <a:off x="16555531" y="21351312"/>
            <a:ext cx="7315410" cy="3451788"/>
          </a:xfrm>
          <a:prstGeom prst="rect">
            <a:avLst/>
          </a:prstGeom>
          <a:ln>
            <a:noFill/>
          </a:ln>
          <a:effectLst>
            <a:outerShdw blurRad="292100" dist="139700" dir="2700000" algn="tl" rotWithShape="0">
              <a:srgbClr val="333333">
                <a:alpha val="65000"/>
              </a:srgbClr>
            </a:outerShdw>
          </a:effectLst>
        </p:spPr>
      </p:pic>
      <p:cxnSp>
        <p:nvCxnSpPr>
          <p:cNvPr id="106" name="Straight Connector 105"/>
          <p:cNvCxnSpPr/>
          <p:nvPr/>
        </p:nvCxnSpPr>
        <p:spPr>
          <a:xfrm>
            <a:off x="15945636" y="21086769"/>
            <a:ext cx="11911533" cy="0"/>
          </a:xfrm>
          <a:prstGeom prst="line">
            <a:avLst/>
          </a:prstGeom>
        </p:spPr>
        <p:style>
          <a:lnRef idx="3">
            <a:schemeClr val="dk1"/>
          </a:lnRef>
          <a:fillRef idx="0">
            <a:schemeClr val="dk1"/>
          </a:fillRef>
          <a:effectRef idx="2">
            <a:schemeClr val="dk1"/>
          </a:effectRef>
          <a:fontRef idx="minor">
            <a:schemeClr val="tx1"/>
          </a:fontRef>
        </p:style>
      </p:cxnSp>
      <p:sp>
        <p:nvSpPr>
          <p:cNvPr id="109" name="TextBox 108"/>
          <p:cNvSpPr txBox="1"/>
          <p:nvPr/>
        </p:nvSpPr>
        <p:spPr>
          <a:xfrm>
            <a:off x="18859151" y="20216467"/>
            <a:ext cx="6455275" cy="802499"/>
          </a:xfrm>
          <a:prstGeom prst="rect">
            <a:avLst/>
          </a:prstGeom>
          <a:noFill/>
        </p:spPr>
        <p:txBody>
          <a:bodyPr wrap="square" lIns="89570" tIns="44785" rIns="89570" bIns="44785" rtlCol="0">
            <a:spAutoFit/>
          </a:bodyPr>
          <a:lstStyle/>
          <a:p>
            <a:r>
              <a:rPr lang="en-US" sz="4627" dirty="0" smtClean="0">
                <a:effectLst>
                  <a:outerShdw blurRad="38100" dist="38100" dir="2700000" algn="tl">
                    <a:srgbClr val="000000">
                      <a:alpha val="43137"/>
                    </a:srgbClr>
                  </a:outerShdw>
                </a:effectLst>
              </a:rPr>
              <a:t>Collaboration with NOAA</a:t>
            </a:r>
            <a:endParaRPr lang="en-US" sz="4627" dirty="0">
              <a:effectLst>
                <a:outerShdw blurRad="38100" dist="38100" dir="2700000" algn="tl">
                  <a:srgbClr val="000000">
                    <a:alpha val="43137"/>
                  </a:srgbClr>
                </a:outerShdw>
              </a:effectLst>
            </a:endParaRPr>
          </a:p>
        </p:txBody>
      </p:sp>
      <p:pic>
        <p:nvPicPr>
          <p:cNvPr id="53" name="Picture 52"/>
          <p:cNvPicPr>
            <a:picLocks noChangeAspect="1"/>
          </p:cNvPicPr>
          <p:nvPr/>
        </p:nvPicPr>
        <p:blipFill>
          <a:blip r:embed="rId24">
            <a:extLst>
              <a:ext uri="{BEBA8EAE-BF5A-486C-A8C5-ECC9F3942E4B}">
                <a14:imgProps xmlns:a14="http://schemas.microsoft.com/office/drawing/2010/main">
                  <a14:imgLayer r:embed="rId25">
                    <a14:imgEffect>
                      <a14:backgroundRemoval t="0" b="100000" l="0" r="100000">
                        <a14:foregroundMark x1="91508" y1="78330" x2="72514" y2="57058"/>
                        <a14:foregroundMark x1="78101" y1="50895" x2="91732" y2="71769"/>
                        <a14:foregroundMark x1="98324" y1="77535" x2="84693" y2="53877"/>
                        <a14:foregroundMark x1="97654" y1="76740" x2="87709" y2="55865"/>
                        <a14:foregroundMark x1="88268" y1="57455" x2="80000" y2="46720"/>
                        <a14:foregroundMark x1="87933" y1="55865" x2="79330" y2="46720"/>
                        <a14:foregroundMark x1="41453" y1="28628" x2="34637" y2="21670"/>
                      </a14:backgroundRemoval>
                    </a14:imgEffect>
                  </a14:imgLayer>
                </a14:imgProps>
              </a:ext>
            </a:extLst>
          </a:blip>
          <a:stretch>
            <a:fillRect/>
          </a:stretch>
        </p:blipFill>
        <p:spPr>
          <a:xfrm rot="366614">
            <a:off x="15368241" y="12314190"/>
            <a:ext cx="13422638" cy="7543673"/>
          </a:xfrm>
          <a:prstGeom prst="rect">
            <a:avLst/>
          </a:prstGeom>
        </p:spPr>
      </p:pic>
      <p:sp>
        <p:nvSpPr>
          <p:cNvPr id="112" name="TextBox 111"/>
          <p:cNvSpPr txBox="1"/>
          <p:nvPr/>
        </p:nvSpPr>
        <p:spPr>
          <a:xfrm>
            <a:off x="24161336" y="22687057"/>
            <a:ext cx="2601583" cy="830997"/>
          </a:xfrm>
          <a:prstGeom prst="rect">
            <a:avLst/>
          </a:prstGeom>
          <a:noFill/>
        </p:spPr>
        <p:txBody>
          <a:bodyPr wrap="square" rtlCol="0">
            <a:spAutoFit/>
          </a:bodyPr>
          <a:lstStyle/>
          <a:p>
            <a:r>
              <a:rPr lang="en-US" sz="2400" b="1" dirty="0"/>
              <a:t>Figure </a:t>
            </a:r>
            <a:r>
              <a:rPr lang="en-US" sz="2400" b="1" dirty="0" smtClean="0"/>
              <a:t>6: Emily, </a:t>
            </a:r>
          </a:p>
          <a:p>
            <a:r>
              <a:rPr lang="en-US" sz="2400" b="1" dirty="0" smtClean="0"/>
              <a:t>Courtesy of NOAA</a:t>
            </a:r>
            <a:endParaRPr lang="en-US" sz="2400" b="1" dirty="0"/>
          </a:p>
        </p:txBody>
      </p:sp>
    </p:spTree>
    <p:extLst>
      <p:ext uri="{BB962C8B-B14F-4D97-AF65-F5344CB8AC3E}">
        <p14:creationId xmlns:p14="http://schemas.microsoft.com/office/powerpoint/2010/main" val="25160180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618</TotalTime>
  <Words>942</Words>
  <Application>Microsoft Office PowerPoint</Application>
  <PresentationFormat>Custom</PresentationFormat>
  <Paragraphs>73</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Kristin</dc:creator>
  <cp:lastModifiedBy>Andrew D D'Amore</cp:lastModifiedBy>
  <cp:revision>79</cp:revision>
  <dcterms:created xsi:type="dcterms:W3CDTF">2014-04-15T23:43:22Z</dcterms:created>
  <dcterms:modified xsi:type="dcterms:W3CDTF">2014-05-14T22:09:37Z</dcterms:modified>
</cp:coreProperties>
</file>